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8zkMbqUBKLbNF2u2t/tw8g==" hashData="cdHCyLh5plj9LkfuaPu0pTxgaw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CE2EBB7-683B-4900-8FB6-5B2B12F95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629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45742F-7891-4642-ACE6-9EE54B889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84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73549-7C82-4636-AED8-282B19990F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4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563B9-CDDE-4630-B62C-C13CE7A655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03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703A4-6F1D-44B5-AE85-2805D10E3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96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2E983-64A6-47CD-AAE8-6C0689DDB5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3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ABEBE-93D4-4E87-B07D-DA719D45E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6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EBE91-2974-41C7-810F-781EB9127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85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FCE-1E2C-4B09-92C0-589D0F97E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4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50968-79C3-4C74-98B6-321D680B9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9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DF05-175C-4651-A853-35F3810642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40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9CDE-B7CD-4396-B3CC-3E0A46D0E9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19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F73AD-1E66-4E20-BF1C-E3EE1C3B00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9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72A1F-1476-4ED3-BD32-8C7282ACF4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32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738D7E28-2F03-4630-8A3C-6E3213266B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7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Dynamický rozsah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Scéna vs. snímač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10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640960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200" b="1" i="1" dirty="0" smtClean="0"/>
              <a:t>HDR (</a:t>
            </a:r>
            <a:r>
              <a:rPr lang="cs-CZ" sz="2200" b="1" i="1" dirty="0" err="1" smtClean="0"/>
              <a:t>high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dynamic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range</a:t>
            </a:r>
            <a:r>
              <a:rPr lang="cs-CZ" sz="2200" b="1" i="1" dirty="0" smtClean="0"/>
              <a:t>)</a:t>
            </a:r>
            <a:endParaRPr lang="cs-CZ" sz="2200" b="1" i="1" dirty="0" smtClean="0"/>
          </a:p>
          <a:p>
            <a:pPr marL="703262">
              <a:buFontTx/>
              <a:buChar char="-"/>
            </a:pPr>
            <a:r>
              <a:rPr lang="cs-CZ" sz="2000" dirty="0" smtClean="0"/>
              <a:t>optimalizovaný </a:t>
            </a:r>
            <a:r>
              <a:rPr lang="cs-CZ" sz="2000" dirty="0" smtClean="0"/>
              <a:t>obraz je získán </a:t>
            </a:r>
            <a:r>
              <a:rPr lang="cs-CZ" sz="2000" b="1" dirty="0" smtClean="0"/>
              <a:t>počítáním</a:t>
            </a:r>
            <a:r>
              <a:rPr lang="cs-CZ" sz="2000" dirty="0" smtClean="0"/>
              <a:t> a složením </a:t>
            </a:r>
            <a:r>
              <a:rPr lang="cs-CZ" sz="2000" dirty="0" smtClean="0"/>
              <a:t>podkladových </a:t>
            </a:r>
            <a:r>
              <a:rPr lang="cs-CZ" sz="2000" dirty="0" smtClean="0"/>
              <a:t>snímků z </a:t>
            </a:r>
            <a:r>
              <a:rPr lang="cs-CZ" sz="2000" b="1" dirty="0" smtClean="0"/>
              <a:t>celé jejich plochy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vyžaduje speciální program, který umí zpracovat (počítat) HDR</a:t>
            </a:r>
          </a:p>
          <a:p>
            <a:pPr marL="703262"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utno užívat s citem – </a:t>
            </a:r>
          </a:p>
          <a:p>
            <a:pPr marL="360362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vznik „omalovánek“</a:t>
            </a:r>
          </a:p>
          <a:p>
            <a:pPr marL="360362" indent="0">
              <a:buNone/>
            </a:pPr>
            <a:endParaRPr lang="cs-CZ" sz="20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429000"/>
            <a:ext cx="4104456" cy="284575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149080"/>
            <a:ext cx="3193238" cy="212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2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05000"/>
            <a:ext cx="8208912" cy="2316088"/>
          </a:xfrm>
        </p:spPr>
        <p:txBody>
          <a:bodyPr/>
          <a:lstStyle/>
          <a:p>
            <a:pPr eaLnBrk="1" hangingPunct="1"/>
            <a:r>
              <a:rPr lang="cs-CZ" sz="2200" dirty="0" smtClean="0"/>
              <a:t>dynamický </a:t>
            </a:r>
            <a:r>
              <a:rPr lang="cs-CZ" sz="2200" dirty="0"/>
              <a:t>rozsah scény </a:t>
            </a:r>
            <a:r>
              <a:rPr lang="cs-CZ" sz="2200" dirty="0" smtClean="0"/>
              <a:t>(kontrast scény, </a:t>
            </a:r>
            <a:r>
              <a:rPr lang="cs-CZ" sz="2200" dirty="0"/>
              <a:t>tonální </a:t>
            </a:r>
            <a:r>
              <a:rPr lang="cs-CZ" sz="2200" dirty="0" smtClean="0"/>
              <a:t>rozsah) </a:t>
            </a:r>
            <a:r>
              <a:rPr lang="cs-CZ" sz="2200" dirty="0"/>
              <a:t>je </a:t>
            </a:r>
            <a:r>
              <a:rPr lang="cs-CZ" sz="2200" dirty="0" smtClean="0"/>
              <a:t>rozdíl </a:t>
            </a:r>
            <a:r>
              <a:rPr lang="cs-CZ" sz="2200" dirty="0"/>
              <a:t>mezi nejsvětlejším a nejtmavším místem </a:t>
            </a:r>
            <a:r>
              <a:rPr lang="cs-CZ" sz="2200" dirty="0" smtClean="0"/>
              <a:t>fotografie – uváděno v EV. </a:t>
            </a:r>
          </a:p>
          <a:p>
            <a:pPr eaLnBrk="1" hangingPunct="1"/>
            <a:r>
              <a:rPr lang="cs-CZ" sz="2200" dirty="0"/>
              <a:t>lidské oko zaznamená DR až </a:t>
            </a:r>
            <a:r>
              <a:rPr lang="cs-CZ" sz="2200" b="1" dirty="0"/>
              <a:t>15</a:t>
            </a:r>
            <a:r>
              <a:rPr lang="cs-CZ" sz="2200" dirty="0"/>
              <a:t> </a:t>
            </a:r>
            <a:r>
              <a:rPr lang="cs-CZ" sz="2200" b="1" dirty="0"/>
              <a:t>EV</a:t>
            </a:r>
            <a:r>
              <a:rPr lang="cs-CZ" sz="2200" dirty="0"/>
              <a:t>, při plné adaptaci na tmavou a světlou část až </a:t>
            </a:r>
            <a:r>
              <a:rPr lang="cs-CZ" sz="2200" b="1" dirty="0"/>
              <a:t>30 EV</a:t>
            </a:r>
            <a:endParaRPr lang="cs-CZ" sz="2400" b="1" dirty="0">
              <a:solidFill>
                <a:schemeClr val="hlink"/>
              </a:solidFill>
            </a:endParaRPr>
          </a:p>
          <a:p>
            <a:pPr eaLnBrk="1" hangingPunct="1"/>
            <a:r>
              <a:rPr lang="cs-CZ" sz="2400" dirty="0"/>
              <a:t>nejlepší FF zrcadlovky zvládají rozsah cca </a:t>
            </a:r>
            <a:r>
              <a:rPr lang="cs-CZ" sz="2400" b="1" dirty="0"/>
              <a:t>14.5 EV </a:t>
            </a:r>
            <a:r>
              <a:rPr lang="cs-CZ" sz="2400" dirty="0"/>
              <a:t>(</a:t>
            </a:r>
            <a:r>
              <a:rPr lang="cs-CZ" sz="2400" dirty="0" err="1"/>
              <a:t>lab</a:t>
            </a:r>
            <a:r>
              <a:rPr lang="cs-CZ" sz="2400" dirty="0"/>
              <a:t>.)</a:t>
            </a:r>
            <a:endParaRPr lang="cs-CZ" sz="2200" dirty="0"/>
          </a:p>
          <a:p>
            <a:pPr eaLnBrk="1" hangingPunct="1"/>
            <a:endParaRPr lang="cs-CZ" sz="2400" b="1" dirty="0" smtClean="0">
              <a:solidFill>
                <a:schemeClr val="hlink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93096"/>
            <a:ext cx="4106940" cy="199186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259632" y="479715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„podpaly“                                                                            „</a:t>
            </a:r>
            <a:r>
              <a:rPr lang="cs-CZ" b="1" dirty="0" err="1" smtClean="0"/>
              <a:t>přepaly</a:t>
            </a:r>
            <a:r>
              <a:rPr lang="cs-CZ" b="1" dirty="0" smtClean="0"/>
              <a:t>“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3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05000"/>
            <a:ext cx="5688632" cy="2316088"/>
          </a:xfrm>
        </p:spPr>
        <p:txBody>
          <a:bodyPr/>
          <a:lstStyle/>
          <a:p>
            <a:pPr eaLnBrk="1" hangingPunct="1"/>
            <a:r>
              <a:rPr lang="cs-CZ" sz="2200" dirty="0" smtClean="0"/>
              <a:t>překročí-li DR scény dynamický rozsah snímacího prvku - </a:t>
            </a:r>
            <a:r>
              <a:rPr lang="cs-CZ" sz="2200" b="1" dirty="0" smtClean="0"/>
              <a:t>problém</a:t>
            </a:r>
          </a:p>
          <a:p>
            <a:pPr eaLnBrk="1" hangingPunct="1"/>
            <a:r>
              <a:rPr lang="cs-CZ" sz="2200" dirty="0"/>
              <a:t>i</a:t>
            </a:r>
            <a:r>
              <a:rPr lang="cs-CZ" sz="2200" dirty="0" smtClean="0"/>
              <a:t>ndikace „problému“ na histogramu </a:t>
            </a:r>
          </a:p>
          <a:p>
            <a:pPr marL="0" indent="0" eaLnBrk="1" hangingPunct="1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nebo v „</a:t>
            </a:r>
            <a:r>
              <a:rPr lang="cs-CZ" sz="2200" dirty="0" err="1" smtClean="0"/>
              <a:t>highlights</a:t>
            </a:r>
            <a:r>
              <a:rPr lang="cs-CZ" sz="2200" dirty="0" smtClean="0"/>
              <a:t>“ (nejvyšší jasy)</a:t>
            </a:r>
            <a:endParaRPr lang="cs-CZ" sz="2200" dirty="0" smtClean="0"/>
          </a:p>
          <a:p>
            <a:pPr eaLnBrk="1" hangingPunct="1"/>
            <a:endParaRPr lang="cs-CZ" sz="2400" b="1" dirty="0" smtClean="0">
              <a:solidFill>
                <a:schemeClr val="hlink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820093"/>
            <a:ext cx="2839327" cy="212949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1809569"/>
            <a:ext cx="2095500" cy="10668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2866256"/>
            <a:ext cx="2095500" cy="10668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3933056"/>
            <a:ext cx="2095500" cy="10668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4991549"/>
            <a:ext cx="20955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4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05000"/>
            <a:ext cx="8208912" cy="875928"/>
          </a:xfrm>
        </p:spPr>
        <p:txBody>
          <a:bodyPr/>
          <a:lstStyle/>
          <a:p>
            <a:pPr eaLnBrk="1" hangingPunct="1"/>
            <a:r>
              <a:rPr lang="cs-CZ" sz="2200" dirty="0"/>
              <a:t>z</a:t>
            </a:r>
            <a:r>
              <a:rPr lang="cs-CZ" sz="2200" dirty="0" smtClean="0"/>
              <a:t>působ řešení “problému“ záleží na fotografované scéně</a:t>
            </a:r>
            <a:r>
              <a:rPr lang="cs-CZ" sz="2200" dirty="0" smtClean="0"/>
              <a:t>:</a:t>
            </a:r>
          </a:p>
          <a:p>
            <a:pPr marL="0" indent="0" eaLnBrk="1" hangingPunct="1">
              <a:buNone/>
            </a:pPr>
            <a:endParaRPr lang="cs-CZ" sz="2200" dirty="0" smtClean="0"/>
          </a:p>
          <a:p>
            <a:pPr marL="176213" indent="0" eaLnBrk="1" hangingPunct="1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1) Expozice bez přípravy na jeden snímek</a:t>
            </a:r>
            <a:endParaRPr lang="cs-CZ" sz="2000" b="1" i="1" dirty="0">
              <a:solidFill>
                <a:srgbClr val="C00000"/>
              </a:solidFill>
            </a:endParaRPr>
          </a:p>
          <a:p>
            <a:pPr marL="720725" indent="176213"/>
            <a:r>
              <a:rPr lang="cs-CZ" sz="2000" dirty="0" smtClean="0"/>
              <a:t>obětovat </a:t>
            </a:r>
            <a:r>
              <a:rPr lang="cs-CZ" sz="2000" dirty="0"/>
              <a:t>světla a správně exponovat stíny </a:t>
            </a:r>
          </a:p>
          <a:p>
            <a:pPr marL="720725" indent="176213"/>
            <a:r>
              <a:rPr lang="cs-CZ" sz="2000" dirty="0" smtClean="0"/>
              <a:t>obětovat </a:t>
            </a:r>
            <a:r>
              <a:rPr lang="cs-CZ" sz="2000" dirty="0"/>
              <a:t>stíny a správně exponovat </a:t>
            </a:r>
            <a:r>
              <a:rPr lang="cs-CZ" sz="2000" dirty="0" smtClean="0"/>
              <a:t>světla</a:t>
            </a:r>
          </a:p>
          <a:p>
            <a:pPr marL="176213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000" b="1" i="1" dirty="0" smtClean="0">
                <a:solidFill>
                  <a:srgbClr val="C00000"/>
                </a:solidFill>
              </a:rPr>
              <a:t>Příprava scény/techniky před expozicí</a:t>
            </a:r>
            <a:endParaRPr lang="cs-CZ" sz="2000" b="1" i="1" dirty="0" smtClean="0">
              <a:solidFill>
                <a:srgbClr val="C00000"/>
              </a:solidFill>
            </a:endParaRPr>
          </a:p>
          <a:p>
            <a:pPr marL="896938" indent="-176213"/>
            <a:r>
              <a:rPr lang="cs-CZ" sz="2000" dirty="0" smtClean="0"/>
              <a:t>osvítit </a:t>
            </a:r>
            <a:r>
              <a:rPr lang="cs-CZ" sz="2000" dirty="0"/>
              <a:t>tmavá místa bleskem nebo odraznými deskami </a:t>
            </a:r>
          </a:p>
          <a:p>
            <a:pPr marL="896938" indent="-176213"/>
            <a:r>
              <a:rPr lang="cs-CZ" sz="2000" dirty="0" smtClean="0"/>
              <a:t>použití šedých přechodových filtrů (ND filtry</a:t>
            </a:r>
            <a:r>
              <a:rPr lang="cs-CZ" sz="2000" dirty="0" smtClean="0"/>
              <a:t>)</a:t>
            </a:r>
          </a:p>
          <a:p>
            <a:pPr marL="176213" indent="0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3) Expozice na více snímků</a:t>
            </a:r>
            <a:endParaRPr lang="cs-CZ" sz="2000" b="1" i="1" dirty="0" smtClean="0">
              <a:solidFill>
                <a:srgbClr val="C00000"/>
              </a:solidFill>
            </a:endParaRPr>
          </a:p>
          <a:p>
            <a:pPr marL="896938" indent="-176213"/>
            <a:r>
              <a:rPr lang="cs-CZ" sz="2000" dirty="0" smtClean="0"/>
              <a:t>lepení expozic (</a:t>
            </a:r>
            <a:r>
              <a:rPr lang="cs-CZ" sz="2000" dirty="0" err="1" smtClean="0"/>
              <a:t>exposure</a:t>
            </a:r>
            <a:r>
              <a:rPr lang="cs-CZ" sz="2000" dirty="0" smtClean="0"/>
              <a:t> </a:t>
            </a:r>
            <a:r>
              <a:rPr lang="cs-CZ" sz="2000" dirty="0" err="1" smtClean="0"/>
              <a:t>blending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 marL="896938" indent="-176213"/>
            <a:r>
              <a:rPr lang="cs-CZ" sz="2000" dirty="0" smtClean="0"/>
              <a:t>HDR – </a:t>
            </a:r>
            <a:r>
              <a:rPr lang="cs-CZ" sz="2000" dirty="0" err="1" smtClean="0"/>
              <a:t>high</a:t>
            </a:r>
            <a:r>
              <a:rPr lang="cs-CZ" sz="2000" dirty="0" smtClean="0"/>
              <a:t> </a:t>
            </a:r>
            <a:r>
              <a:rPr lang="cs-CZ" sz="2000" dirty="0" err="1" smtClean="0"/>
              <a:t>dynamic</a:t>
            </a:r>
            <a:r>
              <a:rPr lang="cs-CZ" sz="2000" dirty="0" smtClean="0"/>
              <a:t> </a:t>
            </a:r>
            <a:r>
              <a:rPr lang="cs-CZ" sz="2000" dirty="0" err="1" smtClean="0"/>
              <a:t>range</a:t>
            </a:r>
            <a:r>
              <a:rPr lang="cs-CZ" sz="2000" dirty="0" smtClean="0"/>
              <a:t> (výpočtová optimalizace)</a:t>
            </a:r>
            <a:endParaRPr lang="cs-CZ" sz="2000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9056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5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Expozice na stíny/expozice na světla</a:t>
            </a:r>
          </a:p>
          <a:p>
            <a:pPr marL="360362" indent="0">
              <a:buNone/>
            </a:pPr>
            <a:endParaRPr lang="cs-CZ" sz="2400" b="1" dirty="0" smtClean="0"/>
          </a:p>
          <a:p>
            <a:pPr marL="703262">
              <a:buFontTx/>
              <a:buChar char="-"/>
            </a:pPr>
            <a:r>
              <a:rPr lang="cs-CZ" sz="2000" dirty="0" smtClean="0"/>
              <a:t>exponuje se </a:t>
            </a:r>
            <a:r>
              <a:rPr lang="cs-CZ" sz="2000" b="1" dirty="0" smtClean="0"/>
              <a:t>jeden snímek </a:t>
            </a:r>
            <a:r>
              <a:rPr lang="cs-CZ" sz="2000" dirty="0" smtClean="0"/>
              <a:t>zvoleným způsobem a případně se upraví v post-procesu, tj. vytáhnou se stíny nebo ztmaví světla (pokud nejsou tyto data zcela ztracena)</a:t>
            </a:r>
          </a:p>
          <a:p>
            <a:pPr marL="703262">
              <a:buFontTx/>
              <a:buChar char="-"/>
            </a:pPr>
            <a:r>
              <a:rPr lang="cs-CZ" sz="2000" dirty="0"/>
              <a:t>z</a:t>
            </a:r>
            <a:r>
              <a:rPr lang="cs-CZ" sz="2000" dirty="0" smtClean="0"/>
              <a:t>pravidla expozice na světla, tj. aby nedošlo k </a:t>
            </a:r>
            <a:r>
              <a:rPr lang="cs-CZ" sz="2000" b="1" dirty="0" err="1" smtClean="0"/>
              <a:t>přepalům</a:t>
            </a:r>
            <a:endParaRPr lang="cs-CZ" sz="20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360362" indent="0">
              <a:buNone/>
            </a:pPr>
            <a:endParaRPr lang="cs-CZ" sz="24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458806"/>
            <a:ext cx="2786273" cy="14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5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6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Blesk/odrazné desky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vyžaduje větší nebo menší přípravu před expozicí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„výplňový blesk“ (</a:t>
            </a:r>
            <a:r>
              <a:rPr lang="cs-CZ" sz="2000" dirty="0" err="1" smtClean="0"/>
              <a:t>fill</a:t>
            </a:r>
            <a:r>
              <a:rPr lang="cs-CZ" sz="2000" dirty="0" smtClean="0"/>
              <a:t>-in) – problém se synchronizačním časem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 případě odrazných desek je hned vidět účinek</a:t>
            </a:r>
          </a:p>
          <a:p>
            <a:pPr marL="360362" indent="0">
              <a:buNone/>
            </a:pPr>
            <a:endParaRPr lang="cs-CZ" sz="2400" b="1" dirty="0"/>
          </a:p>
          <a:p>
            <a:pPr marL="360362" indent="0">
              <a:buNone/>
            </a:pPr>
            <a:endParaRPr lang="cs-CZ" sz="24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573016"/>
            <a:ext cx="1905000" cy="27051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73016"/>
            <a:ext cx="1905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4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7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Přechodové šedé filtry </a:t>
            </a:r>
            <a:r>
              <a:rPr lang="cs-CZ" sz="2400" b="1" dirty="0"/>
              <a:t>(ND filtry)</a:t>
            </a:r>
          </a:p>
          <a:p>
            <a:pPr marL="703262"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ruhové nebo čtvercové filtry, jejichž část je </a:t>
            </a:r>
            <a:r>
              <a:rPr lang="cs-CZ" sz="2000" b="1" dirty="0" smtClean="0"/>
              <a:t>ztmavena</a:t>
            </a:r>
          </a:p>
          <a:p>
            <a:pPr marL="703262">
              <a:buFontTx/>
              <a:buChar char="-"/>
            </a:pPr>
            <a:r>
              <a:rPr lang="cs-CZ" sz="2000" dirty="0" err="1"/>
              <a:t>z</a:t>
            </a:r>
            <a:r>
              <a:rPr lang="cs-CZ" sz="2000" dirty="0" err="1" smtClean="0"/>
              <a:t>atmavená</a:t>
            </a:r>
            <a:r>
              <a:rPr lang="cs-CZ" sz="2000" dirty="0" smtClean="0"/>
              <a:t> část </a:t>
            </a:r>
            <a:r>
              <a:rPr lang="cs-CZ" sz="2000" dirty="0"/>
              <a:t>u</a:t>
            </a:r>
            <a:r>
              <a:rPr lang="cs-CZ" sz="2000" dirty="0" smtClean="0"/>
              <a:t>bírá světlo ve světlých místech snímku (např. obloha)</a:t>
            </a:r>
          </a:p>
          <a:p>
            <a:pPr marL="703262">
              <a:buFontTx/>
              <a:buChar char="-"/>
            </a:pPr>
            <a:r>
              <a:rPr lang="cs-CZ" sz="2000" b="1" dirty="0" smtClean="0"/>
              <a:t>rozdílná síla </a:t>
            </a:r>
            <a:r>
              <a:rPr lang="cs-CZ" sz="2000" dirty="0" smtClean="0"/>
              <a:t>(</a:t>
            </a:r>
            <a:r>
              <a:rPr lang="cs-CZ" sz="2000" dirty="0" err="1" smtClean="0"/>
              <a:t>zatmavení</a:t>
            </a:r>
            <a:r>
              <a:rPr lang="cs-CZ" sz="2000" dirty="0" smtClean="0"/>
              <a:t>) </a:t>
            </a:r>
          </a:p>
          <a:p>
            <a:pPr marL="360362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a</a:t>
            </a:r>
            <a:r>
              <a:rPr lang="cs-CZ" sz="2000" b="1" dirty="0" smtClean="0"/>
              <a:t> gradient přechodu </a:t>
            </a:r>
            <a:r>
              <a:rPr lang="cs-CZ" sz="2000" dirty="0" smtClean="0"/>
              <a:t>(soft/hard)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vyžadují přípravu před expozicí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použití u krajinářské fotografie</a:t>
            </a:r>
          </a:p>
          <a:p>
            <a:pPr marL="703262"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roblematické využití při </a:t>
            </a:r>
            <a:r>
              <a:rPr lang="cs-CZ" sz="2000" b="1" dirty="0" smtClean="0"/>
              <a:t>nerovném</a:t>
            </a:r>
          </a:p>
          <a:p>
            <a:pPr marL="360362" indent="0">
              <a:buNone/>
            </a:pPr>
            <a:r>
              <a:rPr lang="cs-CZ" sz="2000" b="1" dirty="0" smtClean="0"/>
              <a:t>     horizontu</a:t>
            </a:r>
            <a:r>
              <a:rPr lang="cs-CZ" sz="2000" dirty="0" smtClean="0"/>
              <a:t> (stromy, věže, kopce…)</a:t>
            </a:r>
          </a:p>
          <a:p>
            <a:pPr marL="360362" indent="0">
              <a:buNone/>
            </a:pPr>
            <a:endParaRPr lang="cs-CZ" sz="2000" dirty="0" smtClean="0"/>
          </a:p>
          <a:p>
            <a:pPr marL="703262">
              <a:buFontTx/>
              <a:buChar char="-"/>
            </a:pPr>
            <a:r>
              <a:rPr lang="cs-CZ" sz="2000" dirty="0"/>
              <a:t>l</a:t>
            </a:r>
            <a:r>
              <a:rPr lang="cs-CZ" sz="2000" dirty="0" smtClean="0"/>
              <a:t>ze využít i </a:t>
            </a:r>
            <a:r>
              <a:rPr lang="cs-CZ" sz="2000" b="1" dirty="0" smtClean="0"/>
              <a:t>polarizační filtr</a:t>
            </a:r>
          </a:p>
          <a:p>
            <a:pPr marL="360362" indent="0">
              <a:buNone/>
            </a:pPr>
            <a:endParaRPr lang="cs-CZ" sz="2400" b="1" dirty="0"/>
          </a:p>
          <a:p>
            <a:pPr marL="360362" indent="0">
              <a:buNone/>
            </a:pPr>
            <a:endParaRPr lang="cs-CZ" sz="24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194168"/>
            <a:ext cx="3585890" cy="300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8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Expozice na </a:t>
            </a:r>
            <a:r>
              <a:rPr lang="cs-CZ" sz="2400" b="1" dirty="0"/>
              <a:t>více snímků – lepení </a:t>
            </a:r>
            <a:r>
              <a:rPr lang="cs-CZ" sz="2400" b="1" dirty="0" smtClean="0"/>
              <a:t>expozic a HDR</a:t>
            </a:r>
          </a:p>
          <a:p>
            <a:pPr marL="360362" indent="0">
              <a:buNone/>
            </a:pPr>
            <a:endParaRPr lang="cs-CZ" sz="2400" b="1" dirty="0"/>
          </a:p>
          <a:p>
            <a:pPr marL="703262">
              <a:buFontTx/>
              <a:buChar char="-"/>
            </a:pPr>
            <a:r>
              <a:rPr lang="cs-CZ" sz="2000" dirty="0" smtClean="0"/>
              <a:t>základem je pořízení </a:t>
            </a:r>
            <a:r>
              <a:rPr lang="cs-CZ" sz="2000" b="1" dirty="0" smtClean="0"/>
              <a:t>více snímků </a:t>
            </a:r>
            <a:r>
              <a:rPr lang="cs-CZ" sz="2000" dirty="0" smtClean="0"/>
              <a:t>s různou expozicí, které se musí překrývat – </a:t>
            </a:r>
            <a:r>
              <a:rPr lang="cs-CZ" sz="2000" b="1" dirty="0" smtClean="0"/>
              <a:t>použití stativu</a:t>
            </a:r>
          </a:p>
          <a:p>
            <a:pPr marL="703262">
              <a:buFontTx/>
              <a:buChar char="-"/>
            </a:pPr>
            <a:r>
              <a:rPr lang="cs-CZ" sz="2000" dirty="0"/>
              <a:t>z</a:t>
            </a:r>
            <a:r>
              <a:rPr lang="cs-CZ" sz="2000" dirty="0" smtClean="0"/>
              <a:t>ejména pro </a:t>
            </a:r>
            <a:r>
              <a:rPr lang="cs-CZ" sz="2000" b="1" dirty="0" smtClean="0"/>
              <a:t>statické snímky</a:t>
            </a:r>
            <a:r>
              <a:rPr lang="cs-CZ" sz="2000" dirty="0" smtClean="0"/>
              <a:t> (překrytí)</a:t>
            </a:r>
          </a:p>
          <a:p>
            <a:pPr marL="703262">
              <a:buFontTx/>
              <a:buChar char="-"/>
            </a:pPr>
            <a:r>
              <a:rPr lang="cs-CZ" sz="2000" dirty="0"/>
              <a:t>t</a:t>
            </a:r>
            <a:r>
              <a:rPr lang="cs-CZ" sz="2000" dirty="0" smtClean="0"/>
              <a:t>ypicky pro krajinářskou fotografii</a:t>
            </a:r>
          </a:p>
          <a:p>
            <a:pPr marL="703262">
              <a:buFontTx/>
              <a:buChar char="-"/>
            </a:pPr>
            <a:r>
              <a:rPr lang="cs-CZ" sz="2000" dirty="0"/>
              <a:t>l</a:t>
            </a:r>
            <a:r>
              <a:rPr lang="cs-CZ" sz="2000" dirty="0" smtClean="0"/>
              <a:t>ze využít i pro </a:t>
            </a:r>
            <a:r>
              <a:rPr lang="cs-CZ" sz="2000" b="1" dirty="0" smtClean="0"/>
              <a:t>dynamické děje </a:t>
            </a:r>
            <a:r>
              <a:rPr lang="cs-CZ" sz="2000" dirty="0" smtClean="0"/>
              <a:t>- </a:t>
            </a:r>
            <a:r>
              <a:rPr lang="cs-CZ" sz="2000" dirty="0"/>
              <a:t>pro vícenásobnou </a:t>
            </a:r>
            <a:r>
              <a:rPr lang="cs-CZ" sz="2000" dirty="0" smtClean="0"/>
              <a:t>expozici se použije jeden snímek (RAW) – je vyvolán s různou expozicí a snímky se pak vhodně složí</a:t>
            </a:r>
          </a:p>
          <a:p>
            <a:pPr marL="36036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638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9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640960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200" b="1" i="1" dirty="0" smtClean="0"/>
              <a:t>Lepení </a:t>
            </a:r>
            <a:r>
              <a:rPr lang="cs-CZ" sz="2200" b="1" i="1" dirty="0" smtClean="0"/>
              <a:t>expozic (</a:t>
            </a:r>
            <a:r>
              <a:rPr lang="cs-CZ" sz="2200" b="1" i="1" dirty="0" err="1" smtClean="0"/>
              <a:t>exposure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blending</a:t>
            </a:r>
            <a:r>
              <a:rPr lang="cs-CZ" sz="2200" b="1" i="1" dirty="0" smtClean="0"/>
              <a:t>) </a:t>
            </a:r>
            <a:endParaRPr lang="cs-CZ" sz="2200" b="1" i="1" dirty="0" smtClean="0"/>
          </a:p>
          <a:p>
            <a:pPr marL="360362" indent="0">
              <a:buNone/>
            </a:pPr>
            <a:r>
              <a:rPr lang="cs-CZ" sz="2000" dirty="0" smtClean="0"/>
              <a:t>– </a:t>
            </a:r>
            <a:r>
              <a:rPr lang="cs-CZ" sz="2000" dirty="0" smtClean="0"/>
              <a:t>použití pouze dílčích částí podkladových snímků pro výsledný snímku</a:t>
            </a:r>
          </a:p>
          <a:p>
            <a:pPr marL="360362" indent="0">
              <a:buNone/>
            </a:pPr>
            <a:endParaRPr lang="cs-CZ" sz="20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38" y="3054317"/>
            <a:ext cx="2700300" cy="18002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392" y="4383998"/>
            <a:ext cx="2763829" cy="184255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267" y="2852936"/>
            <a:ext cx="4080191" cy="284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92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595</TotalTime>
  <Words>469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Studio</vt:lpstr>
      <vt:lpstr>Dynamický rozsah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</vt:vector>
  </TitlesOfParts>
  <Company>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Fotografický blesk</dc:title>
  <dc:creator>Otruba</dc:creator>
  <cp:lastModifiedBy>Richard</cp:lastModifiedBy>
  <cp:revision>35</cp:revision>
  <dcterms:created xsi:type="dcterms:W3CDTF">2007-05-07T05:59:10Z</dcterms:created>
  <dcterms:modified xsi:type="dcterms:W3CDTF">2015-05-19T07:53:41Z</dcterms:modified>
</cp:coreProperties>
</file>