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63"/>
  </p:notesMasterIdLst>
  <p:sldIdLst>
    <p:sldId id="256" r:id="rId2"/>
    <p:sldId id="284" r:id="rId3"/>
    <p:sldId id="350" r:id="rId4"/>
    <p:sldId id="290" r:id="rId5"/>
    <p:sldId id="293" r:id="rId6"/>
    <p:sldId id="291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</p:sldIdLst>
  <p:sldSz cx="9144000" cy="6858000" type="screen4x3"/>
  <p:notesSz cx="6858000" cy="9144000"/>
  <p:defaultTextStyle>
    <a:defPPr>
      <a:defRPr lang="cs-CZ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EEDE38-0C94-427D-9A39-C15A7A31A1FC}" type="datetimeFigureOut">
              <a:rPr lang="cs-CZ"/>
              <a:pPr>
                <a:defRPr/>
              </a:pPr>
              <a:t>6.5.2015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83DF98-16F9-4122-BD02-0DBF901F43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720080"/>
          </a:xfrm>
          <a:prstGeom prst="rect">
            <a:avLst/>
          </a:prstGeom>
        </p:spPr>
        <p:txBody>
          <a:bodyPr lIns="92364" tIns="46182" rIns="92364" bIns="46182"/>
          <a:lstStyle>
            <a:lvl1pPr>
              <a:defRPr sz="2800" b="1" cap="all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124744"/>
            <a:ext cx="8777917" cy="4975354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000" cap="none" baseline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cap="none" baseline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 cap="none" baseline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 cap="none" baseline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 cap="none" baseline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fr-FR" dirty="0" smtClean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8101013" y="6308725"/>
            <a:ext cx="925512" cy="385763"/>
          </a:xfrm>
          <a:prstGeom prst="rect">
            <a:avLst/>
          </a:prstGeom>
        </p:spPr>
        <p:txBody>
          <a:bodyPr lIns="92364" tIns="46182" rIns="92364" bIns="46182"/>
          <a:lstStyle>
            <a:lvl1pPr algn="r" defTabSz="914307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9578D7B-C4F6-4E5B-8BB5-6A0CA988F46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cap="all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defTabSz="45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5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2024C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61818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6pPr>
      <a:lvl7pPr marL="923635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7pPr>
      <a:lvl8pPr marL="1385453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8pPr>
      <a:lvl9pPr marL="1847271" algn="l" defTabSz="457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2024C"/>
          </a:solidFill>
          <a:latin typeface="Verdana" pitchFamily="34" charset="0"/>
          <a:cs typeface="Arial" charset="0"/>
        </a:defRPr>
      </a:lvl9pPr>
    </p:titleStyle>
    <p:bodyStyle>
      <a:lvl1pPr marL="182563" indent="-182563" algn="l" defTabSz="455613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defRPr b="1" cap="all">
          <a:solidFill>
            <a:srgbClr val="40404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458788" indent="-282575" algn="l" defTabSz="455613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−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630238" indent="-176213" algn="l" defTabSz="455613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900113" indent="-268288" algn="l" defTabSz="455613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−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179513" indent="-277813" algn="l" defTabSz="455613" rtl="0" eaLnBrk="0" fontAlgn="base" hangingPunct="0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cap="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642019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103836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65654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027472" indent="-279015" algn="l" defTabSz="457008" rtl="0" eaLnBrk="1" fontAlgn="base" hangingPunct="1">
        <a:spcBef>
          <a:spcPct val="20000"/>
        </a:spcBef>
        <a:spcAft>
          <a:spcPct val="0"/>
        </a:spcAft>
        <a:buSzPct val="150000"/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818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635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453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271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089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0906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724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4542" algn="l" defTabSz="923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 idx="4294967295"/>
          </p:nvPr>
        </p:nvSpPr>
        <p:spPr bwMode="auto">
          <a:xfrm>
            <a:off x="179388" y="1484313"/>
            <a:ext cx="8641084" cy="1944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en-US" sz="32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TECHNOLOGIE A NÁSTROJE OCHRANY PROSTŘEDÍ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VIII.2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Základní principy sanací kontaminovaných lokalit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FF0000"/>
                </a:solidFill>
                <a:latin typeface="+mn-lt"/>
              </a:rPr>
            </a:b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FF0000"/>
                </a:solidFill>
                <a:latin typeface="+mn-lt"/>
              </a:rPr>
            </a:b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FF0000"/>
                </a:solidFill>
                <a:latin typeface="+mn-lt"/>
              </a:rPr>
            </a:br>
            <a:r>
              <a:rPr lang="cs-CZ" sz="1800" dirty="0" smtClean="0">
                <a:solidFill>
                  <a:srgbClr val="002060"/>
                </a:solidFill>
                <a:latin typeface="+mn-lt"/>
              </a:rPr>
              <a:t>Zpracoval: Ivan Holoubek</a:t>
            </a:r>
            <a:br>
              <a:rPr 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sz="1800" dirty="0" smtClean="0">
                <a:solidFill>
                  <a:srgbClr val="002060"/>
                </a:solidFill>
                <a:latin typeface="+mn-lt"/>
              </a:rPr>
              <a:t>Přednáší: Petr Špičák</a:t>
            </a:r>
            <a:r>
              <a:rPr lang="cs-CZ" sz="3200" dirty="0" smtClean="0">
                <a:solidFill>
                  <a:srgbClr val="002776"/>
                </a:solidFill>
                <a:latin typeface="Garamond" pitchFamily="18" charset="0"/>
              </a:rPr>
              <a:t/>
            </a:r>
            <a:br>
              <a:rPr lang="cs-CZ" sz="3200" dirty="0" smtClean="0">
                <a:solidFill>
                  <a:srgbClr val="002776"/>
                </a:solidFill>
                <a:latin typeface="Garamond" pitchFamily="18" charset="0"/>
              </a:rPr>
            </a:br>
            <a:r>
              <a:rPr lang="sv-SE" sz="3200" dirty="0" smtClean="0">
                <a:solidFill>
                  <a:srgbClr val="FF0000"/>
                </a:solidFill>
              </a:rPr>
              <a:t/>
            </a:r>
            <a:br>
              <a:rPr lang="sv-SE" sz="3200" dirty="0" smtClean="0">
                <a:solidFill>
                  <a:srgbClr val="FF0000"/>
                </a:solidFill>
              </a:rPr>
            </a:br>
            <a:r>
              <a:rPr lang="cs-CZ" altLang="en-US" sz="32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en-US" sz="32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en-US" sz="32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en-US" sz="32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3200" cap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71600" y="2996952"/>
            <a:ext cx="8783637" cy="936625"/>
          </a:xfrm>
          <a:prstGeom prst="rect">
            <a:avLst/>
          </a:prstGeom>
        </p:spPr>
        <p:txBody>
          <a:bodyPr/>
          <a:lstStyle>
            <a:lvl1pPr algn="l" defTabSz="4556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cap="all">
                <a:solidFill>
                  <a:srgbClr val="12024C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defTabSz="4556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024C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defTabSz="4556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024C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defTabSz="4556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024C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defTabSz="4556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2024C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61818" algn="l" defTabSz="4570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2024C"/>
                </a:solidFill>
                <a:latin typeface="Verdana" pitchFamily="34" charset="0"/>
                <a:cs typeface="Arial" charset="0"/>
              </a:defRPr>
            </a:lvl6pPr>
            <a:lvl7pPr marL="923635" algn="l" defTabSz="4570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2024C"/>
                </a:solidFill>
                <a:latin typeface="Verdana" pitchFamily="34" charset="0"/>
                <a:cs typeface="Arial" charset="0"/>
              </a:defRPr>
            </a:lvl7pPr>
            <a:lvl8pPr marL="1385453" algn="l" defTabSz="4570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2024C"/>
                </a:solidFill>
                <a:latin typeface="Verdana" pitchFamily="34" charset="0"/>
                <a:cs typeface="Arial" charset="0"/>
              </a:defRPr>
            </a:lvl8pPr>
            <a:lvl9pPr marL="1847271" algn="l" defTabSz="4570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12024C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457008" eaLnBrk="1" hangingPunct="1">
              <a:defRPr/>
            </a:pPr>
            <a:endParaRPr lang="cs-CZ" sz="24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0" y="357301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dirty="0" smtClean="0">
              <a:solidFill>
                <a:srgbClr val="00277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Klasifikace sanačních postupů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3300"/>
                </a:solidFill>
                <a:latin typeface="+mn-lt"/>
              </a:rPr>
              <a:t>Destrukce </a:t>
            </a:r>
            <a:r>
              <a:rPr kumimoji="1" lang="cs-CZ" dirty="0" smtClean="0">
                <a:latin typeface="+mn-lt"/>
              </a:rPr>
              <a:t>je výsledkem úplného biologického a/nebo fyzikálně-chemického rozložení znečišťujících látek (např. při vysokých teplotách u tepelného zpracování). </a:t>
            </a:r>
            <a:endParaRPr kumimoji="1" lang="en-GB" dirty="0" smtClean="0"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None/>
            </a:pPr>
            <a:endParaRPr kumimoji="1" lang="en-GB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3300"/>
                </a:solidFill>
                <a:latin typeface="+mn-lt"/>
              </a:rPr>
              <a:t>Odstranění</a:t>
            </a:r>
            <a:r>
              <a:rPr kumimoji="1"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cs-CZ" dirty="0" smtClean="0">
                <a:latin typeface="+mn-lt"/>
              </a:rPr>
              <a:t>znečišťujících látek pomocí: </a:t>
            </a:r>
            <a:endParaRPr kumimoji="1" lang="en-GB" dirty="0" smtClean="0"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None/>
            </a:pPr>
            <a:r>
              <a:rPr kumimoji="1" lang="cs-CZ" dirty="0" smtClean="0">
                <a:latin typeface="+mn-lt"/>
              </a:rPr>
              <a:t>	a) procesu mobilizace/transformace a opětovného zachycení fáze (např. vyluhování a sorpce),</a:t>
            </a:r>
            <a:endParaRPr kumimoji="1" lang="en-GB" dirty="0" smtClean="0"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None/>
            </a:pPr>
            <a:r>
              <a:rPr kumimoji="1" lang="cs-CZ" dirty="0" smtClean="0">
                <a:latin typeface="+mn-lt"/>
              </a:rPr>
              <a:t>	b) procesu koncentrace a získávání/vytěžování (např. fyzikální separace), nebo </a:t>
            </a:r>
            <a:endParaRPr kumimoji="1" lang="en-GB" dirty="0" smtClean="0"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None/>
            </a:pPr>
            <a:r>
              <a:rPr kumimoji="1" lang="cs-CZ" dirty="0" smtClean="0">
                <a:latin typeface="+mn-lt"/>
              </a:rPr>
              <a:t>	c) kombinace uvedených procesů (např. technologie s </a:t>
            </a:r>
            <a:r>
              <a:rPr kumimoji="1" lang="cs-CZ" dirty="0" err="1" smtClean="0">
                <a:latin typeface="+mn-lt"/>
              </a:rPr>
              <a:t>hyperakumulátory</a:t>
            </a:r>
            <a:r>
              <a:rPr kumimoji="1" lang="cs-CZ" dirty="0" smtClean="0">
                <a:latin typeface="+mn-lt"/>
              </a:rPr>
              <a:t>).</a:t>
            </a:r>
            <a:r>
              <a:rPr kumimoji="1" lang="en-GB" dirty="0" smtClean="0">
                <a:latin typeface="+mn-lt"/>
              </a:rPr>
              <a:t> </a:t>
            </a:r>
          </a:p>
          <a:p>
            <a:pPr marL="625475" indent="-531813">
              <a:buClr>
                <a:srgbClr val="FF3300"/>
              </a:buClr>
              <a:buSzPct val="75000"/>
              <a:buNone/>
            </a:pPr>
            <a:endParaRPr kumimoji="1" lang="en-GB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3300"/>
                </a:solidFill>
                <a:latin typeface="+mn-lt"/>
              </a:rPr>
              <a:t>Recyklace</a:t>
            </a:r>
            <a:r>
              <a:rPr kumimoji="1" lang="cs-CZ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kumimoji="1" lang="cs-CZ" dirty="0" smtClean="0">
                <a:latin typeface="+mn-lt"/>
              </a:rPr>
              <a:t>může představovat „definitivní“ podobu zneškodnění.  </a:t>
            </a:r>
            <a:endParaRPr kumimoji="1" lang="nb-NO" dirty="0" smtClean="0"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Klasifikace sanačních postupů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SzPct val="25000"/>
              <a:buNone/>
              <a:tabLst>
                <a:tab pos="1073150" algn="l"/>
              </a:tabLst>
            </a:pPr>
            <a:endParaRPr kumimoji="1"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SzPct val="25000"/>
              <a:buNone/>
              <a:tabLst>
                <a:tab pos="1073150" algn="l"/>
              </a:tabLst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Klasifikace podle priorit (ekologická výhoda trvalého</a:t>
            </a:r>
          </a:p>
          <a:p>
            <a:pPr marL="625475" indent="-531813">
              <a:buSzPct val="25000"/>
              <a:buNone/>
              <a:tabLst>
                <a:tab pos="1073150" algn="l"/>
              </a:tabLst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vyřešení problému s kontaminací):</a:t>
            </a:r>
            <a:endParaRPr kumimoji="1" lang="en-GB" dirty="0" smtClean="0">
              <a:solidFill>
                <a:srgbClr val="FF0000"/>
              </a:solidFill>
              <a:latin typeface="+mn-lt"/>
            </a:endParaRPr>
          </a:p>
          <a:p>
            <a:pPr marL="625475" indent="-531813" algn="just">
              <a:buSzPct val="25000"/>
              <a:buNone/>
              <a:tabLst>
                <a:tab pos="1073150" algn="l"/>
              </a:tabLst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 </a:t>
            </a:r>
            <a:endParaRPr kumimoji="1" lang="en-GB" dirty="0" smtClean="0">
              <a:solidFill>
                <a:srgbClr val="FF0000"/>
              </a:solidFill>
              <a:latin typeface="+mn-lt"/>
            </a:endParaRPr>
          </a:p>
          <a:p>
            <a:pPr marL="625475" indent="-531813" algn="ctr">
              <a:buSzPct val="25000"/>
              <a:buNone/>
              <a:tabLst>
                <a:tab pos="1073150" algn="l"/>
              </a:tabLst>
            </a:pPr>
            <a:r>
              <a:rPr kumimoji="1" lang="cs-CZ" i="1" dirty="0" smtClean="0">
                <a:latin typeface="+mn-lt"/>
              </a:rPr>
              <a:t>Recyklace &gt; destrukce &gt; zneškodnění &gt; stabilizace &gt; imobilizace &gt; separace</a:t>
            </a:r>
            <a:endParaRPr kumimoji="1" lang="en-GB" dirty="0" smtClean="0">
              <a:latin typeface="+mn-lt"/>
            </a:endParaRPr>
          </a:p>
          <a:p>
            <a:pPr marL="625475" indent="-531813" algn="just">
              <a:buSzPct val="25000"/>
              <a:buNone/>
              <a:tabLst>
                <a:tab pos="1073150" algn="l"/>
              </a:tabLst>
            </a:pPr>
            <a:r>
              <a:rPr kumimoji="1" lang="cs-CZ" dirty="0" smtClean="0">
                <a:solidFill>
                  <a:srgbClr val="0000FF"/>
                </a:solidFill>
                <a:latin typeface="+mn-lt"/>
              </a:rPr>
              <a:t> </a:t>
            </a:r>
            <a:endParaRPr kumimoji="1" lang="en-GB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SzPct val="25000"/>
              <a:buNone/>
              <a:tabLst>
                <a:tab pos="1073150" algn="l"/>
              </a:tabLst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V širším kontextu je třeba zvážit ekologické dopady,</a:t>
            </a:r>
          </a:p>
          <a:p>
            <a:pPr marL="625475" indent="-531813">
              <a:buSzPct val="25000"/>
              <a:buNone/>
              <a:tabLst>
                <a:tab pos="1073150" algn="l"/>
              </a:tabLst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náklady a ostatní výhody. </a:t>
            </a:r>
            <a:endParaRPr kumimoji="1"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Obsah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Kontaminace zeminy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Sanační technologie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Biologické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Fyzikální a chemické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Tepelné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Proces extrakce pomocí rozpouštědel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tabLst>
                <a:tab pos="2286000" algn="l"/>
              </a:tabLst>
              <a:defRPr/>
            </a:pP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Sanační technologie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534988">
              <a:lnSpc>
                <a:spcPct val="75000"/>
              </a:lnSpc>
              <a:spcBef>
                <a:spcPct val="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75000"/>
              </a:lnSpc>
              <a:spcBef>
                <a:spcPct val="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In-</a:t>
            </a:r>
            <a:r>
              <a:rPr lang="cs-CZ" dirty="0" err="1" smtClean="0">
                <a:solidFill>
                  <a:srgbClr val="FF0000"/>
                </a:solidFill>
                <a:latin typeface="+mn-lt"/>
              </a:rPr>
              <a:t>site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75000"/>
              </a:lnSpc>
              <a:spcBef>
                <a:spcPct val="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lang="it-IT" dirty="0" smtClean="0">
                <a:solidFill>
                  <a:srgbClr val="FF0000"/>
                </a:solidFill>
                <a:latin typeface="+mn-lt"/>
              </a:rPr>
              <a:t>		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Bez odtěžování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Ex-</a:t>
            </a:r>
            <a:r>
              <a:rPr lang="cs-CZ" dirty="0" err="1" smtClean="0">
                <a:solidFill>
                  <a:srgbClr val="FF0000"/>
                </a:solidFill>
                <a:latin typeface="+mn-lt"/>
              </a:rPr>
              <a:t>situ</a:t>
            </a:r>
            <a:r>
              <a:rPr lang="it-IT" dirty="0" smtClean="0">
                <a:solidFill>
                  <a:srgbClr val="FF0000"/>
                </a:solidFill>
                <a:latin typeface="+mn-lt"/>
              </a:rPr>
              <a:t>	</a:t>
            </a: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80000"/>
              </a:lnSpc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lang="cs-CZ" i="1" dirty="0" smtClean="0">
                <a:solidFill>
                  <a:srgbClr val="FF0000"/>
                </a:solidFill>
                <a:latin typeface="+mn-lt"/>
              </a:rPr>
              <a:t>		 V lokalitě	  	      Mimo lokalitu</a:t>
            </a:r>
            <a:endParaRPr lang="it-IT" i="1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75000"/>
              </a:lnSpc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		odtěžování	      </a:t>
            </a:r>
            <a:r>
              <a:rPr lang="cs-CZ" dirty="0" err="1" smtClean="0">
                <a:solidFill>
                  <a:srgbClr val="FF0000"/>
                </a:solidFill>
                <a:latin typeface="+mn-lt"/>
              </a:rPr>
              <a:t>odtěžování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 + doprava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Sanační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Zavedené 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Zavedené technologie pro zpracování</a:t>
            </a:r>
          </a:p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endParaRPr lang="it-IT" dirty="0" smtClean="0">
              <a:solidFill>
                <a:srgbClr val="0000FF"/>
              </a:solidFill>
              <a:latin typeface="+mn-lt"/>
            </a:endParaRPr>
          </a:p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latin typeface="+mn-lt"/>
              </a:rPr>
              <a:t>     Jsou technologie, které se v široké míře uplatňují při reálných zásazích.</a:t>
            </a:r>
            <a:endParaRPr lang="it-IT" dirty="0" smtClean="0">
              <a:latin typeface="+mn-lt"/>
            </a:endParaRPr>
          </a:p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endParaRPr lang="it-IT" dirty="0" smtClean="0">
              <a:solidFill>
                <a:srgbClr val="0000FF"/>
              </a:solidFill>
              <a:latin typeface="+mn-lt"/>
            </a:endParaRPr>
          </a:p>
          <a:p>
            <a:pPr marL="536575" indent="-441325"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Efektivita, parametry procesu a náklady </a:t>
            </a:r>
            <a:r>
              <a:rPr lang="cs-CZ" dirty="0" smtClean="0">
                <a:latin typeface="+mn-lt"/>
              </a:rPr>
              <a:t>jsou dobře známy.</a:t>
            </a:r>
            <a:endParaRPr lang="en-GB" dirty="0" smtClean="0"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Sanační technologie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534988">
              <a:lnSpc>
                <a:spcPct val="90000"/>
              </a:lnSpc>
              <a:buFont typeface="Monotype Sorts" pitchFamily="2" charset="2"/>
              <a:buNone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90000"/>
              </a:lnSpc>
              <a:buFont typeface="Monotype Sort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Inovativní 	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90000"/>
              </a:lnSpc>
              <a:buFont typeface="Monotype Sorts" pitchFamily="2" charset="2"/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Inovativní technologie pro zpracování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solidFill>
                  <a:srgbClr val="0000FF"/>
                </a:solidFill>
                <a:latin typeface="+mn-lt"/>
              </a:rPr>
              <a:t>   </a:t>
            </a: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latin typeface="+mn-lt"/>
              </a:rPr>
              <a:t>mohou dosahovat stejné výsledky jako zavedené </a:t>
            </a: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latin typeface="+mn-lt"/>
              </a:rPr>
              <a:t>technologie při nižších nákladech, nebo mohou být při </a:t>
            </a: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latin typeface="+mn-lt"/>
              </a:rPr>
              <a:t>stejných nákladech účinnější než zavedené technologie</a:t>
            </a:r>
            <a:endParaRPr lang="it-IT" dirty="0" smtClean="0">
              <a:latin typeface="+mn-lt"/>
            </a:endParaRP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it-IT" dirty="0" smtClean="0">
              <a:solidFill>
                <a:srgbClr val="0000FF"/>
              </a:solidFill>
              <a:latin typeface="+mn-lt"/>
            </a:endParaRP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Efektivita, parametry procesu a náklady </a:t>
            </a:r>
            <a:endParaRPr lang="cs-CZ" dirty="0" smtClean="0">
              <a:latin typeface="+mn-lt"/>
            </a:endParaRP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solidFill>
                  <a:srgbClr val="0000FF"/>
                </a:solidFill>
                <a:latin typeface="+mn-lt"/>
              </a:rPr>
              <a:t>    </a:t>
            </a:r>
          </a:p>
          <a:p>
            <a:pPr marL="630238" indent="-534988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cs-CZ" dirty="0" smtClean="0">
                <a:latin typeface="+mn-lt"/>
              </a:rPr>
              <a:t>se musí dále vyhodnotit.</a:t>
            </a:r>
            <a:endParaRPr lang="en-GB" dirty="0" smtClean="0"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Sanační technologie</a:t>
            </a:r>
            <a:br>
              <a:rPr lang="cs-CZ" dirty="0" smtClean="0">
                <a:latin typeface="+mn-lt"/>
              </a:rPr>
            </a:b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Inovativní</a:t>
            </a:r>
          </a:p>
          <a:p>
            <a:pPr>
              <a:buNone/>
            </a:pPr>
            <a:endParaRPr kumimoji="1" lang="en-US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Inovativní technologie zpracování </a:t>
            </a:r>
            <a:r>
              <a:rPr lang="cs-CZ" dirty="0" smtClean="0">
                <a:latin typeface="+mn-lt"/>
              </a:rPr>
              <a:t>jsou nově vyvíjené technologie.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Inovativní technologie zpracování </a:t>
            </a:r>
            <a:r>
              <a:rPr lang="cs-CZ" dirty="0" smtClean="0">
                <a:latin typeface="+mn-lt"/>
              </a:rPr>
              <a:t>mohou být nové technologie nebo technologie, které se již používají v průmyslovém prostředí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Jiné technologie než </a:t>
            </a:r>
            <a:r>
              <a:rPr lang="cs-CZ" dirty="0" smtClean="0">
                <a:latin typeface="+mn-lt"/>
              </a:rPr>
              <a:t>spalování, </a:t>
            </a:r>
            <a:r>
              <a:rPr lang="cs-CZ" dirty="0" err="1" smtClean="0">
                <a:latin typeface="+mn-lt"/>
              </a:rPr>
              <a:t>solidifikace</a:t>
            </a:r>
            <a:r>
              <a:rPr lang="cs-CZ" dirty="0" smtClean="0">
                <a:latin typeface="+mn-lt"/>
              </a:rPr>
              <a:t>, stabilizace nebo konvenční odčerpání a zpracování</a:t>
            </a:r>
            <a:endParaRPr lang="en-GB" dirty="0" smtClean="0"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Sanační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Biologické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Fyzikální, chemické, fyzikálně-chemické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Tepelné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lang="cs-CZ" i="1" dirty="0" smtClean="0">
                <a:solidFill>
                  <a:srgbClr val="FF0000"/>
                </a:solidFill>
                <a:latin typeface="+mn-lt"/>
              </a:rPr>
              <a:t>Kombinované (kombinace procesů)</a:t>
            </a:r>
            <a:endParaRPr lang="en-GB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Hodnocení sanačních technologií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1125538"/>
            <a:ext cx="3048000" cy="1079500"/>
          </a:xfrm>
          <a:prstGeom prst="rect">
            <a:avLst/>
          </a:prstGeom>
          <a:gradFill rotWithShape="0">
            <a:gsLst>
              <a:gs pos="0">
                <a:srgbClr val="D8D856"/>
              </a:gs>
              <a:gs pos="50000">
                <a:srgbClr val="FFFF66"/>
              </a:gs>
              <a:gs pos="100000">
                <a:srgbClr val="D8D8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kumimoji="1" lang="cs-CZ" sz="2000" b="1" dirty="0">
                <a:solidFill>
                  <a:srgbClr val="FF0000"/>
                </a:solidFill>
                <a:latin typeface="+mn-lt"/>
              </a:rPr>
              <a:t>K dispozici je celá řada technologií</a:t>
            </a:r>
            <a:endParaRPr kumimoji="1" lang="it-IT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355976" y="1124744"/>
            <a:ext cx="3744416" cy="1512168"/>
          </a:xfrm>
          <a:prstGeom prst="rect">
            <a:avLst/>
          </a:prstGeom>
          <a:gradFill rotWithShape="0">
            <a:gsLst>
              <a:gs pos="0">
                <a:srgbClr val="D8D856"/>
              </a:gs>
              <a:gs pos="50000">
                <a:srgbClr val="FFFF66"/>
              </a:gs>
              <a:gs pos="100000">
                <a:srgbClr val="D8D8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None/>
            </a:pPr>
            <a:r>
              <a:rPr kumimoji="1" lang="cs-CZ" b="1" dirty="0">
                <a:solidFill>
                  <a:srgbClr val="FF0000"/>
                </a:solidFill>
                <a:latin typeface="+mn-lt"/>
              </a:rPr>
              <a:t>Musí se vyhodnotit celá řada měřitelných a neměřitelných parametrů</a:t>
            </a:r>
            <a:endParaRPr kumimoji="1"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707904" y="2780928"/>
            <a:ext cx="684212" cy="1079500"/>
          </a:xfrm>
          <a:prstGeom prst="downArrow">
            <a:avLst>
              <a:gd name="adj1" fmla="val 50000"/>
              <a:gd name="adj2" fmla="val 24988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95736" y="4005064"/>
            <a:ext cx="4176463" cy="1728192"/>
          </a:xfrm>
          <a:prstGeom prst="rect">
            <a:avLst/>
          </a:prstGeom>
          <a:gradFill rotWithShape="0">
            <a:gsLst>
              <a:gs pos="0">
                <a:srgbClr val="56D856"/>
              </a:gs>
              <a:gs pos="50000">
                <a:srgbClr val="66FF66"/>
              </a:gs>
              <a:gs pos="100000">
                <a:srgbClr val="56D856"/>
              </a:gs>
            </a:gsLst>
            <a:lin ang="5400000" scaled="1"/>
          </a:gra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56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cs-CZ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itchFamily="34" charset="0"/>
                <a:cs typeface="Calibri" pitchFamily="34" charset="0"/>
              </a:rPr>
              <a:t>Posuzování sanační technologie představuje náročný proces</a:t>
            </a:r>
            <a:endParaRPr kumimoji="0" lang="it-IT" sz="2000" b="1" i="0" u="none" strike="noStrike" kern="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hodnocení sanační technologie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268760"/>
            <a:ext cx="3165629" cy="432048"/>
          </a:xfrm>
          <a:prstGeom prst="rect">
            <a:avLst/>
          </a:prstGeom>
          <a:gradFill rotWithShape="0">
            <a:gsLst>
              <a:gs pos="0">
                <a:srgbClr val="B2B247"/>
              </a:gs>
              <a:gs pos="50000">
                <a:srgbClr val="FFFF66"/>
              </a:gs>
              <a:gs pos="100000">
                <a:srgbClr val="B2B247"/>
              </a:gs>
            </a:gsLst>
            <a:lin ang="5400000" scaled="1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Sběr informací</a:t>
            </a:r>
            <a:endParaRPr lang="en-US" sz="1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 rot="5378023" flipH="1">
            <a:off x="3963727" y="1160595"/>
            <a:ext cx="533400" cy="609600"/>
          </a:xfrm>
          <a:custGeom>
            <a:avLst/>
            <a:gdLst>
              <a:gd name="G0" fmla="+- 7200 0 0"/>
              <a:gd name="G1" fmla="+- 18514 0 0"/>
              <a:gd name="G2" fmla="+- 7200 0 0"/>
              <a:gd name="G3" fmla="*/ 7200 1 2"/>
              <a:gd name="G4" fmla="+- G3 10800 0"/>
              <a:gd name="G5" fmla="+- 21600 7200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4400 w 21600"/>
              <a:gd name="T1" fmla="*/ 0 h 21600"/>
              <a:gd name="T2" fmla="*/ 7200 w 21600"/>
              <a:gd name="T3" fmla="*/ 7200 h 21600"/>
              <a:gd name="T4" fmla="*/ 0 w 21600"/>
              <a:gd name="T5" fmla="*/ 16800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00" y="0"/>
                </a:moveTo>
                <a:lnTo>
                  <a:pt x="7200" y="7200"/>
                </a:lnTo>
                <a:lnTo>
                  <a:pt x="10286" y="7200"/>
                </a:lnTo>
                <a:lnTo>
                  <a:pt x="10286" y="12001"/>
                </a:lnTo>
                <a:lnTo>
                  <a:pt x="0" y="12001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8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20072" y="1052736"/>
            <a:ext cx="3276600" cy="830997"/>
          </a:xfrm>
          <a:prstGeom prst="rect">
            <a:avLst/>
          </a:prstGeom>
          <a:gradFill rotWithShape="0">
            <a:gsLst>
              <a:gs pos="0">
                <a:srgbClr val="B9B94A"/>
              </a:gs>
              <a:gs pos="50000">
                <a:srgbClr val="FFFF66"/>
              </a:gs>
              <a:gs pos="100000">
                <a:srgbClr val="B9B94A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  <a:latin typeface="+mn-lt"/>
              </a:rPr>
              <a:t>Určení společných parametrů jednotlivých technologií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331640" y="1988840"/>
            <a:ext cx="684212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6980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0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2708920"/>
            <a:ext cx="3124200" cy="584775"/>
          </a:xfrm>
          <a:prstGeom prst="rect">
            <a:avLst/>
          </a:prstGeom>
          <a:gradFill rotWithShape="0">
            <a:gsLst>
              <a:gs pos="0">
                <a:srgbClr val="B2B247"/>
              </a:gs>
              <a:gs pos="50000">
                <a:srgbClr val="FFFF66"/>
              </a:gs>
              <a:gs pos="100000">
                <a:srgbClr val="B2B247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>
                <a:solidFill>
                  <a:srgbClr val="FF0000"/>
                </a:solidFill>
                <a:latin typeface="+mn-lt"/>
              </a:rPr>
              <a:t>Definování kritérií pro vyhodnocení informací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403648" y="3645024"/>
            <a:ext cx="684212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6980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00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512" y="4149080"/>
            <a:ext cx="3124200" cy="584775"/>
          </a:xfrm>
          <a:prstGeom prst="rect">
            <a:avLst/>
          </a:prstGeom>
          <a:gradFill rotWithShape="0">
            <a:gsLst>
              <a:gs pos="0">
                <a:srgbClr val="B2B247"/>
              </a:gs>
              <a:gs pos="50000">
                <a:srgbClr val="FFFF66"/>
              </a:gs>
              <a:gs pos="100000">
                <a:srgbClr val="B2B247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 err="1">
                <a:solidFill>
                  <a:srgbClr val="FF0000"/>
                </a:solidFill>
                <a:latin typeface="+mn-lt"/>
              </a:rPr>
              <a:t>Screening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 a posuzování informací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1520" y="5157192"/>
            <a:ext cx="3124200" cy="338554"/>
          </a:xfrm>
          <a:prstGeom prst="rect">
            <a:avLst/>
          </a:pr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>
                <a:solidFill>
                  <a:srgbClr val="FFFF00"/>
                </a:solidFill>
                <a:latin typeface="+mn-lt"/>
              </a:rPr>
              <a:t>Vytvoření databáze</a:t>
            </a:r>
            <a:endParaRPr lang="it-IT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707904" y="4941168"/>
            <a:ext cx="762000" cy="5334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8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454086" y="1982731"/>
            <a:ext cx="684213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7254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00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148064" y="2348880"/>
            <a:ext cx="3276600" cy="1077218"/>
          </a:xfrm>
          <a:prstGeom prst="rect">
            <a:avLst/>
          </a:prstGeom>
          <a:gradFill rotWithShape="0">
            <a:gsLst>
              <a:gs pos="0">
                <a:srgbClr val="B9B94A"/>
              </a:gs>
              <a:gs pos="50000">
                <a:srgbClr val="FFFF66"/>
              </a:gs>
              <a:gs pos="100000">
                <a:srgbClr val="B9B94A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>
                <a:solidFill>
                  <a:srgbClr val="FF0000"/>
                </a:solidFill>
                <a:latin typeface="+mn-lt"/>
              </a:rPr>
              <a:t>Definování kritérií pro porovnání společných parametrů jednotlivých technologií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6444208" y="3573016"/>
            <a:ext cx="684212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7254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00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148064" y="3933056"/>
            <a:ext cx="3276600" cy="830997"/>
          </a:xfrm>
          <a:prstGeom prst="rect">
            <a:avLst/>
          </a:prstGeom>
          <a:gradFill rotWithShape="0">
            <a:gsLst>
              <a:gs pos="0">
                <a:srgbClr val="B9B94A"/>
              </a:gs>
              <a:gs pos="50000">
                <a:srgbClr val="FFFF66"/>
              </a:gs>
              <a:gs pos="100000">
                <a:srgbClr val="B9B94A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>
                <a:solidFill>
                  <a:srgbClr val="FF0000"/>
                </a:solidFill>
                <a:latin typeface="+mn-lt"/>
              </a:rPr>
              <a:t>Definování kritéria pořadí pro všechny společné parametry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6516216" y="5013176"/>
            <a:ext cx="684212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7254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000"/>
          </a:p>
        </p:txBody>
      </p:sp>
      <p:sp>
        <p:nvSpPr>
          <p:cNvPr id="23" name="Obdélník 22"/>
          <p:cNvSpPr/>
          <p:nvPr/>
        </p:nvSpPr>
        <p:spPr>
          <a:xfrm>
            <a:off x="426165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572000" y="5445224"/>
            <a:ext cx="4355281" cy="584775"/>
          </a:xfrm>
          <a:prstGeom prst="rect">
            <a:avLst/>
          </a:prstGeom>
          <a:gradFill rotWithShape="0">
            <a:gsLst>
              <a:gs pos="0">
                <a:srgbClr val="B9B94A"/>
              </a:gs>
              <a:gs pos="50000">
                <a:srgbClr val="FFFF66"/>
              </a:gs>
              <a:gs pos="100000">
                <a:srgbClr val="B9B94A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>
                <a:solidFill>
                  <a:srgbClr val="FF0000"/>
                </a:solidFill>
                <a:latin typeface="+mn-lt"/>
              </a:rPr>
              <a:t>Určení pořadí jednotlivých technologií pro každý z parametrů</a:t>
            </a:r>
            <a:endParaRPr lang="it-IT" sz="1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 bwMode="auto">
          <a:xfrm>
            <a:off x="179388" y="115888"/>
            <a:ext cx="8785225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dirty="0" smtClean="0">
                <a:latin typeface="Verdana" pitchFamily="34" charset="0"/>
                <a:cs typeface="Calibri" pitchFamily="34" charset="0"/>
              </a:rPr>
              <a:t>OBSAH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755650" y="1557338"/>
            <a:ext cx="7558088" cy="3600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Kontaminace zeminy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Sanační technologie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Biologické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Fyzikální a chemické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Tepelné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Proces extrakce pomocí rozpouštědel</a:t>
            </a:r>
          </a:p>
          <a:p>
            <a:pPr algn="just">
              <a:buFont typeface="Arial" pitchFamily="34" charset="0"/>
              <a:buNone/>
            </a:pPr>
            <a:endParaRPr lang="cs-CZ" sz="1400" b="0" dirty="0" smtClean="0">
              <a:solidFill>
                <a:schemeClr val="accent1"/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894A860-5161-472A-BBAD-7616433456C6}" type="slidenum">
              <a:rPr lang="cs-CZ" smtClean="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Některé prvky hodnocení sanační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cs-CZ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Využitelnost (cílové kontaminanty)</a:t>
            </a:r>
            <a:endParaRPr lang="en-US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Minimální dosažitelná koncentrace</a:t>
            </a:r>
            <a:endParaRPr lang="en-US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Doba potřebná k vyčištění</a:t>
            </a:r>
            <a:r>
              <a:rPr lang="en-US" sz="1800" b="1" dirty="0" smtClean="0">
                <a:latin typeface="+mn-lt"/>
              </a:rPr>
              <a:t> </a:t>
            </a:r>
            <a:endParaRPr lang="it-IT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Spolehlivost a údržba</a:t>
            </a:r>
            <a:r>
              <a:rPr lang="en-US" sz="1800" b="1" dirty="0" smtClean="0">
                <a:latin typeface="+mn-lt"/>
              </a:rPr>
              <a:t> </a:t>
            </a:r>
            <a:endParaRPr lang="it-IT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Kvalita dekontaminované zeminy</a:t>
            </a:r>
            <a:endParaRPr lang="en-US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Vzniklé vedlejší produkty (vyžadující následné zpracování)</a:t>
            </a:r>
            <a:endParaRPr lang="it-IT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Potřeba dat o lokalitě</a:t>
            </a:r>
            <a:endParaRPr lang="en-US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Celkové náklady</a:t>
            </a:r>
            <a:endParaRPr lang="en-US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Akceptovatelnost ze strany veřejnosti</a:t>
            </a:r>
            <a:endParaRPr lang="en-US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Bezpečnost</a:t>
            </a:r>
            <a:endParaRPr lang="it-IT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Stav vývoje</a:t>
            </a:r>
            <a:endParaRPr lang="en-US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Vlivy na životní prostředí</a:t>
            </a:r>
            <a:endParaRPr lang="it-IT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800" b="1" dirty="0" smtClean="0">
                <a:latin typeface="+mn-lt"/>
              </a:rPr>
              <a:t>Závislost funkčnosti na charakteristice lokality</a:t>
            </a:r>
            <a:r>
              <a:rPr lang="en-US" sz="1800" b="1" dirty="0" smtClean="0">
                <a:latin typeface="+mn-lt"/>
              </a:rPr>
              <a:t> </a:t>
            </a:r>
            <a:endParaRPr lang="it-IT" sz="1800" b="1" dirty="0" smtClean="0">
              <a:latin typeface="+mn-lt"/>
            </a:endParaRPr>
          </a:p>
          <a:p>
            <a:pPr marL="627063" lvl="2" indent="-538163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b="1" dirty="0" smtClean="0">
                <a:latin typeface="+mn-lt"/>
              </a:rPr>
              <a:t>. . . .</a:t>
            </a:r>
            <a:endParaRPr lang="en-US" sz="1800" b="1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Proces výběru sanační technologie</a:t>
            </a:r>
            <a:br>
              <a:rPr lang="cs-CZ" dirty="0" smtClean="0">
                <a:latin typeface="+mn-lt"/>
              </a:rPr>
            </a:b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124744"/>
            <a:ext cx="3528392" cy="1224136"/>
          </a:xfrm>
          <a:prstGeom prst="rect">
            <a:avLst/>
          </a:prstGeom>
          <a:gradFill rotWithShape="0">
            <a:gsLst>
              <a:gs pos="0">
                <a:srgbClr val="C9C950"/>
              </a:gs>
              <a:gs pos="50000">
                <a:srgbClr val="FFFF66"/>
              </a:gs>
              <a:gs pos="100000">
                <a:srgbClr val="C9C950"/>
              </a:gs>
            </a:gsLst>
            <a:lin ang="5400000" scaled="1"/>
          </a:gra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Výběr konkrétních společných parametrů jednotlivých technologií</a:t>
            </a:r>
            <a:endParaRPr lang="en-US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763688" y="2564904"/>
            <a:ext cx="684212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7882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6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44" y="2996952"/>
            <a:ext cx="3528392" cy="1206549"/>
          </a:xfrm>
          <a:prstGeom prst="rect">
            <a:avLst/>
          </a:prstGeom>
          <a:gradFill rotWithShape="0">
            <a:gsLst>
              <a:gs pos="0">
                <a:srgbClr val="50C950"/>
              </a:gs>
              <a:gs pos="50000">
                <a:srgbClr val="66FF66"/>
              </a:gs>
              <a:gs pos="100000">
                <a:srgbClr val="50C9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50000"/>
              </a:spcBef>
            </a:pPr>
            <a:r>
              <a:rPr kumimoji="1" lang="cs-CZ" b="1" dirty="0">
                <a:solidFill>
                  <a:srgbClr val="FF0000"/>
                </a:solidFill>
                <a:latin typeface="+mn-lt"/>
              </a:rPr>
              <a:t>Určení vybraných parametrů jakožto kritérií pro porovnání technologií</a:t>
            </a:r>
            <a:endParaRPr kumimoji="1"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763713" y="4419600"/>
            <a:ext cx="684212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7882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6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7544" y="4797152"/>
            <a:ext cx="3456384" cy="685800"/>
          </a:xfrm>
          <a:prstGeom prst="rect">
            <a:avLst/>
          </a:prstGeom>
          <a:gradFill rotWithShape="0">
            <a:gsLst>
              <a:gs pos="0">
                <a:srgbClr val="C9C950"/>
              </a:gs>
              <a:gs pos="50000">
                <a:srgbClr val="FFFF66"/>
              </a:gs>
              <a:gs pos="100000">
                <a:srgbClr val="C9C9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50000"/>
              </a:spcBef>
            </a:pPr>
            <a:r>
              <a:rPr kumimoji="1" lang="cs-CZ" b="1" dirty="0" smtClean="0">
                <a:solidFill>
                  <a:srgbClr val="FF0000"/>
                </a:solidFill>
                <a:latin typeface="+mn-lt"/>
              </a:rPr>
              <a:t>Váha jednotlivých kritérií</a:t>
            </a:r>
            <a:endParaRPr kumimoji="1"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004048" y="1124744"/>
            <a:ext cx="3672408" cy="1224136"/>
          </a:xfrm>
          <a:prstGeom prst="rect">
            <a:avLst/>
          </a:prstGeom>
          <a:gradFill rotWithShape="0">
            <a:gsLst>
              <a:gs pos="0">
                <a:srgbClr val="C9C950"/>
              </a:gs>
              <a:gs pos="50000">
                <a:srgbClr val="FFFF66"/>
              </a:gs>
              <a:gs pos="100000">
                <a:srgbClr val="C9C9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50000"/>
              </a:spcBef>
            </a:pPr>
            <a:r>
              <a:rPr kumimoji="1" lang="cs-CZ" b="1" dirty="0">
                <a:solidFill>
                  <a:srgbClr val="FF0000"/>
                </a:solidFill>
                <a:latin typeface="+mn-lt"/>
              </a:rPr>
              <a:t>Stanovení pořadí technologií na základě funkčnosti v každém z vážených kritérií</a:t>
            </a:r>
            <a:endParaRPr kumimoji="1"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660232" y="2492896"/>
            <a:ext cx="684212" cy="304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1">
                  <a:gamma/>
                  <a:shade val="7882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60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004048" y="3068960"/>
            <a:ext cx="3672408" cy="1152128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78824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50000"/>
              </a:spcBef>
              <a:defRPr/>
            </a:pPr>
            <a:r>
              <a:rPr kumimoji="1" lang="cs-CZ" b="1" dirty="0">
                <a:solidFill>
                  <a:srgbClr val="FF0000"/>
                </a:solidFill>
                <a:latin typeface="+mn-lt"/>
              </a:rPr>
              <a:t>Výběr technologie s nejlepším pořadím</a:t>
            </a:r>
            <a:endParaRPr kumimoji="1" lang="en-US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Obsah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Kontaminace zeminy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Sanační technologie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Biologické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Fyzikální a chemické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Tepelné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Proces extrakce pomocí rozpouštědel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Biologické rozložení nebo biologická sanace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980728"/>
            <a:ext cx="8777917" cy="511937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lang="cs-CZ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Klíčem k biologické rozložitelnosti je metabolická aktivita</a:t>
            </a:r>
            <a:endParaRPr lang="en-GB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Clr>
                <a:srgbClr val="0000FF"/>
              </a:buClr>
              <a:buSzPct val="75000"/>
              <a:buFont typeface="Monotype Sorts" pitchFamily="2" charset="2"/>
              <a:buNone/>
            </a:pPr>
            <a:endParaRPr lang="en-GB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Zajistí úplnou mineralizaci nebo částečné rozložení v aerobním nebo anaerobním prostředí</a:t>
            </a:r>
            <a:endParaRPr lang="en-GB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Clr>
                <a:srgbClr val="0000FF"/>
              </a:buClr>
              <a:buSzPct val="75000"/>
              <a:buFont typeface="Monotype Sorts" pitchFamily="2" charset="2"/>
              <a:buNone/>
            </a:pPr>
            <a:endParaRPr lang="en-GB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Stimulováním původních mikrobů podporuje biologický rozklad</a:t>
            </a:r>
            <a:endParaRPr lang="en-GB" dirty="0" smtClean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Technologie pro biologické sanace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endParaRPr kumimoji="1" lang="cs-CZ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smtClean="0">
                <a:latin typeface="+mn-lt"/>
              </a:rPr>
              <a:t>Otevřené hromady (</a:t>
            </a:r>
            <a:r>
              <a:rPr kumimoji="1" lang="cs-CZ" i="1" dirty="0" smtClean="0">
                <a:latin typeface="+mn-lt"/>
              </a:rPr>
              <a:t>ex</a:t>
            </a:r>
            <a:r>
              <a:rPr kumimoji="1" lang="cs-CZ" dirty="0" smtClean="0">
                <a:latin typeface="+mn-lt"/>
              </a:rPr>
              <a:t>) </a:t>
            </a:r>
            <a:endParaRPr kumimoji="1"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smtClean="0">
                <a:latin typeface="+mn-lt"/>
              </a:rPr>
              <a:t>Biologická sanace suspenzí – biologická suspenze (</a:t>
            </a:r>
            <a:r>
              <a:rPr kumimoji="1" lang="cs-CZ" i="1" dirty="0" smtClean="0">
                <a:latin typeface="+mn-lt"/>
              </a:rPr>
              <a:t>ex</a:t>
            </a:r>
            <a:r>
              <a:rPr kumimoji="1" lang="cs-CZ" dirty="0" smtClean="0">
                <a:latin typeface="+mn-lt"/>
              </a:rPr>
              <a:t>)</a:t>
            </a:r>
            <a:endParaRPr kumimoji="1"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smtClean="0">
                <a:latin typeface="+mn-lt"/>
              </a:rPr>
              <a:t>Biologické provzdušňování (</a:t>
            </a:r>
            <a:r>
              <a:rPr kumimoji="1" lang="cs-CZ" i="1" dirty="0" smtClean="0">
                <a:latin typeface="+mn-lt"/>
              </a:rPr>
              <a:t>in</a:t>
            </a:r>
            <a:r>
              <a:rPr kumimoji="1" lang="cs-CZ" dirty="0" smtClean="0">
                <a:latin typeface="+mn-lt"/>
              </a:rPr>
              <a:t>)</a:t>
            </a:r>
            <a:endParaRPr kumimoji="1"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smtClean="0">
                <a:latin typeface="+mn-lt"/>
              </a:rPr>
              <a:t>Kompostování (</a:t>
            </a:r>
            <a:r>
              <a:rPr kumimoji="1" lang="cs-CZ" i="1" dirty="0" smtClean="0">
                <a:latin typeface="+mn-lt"/>
              </a:rPr>
              <a:t>ex</a:t>
            </a:r>
            <a:r>
              <a:rPr kumimoji="1" lang="cs-CZ" dirty="0" smtClean="0">
                <a:latin typeface="+mn-lt"/>
              </a:rPr>
              <a:t>)</a:t>
            </a:r>
            <a:endParaRPr kumimoji="1"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smtClean="0">
                <a:latin typeface="+mn-lt"/>
              </a:rPr>
              <a:t>Progresivní biologická sanace (</a:t>
            </a:r>
            <a:r>
              <a:rPr kumimoji="1" lang="cs-CZ" i="1" dirty="0" smtClean="0">
                <a:latin typeface="+mn-lt"/>
              </a:rPr>
              <a:t>in</a:t>
            </a:r>
            <a:r>
              <a:rPr kumimoji="1" lang="cs-CZ" dirty="0" smtClean="0">
                <a:latin typeface="+mn-lt"/>
              </a:rPr>
              <a:t>)</a:t>
            </a:r>
            <a:r>
              <a:rPr kumimoji="1" lang="en-GB" dirty="0" smtClean="0">
                <a:latin typeface="+mn-lt"/>
              </a:rPr>
              <a:t> </a:t>
            </a: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smtClean="0">
                <a:latin typeface="+mn-lt"/>
              </a:rPr>
              <a:t>Biologická sanace pevné fáze – půdní hospodářství (</a:t>
            </a:r>
            <a:r>
              <a:rPr kumimoji="1" lang="cs-CZ" i="1" dirty="0" smtClean="0">
                <a:latin typeface="+mn-lt"/>
              </a:rPr>
              <a:t>ex</a:t>
            </a:r>
            <a:r>
              <a:rPr kumimoji="1" lang="cs-CZ" dirty="0" smtClean="0">
                <a:latin typeface="+mn-lt"/>
              </a:rPr>
              <a:t>)</a:t>
            </a:r>
            <a:r>
              <a:rPr kumimoji="1" lang="en-GB" dirty="0" smtClean="0">
                <a:latin typeface="+mn-lt"/>
              </a:rPr>
              <a:t> </a:t>
            </a: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smtClean="0">
                <a:latin typeface="+mn-lt"/>
              </a:rPr>
              <a:t>Monitorovaný přirozený útlum - přirozená biologická sanace </a:t>
            </a:r>
            <a:r>
              <a:rPr kumimoji="1" lang="cs-CZ" i="1" dirty="0" smtClean="0">
                <a:latin typeface="+mn-lt"/>
              </a:rPr>
              <a:t>(in)</a:t>
            </a:r>
            <a:r>
              <a:rPr kumimoji="1" lang="en-GB" dirty="0" smtClean="0">
                <a:latin typeface="+mn-lt"/>
              </a:rPr>
              <a:t> </a:t>
            </a: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  <a:defRPr/>
            </a:pPr>
            <a:r>
              <a:rPr kumimoji="1" lang="cs-CZ" dirty="0" err="1" smtClean="0">
                <a:latin typeface="+mn-lt"/>
              </a:rPr>
              <a:t>Fytosanace</a:t>
            </a:r>
            <a:r>
              <a:rPr kumimoji="1" lang="cs-CZ" dirty="0" smtClean="0">
                <a:latin typeface="+mn-lt"/>
              </a:rPr>
              <a:t> (</a:t>
            </a:r>
            <a:r>
              <a:rPr kumimoji="1" lang="cs-CZ" i="1" dirty="0" smtClean="0">
                <a:latin typeface="+mn-lt"/>
              </a:rPr>
              <a:t>in</a:t>
            </a:r>
            <a:r>
              <a:rPr kumimoji="1" lang="cs-CZ" dirty="0" smtClean="0">
                <a:latin typeface="+mn-lt"/>
              </a:rPr>
              <a:t>)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+mn-lt"/>
              </a:rPr>
              <a:t>Obsah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Kontaminace zeminy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Sanační technologie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Biologické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Fyzikální a chemické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Tepelné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Proces extrakce pomocí rozpouštědel</a:t>
            </a: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Sanační technologie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98021F"/>
              </a:buClr>
              <a:buFont typeface="Wingdings" pitchFamily="2" charset="2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Biologické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rgbClr val="98021F"/>
              </a:buClr>
              <a:buFont typeface="Wingdings" pitchFamily="2" charset="2"/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  Fyzikální</a:t>
            </a:r>
            <a:endParaRPr lang="it-IT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  Chemické</a:t>
            </a:r>
            <a:endParaRPr lang="it-IT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  Fyzikálně-chemické </a:t>
            </a:r>
            <a:endParaRPr lang="it-IT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it-IT" dirty="0" smtClean="0"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cs-CZ" dirty="0" smtClean="0">
                <a:latin typeface="+mn-lt"/>
              </a:rPr>
              <a:t>   </a:t>
            </a:r>
            <a:r>
              <a:rPr lang="it-IT" dirty="0" smtClean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Tepelné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Fyzikální procesy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lang="cs-CZ" dirty="0" smtClean="0"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Využívají se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fyzikální vlastnosti </a:t>
            </a:r>
            <a:r>
              <a:rPr lang="cs-CZ" dirty="0" smtClean="0">
                <a:latin typeface="+mn-lt"/>
              </a:rPr>
              <a:t>znečišťujících látek nebo kontaminovaného média. 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Pomocí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fyzikálního mechanismu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je iniciována změna fáze znečišťující látky.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Nedochází ke změně chemické struktury </a:t>
            </a:r>
            <a:r>
              <a:rPr lang="cs-CZ" dirty="0" smtClean="0">
                <a:latin typeface="+mn-lt"/>
              </a:rPr>
              <a:t>znečišťujících látek.</a:t>
            </a:r>
            <a:endParaRPr lang="en-GB" dirty="0" smtClean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Fyzikální procesy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Výhody</a:t>
            </a:r>
          </a:p>
          <a:p>
            <a:pPr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Rychlost zpracování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Zpracovávají se různé znečišťující látky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Lze použít i všech médií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Znalosti o lokalitě jsou zapotřebí v menším rozsahu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Nižší relativní náklady</a:t>
            </a:r>
            <a:endParaRPr lang="en-GB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Fyzikální procesy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Omezení</a:t>
            </a:r>
          </a:p>
          <a:p>
            <a:pPr>
              <a:buNone/>
            </a:pP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Často neprobíhá úprava - ale pouze přesun kontaminantu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Rezidua musí být dále čištěna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Omezeno znalostí lokality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Obsah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Kontaminace zeminy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Sanační technologie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Biologické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Fyzikální a chemické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Tepelné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Proces extrakce pomocí rozpouštědel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Chemické procesy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+mn-lt"/>
              </a:rPr>
              <a:t>Chemická struktura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(a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chování</a:t>
            </a:r>
            <a:r>
              <a:rPr lang="cs-CZ" dirty="0" smtClean="0">
                <a:latin typeface="+mn-lt"/>
              </a:rPr>
              <a:t>) znečišťující látky se 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mění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cs-CZ" dirty="0" smtClean="0">
                <a:latin typeface="+mn-lt"/>
              </a:rPr>
              <a:t>pomocí chemických procesů</a:t>
            </a:r>
            <a:endParaRPr lang="en-GB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Chemické procesy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Výhody</a:t>
            </a:r>
            <a:endParaRPr lang="it-IT" dirty="0" smtClean="0">
              <a:solidFill>
                <a:srgbClr val="FF0000"/>
              </a:solidFill>
              <a:latin typeface="+mn-lt"/>
            </a:endParaRPr>
          </a:p>
          <a:p>
            <a:pPr marL="627063" indent="-538163">
              <a:lnSpc>
                <a:spcPct val="2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Rychlost zpracování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2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Zpracovávají se různé znečišťující látky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23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Lze použít i všech méd</a:t>
            </a:r>
            <a:r>
              <a:rPr lang="cs-CZ" dirty="0" smtClean="0">
                <a:latin typeface="Arial" pitchFamily="34" charset="0"/>
              </a:rPr>
              <a:t>ií</a:t>
            </a:r>
            <a:endParaRPr lang="en-GB" dirty="0" smtClean="0">
              <a:latin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Chemické procesy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3" y="908720"/>
            <a:ext cx="8780640" cy="5191378"/>
          </a:xfrm>
        </p:spPr>
        <p:txBody>
          <a:bodyPr/>
          <a:lstStyle/>
          <a:p>
            <a:pPr marL="627063" indent="-538163">
              <a:lnSpc>
                <a:spcPct val="210000"/>
              </a:lnSpc>
              <a:buClr>
                <a:srgbClr val="0000FF"/>
              </a:buClr>
              <a:buSzPct val="75000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Omezení</a:t>
            </a:r>
          </a:p>
          <a:p>
            <a:pPr marL="627063" indent="-538163">
              <a:lnSpc>
                <a:spcPct val="21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Jsou zapotřebí podrobné znalosti lokality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21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Omezeno znalostí lokality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21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Rezidua musí být dále čištěna</a:t>
            </a:r>
            <a:endParaRPr lang="en-GB" dirty="0" smtClean="0">
              <a:latin typeface="+mn-lt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Fyzikální a chemické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Uzavřené půdní zásobníky </a:t>
            </a:r>
            <a:r>
              <a:rPr lang="cs-CZ" i="1" dirty="0" smtClean="0">
                <a:latin typeface="+mn-lt"/>
              </a:rPr>
              <a:t>(in </a:t>
            </a:r>
            <a:r>
              <a:rPr lang="cs-CZ" dirty="0" smtClean="0">
                <a:latin typeface="+mn-lt"/>
              </a:rPr>
              <a:t>nebo</a:t>
            </a:r>
            <a:r>
              <a:rPr lang="cs-CZ" i="1" dirty="0" smtClean="0">
                <a:latin typeface="+mn-lt"/>
              </a:rPr>
              <a:t> ex)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Chemická </a:t>
            </a:r>
            <a:r>
              <a:rPr lang="cs-CZ" dirty="0" err="1" smtClean="0">
                <a:latin typeface="+mn-lt"/>
              </a:rPr>
              <a:t>dehalogenizace</a:t>
            </a:r>
            <a:r>
              <a:rPr lang="cs-CZ" dirty="0" smtClean="0">
                <a:latin typeface="+mn-lt"/>
              </a:rPr>
              <a:t> </a:t>
            </a:r>
            <a:r>
              <a:rPr lang="cs-CZ" i="1" dirty="0" smtClean="0">
                <a:latin typeface="+mn-lt"/>
              </a:rPr>
              <a:t>(ex)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Elektrokinetické postupy </a:t>
            </a:r>
            <a:r>
              <a:rPr lang="cs-CZ" i="1" dirty="0" smtClean="0">
                <a:latin typeface="+mn-lt"/>
              </a:rPr>
              <a:t>(in)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Plynná extrakce (SVE) </a:t>
            </a:r>
            <a:r>
              <a:rPr lang="cs-CZ" i="1" dirty="0" smtClean="0">
                <a:latin typeface="+mn-lt"/>
              </a:rPr>
              <a:t>(in </a:t>
            </a:r>
            <a:r>
              <a:rPr lang="cs-CZ" dirty="0" smtClean="0">
                <a:latin typeface="+mn-lt"/>
              </a:rPr>
              <a:t>nebo</a:t>
            </a:r>
            <a:r>
              <a:rPr lang="cs-CZ" i="1" dirty="0" smtClean="0">
                <a:latin typeface="+mn-lt"/>
              </a:rPr>
              <a:t> ex)</a:t>
            </a:r>
            <a:endParaRPr lang="en-GB" i="1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Vyplachování půd (</a:t>
            </a:r>
            <a:r>
              <a:rPr lang="cs-CZ" i="1" dirty="0" smtClean="0">
                <a:latin typeface="+mn-lt"/>
              </a:rPr>
              <a:t>in</a:t>
            </a:r>
            <a:r>
              <a:rPr lang="cs-CZ" dirty="0" smtClean="0">
                <a:latin typeface="+mn-lt"/>
              </a:rPr>
              <a:t>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Vymývání půd (</a:t>
            </a:r>
            <a:r>
              <a:rPr lang="cs-CZ" i="1" dirty="0" smtClean="0">
                <a:latin typeface="+mn-lt"/>
              </a:rPr>
              <a:t>ex</a:t>
            </a:r>
            <a:r>
              <a:rPr lang="cs-CZ" dirty="0" smtClean="0">
                <a:latin typeface="+mn-lt"/>
              </a:rPr>
              <a:t>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Superkritická vodní oxidace </a:t>
            </a:r>
            <a:r>
              <a:rPr lang="cs-CZ" i="1" dirty="0" smtClean="0">
                <a:latin typeface="+mn-lt"/>
              </a:rPr>
              <a:t>(ex)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Extrakce pomocí rozpouštědla </a:t>
            </a:r>
            <a:r>
              <a:rPr lang="cs-CZ" i="1" dirty="0" smtClean="0">
                <a:latin typeface="+mn-lt"/>
              </a:rPr>
              <a:t>(ex)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err="1" smtClean="0">
                <a:latin typeface="+mn-lt"/>
              </a:rPr>
              <a:t>Solvatované</a:t>
            </a:r>
            <a:r>
              <a:rPr lang="cs-CZ" dirty="0" smtClean="0">
                <a:latin typeface="+mn-lt"/>
              </a:rPr>
              <a:t> elektrony </a:t>
            </a:r>
            <a:r>
              <a:rPr lang="cs-CZ" i="1" dirty="0" smtClean="0">
                <a:latin typeface="+mn-lt"/>
              </a:rPr>
              <a:t>(ex)</a:t>
            </a:r>
            <a:endParaRPr lang="en-GB" dirty="0" smtClean="0">
              <a:latin typeface="+mn-lt"/>
            </a:endParaRP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Detoxikace slunečním zářením </a:t>
            </a:r>
            <a:r>
              <a:rPr lang="cs-CZ" i="1" dirty="0" smtClean="0">
                <a:latin typeface="+mn-lt"/>
              </a:rPr>
              <a:t>(ex)</a:t>
            </a:r>
            <a:r>
              <a:rPr lang="en-GB" dirty="0" smtClean="0">
                <a:latin typeface="+mn-lt"/>
              </a:rPr>
              <a:t> </a:t>
            </a:r>
          </a:p>
          <a:p>
            <a:pPr marL="627063" indent="-53816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err="1" smtClean="0">
                <a:latin typeface="+mn-lt"/>
              </a:rPr>
              <a:t>Solidifikace</a:t>
            </a:r>
            <a:r>
              <a:rPr lang="cs-CZ" dirty="0" smtClean="0">
                <a:latin typeface="+mn-lt"/>
              </a:rPr>
              <a:t>/stabilizace </a:t>
            </a:r>
            <a:r>
              <a:rPr lang="cs-CZ" i="1" dirty="0" smtClean="0">
                <a:latin typeface="+mn-lt"/>
              </a:rPr>
              <a:t>(in </a:t>
            </a:r>
            <a:r>
              <a:rPr lang="cs-CZ" dirty="0" smtClean="0">
                <a:latin typeface="+mn-lt"/>
              </a:rPr>
              <a:t>nebo</a:t>
            </a:r>
            <a:r>
              <a:rPr lang="cs-CZ" i="1" dirty="0" smtClean="0">
                <a:latin typeface="+mn-lt"/>
              </a:rPr>
              <a:t> ex)</a:t>
            </a:r>
            <a:endParaRPr lang="en-GB" i="1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Fyzikální a chemické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179388">
              <a:buClr>
                <a:srgbClr val="FF0000"/>
              </a:buClr>
              <a:buFont typeface="Wingdings" pitchFamily="2" charset="2"/>
              <a:buNone/>
              <a:tabLst>
                <a:tab pos="4000500" algn="l"/>
                <a:tab pos="4381500" algn="l"/>
              </a:tabLst>
            </a:pP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Technologie		Hlavní cílové kontaminanty</a:t>
            </a:r>
            <a:endParaRPr lang="en-GB" sz="1600" dirty="0" smtClean="0">
              <a:solidFill>
                <a:srgbClr val="FF0000"/>
              </a:solidFill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None/>
              <a:tabLst>
                <a:tab pos="4000500" algn="l"/>
                <a:tab pos="4381500" algn="l"/>
              </a:tabLst>
            </a:pPr>
            <a:endParaRPr lang="en-GB" sz="1600" dirty="0" smtClean="0">
              <a:solidFill>
                <a:srgbClr val="0000FF"/>
              </a:solidFill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Uzavřené půdní zásobníky (</a:t>
            </a:r>
            <a:r>
              <a:rPr lang="cs-CZ" sz="1600" i="1" dirty="0" smtClean="0">
                <a:latin typeface="+mn-lt"/>
              </a:rPr>
              <a:t>in nebo ex</a:t>
            </a:r>
            <a:r>
              <a:rPr lang="cs-CZ" sz="1600" dirty="0" smtClean="0">
                <a:latin typeface="+mn-lt"/>
              </a:rPr>
              <a:t>)</a:t>
            </a:r>
            <a:r>
              <a:rPr lang="cs-CZ" sz="1600" i="1" dirty="0" smtClean="0">
                <a:latin typeface="+mn-lt"/>
              </a:rPr>
              <a:t>	</a:t>
            </a:r>
            <a:r>
              <a:rPr lang="cs-CZ" sz="1600" dirty="0" smtClean="0">
                <a:latin typeface="+mn-lt"/>
              </a:rPr>
              <a:t>Všechny typy kontaminantů</a:t>
            </a:r>
            <a:endParaRPr lang="en-GB" sz="16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Chemická 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dehalogenizace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600" i="1" dirty="0" smtClean="0">
                <a:solidFill>
                  <a:srgbClr val="FF0000"/>
                </a:solidFill>
                <a:latin typeface="+mn-lt"/>
              </a:rPr>
              <a:t>(ex)		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X-VOC, X-SVOC, PCB, 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Diox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Fur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GB" sz="1600" dirty="0" smtClean="0">
              <a:solidFill>
                <a:srgbClr val="FF0000"/>
              </a:solidFill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Elektrokinetické postupy </a:t>
            </a:r>
            <a:r>
              <a:rPr lang="cs-CZ" sz="1600" i="1" dirty="0" smtClean="0">
                <a:latin typeface="+mn-lt"/>
              </a:rPr>
              <a:t>(in)		</a:t>
            </a:r>
            <a:r>
              <a:rPr lang="cs-CZ" sz="1600" dirty="0" smtClean="0">
                <a:latin typeface="+mn-lt"/>
              </a:rPr>
              <a:t>Těžké kovy</a:t>
            </a:r>
            <a:r>
              <a:rPr lang="cs-CZ" sz="1600" i="1" dirty="0" smtClean="0">
                <a:latin typeface="+mn-lt"/>
              </a:rPr>
              <a:t>	</a:t>
            </a:r>
            <a:endParaRPr lang="en-GB" sz="16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Plynná extrakce (SVE) (</a:t>
            </a:r>
            <a:r>
              <a:rPr lang="cs-CZ" sz="1600" i="1" dirty="0" smtClean="0">
                <a:latin typeface="+mn-lt"/>
              </a:rPr>
              <a:t>in nebo ex</a:t>
            </a:r>
            <a:r>
              <a:rPr lang="cs-CZ" sz="1600" dirty="0" smtClean="0">
                <a:latin typeface="+mn-lt"/>
              </a:rPr>
              <a:t>)</a:t>
            </a:r>
            <a:r>
              <a:rPr lang="cs-CZ" sz="1600" i="1" dirty="0" smtClean="0">
                <a:latin typeface="+mn-lt"/>
              </a:rPr>
              <a:t>	</a:t>
            </a:r>
            <a:r>
              <a:rPr lang="cs-CZ" sz="1600" dirty="0" smtClean="0">
                <a:latin typeface="+mn-lt"/>
              </a:rPr>
              <a:t>X- (VOC, SVOC)</a:t>
            </a:r>
            <a:r>
              <a:rPr lang="cs-CZ" sz="1600" i="1" dirty="0" smtClean="0">
                <a:latin typeface="+mn-lt"/>
              </a:rPr>
              <a:t> 	</a:t>
            </a:r>
            <a:endParaRPr lang="en-GB" sz="1600" i="1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Vyplachování půd</a:t>
            </a:r>
            <a:r>
              <a:rPr lang="cs-CZ" sz="1600" i="1" dirty="0" smtClean="0">
                <a:latin typeface="+mn-lt"/>
              </a:rPr>
              <a:t> (in)		</a:t>
            </a:r>
            <a:r>
              <a:rPr lang="cs-CZ" sz="1600" dirty="0" smtClean="0">
                <a:latin typeface="+mn-lt"/>
              </a:rPr>
              <a:t>X- (VOC, SVOC), PAU, těžké kovy</a:t>
            </a:r>
            <a:endParaRPr lang="en-GB" sz="1600" i="1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Vymývání půd</a:t>
            </a:r>
            <a:r>
              <a:rPr lang="cs-CZ" sz="1600" i="1" dirty="0" smtClean="0">
                <a:latin typeface="+mn-lt"/>
              </a:rPr>
              <a:t> (ex)		</a:t>
            </a:r>
            <a:r>
              <a:rPr lang="cs-CZ" sz="1600" dirty="0" smtClean="0">
                <a:latin typeface="+mn-lt"/>
              </a:rPr>
              <a:t>X- (VOC, SVOC), PAU, těžké kovy,   </a:t>
            </a:r>
          </a:p>
          <a:p>
            <a:pPr marL="268288" indent="-179388">
              <a:buClr>
                <a:srgbClr val="FF0000"/>
              </a:buClr>
              <a:buNone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			PCB, Pest.</a:t>
            </a:r>
            <a:endParaRPr lang="en-GB" sz="16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Superkritická vodní oxidace </a:t>
            </a:r>
            <a:r>
              <a:rPr lang="cs-CZ" sz="1600" i="1" dirty="0" smtClean="0">
                <a:latin typeface="+mn-lt"/>
              </a:rPr>
              <a:t>(ex)	</a:t>
            </a:r>
            <a:r>
              <a:rPr lang="cs-CZ" sz="1600" dirty="0" smtClean="0">
                <a:latin typeface="+mn-lt"/>
              </a:rPr>
              <a:t>X- (VOC, SVOC), PCB, Pest.</a:t>
            </a:r>
            <a:endParaRPr lang="en-GB" sz="16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Extrakce pomocí rozpouštědla </a:t>
            </a:r>
            <a:r>
              <a:rPr lang="cs-CZ" sz="1600" i="1" dirty="0" smtClean="0">
                <a:solidFill>
                  <a:srgbClr val="FF0000"/>
                </a:solidFill>
                <a:latin typeface="+mn-lt"/>
              </a:rPr>
              <a:t>(ex)</a:t>
            </a:r>
            <a:r>
              <a:rPr lang="en-GB" sz="1600" i="1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X- (VOC, SVOC), PAU, těžké kovy, 	      PCB, Pest., 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Diox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cs-CZ" sz="1600" dirty="0" err="1" smtClean="0">
                <a:solidFill>
                  <a:srgbClr val="FF0000"/>
                </a:solidFill>
                <a:latin typeface="+mn-lt"/>
              </a:rPr>
              <a:t>Fur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GB" sz="1600" dirty="0" smtClean="0">
              <a:solidFill>
                <a:srgbClr val="FF0000"/>
              </a:solidFill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err="1" smtClean="0">
                <a:latin typeface="+mn-lt"/>
              </a:rPr>
              <a:t>Solvatované</a:t>
            </a:r>
            <a:r>
              <a:rPr lang="cs-CZ" sz="1600" dirty="0" smtClean="0">
                <a:latin typeface="+mn-lt"/>
              </a:rPr>
              <a:t> elektrony </a:t>
            </a:r>
            <a:r>
              <a:rPr lang="cs-CZ" sz="1600" i="1" dirty="0" smtClean="0">
                <a:latin typeface="+mn-lt"/>
              </a:rPr>
              <a:t>(ex)		</a:t>
            </a:r>
            <a:r>
              <a:rPr lang="cs-CZ" sz="1600" dirty="0" smtClean="0">
                <a:latin typeface="+mn-lt"/>
              </a:rPr>
              <a:t>X-VOC, X-SVOC, PCB, </a:t>
            </a:r>
            <a:r>
              <a:rPr lang="cs-CZ" sz="1600" dirty="0" err="1" smtClean="0">
                <a:latin typeface="+mn-lt"/>
              </a:rPr>
              <a:t>Diox</a:t>
            </a:r>
            <a:r>
              <a:rPr lang="cs-CZ" sz="1600" dirty="0" smtClean="0">
                <a:latin typeface="+mn-lt"/>
              </a:rPr>
              <a:t>/</a:t>
            </a:r>
            <a:r>
              <a:rPr lang="cs-CZ" sz="1600" dirty="0" err="1" smtClean="0">
                <a:latin typeface="+mn-lt"/>
              </a:rPr>
              <a:t>Fur</a:t>
            </a:r>
            <a:r>
              <a:rPr lang="cs-CZ" sz="1600" dirty="0" smtClean="0">
                <a:latin typeface="+mn-lt"/>
              </a:rPr>
              <a:t>.,   		Pest. </a:t>
            </a:r>
            <a:endParaRPr lang="en-GB" sz="16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smtClean="0">
                <a:latin typeface="+mn-lt"/>
              </a:rPr>
              <a:t>Detoxikace slunečním zářením </a:t>
            </a:r>
            <a:r>
              <a:rPr lang="cs-CZ" sz="1600" i="1" dirty="0" smtClean="0">
                <a:latin typeface="+mn-lt"/>
              </a:rPr>
              <a:t>(ex)</a:t>
            </a:r>
            <a:r>
              <a:rPr lang="cs-CZ" sz="1600" dirty="0" smtClean="0">
                <a:latin typeface="+mn-lt"/>
              </a:rPr>
              <a:t> X- (VOC, SVOC), PAU, těžké kovy, 		PCB, Pest., </a:t>
            </a:r>
            <a:r>
              <a:rPr lang="cs-CZ" sz="1600" dirty="0" err="1" smtClean="0">
                <a:latin typeface="+mn-lt"/>
              </a:rPr>
              <a:t>Diox</a:t>
            </a:r>
            <a:r>
              <a:rPr lang="cs-CZ" sz="1600" dirty="0" smtClean="0">
                <a:latin typeface="+mn-lt"/>
              </a:rPr>
              <a:t>/</a:t>
            </a:r>
            <a:r>
              <a:rPr lang="cs-CZ" sz="1600" dirty="0" err="1" smtClean="0">
                <a:latin typeface="+mn-lt"/>
              </a:rPr>
              <a:t>Fur</a:t>
            </a:r>
            <a:r>
              <a:rPr lang="cs-CZ" sz="1600" dirty="0" smtClean="0">
                <a:latin typeface="+mn-lt"/>
              </a:rPr>
              <a:t>.</a:t>
            </a:r>
            <a:r>
              <a:rPr lang="en-GB" sz="1600" dirty="0" smtClean="0">
                <a:latin typeface="+mn-lt"/>
              </a:rPr>
              <a:t> </a:t>
            </a: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  <a:tabLst>
                <a:tab pos="4000500" algn="l"/>
                <a:tab pos="4381500" algn="l"/>
              </a:tabLst>
            </a:pPr>
            <a:r>
              <a:rPr lang="cs-CZ" sz="1600" dirty="0" err="1" smtClean="0">
                <a:latin typeface="+mn-lt"/>
              </a:rPr>
              <a:t>Solidifikace</a:t>
            </a:r>
            <a:r>
              <a:rPr lang="cs-CZ" sz="1600" dirty="0" smtClean="0">
                <a:latin typeface="+mn-lt"/>
              </a:rPr>
              <a:t>/stabilizace (</a:t>
            </a:r>
            <a:r>
              <a:rPr lang="cs-CZ" sz="1600" i="1" dirty="0" smtClean="0">
                <a:latin typeface="+mn-lt"/>
              </a:rPr>
              <a:t>in </a:t>
            </a:r>
            <a:r>
              <a:rPr lang="cs-CZ" sz="1600" dirty="0" smtClean="0">
                <a:latin typeface="+mn-lt"/>
              </a:rPr>
              <a:t>nebo</a:t>
            </a:r>
            <a:r>
              <a:rPr lang="cs-CZ" sz="1600" i="1" dirty="0" smtClean="0">
                <a:latin typeface="+mn-lt"/>
              </a:rPr>
              <a:t> ex</a:t>
            </a:r>
            <a:r>
              <a:rPr lang="cs-CZ" sz="1600" dirty="0" smtClean="0">
                <a:latin typeface="+mn-lt"/>
              </a:rPr>
              <a:t>)</a:t>
            </a:r>
            <a:r>
              <a:rPr lang="cs-CZ" sz="1600" i="1" dirty="0" smtClean="0">
                <a:latin typeface="+mn-lt"/>
              </a:rPr>
              <a:t>	</a:t>
            </a:r>
            <a:r>
              <a:rPr lang="cs-CZ" sz="1600" dirty="0" smtClean="0">
                <a:latin typeface="+mn-lt"/>
              </a:rPr>
              <a:t>Těžké kovy, PAU, PCB, </a:t>
            </a:r>
            <a:r>
              <a:rPr lang="cs-CZ" sz="1600" dirty="0" err="1" smtClean="0">
                <a:latin typeface="+mn-lt"/>
              </a:rPr>
              <a:t>anorg</a:t>
            </a:r>
            <a:r>
              <a:rPr lang="cs-CZ" sz="1600" dirty="0" smtClean="0">
                <a:latin typeface="+mn-lt"/>
              </a:rPr>
              <a:t>.</a:t>
            </a:r>
            <a:r>
              <a:rPr lang="cs-CZ" sz="1600" i="1" dirty="0" smtClean="0">
                <a:latin typeface="+mn-lt"/>
              </a:rPr>
              <a:t>	</a:t>
            </a:r>
            <a:endParaRPr lang="en-GB" sz="1600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Fyzikální a chemické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179388">
              <a:buClr>
                <a:srgbClr val="FF0000"/>
              </a:buClr>
              <a:buFont typeface="Wingdings" pitchFamily="2" charset="2"/>
              <a:buNone/>
            </a:pPr>
            <a:r>
              <a:rPr lang="cs-CZ" sz="1400" dirty="0" smtClean="0">
                <a:solidFill>
                  <a:srgbClr val="FF0000"/>
                </a:solidFill>
                <a:latin typeface="+mn-lt"/>
              </a:rPr>
              <a:t>Technologie								Náklady (US$/tuna)	Čas čištění*</a:t>
            </a:r>
            <a:endParaRPr lang="en-GB" sz="1400" dirty="0" smtClean="0">
              <a:solidFill>
                <a:srgbClr val="FF0000"/>
              </a:solidFill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None/>
            </a:pPr>
            <a:endParaRPr lang="en-GB" sz="1400" dirty="0" smtClean="0">
              <a:solidFill>
                <a:srgbClr val="0000FF"/>
              </a:solidFill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Uzavřené půdní zásobníky (in nebo ex)</a:t>
            </a:r>
            <a:r>
              <a:rPr lang="cs-CZ" sz="1400" i="1" dirty="0" smtClean="0">
                <a:latin typeface="+mn-lt"/>
              </a:rPr>
              <a:t>		 </a:t>
            </a:r>
            <a:r>
              <a:rPr lang="cs-CZ" sz="1400" dirty="0" smtClean="0">
                <a:latin typeface="+mn-lt"/>
              </a:rPr>
              <a:t>------</a:t>
            </a:r>
            <a:r>
              <a:rPr lang="en-GB" sz="1400" dirty="0" smtClean="0">
                <a:latin typeface="+mn-lt"/>
              </a:rPr>
              <a:t>			 </a:t>
            </a:r>
            <a:r>
              <a:rPr lang="cs-CZ" sz="1400" dirty="0" smtClean="0">
                <a:latin typeface="+mn-lt"/>
              </a:rPr>
              <a:t>------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Chemická </a:t>
            </a:r>
            <a:r>
              <a:rPr lang="cs-CZ" sz="1400" dirty="0" err="1" smtClean="0">
                <a:latin typeface="+mn-lt"/>
              </a:rPr>
              <a:t>dehalogenizace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i="1" dirty="0" smtClean="0">
                <a:latin typeface="+mn-lt"/>
              </a:rPr>
              <a:t>(ex)</a:t>
            </a:r>
            <a:r>
              <a:rPr lang="en-GB" sz="1400" i="1" dirty="0" smtClean="0">
                <a:latin typeface="+mn-lt"/>
              </a:rPr>
              <a:t>		</a:t>
            </a:r>
            <a:r>
              <a:rPr lang="cs-CZ" sz="1400" i="1" dirty="0" smtClean="0">
                <a:latin typeface="+mn-lt"/>
              </a:rPr>
              <a:t>	</a:t>
            </a:r>
            <a:r>
              <a:rPr lang="en-GB" sz="1400" dirty="0" smtClean="0">
                <a:latin typeface="+mn-lt"/>
              </a:rPr>
              <a:t>200-500		</a:t>
            </a:r>
            <a:r>
              <a:rPr lang="cs-CZ" sz="1400" dirty="0" smtClean="0">
                <a:latin typeface="+mn-lt"/>
              </a:rPr>
              <a:t>  &lt; 6 měsíců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Elektrokinetické postupy </a:t>
            </a:r>
            <a:r>
              <a:rPr lang="cs-CZ" sz="1400" i="1" dirty="0" smtClean="0">
                <a:latin typeface="+mn-lt"/>
              </a:rPr>
              <a:t>(in)</a:t>
            </a:r>
            <a:r>
              <a:rPr lang="en-GB" sz="1400" i="1" dirty="0" smtClean="0">
                <a:latin typeface="+mn-lt"/>
              </a:rPr>
              <a:t>			</a:t>
            </a:r>
            <a:r>
              <a:rPr lang="en-GB" sz="1400" dirty="0" smtClean="0">
                <a:latin typeface="+mn-lt"/>
              </a:rPr>
              <a:t>65-195		</a:t>
            </a:r>
            <a:r>
              <a:rPr lang="cs-CZ" sz="1400" dirty="0" smtClean="0">
                <a:latin typeface="+mn-lt"/>
              </a:rPr>
              <a:t>      6 až 12 měsíců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Plynná extrakce (SVE) (in nebo ex)</a:t>
            </a:r>
            <a:r>
              <a:rPr lang="en-GB" sz="1400" i="1" dirty="0" smtClean="0">
                <a:latin typeface="+mn-lt"/>
              </a:rPr>
              <a:t>		</a:t>
            </a:r>
            <a:r>
              <a:rPr lang="en-GB" sz="1400" dirty="0" smtClean="0">
                <a:latin typeface="+mn-lt"/>
              </a:rPr>
              <a:t>20-130		</a:t>
            </a:r>
            <a:r>
              <a:rPr lang="cs-CZ" sz="1400" dirty="0" smtClean="0">
                <a:latin typeface="+mn-lt"/>
              </a:rPr>
              <a:t>      6 až 12 měsíců nebo &gt;</a:t>
            </a: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Vyplachování půd (in)</a:t>
            </a:r>
            <a:r>
              <a:rPr lang="en-GB" sz="1400" dirty="0" smtClean="0">
                <a:latin typeface="+mn-lt"/>
              </a:rPr>
              <a:t>			</a:t>
            </a:r>
            <a:r>
              <a:rPr lang="cs-CZ" sz="1400" dirty="0" smtClean="0">
                <a:latin typeface="+mn-lt"/>
              </a:rPr>
              <a:t>		</a:t>
            </a:r>
            <a:r>
              <a:rPr lang="en-GB" sz="1400" dirty="0" smtClean="0">
                <a:latin typeface="+mn-lt"/>
              </a:rPr>
              <a:t>75-210		</a:t>
            </a:r>
            <a:r>
              <a:rPr lang="cs-CZ" sz="1400" dirty="0" smtClean="0">
                <a:latin typeface="+mn-lt"/>
              </a:rPr>
              <a:t>      6 až 12 měsíců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Vymývání půd (ex)</a:t>
            </a:r>
            <a:r>
              <a:rPr lang="en-GB" sz="1400" dirty="0" smtClean="0">
                <a:latin typeface="+mn-lt"/>
              </a:rPr>
              <a:t>			</a:t>
            </a:r>
            <a:r>
              <a:rPr lang="cs-CZ" sz="1400" dirty="0" smtClean="0">
                <a:latin typeface="+mn-lt"/>
              </a:rPr>
              <a:t>			</a:t>
            </a:r>
            <a:r>
              <a:rPr lang="en-GB" sz="1400" dirty="0" smtClean="0">
                <a:latin typeface="+mn-lt"/>
              </a:rPr>
              <a:t>140-400		</a:t>
            </a:r>
            <a:r>
              <a:rPr lang="cs-CZ" sz="1400" dirty="0" smtClean="0">
                <a:latin typeface="+mn-lt"/>
              </a:rPr>
              <a:t>      6 až 12 měsíců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Superkritická vodní oxidace </a:t>
            </a:r>
            <a:r>
              <a:rPr lang="cs-CZ" sz="1400" i="1" dirty="0" smtClean="0">
                <a:latin typeface="+mn-lt"/>
              </a:rPr>
              <a:t>(ex)</a:t>
            </a:r>
            <a:r>
              <a:rPr lang="en-GB" sz="1400" i="1" dirty="0" smtClean="0">
                <a:latin typeface="+mn-lt"/>
              </a:rPr>
              <a:t>		</a:t>
            </a:r>
            <a:r>
              <a:rPr lang="cs-CZ" sz="1400" i="1" dirty="0" smtClean="0">
                <a:latin typeface="+mn-lt"/>
              </a:rPr>
              <a:t>	</a:t>
            </a:r>
            <a:r>
              <a:rPr lang="en-GB" sz="1400" dirty="0" smtClean="0">
                <a:latin typeface="+mn-lt"/>
              </a:rPr>
              <a:t>150-300		</a:t>
            </a:r>
            <a:r>
              <a:rPr lang="cs-CZ" sz="1400" dirty="0" smtClean="0">
                <a:latin typeface="+mn-lt"/>
              </a:rPr>
              <a:t>  &lt; 6 měsíců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Extrakce pomocí rozpouštědla </a:t>
            </a:r>
            <a:r>
              <a:rPr lang="cs-CZ" sz="1400" i="1" dirty="0" smtClean="0">
                <a:latin typeface="+mn-lt"/>
              </a:rPr>
              <a:t>(ex)</a:t>
            </a:r>
            <a:r>
              <a:rPr lang="en-GB" sz="1400" i="1" dirty="0" smtClean="0">
                <a:latin typeface="+mn-lt"/>
              </a:rPr>
              <a:t>		</a:t>
            </a:r>
            <a:r>
              <a:rPr lang="en-GB" sz="1400" dirty="0" smtClean="0">
                <a:latin typeface="+mn-lt"/>
              </a:rPr>
              <a:t>150-450		</a:t>
            </a:r>
            <a:r>
              <a:rPr lang="cs-CZ" sz="1400" dirty="0" smtClean="0">
                <a:latin typeface="+mn-lt"/>
              </a:rPr>
              <a:t>      6 až 12 měsíců</a:t>
            </a:r>
            <a:r>
              <a:rPr lang="en-GB" sz="1400" dirty="0" smtClean="0">
                <a:latin typeface="+mn-lt"/>
              </a:rPr>
              <a:t> </a:t>
            </a: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err="1" smtClean="0">
                <a:latin typeface="+mn-lt"/>
              </a:rPr>
              <a:t>Solvatované</a:t>
            </a:r>
            <a:r>
              <a:rPr lang="cs-CZ" sz="1400" dirty="0" smtClean="0">
                <a:latin typeface="+mn-lt"/>
              </a:rPr>
              <a:t> elektrony </a:t>
            </a:r>
            <a:r>
              <a:rPr lang="cs-CZ" sz="1400" i="1" dirty="0" smtClean="0">
                <a:latin typeface="+mn-lt"/>
              </a:rPr>
              <a:t>(ex)</a:t>
            </a:r>
            <a:r>
              <a:rPr lang="en-GB" sz="1400" i="1" dirty="0" smtClean="0">
                <a:latin typeface="+mn-lt"/>
              </a:rPr>
              <a:t>			</a:t>
            </a:r>
            <a:r>
              <a:rPr lang="cs-CZ" sz="1400" i="1" dirty="0" smtClean="0">
                <a:latin typeface="+mn-lt"/>
              </a:rPr>
              <a:t>	</a:t>
            </a:r>
            <a:r>
              <a:rPr lang="en-GB" sz="1400" dirty="0" smtClean="0">
                <a:latin typeface="+mn-lt"/>
              </a:rPr>
              <a:t>300-500	</a:t>
            </a:r>
            <a:r>
              <a:rPr lang="cs-CZ" sz="1400" dirty="0" smtClean="0">
                <a:latin typeface="+mn-lt"/>
              </a:rPr>
              <a:t>	  &lt; 6 měsíců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smtClean="0">
                <a:latin typeface="+mn-lt"/>
              </a:rPr>
              <a:t>Detoxikace slunečním zářením </a:t>
            </a:r>
            <a:r>
              <a:rPr lang="cs-CZ" sz="1400" i="1" dirty="0" smtClean="0">
                <a:latin typeface="+mn-lt"/>
              </a:rPr>
              <a:t>(ex)</a:t>
            </a:r>
            <a:r>
              <a:rPr lang="fr-FR" sz="1400" dirty="0" smtClean="0">
                <a:latin typeface="+mn-lt"/>
              </a:rPr>
              <a:t>		</a:t>
            </a:r>
            <a:r>
              <a:rPr lang="cs-CZ" sz="1400" dirty="0" smtClean="0">
                <a:latin typeface="+mn-lt"/>
              </a:rPr>
              <a:t>------</a:t>
            </a:r>
            <a:r>
              <a:rPr lang="fr-FR" sz="1400" dirty="0" smtClean="0">
                <a:latin typeface="+mn-lt"/>
              </a:rPr>
              <a:t>		</a:t>
            </a:r>
            <a:r>
              <a:rPr lang="cs-CZ" sz="1400" dirty="0" smtClean="0">
                <a:latin typeface="+mn-lt"/>
              </a:rPr>
              <a:t>      6 až 12 měsíců</a:t>
            </a:r>
            <a:r>
              <a:rPr lang="en-GB" sz="1400" dirty="0" smtClean="0">
                <a:latin typeface="+mn-lt"/>
              </a:rPr>
              <a:t> </a:t>
            </a: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r>
              <a:rPr lang="cs-CZ" sz="1400" dirty="0" err="1" smtClean="0">
                <a:latin typeface="+mn-lt"/>
              </a:rPr>
              <a:t>Solidifikace</a:t>
            </a:r>
            <a:r>
              <a:rPr lang="cs-CZ" sz="1400" dirty="0" smtClean="0">
                <a:latin typeface="+mn-lt"/>
              </a:rPr>
              <a:t>/stabilizace (in nebo ex)</a:t>
            </a:r>
            <a:r>
              <a:rPr lang="en-GB" sz="1400" i="1" dirty="0" smtClean="0">
                <a:latin typeface="+mn-lt"/>
              </a:rPr>
              <a:t>		</a:t>
            </a:r>
            <a:r>
              <a:rPr lang="en-GB" sz="1400" dirty="0" smtClean="0">
                <a:latin typeface="+mn-lt"/>
              </a:rPr>
              <a:t>75-200		</a:t>
            </a:r>
            <a:r>
              <a:rPr lang="cs-CZ" sz="1400" dirty="0" smtClean="0">
                <a:latin typeface="+mn-lt"/>
              </a:rPr>
              <a:t>      6 až 12 měsíců nebo    &gt;</a:t>
            </a: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Char char="ü"/>
            </a:pPr>
            <a:endParaRPr lang="en-GB" sz="1400" dirty="0" smtClean="0">
              <a:latin typeface="+mn-lt"/>
            </a:endParaRPr>
          </a:p>
          <a:p>
            <a:pPr marL="268288" indent="-179388">
              <a:buClr>
                <a:srgbClr val="FF0000"/>
              </a:buClr>
              <a:buFont typeface="Wingdings" pitchFamily="2" charset="2"/>
              <a:buNone/>
            </a:pPr>
            <a:r>
              <a:rPr lang="cs-CZ" sz="1400" i="1" dirty="0" smtClean="0">
                <a:latin typeface="+mn-lt"/>
              </a:rPr>
              <a:t>(*) Čas pro standardní množství cca.  20 000 tun</a:t>
            </a:r>
            <a:endParaRPr lang="en-GB" sz="1400" i="1" dirty="0" smtClean="0">
              <a:latin typeface="+mn-lt"/>
            </a:endParaRPr>
          </a:p>
          <a:p>
            <a:endParaRPr lang="cs-CZ" sz="14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+mn-lt"/>
              </a:rPr>
              <a:t>Hlavní limity u dostupných fyzikálně-chemických technologií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51520" y="980728"/>
          <a:ext cx="8712968" cy="5071770"/>
        </p:xfrm>
        <a:graphic>
          <a:graphicData uri="http://schemas.openxmlformats.org/presentationml/2006/ole">
            <p:oleObj spid="_x0000_s1026" name="Document" r:id="rId3" imgW="6253933" imgH="4439333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+mn-lt"/>
              </a:rPr>
              <a:t>Hlavní limity u dostupných fyzikálně-chemických technologií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51520" y="980728"/>
          <a:ext cx="8712968" cy="5097109"/>
        </p:xfrm>
        <a:graphic>
          <a:graphicData uri="http://schemas.openxmlformats.org/presentationml/2006/ole">
            <p:oleObj spid="_x0000_s2050" name="Document" r:id="rId3" imgW="6060805" imgH="559001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+mn-lt"/>
              </a:rPr>
              <a:t>Hlavní limity u dostupných fyzikálně-chemických technologií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251520" y="1124744"/>
          <a:ext cx="8640960" cy="4848448"/>
        </p:xfrm>
        <a:graphic>
          <a:graphicData uri="http://schemas.openxmlformats.org/presentationml/2006/ole">
            <p:oleObj spid="_x0000_s3074" name="Document" r:id="rId3" imgW="5898646" imgH="389336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Hlavní limity u dostupných fyzikálně-chemických technologií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251520" y="1052736"/>
          <a:ext cx="8640960" cy="4903217"/>
        </p:xfrm>
        <a:graphic>
          <a:graphicData uri="http://schemas.openxmlformats.org/presentationml/2006/ole">
            <p:oleObj spid="_x0000_s4098" name="Document" r:id="rId3" imgW="5841349" imgH="393843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 bwMode="auto">
          <a:xfrm>
            <a:off x="179388" y="115888"/>
            <a:ext cx="8785225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+mj-lt"/>
              </a:rPr>
              <a:t>Kontaminace zeminy</a:t>
            </a:r>
            <a:br>
              <a:rPr lang="cs-CZ" dirty="0" smtClean="0">
                <a:latin typeface="+mj-lt"/>
              </a:rPr>
            </a:br>
            <a:endParaRPr lang="cs-CZ" b="0" cap="none" dirty="0" smtClean="0">
              <a:latin typeface="+mj-lt"/>
              <a:cs typeface="Calibri" pitchFamily="34" charset="0"/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82563" y="981075"/>
            <a:ext cx="8777287" cy="5040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cs-CZ" sz="1400" b="0" dirty="0" smtClean="0">
                <a:latin typeface="Verdana" pitchFamily="34" charset="0"/>
                <a:cs typeface="Calibri" pitchFamily="34" charset="0"/>
              </a:rPr>
              <a:t>	</a:t>
            </a:r>
            <a:r>
              <a:rPr lang="cs-CZ" dirty="0" smtClean="0">
                <a:solidFill>
                  <a:srgbClr val="FF0000"/>
                </a:solidFill>
                <a:latin typeface="+mj-lt"/>
              </a:rPr>
              <a:t>Odhad:</a:t>
            </a:r>
          </a:p>
          <a:p>
            <a:pPr algn="just">
              <a:buNone/>
            </a:pPr>
            <a:endParaRPr lang="en-US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None/>
              <a:tabLst>
                <a:tab pos="2286000" algn="l"/>
              </a:tabLst>
            </a:pPr>
            <a:r>
              <a:rPr lang="cs-CZ" sz="1800" dirty="0" smtClean="0">
                <a:latin typeface="+mj-lt"/>
              </a:rPr>
              <a:t>~  100 mil. hektarů kontaminované zeminy po celém světě</a:t>
            </a:r>
            <a:endParaRPr lang="en-GB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None/>
              <a:tabLst>
                <a:tab pos="2286000" algn="l"/>
              </a:tabLst>
            </a:pPr>
            <a:endParaRPr lang="cs-CZ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None/>
              <a:tabLst>
                <a:tab pos="2286000" algn="l"/>
              </a:tabLst>
            </a:pPr>
            <a:r>
              <a:rPr lang="cs-CZ" sz="1800" dirty="0" smtClean="0">
                <a:latin typeface="+mj-lt"/>
              </a:rPr>
              <a:t>~  20 mil. hektarů kontaminované zeminy v Západní Evropě</a:t>
            </a:r>
            <a:endParaRPr lang="en-GB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None/>
              <a:tabLst>
                <a:tab pos="2286000" algn="l"/>
              </a:tabLst>
            </a:pPr>
            <a:endParaRPr lang="cs-CZ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None/>
              <a:tabLst>
                <a:tab pos="2286000" algn="l"/>
              </a:tabLst>
            </a:pPr>
            <a:r>
              <a:rPr lang="cs-CZ" sz="1800" dirty="0" smtClean="0">
                <a:latin typeface="+mj-lt"/>
              </a:rPr>
              <a:t>~  32 000 kontaminovaných lokalit v USA</a:t>
            </a:r>
          </a:p>
          <a:p>
            <a:pPr marL="625475" indent="-531813">
              <a:buClr>
                <a:srgbClr val="0000FF"/>
              </a:buClr>
              <a:buSzPct val="75000"/>
              <a:buNone/>
              <a:tabLst>
                <a:tab pos="2286000" algn="l"/>
              </a:tabLst>
            </a:pPr>
            <a:endParaRPr lang="cs-CZ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None/>
              <a:tabLst>
                <a:tab pos="2286000" algn="l"/>
              </a:tabLst>
            </a:pPr>
            <a:r>
              <a:rPr lang="cs-CZ" sz="1800" dirty="0" smtClean="0">
                <a:latin typeface="+mj-lt"/>
              </a:rPr>
              <a:t>~  500 000 kontaminovaných lokalit v Evropě:</a:t>
            </a:r>
            <a:endParaRPr lang="en-GB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Monotype Sorts" pitchFamily="2" charset="2"/>
              <a:buNone/>
              <a:tabLst>
                <a:tab pos="2286000" algn="l"/>
              </a:tabLst>
            </a:pPr>
            <a:endParaRPr lang="cs-CZ" sz="1800" dirty="0" smtClean="0">
              <a:latin typeface="+mj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Monotype Sorts" pitchFamily="2" charset="2"/>
              <a:buNone/>
              <a:tabLst>
                <a:tab pos="2286000" algn="l"/>
              </a:tabLst>
            </a:pPr>
            <a:r>
              <a:rPr lang="cs-CZ" sz="1800" dirty="0" smtClean="0">
                <a:latin typeface="+mj-lt"/>
              </a:rPr>
              <a:t>~  30 000 lokalit vyžaduje urgentní zásah &gt; 1 miliard m3 kontaminované zeminy</a:t>
            </a:r>
            <a:endParaRPr lang="en-GB" sz="1800" dirty="0" smtClean="0">
              <a:latin typeface="+mj-lt"/>
            </a:endParaRPr>
          </a:p>
          <a:p>
            <a:pPr algn="just">
              <a:buFont typeface="Arial" pitchFamily="34" charset="0"/>
              <a:buNone/>
            </a:pPr>
            <a:endParaRPr lang="cs-CZ" sz="1400" b="0" dirty="0" smtClean="0">
              <a:latin typeface="Verdana" pitchFamily="34" charset="0"/>
              <a:cs typeface="Calibri" pitchFamily="34" charset="0"/>
            </a:endParaRPr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B4AAD03-AE14-4A03-B19A-59ABD391E489}" type="slidenum">
              <a:rPr lang="cs-CZ" smtClean="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Obsah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Kontaminace zeminy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Sanační technologie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Biologické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Fyzikální a chemické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Tepelné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Proces extrakce pomocí rozpouštědel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tabLst>
                <a:tab pos="2286000" algn="l"/>
              </a:tabLst>
              <a:defRPr/>
            </a:pPr>
            <a:endParaRPr lang="en-GB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Tepelné procesy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Výhody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627063" indent="-538163">
              <a:lnSpc>
                <a:spcPct val="18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7063" algn="l"/>
              </a:tabLst>
            </a:pPr>
            <a:r>
              <a:rPr lang="cs-CZ" dirty="0" smtClean="0">
                <a:latin typeface="+mn-lt"/>
              </a:rPr>
              <a:t>Rychlost zpracování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8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7063" algn="l"/>
              </a:tabLst>
            </a:pPr>
            <a:r>
              <a:rPr lang="cs-CZ" dirty="0" smtClean="0">
                <a:latin typeface="+mn-lt"/>
              </a:rPr>
              <a:t>Lze použít u organických látek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8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7063" algn="l"/>
              </a:tabLst>
            </a:pPr>
            <a:r>
              <a:rPr lang="cs-CZ" dirty="0" smtClean="0">
                <a:latin typeface="+mn-lt"/>
              </a:rPr>
              <a:t>Lze použít u pevných médií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8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7063" algn="l"/>
              </a:tabLst>
            </a:pPr>
            <a:r>
              <a:rPr lang="cs-CZ" dirty="0" smtClean="0">
                <a:latin typeface="+mn-lt"/>
              </a:rPr>
              <a:t>Výrazné snížení objemu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Tepelné procesy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indent="-538163">
              <a:lnSpc>
                <a:spcPct val="150000"/>
              </a:lnSpc>
              <a:buClr>
                <a:srgbClr val="0000FF"/>
              </a:buClr>
              <a:buSzPct val="75000"/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Omezení</a:t>
            </a:r>
          </a:p>
          <a:p>
            <a:pPr marL="627063" indent="-538163">
              <a:lnSpc>
                <a:spcPct val="15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Nelze použít u anorganických látek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5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Nelze použít u kapalných a plynných médií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5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Rezidua musí být dále čištěna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5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Efektivita je dána kontaminantem </a:t>
            </a:r>
            <a:endParaRPr lang="en-GB" dirty="0" smtClean="0">
              <a:latin typeface="+mn-lt"/>
            </a:endParaRPr>
          </a:p>
          <a:p>
            <a:pPr marL="627063" indent="-538163">
              <a:lnSpc>
                <a:spcPct val="15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Vyšší relativní náklady</a:t>
            </a:r>
            <a:endParaRPr lang="en-US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Tepelné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lvl="1" indent="-538163">
              <a:lnSpc>
                <a:spcPct val="12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kumimoji="1" lang="cs-CZ" b="1" dirty="0" smtClean="0">
              <a:latin typeface="+mn-lt"/>
            </a:endParaRPr>
          </a:p>
          <a:p>
            <a:pPr marL="627063" lvl="1" indent="-538163">
              <a:lnSpc>
                <a:spcPct val="12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kumimoji="1" lang="cs-CZ" b="1" dirty="0" smtClean="0">
                <a:latin typeface="+mn-lt"/>
              </a:rPr>
              <a:t>Spalovací systémy (ex)</a:t>
            </a:r>
            <a:endParaRPr kumimoji="1" lang="en-GB" b="1" dirty="0" smtClean="0">
              <a:latin typeface="+mn-lt"/>
            </a:endParaRPr>
          </a:p>
          <a:p>
            <a:pPr marL="627063" lvl="1" indent="-538163">
              <a:lnSpc>
                <a:spcPct val="12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kumimoji="1" lang="cs-CZ" b="1" dirty="0" smtClean="0">
                <a:latin typeface="+mn-lt"/>
              </a:rPr>
              <a:t>Termické </a:t>
            </a:r>
            <a:r>
              <a:rPr kumimoji="1" lang="cs-CZ" b="1" dirty="0" err="1" smtClean="0">
                <a:latin typeface="+mn-lt"/>
              </a:rPr>
              <a:t>desorpční</a:t>
            </a:r>
            <a:r>
              <a:rPr kumimoji="1" lang="cs-CZ" b="1" dirty="0" smtClean="0">
                <a:latin typeface="+mn-lt"/>
              </a:rPr>
              <a:t> systémy (in nebo ex)</a:t>
            </a:r>
            <a:endParaRPr kumimoji="1" lang="en-GB" b="1" dirty="0" smtClean="0">
              <a:latin typeface="+mn-lt"/>
            </a:endParaRPr>
          </a:p>
          <a:p>
            <a:pPr marL="627063" lvl="1" indent="-538163">
              <a:lnSpc>
                <a:spcPct val="12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kumimoji="1" lang="cs-CZ" b="1" dirty="0" smtClean="0">
                <a:latin typeface="+mn-lt"/>
              </a:rPr>
              <a:t>Pyrolýza (ex)</a:t>
            </a:r>
            <a:endParaRPr kumimoji="1" lang="en-GB" b="1" dirty="0" smtClean="0">
              <a:latin typeface="+mn-lt"/>
            </a:endParaRPr>
          </a:p>
          <a:p>
            <a:pPr marL="627063" lvl="1" indent="-538163">
              <a:lnSpc>
                <a:spcPct val="12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kumimoji="1" lang="cs-CZ" b="1" dirty="0" smtClean="0">
                <a:latin typeface="+mn-lt"/>
              </a:rPr>
              <a:t>Systémy s plazmovým obloukem (ex)</a:t>
            </a:r>
            <a:endParaRPr kumimoji="1" lang="en-GB" b="1" dirty="0" smtClean="0">
              <a:latin typeface="+mn-lt"/>
            </a:endParaRPr>
          </a:p>
          <a:p>
            <a:pPr marL="627063" lvl="1" indent="-538163">
              <a:lnSpc>
                <a:spcPct val="12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kumimoji="1" lang="cs-CZ" b="1" dirty="0" smtClean="0">
                <a:latin typeface="+mn-lt"/>
              </a:rPr>
              <a:t>Vitrifikace (in nebo ex)</a:t>
            </a:r>
            <a:endParaRPr kumimoji="1" lang="en-GB" b="1" dirty="0" smtClean="0"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Tepelné technologie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1" indent="-179388">
              <a:lnSpc>
                <a:spcPct val="120000"/>
              </a:lnSpc>
              <a:buClr>
                <a:srgbClr val="FF0000"/>
              </a:buClr>
              <a:buNone/>
              <a:tabLst>
                <a:tab pos="3721100" algn="l"/>
              </a:tabLst>
            </a:pPr>
            <a:r>
              <a:rPr kumimoji="1" lang="cs-CZ" sz="1800" b="1" dirty="0" smtClean="0">
                <a:solidFill>
                  <a:srgbClr val="FF0000"/>
                </a:solidFill>
                <a:latin typeface="+mn-lt"/>
              </a:rPr>
              <a:t>Technologie	Hlavní cílové kontaminanty</a:t>
            </a:r>
            <a:endParaRPr kumimoji="1" lang="en-GB" sz="1800" dirty="0" smtClean="0">
              <a:solidFill>
                <a:srgbClr val="FF0000"/>
              </a:solidFill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None/>
              <a:tabLst>
                <a:tab pos="3721100" algn="l"/>
              </a:tabLst>
            </a:pPr>
            <a:endParaRPr kumimoji="1" lang="en-GB" sz="1800" dirty="0" smtClean="0">
              <a:solidFill>
                <a:srgbClr val="0000FF"/>
              </a:solidFill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3721100" algn="l"/>
              </a:tabLst>
            </a:pPr>
            <a:r>
              <a:rPr kumimoji="1" lang="cs-CZ" sz="1800" b="1" dirty="0" smtClean="0">
                <a:latin typeface="+mn-lt"/>
              </a:rPr>
              <a:t>Spalovací systémy (ex)	X- (VOC, X-SVOC), PAU, PCB, Pest., 	</a:t>
            </a:r>
            <a:r>
              <a:rPr kumimoji="1" lang="cs-CZ" sz="1800" b="1" dirty="0" err="1" smtClean="0">
                <a:latin typeface="+mn-lt"/>
              </a:rPr>
              <a:t>Diox</a:t>
            </a:r>
            <a:r>
              <a:rPr kumimoji="1" lang="cs-CZ" sz="1800" b="1" dirty="0" smtClean="0">
                <a:latin typeface="+mn-lt"/>
              </a:rPr>
              <a:t>/</a:t>
            </a:r>
            <a:r>
              <a:rPr kumimoji="1" lang="cs-CZ" sz="1800" b="1" dirty="0" err="1" smtClean="0">
                <a:latin typeface="+mn-lt"/>
              </a:rPr>
              <a:t>Fur</a:t>
            </a:r>
            <a:r>
              <a:rPr kumimoji="1" lang="cs-CZ" sz="1800" b="1" dirty="0" smtClean="0">
                <a:latin typeface="+mn-lt"/>
              </a:rPr>
              <a:t>.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3721100" algn="l"/>
              </a:tabLst>
            </a:pPr>
            <a:r>
              <a:rPr kumimoji="1" lang="cs-CZ" sz="1800" b="1" dirty="0" smtClean="0">
                <a:latin typeface="+mn-lt"/>
              </a:rPr>
              <a:t>Termické </a:t>
            </a:r>
            <a:r>
              <a:rPr kumimoji="1" lang="cs-CZ" sz="1800" b="1" dirty="0" err="1" smtClean="0">
                <a:latin typeface="+mn-lt"/>
              </a:rPr>
              <a:t>desorpční</a:t>
            </a:r>
            <a:r>
              <a:rPr kumimoji="1" lang="cs-CZ" sz="1800" b="1" dirty="0" smtClean="0">
                <a:latin typeface="+mn-lt"/>
              </a:rPr>
              <a:t> systémy (in nebo ex)VOC, SVOC, PAU, PCB, 	Pest., </a:t>
            </a:r>
            <a:r>
              <a:rPr kumimoji="1" lang="cs-CZ" sz="1800" b="1" dirty="0" err="1" smtClean="0">
                <a:latin typeface="+mn-lt"/>
              </a:rPr>
              <a:t>Diox</a:t>
            </a:r>
            <a:r>
              <a:rPr kumimoji="1" lang="cs-CZ" sz="1800" b="1" dirty="0" smtClean="0">
                <a:latin typeface="+mn-lt"/>
              </a:rPr>
              <a:t>/</a:t>
            </a:r>
            <a:r>
              <a:rPr kumimoji="1" lang="cs-CZ" sz="1800" b="1" dirty="0" err="1" smtClean="0">
                <a:latin typeface="+mn-lt"/>
              </a:rPr>
              <a:t>Fur</a:t>
            </a:r>
            <a:r>
              <a:rPr kumimoji="1" lang="cs-CZ" sz="1800" b="1" dirty="0" smtClean="0">
                <a:latin typeface="+mn-lt"/>
              </a:rPr>
              <a:t>.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3721100" algn="l"/>
              </a:tabLst>
            </a:pPr>
            <a:r>
              <a:rPr kumimoji="1" lang="cs-CZ" sz="1800" b="1" dirty="0" smtClean="0">
                <a:latin typeface="+mn-lt"/>
              </a:rPr>
              <a:t>Pyrolýza (ex)	X- (VOC, SVOC), PAU, PCB, Pest., 	</a:t>
            </a:r>
            <a:r>
              <a:rPr kumimoji="1" lang="cs-CZ" sz="1800" b="1" dirty="0" err="1" smtClean="0">
                <a:latin typeface="+mn-lt"/>
              </a:rPr>
              <a:t>Diox</a:t>
            </a:r>
            <a:r>
              <a:rPr kumimoji="1" lang="cs-CZ" sz="1800" b="1" dirty="0" smtClean="0">
                <a:latin typeface="+mn-lt"/>
              </a:rPr>
              <a:t>/</a:t>
            </a:r>
            <a:r>
              <a:rPr kumimoji="1" lang="cs-CZ" sz="1800" b="1" dirty="0" err="1" smtClean="0">
                <a:latin typeface="+mn-lt"/>
              </a:rPr>
              <a:t>Fur</a:t>
            </a:r>
            <a:r>
              <a:rPr kumimoji="1" lang="cs-CZ" sz="1800" b="1" dirty="0" smtClean="0">
                <a:latin typeface="+mn-lt"/>
              </a:rPr>
              <a:t>.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3721100" algn="l"/>
              </a:tabLst>
            </a:pPr>
            <a:r>
              <a:rPr kumimoji="1" lang="cs-CZ" sz="1800" b="1" dirty="0" smtClean="0">
                <a:latin typeface="+mn-lt"/>
              </a:rPr>
              <a:t>Systémy s plazmovým obloukem (ex)	PCB, Pest., </a:t>
            </a:r>
            <a:r>
              <a:rPr kumimoji="1" lang="cs-CZ" sz="1800" b="1" dirty="0" err="1" smtClean="0">
                <a:latin typeface="+mn-lt"/>
              </a:rPr>
              <a:t>Diox</a:t>
            </a:r>
            <a:r>
              <a:rPr kumimoji="1" lang="cs-CZ" sz="1800" b="1" dirty="0" smtClean="0">
                <a:latin typeface="+mn-lt"/>
              </a:rPr>
              <a:t>/</a:t>
            </a:r>
            <a:r>
              <a:rPr kumimoji="1" lang="cs-CZ" sz="1800" b="1" dirty="0" err="1" smtClean="0">
                <a:latin typeface="+mn-lt"/>
              </a:rPr>
              <a:t>Fur</a:t>
            </a:r>
            <a:r>
              <a:rPr kumimoji="1" lang="cs-CZ" sz="1800" b="1" dirty="0" smtClean="0">
                <a:latin typeface="+mn-lt"/>
              </a:rPr>
              <a:t>.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3721100" algn="l"/>
              </a:tabLst>
            </a:pPr>
            <a:r>
              <a:rPr kumimoji="1" lang="cs-CZ" sz="1800" b="1" dirty="0" smtClean="0">
                <a:latin typeface="+mn-lt"/>
              </a:rPr>
              <a:t>Vitrifikace (in nebo ex)	X- (VOC, SVOC), PAU, těžké kovy, 	PCB, Pest., </a:t>
            </a:r>
            <a:r>
              <a:rPr kumimoji="1" lang="cs-CZ" sz="1800" b="1" dirty="0" err="1" smtClean="0">
                <a:latin typeface="+mn-lt"/>
              </a:rPr>
              <a:t>Diox</a:t>
            </a:r>
            <a:r>
              <a:rPr kumimoji="1" lang="cs-CZ" sz="1800" b="1" dirty="0" smtClean="0">
                <a:latin typeface="+mn-lt"/>
              </a:rPr>
              <a:t>/</a:t>
            </a:r>
            <a:r>
              <a:rPr kumimoji="1" lang="cs-CZ" sz="1800" b="1" dirty="0" err="1" smtClean="0">
                <a:latin typeface="+mn-lt"/>
              </a:rPr>
              <a:t>Fur</a:t>
            </a:r>
            <a:r>
              <a:rPr kumimoji="1" lang="cs-CZ" sz="1800" b="1" dirty="0" smtClean="0">
                <a:latin typeface="+mn-lt"/>
              </a:rPr>
              <a:t>., </a:t>
            </a:r>
            <a:r>
              <a:rPr kumimoji="1" lang="cs-CZ" sz="1800" b="1" dirty="0" err="1" smtClean="0">
                <a:latin typeface="+mn-lt"/>
              </a:rPr>
              <a:t>anorg</a:t>
            </a:r>
            <a:r>
              <a:rPr kumimoji="1" lang="cs-CZ" sz="1800" b="1" dirty="0" smtClean="0">
                <a:latin typeface="+mn-lt"/>
              </a:rPr>
              <a:t>.</a:t>
            </a:r>
            <a:endParaRPr kumimoji="1" lang="en-GB" sz="1800" b="1" dirty="0" smtClean="0">
              <a:latin typeface="+mn-lt"/>
            </a:endParaRPr>
          </a:p>
          <a:p>
            <a:endParaRPr lang="cs-CZ" sz="18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Tepelné technologie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179388">
              <a:buClr>
                <a:srgbClr val="FF0000"/>
              </a:buClr>
              <a:buNone/>
              <a:tabLst>
                <a:tab pos="482600" algn="l"/>
              </a:tabLst>
            </a:pPr>
            <a:r>
              <a:rPr kumimoji="1" lang="cs-CZ" sz="1800" dirty="0" smtClean="0">
                <a:solidFill>
                  <a:srgbClr val="FF0000"/>
                </a:solidFill>
                <a:latin typeface="+mn-lt"/>
              </a:rPr>
              <a:t>Technologie		</a:t>
            </a:r>
            <a:r>
              <a:rPr kumimoji="1" lang="en-GB" sz="1800" dirty="0" smtClean="0">
                <a:solidFill>
                  <a:srgbClr val="FF0000"/>
                </a:solidFill>
                <a:latin typeface="+mn-lt"/>
              </a:rPr>
              <a:t>			</a:t>
            </a:r>
            <a:r>
              <a:rPr kumimoji="1" lang="cs-CZ" sz="1800" dirty="0" smtClean="0">
                <a:solidFill>
                  <a:srgbClr val="FF0000"/>
                </a:solidFill>
                <a:latin typeface="+mn-lt"/>
              </a:rPr>
              <a:t>	Náklady (US$/tuna)</a:t>
            </a:r>
            <a:r>
              <a:rPr kumimoji="1" lang="en-GB" sz="1800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kumimoji="1" lang="cs-CZ" sz="1800" dirty="0" smtClean="0">
                <a:solidFill>
                  <a:srgbClr val="FF0000"/>
                </a:solidFill>
                <a:latin typeface="+mn-lt"/>
              </a:rPr>
              <a:t>Čas čištění*</a:t>
            </a:r>
            <a:endParaRPr kumimoji="1" lang="en-GB" sz="1800" dirty="0" smtClean="0">
              <a:solidFill>
                <a:srgbClr val="FF0000"/>
              </a:solidFill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None/>
              <a:tabLst>
                <a:tab pos="482600" algn="l"/>
              </a:tabLst>
            </a:pPr>
            <a:endParaRPr kumimoji="1" lang="en-GB" sz="1800" b="1" dirty="0" smtClean="0">
              <a:solidFill>
                <a:srgbClr val="0000FF"/>
              </a:solidFill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482600" algn="l"/>
              </a:tabLst>
            </a:pPr>
            <a:r>
              <a:rPr kumimoji="1" lang="cs-CZ" sz="1800" b="1" dirty="0" smtClean="0">
                <a:latin typeface="+mn-lt"/>
              </a:rPr>
              <a:t>Spalovací systémy (ex)</a:t>
            </a:r>
            <a:r>
              <a:rPr kumimoji="1" lang="en-GB" sz="1800" b="1" dirty="0" smtClean="0">
                <a:latin typeface="+mn-lt"/>
              </a:rPr>
              <a:t>			</a:t>
            </a:r>
            <a:r>
              <a:rPr kumimoji="1" lang="cs-CZ" sz="1800" b="1" dirty="0" smtClean="0">
                <a:latin typeface="+mn-lt"/>
              </a:rPr>
              <a:t>    </a:t>
            </a:r>
            <a:r>
              <a:rPr kumimoji="1" lang="en-GB" sz="1800" b="1" dirty="0" smtClean="0">
                <a:latin typeface="+mn-lt"/>
              </a:rPr>
              <a:t>220 – 6000</a:t>
            </a:r>
            <a:r>
              <a:rPr kumimoji="1" lang="cs-CZ" sz="1800" b="1" dirty="0" smtClean="0">
                <a:latin typeface="+mn-lt"/>
              </a:rPr>
              <a:t> &lt; 6 měsíců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482600" algn="l"/>
              </a:tabLst>
            </a:pPr>
            <a:r>
              <a:rPr kumimoji="1" lang="cs-CZ" sz="1800" b="1" dirty="0" smtClean="0">
                <a:latin typeface="+mn-lt"/>
              </a:rPr>
              <a:t>Termické </a:t>
            </a:r>
            <a:r>
              <a:rPr kumimoji="1" lang="cs-CZ" sz="1800" b="1" dirty="0" err="1" smtClean="0">
                <a:latin typeface="+mn-lt"/>
              </a:rPr>
              <a:t>desorpční</a:t>
            </a:r>
            <a:r>
              <a:rPr kumimoji="1" lang="cs-CZ" sz="1800" b="1" dirty="0" smtClean="0">
                <a:latin typeface="+mn-lt"/>
              </a:rPr>
              <a:t> systémy 		    </a:t>
            </a:r>
            <a:r>
              <a:rPr kumimoji="1" lang="en-GB" sz="1800" b="1" dirty="0" smtClean="0">
                <a:latin typeface="+mn-lt"/>
              </a:rPr>
              <a:t>40-300</a:t>
            </a:r>
            <a:r>
              <a:rPr kumimoji="1" lang="cs-CZ" sz="1800" b="1" dirty="0" smtClean="0">
                <a:latin typeface="+mn-lt"/>
              </a:rPr>
              <a:t>6 až 12 měsíců</a:t>
            </a: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None/>
              <a:tabLst>
                <a:tab pos="482600" algn="l"/>
              </a:tabLst>
            </a:pPr>
            <a:r>
              <a:rPr kumimoji="1" lang="cs-CZ" sz="1800" b="1" dirty="0" smtClean="0">
                <a:latin typeface="+mn-lt"/>
              </a:rPr>
              <a:t>	</a:t>
            </a:r>
            <a:r>
              <a:rPr kumimoji="1" lang="cs-CZ" sz="1800" b="1" dirty="0" smtClean="0">
                <a:latin typeface="Verdana"/>
              </a:rPr>
              <a:t>(in nebo ex)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482600" algn="l"/>
              </a:tabLst>
            </a:pPr>
            <a:r>
              <a:rPr kumimoji="1" lang="cs-CZ" sz="1800" b="1" dirty="0" smtClean="0">
                <a:latin typeface="+mn-lt"/>
              </a:rPr>
              <a:t>Pyrolýza (ex)</a:t>
            </a:r>
            <a:r>
              <a:rPr kumimoji="1" lang="en-GB" sz="1800" b="1" dirty="0" smtClean="0">
                <a:latin typeface="+mn-lt"/>
              </a:rPr>
              <a:t>				</a:t>
            </a:r>
            <a:r>
              <a:rPr kumimoji="1" lang="cs-CZ" sz="1800" b="1" dirty="0" smtClean="0">
                <a:latin typeface="+mn-lt"/>
              </a:rPr>
              <a:t>   		    </a:t>
            </a:r>
            <a:r>
              <a:rPr kumimoji="1" lang="en-GB" sz="1800" b="1" dirty="0" smtClean="0">
                <a:latin typeface="+mn-lt"/>
              </a:rPr>
              <a:t>300</a:t>
            </a:r>
            <a:r>
              <a:rPr kumimoji="1" lang="cs-CZ" sz="1800" b="1" dirty="0" smtClean="0">
                <a:latin typeface="+mn-lt"/>
              </a:rPr>
              <a:t> &lt; 6 měsíců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482600" algn="l"/>
              </a:tabLst>
            </a:pPr>
            <a:r>
              <a:rPr kumimoji="1" lang="cs-CZ" sz="1800" b="1" dirty="0" smtClean="0">
                <a:latin typeface="+mn-lt"/>
              </a:rPr>
              <a:t>Systémy s plazmovým obloukem 	    </a:t>
            </a:r>
            <a:r>
              <a:rPr kumimoji="1" lang="en-GB" sz="1800" b="1" dirty="0" smtClean="0">
                <a:latin typeface="+mn-lt"/>
              </a:rPr>
              <a:t>750</a:t>
            </a:r>
            <a:r>
              <a:rPr kumimoji="1" lang="cs-CZ" sz="1800" b="1" dirty="0" smtClean="0">
                <a:latin typeface="+mn-lt"/>
              </a:rPr>
              <a:t> </a:t>
            </a:r>
            <a:r>
              <a:rPr kumimoji="1" lang="en-GB" sz="1800" b="1" dirty="0" smtClean="0">
                <a:latin typeface="+mn-lt"/>
              </a:rPr>
              <a:t>-</a:t>
            </a:r>
            <a:r>
              <a:rPr kumimoji="1" lang="cs-CZ" sz="1800" b="1" dirty="0" smtClean="0">
                <a:latin typeface="+mn-lt"/>
              </a:rPr>
              <a:t> </a:t>
            </a:r>
            <a:r>
              <a:rPr kumimoji="1" lang="en-GB" sz="1800" b="1" dirty="0" smtClean="0">
                <a:latin typeface="+mn-lt"/>
              </a:rPr>
              <a:t>1900</a:t>
            </a:r>
            <a:r>
              <a:rPr kumimoji="1" lang="cs-CZ" sz="1800" b="1" dirty="0" smtClean="0">
                <a:latin typeface="+mn-lt"/>
              </a:rPr>
              <a:t>6 až 12 měsíců</a:t>
            </a: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None/>
              <a:tabLst>
                <a:tab pos="482600" algn="l"/>
              </a:tabLst>
            </a:pPr>
            <a:r>
              <a:rPr kumimoji="1" lang="cs-CZ" sz="1800" b="1" dirty="0" smtClean="0">
                <a:latin typeface="+mn-lt"/>
              </a:rPr>
              <a:t>	</a:t>
            </a:r>
            <a:r>
              <a:rPr kumimoji="1" lang="cs-CZ" sz="1800" b="1" dirty="0" smtClean="0">
                <a:latin typeface="Verdana"/>
              </a:rPr>
              <a:t>(ex)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482600" algn="l"/>
              </a:tabLst>
            </a:pPr>
            <a:r>
              <a:rPr kumimoji="1" lang="cs-CZ" sz="1800" b="1" dirty="0" smtClean="0">
                <a:latin typeface="+mn-lt"/>
              </a:rPr>
              <a:t>Vitrifikace (in nebo ex)</a:t>
            </a:r>
            <a:r>
              <a:rPr kumimoji="1" lang="en-GB" sz="1800" b="1" dirty="0" smtClean="0">
                <a:latin typeface="+mn-lt"/>
              </a:rPr>
              <a:t>			</a:t>
            </a:r>
            <a:r>
              <a:rPr kumimoji="1" lang="cs-CZ" sz="1800" b="1" dirty="0" smtClean="0">
                <a:latin typeface="+mn-lt"/>
              </a:rPr>
              <a:t>    </a:t>
            </a:r>
            <a:r>
              <a:rPr kumimoji="1" lang="en-GB" sz="1800" b="1" dirty="0" smtClean="0">
                <a:latin typeface="+mn-lt"/>
              </a:rPr>
              <a:t>300-400</a:t>
            </a:r>
            <a:r>
              <a:rPr kumimoji="1" lang="cs-CZ" sz="1800" b="1" dirty="0" smtClean="0">
                <a:latin typeface="+mn-lt"/>
              </a:rPr>
              <a:t> &lt; 6 měsíců</a:t>
            </a: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  <a:tabLst>
                <a:tab pos="482600" algn="l"/>
              </a:tabLst>
            </a:pPr>
            <a:endParaRPr kumimoji="1" lang="en-GB" sz="1800" b="1" dirty="0" smtClean="0">
              <a:latin typeface="+mn-lt"/>
            </a:endParaRPr>
          </a:p>
          <a:p>
            <a:pPr marL="268288" lvl="1" indent="-179388">
              <a:lnSpc>
                <a:spcPct val="120000"/>
              </a:lnSpc>
              <a:buClr>
                <a:srgbClr val="FF0000"/>
              </a:buClr>
              <a:buNone/>
              <a:tabLst>
                <a:tab pos="482600" algn="l"/>
              </a:tabLst>
            </a:pPr>
            <a:r>
              <a:rPr kumimoji="1" lang="cs-CZ" sz="1800" b="1" i="1" dirty="0" smtClean="0">
                <a:latin typeface="+mn-lt"/>
              </a:rPr>
              <a:t>(*) Čas pro standardní množství cca.  20 000 tun</a:t>
            </a:r>
            <a:endParaRPr kumimoji="1" lang="en-GB" sz="1800" b="1" i="1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+mn-lt"/>
              </a:rPr>
              <a:t>Tepelná sanace lokality s nebezpečným odpadem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40968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Hlavní limity u dostupných tepelných technologií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179512" y="1124744"/>
          <a:ext cx="8762986" cy="4680520"/>
        </p:xfrm>
        <a:graphic>
          <a:graphicData uri="http://schemas.openxmlformats.org/presentationml/2006/ole">
            <p:oleObj spid="_x0000_s5122" name="Document" r:id="rId3" imgW="6024410" imgH="3217731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Hlavní limity u dostupných tepelných technologií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251520" y="1052736"/>
          <a:ext cx="8640960" cy="4975225"/>
        </p:xfrm>
        <a:graphic>
          <a:graphicData uri="http://schemas.openxmlformats.org/presentationml/2006/ole">
            <p:oleObj spid="_x0000_s6146" name="Document" r:id="rId3" imgW="5841349" imgH="5075181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+mn-lt"/>
              </a:rPr>
              <a:t>Obsah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None/>
              <a:tabLst>
                <a:tab pos="2286000" algn="l"/>
              </a:tabLst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Kontaminace zeminy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Sanační technologie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Biologické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Fyzikální a chemické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Tepelné procesy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2286000" algn="l"/>
              </a:tabLs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Proces extrakce pomocí rozpouštědel</a:t>
            </a:r>
          </a:p>
          <a:p>
            <a:pPr marL="625475" indent="-531813">
              <a:spcBef>
                <a:spcPts val="12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tabLst>
                <a:tab pos="2286000" algn="l"/>
              </a:tabLst>
              <a:defRPr/>
            </a:pPr>
            <a:endParaRPr lang="en-GB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Kontaminace zeminy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235" y="1052736"/>
            <a:ext cx="8777917" cy="504736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j-lt"/>
              </a:rPr>
              <a:t>Roční trh pro regeneraci zeminy</a:t>
            </a:r>
          </a:p>
          <a:p>
            <a:pPr>
              <a:buNone/>
            </a:pPr>
            <a:endParaRPr lang="cs-CZ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r>
              <a:rPr lang="cs-CZ" sz="1400" dirty="0" smtClean="0">
                <a:latin typeface="+mj-lt"/>
              </a:rPr>
              <a:t>                                         Rok 1990</a:t>
            </a:r>
            <a:r>
              <a:rPr lang="en-GB" sz="1400" dirty="0" smtClean="0">
                <a:latin typeface="+mj-lt"/>
              </a:rPr>
              <a:t>	</a:t>
            </a:r>
            <a:r>
              <a:rPr lang="cs-CZ" sz="1400" dirty="0" smtClean="0">
                <a:latin typeface="+mj-lt"/>
              </a:rPr>
              <a:t>               Rok 2000</a:t>
            </a:r>
            <a:endParaRPr lang="en-GB" sz="1400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r>
              <a:rPr lang="en-GB" sz="1400" dirty="0" smtClean="0">
                <a:latin typeface="+mj-lt"/>
              </a:rPr>
              <a:t>		</a:t>
            </a:r>
            <a:r>
              <a:rPr lang="cs-CZ" sz="1400" dirty="0" smtClean="0">
                <a:latin typeface="+mj-lt"/>
              </a:rPr>
              <a:t>  </a:t>
            </a:r>
            <a:r>
              <a:rPr lang="cs-CZ" sz="1400" i="1" dirty="0" smtClean="0">
                <a:latin typeface="+mj-lt"/>
              </a:rPr>
              <a:t>(mld. US$)</a:t>
            </a:r>
            <a:r>
              <a:rPr lang="en-GB" sz="1400" dirty="0" smtClean="0">
                <a:latin typeface="+mj-lt"/>
              </a:rPr>
              <a:t>		</a:t>
            </a:r>
            <a:r>
              <a:rPr lang="cs-CZ" sz="1400" dirty="0" smtClean="0">
                <a:latin typeface="+mj-lt"/>
              </a:rPr>
              <a:t>      </a:t>
            </a:r>
            <a:r>
              <a:rPr lang="cs-CZ" sz="1400" i="1" dirty="0" smtClean="0">
                <a:latin typeface="+mj-lt"/>
              </a:rPr>
              <a:t>(mld. US$)</a:t>
            </a:r>
            <a:endParaRPr lang="en-GB" sz="1400" i="1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endParaRPr lang="en-GB" sz="1400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r>
              <a:rPr lang="cs-CZ" sz="1400" dirty="0" smtClean="0">
                <a:latin typeface="+mj-lt"/>
              </a:rPr>
              <a:t>EU		3.5				6.0 - 9.0</a:t>
            </a:r>
            <a:endParaRPr lang="en-GB" sz="1400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r>
              <a:rPr lang="cs-CZ" sz="1400" dirty="0" smtClean="0">
                <a:latin typeface="+mj-lt"/>
              </a:rPr>
              <a:t>Japonsko		1.5				3.0 - 4.0</a:t>
            </a:r>
            <a:endParaRPr lang="en-GB" sz="1400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r>
              <a:rPr lang="cs-CZ" sz="1400" dirty="0" smtClean="0">
                <a:latin typeface="+mj-lt"/>
              </a:rPr>
              <a:t>USA		6				10.5 - 15.5</a:t>
            </a:r>
            <a:endParaRPr lang="en-GB" sz="1400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endParaRPr lang="en-GB" sz="1400" dirty="0" smtClean="0"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r>
              <a:rPr lang="cs-CZ" sz="1400" dirty="0" smtClean="0">
                <a:latin typeface="+mj-lt"/>
              </a:rPr>
              <a:t>Celkem		10				19.5 - 28.5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  <a:tabLst>
                <a:tab pos="2286000" algn="l"/>
              </a:tabLst>
            </a:pPr>
            <a:endParaRPr lang="en-GB" sz="1400" dirty="0" smtClean="0">
              <a:solidFill>
                <a:srgbClr val="0000FF"/>
              </a:solidFill>
              <a:latin typeface="+mj-lt"/>
            </a:endParaRPr>
          </a:p>
          <a:p>
            <a:pPr marL="536575" indent="-441325">
              <a:spcBef>
                <a:spcPct val="50000"/>
              </a:spcBef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sz="1400" dirty="0" smtClean="0">
                <a:latin typeface="+mj-lt"/>
              </a:rPr>
              <a:t>Stále větší poptávka po technologiích</a:t>
            </a:r>
            <a:endParaRPr lang="it-IT" sz="1400" dirty="0" smtClean="0">
              <a:latin typeface="+mj-lt"/>
            </a:endParaRPr>
          </a:p>
          <a:p>
            <a:pPr marL="536575" indent="-441325">
              <a:spcBef>
                <a:spcPct val="50000"/>
              </a:spcBef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sz="1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Rychlý rozvoj technologií </a:t>
            </a:r>
            <a:r>
              <a:rPr lang="cs-CZ" sz="1400" dirty="0" smtClean="0">
                <a:solidFill>
                  <a:srgbClr val="0000FF"/>
                </a:solidFill>
                <a:latin typeface="+mj-lt"/>
              </a:rPr>
              <a:t>                                       </a:t>
            </a:r>
            <a:r>
              <a:rPr lang="cs-CZ" sz="1400" dirty="0" smtClean="0">
                <a:solidFill>
                  <a:srgbClr val="FF0000"/>
                </a:solidFill>
                <a:latin typeface="+mj-lt"/>
              </a:rPr>
              <a:t>K dispozici je celá řada </a:t>
            </a:r>
          </a:p>
          <a:p>
            <a:pPr marL="536575" indent="-441325">
              <a:spcBef>
                <a:spcPct val="50000"/>
              </a:spcBef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sz="1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Rychlý rozvoj trhů</a:t>
            </a:r>
            <a:r>
              <a:rPr lang="cs-CZ" sz="1400" dirty="0" smtClean="0">
                <a:solidFill>
                  <a:srgbClr val="FF0000"/>
                </a:solidFill>
                <a:latin typeface="+mj-lt"/>
              </a:rPr>
              <a:t>                                                        sanačních řešení                  </a:t>
            </a:r>
            <a:endParaRPr lang="it-IT" sz="1400" dirty="0" smtClean="0">
              <a:solidFill>
                <a:srgbClr val="FF0000"/>
              </a:solidFill>
              <a:latin typeface="+mj-lt"/>
            </a:endParaRPr>
          </a:p>
          <a:p>
            <a:pPr marL="536575" indent="-441325">
              <a:spcBef>
                <a:spcPct val="50000"/>
              </a:spcBef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lang="it-IT" dirty="0" smtClean="0">
              <a:solidFill>
                <a:srgbClr val="0000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572000" y="4365104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Cílové kontaminanty</a:t>
            </a: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VOC</a:t>
            </a:r>
            <a:r>
              <a:rPr lang="en-GB" dirty="0" smtClean="0">
                <a:latin typeface="+mn-lt"/>
              </a:rPr>
              <a:t> </a:t>
            </a: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SVOC</a:t>
            </a:r>
            <a:endParaRPr lang="en-GB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X- VOC</a:t>
            </a:r>
            <a:endParaRPr lang="en-GB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X- SVOC</a:t>
            </a:r>
            <a:endParaRPr lang="en-GB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PAU</a:t>
            </a:r>
            <a:endParaRPr lang="en-GB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Těžké kovy</a:t>
            </a:r>
            <a:endParaRPr lang="en-GB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PCB</a:t>
            </a:r>
            <a:endParaRPr lang="en-GB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Pesticidy</a:t>
            </a:r>
            <a:endParaRPr lang="en-GB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Dioxiny/furany</a:t>
            </a:r>
            <a:endParaRPr lang="en-GB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lang="cs-CZ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Kombinace nebo samostatná technologie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Odděluje kontaminanty z odpadů, půdy, sedimentů, kalů nebo vody</a:t>
            </a:r>
            <a:endParaRPr lang="en-US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5475" algn="l"/>
              </a:tabLst>
            </a:pPr>
            <a:endParaRPr lang="cs-CZ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5475" algn="l"/>
              </a:tabLst>
            </a:pPr>
            <a:r>
              <a:rPr lang="cs-CZ" dirty="0" smtClean="0">
                <a:latin typeface="+mn-lt"/>
              </a:rPr>
              <a:t>Kontaminovaný materiál se odtěží a přivede do vstupního přípravného systému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  <a:tabLst>
                <a:tab pos="625475" algn="l"/>
              </a:tabLst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5475" algn="l"/>
              </a:tabLst>
            </a:pPr>
            <a:r>
              <a:rPr lang="cs-CZ" dirty="0" smtClean="0">
                <a:latin typeface="+mn-lt"/>
              </a:rPr>
              <a:t>Materiál se přesune do extrakčních zásobníků a smíchá se s rozpouštědly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  <a:tabLst>
                <a:tab pos="625475" algn="l"/>
              </a:tabLst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5475" algn="l"/>
              </a:tabLst>
            </a:pPr>
            <a:r>
              <a:rPr lang="cs-CZ" dirty="0" smtClean="0">
                <a:latin typeface="+mn-lt"/>
              </a:rPr>
              <a:t>Důležitá charakteristika rozpouštědla</a:t>
            </a:r>
            <a:endParaRPr lang="en-US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endParaRPr lang="cs-CZ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Materiál a rozpouštědlo lze přivádět nepřetržitě v kontaktu souběžně nebo v </a:t>
            </a:r>
            <a:r>
              <a:rPr lang="cs-CZ" dirty="0" err="1" smtClean="0">
                <a:latin typeface="+mn-lt"/>
              </a:rPr>
              <a:t>protitoku</a:t>
            </a:r>
            <a:endParaRPr lang="en-US" dirty="0" smtClean="0">
              <a:latin typeface="+mn-lt"/>
            </a:endParaRPr>
          </a:p>
          <a:p>
            <a:pPr marL="625475" indent="-531813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Dekontaminované pevné látky jsou odděleny od extrakčních rozpouštědel</a:t>
            </a:r>
            <a:endParaRPr lang="en-US" dirty="0" smtClean="0">
              <a:latin typeface="+mn-lt"/>
            </a:endParaRPr>
          </a:p>
          <a:p>
            <a:pPr marL="625475" indent="-531813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Extrakční rozpouštědlo se přivádí zpět do systému, kde regeneruje</a:t>
            </a:r>
            <a:endParaRPr lang="en-US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69" y="1327150"/>
            <a:ext cx="8677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699" y="1052736"/>
            <a:ext cx="6827480" cy="504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Využití technologie</a:t>
            </a:r>
          </a:p>
          <a:p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Zpracování médií:  sedimenty, kaly a půdy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Zpracování kontaminantů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Úprava odpadů z rafinace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Zpravidla se NEPOUŽÍVÁ k úpravě půd s anorganickými složkami</a:t>
            </a:r>
            <a:endParaRPr lang="en-US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Následná úprava</a:t>
            </a:r>
          </a:p>
          <a:p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Produkty procesu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Obsah toku kontaminantu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Vzniká směs vody a rozpouštědla</a:t>
            </a:r>
            <a:endParaRPr lang="en-US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Výhody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538163" indent="-538163"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538163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Zmenšuje se objem nebezpečných odpadů, které se musí upravovat</a:t>
            </a:r>
          </a:p>
          <a:p>
            <a:pPr marL="538163" indent="-538163">
              <a:buClr>
                <a:srgbClr val="FF0000"/>
              </a:buClr>
              <a:buSzPct val="75000"/>
              <a:buNone/>
              <a:tabLst>
                <a:tab pos="538163" algn="l"/>
              </a:tabLst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538163" indent="-538163"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538163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Účinné zpracování: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1003300" lvl="1">
              <a:buClr>
                <a:srgbClr val="FF0000"/>
              </a:buClr>
              <a:buFontTx/>
              <a:buChar char="•"/>
              <a:tabLst>
                <a:tab pos="538163" algn="l"/>
              </a:tabLst>
            </a:pPr>
            <a:r>
              <a:rPr lang="cs-CZ" b="1" dirty="0" smtClean="0">
                <a:latin typeface="+mn-lt"/>
              </a:rPr>
              <a:t>Odpady ze zpracování dřeva</a:t>
            </a:r>
            <a:endParaRPr lang="en-US" b="1" dirty="0" smtClean="0">
              <a:latin typeface="+mn-lt"/>
            </a:endParaRPr>
          </a:p>
          <a:p>
            <a:pPr marL="1003300" lvl="1">
              <a:buClr>
                <a:srgbClr val="FF0000"/>
              </a:buClr>
              <a:buFontTx/>
              <a:buChar char="•"/>
              <a:tabLst>
                <a:tab pos="538163" algn="l"/>
              </a:tabLst>
            </a:pPr>
            <a:r>
              <a:rPr lang="cs-CZ" b="1" dirty="0" smtClean="0">
                <a:latin typeface="+mn-lt"/>
              </a:rPr>
              <a:t>Pevné zbytky z emulze použitého oleje</a:t>
            </a:r>
            <a:endParaRPr lang="en-US" b="1" dirty="0" smtClean="0">
              <a:latin typeface="+mn-lt"/>
            </a:endParaRPr>
          </a:p>
          <a:p>
            <a:pPr marL="1003300" lvl="1">
              <a:buClr>
                <a:srgbClr val="FF0000"/>
              </a:buClr>
              <a:buFontTx/>
              <a:buChar char="•"/>
              <a:tabLst>
                <a:tab pos="538163" algn="l"/>
              </a:tabLst>
            </a:pPr>
            <a:r>
              <a:rPr lang="cs-CZ" b="1" dirty="0" smtClean="0">
                <a:latin typeface="+mn-lt"/>
              </a:rPr>
              <a:t>Odlučovač kalu</a:t>
            </a:r>
            <a:endParaRPr lang="en-US" b="1" dirty="0" smtClean="0">
              <a:latin typeface="+mn-lt"/>
            </a:endParaRPr>
          </a:p>
          <a:p>
            <a:pPr marL="1003300" lvl="1">
              <a:buClr>
                <a:srgbClr val="FF0000"/>
              </a:buClr>
              <a:buFontTx/>
              <a:buChar char="•"/>
              <a:tabLst>
                <a:tab pos="538163" algn="l"/>
              </a:tabLst>
            </a:pPr>
            <a:r>
              <a:rPr lang="cs-CZ" b="1" dirty="0" smtClean="0">
                <a:latin typeface="+mn-lt"/>
              </a:rPr>
              <a:t>Spodní nádrže</a:t>
            </a:r>
          </a:p>
          <a:p>
            <a:pPr marL="1003300" lvl="1">
              <a:buClr>
                <a:srgbClr val="FF0000"/>
              </a:buClr>
              <a:buNone/>
              <a:tabLst>
                <a:tab pos="538163" algn="l"/>
              </a:tabLst>
            </a:pPr>
            <a:endParaRPr lang="en-US" b="1" dirty="0" smtClean="0">
              <a:latin typeface="+mn-lt"/>
            </a:endParaRPr>
          </a:p>
          <a:p>
            <a:pPr marL="538163" indent="-538163">
              <a:buClr>
                <a:srgbClr val="FF0000"/>
              </a:buClr>
              <a:buSzPct val="75000"/>
              <a:buFont typeface="Wingdings" pitchFamily="2" charset="2"/>
              <a:buChar char="Ä"/>
              <a:tabLst>
                <a:tab pos="538163" algn="l"/>
              </a:tabLst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Pokud média splňují požadavky, lze je vrátit na lokalitu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Omezení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Manipulaci omezují organicky vázané kovy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Přítomnost detergentů může mít nepříznivý vliv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V pevných látkách mohou zůstat stopová množství rozpouštědel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Málo účinné u organických látek s vysokou molekulární hmotností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Na funkčnost má vliv obsah vlhkost</a:t>
            </a:r>
            <a:r>
              <a:rPr lang="cs-CZ" dirty="0" smtClean="0">
                <a:latin typeface="Arial" pitchFamily="34" charset="0"/>
              </a:rPr>
              <a:t>i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Správa kontaminovaného pozemku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cs-CZ" dirty="0" smtClean="0"/>
              <a:t>            </a:t>
            </a:r>
          </a:p>
          <a:p>
            <a:pPr lvl="2">
              <a:buNone/>
            </a:pPr>
            <a:r>
              <a:rPr lang="cs-CZ" dirty="0" smtClean="0">
                <a:solidFill>
                  <a:srgbClr val="FF0000"/>
                </a:solidFill>
              </a:rPr>
              <a:t>         </a:t>
            </a:r>
            <a:r>
              <a:rPr lang="cs-CZ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Zdroj</a:t>
            </a:r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3059113" y="1125538"/>
            <a:ext cx="2819400" cy="1371600"/>
          </a:xfrm>
          <a:prstGeom prst="rightArrow">
            <a:avLst>
              <a:gd name="adj1" fmla="val 50000"/>
              <a:gd name="adj2" fmla="val 51389"/>
            </a:avLst>
          </a:prstGeom>
          <a:solidFill>
            <a:srgbClr val="00277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cs-CZ" b="1" dirty="0" smtClean="0">
                <a:solidFill>
                  <a:srgbClr val="FFFF66"/>
                </a:solidFill>
              </a:rPr>
              <a:t>           </a:t>
            </a:r>
            <a:r>
              <a:rPr lang="cs-CZ" b="1" dirty="0" smtClean="0">
                <a:solidFill>
                  <a:srgbClr val="FFFF66"/>
                </a:solidFill>
                <a:latin typeface="+mj-lt"/>
              </a:rPr>
              <a:t> Cesta</a:t>
            </a:r>
            <a:endParaRPr lang="cs-CZ" b="1" dirty="0">
              <a:latin typeface="+mj-lt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5940425" y="1052513"/>
            <a:ext cx="2286000" cy="1447800"/>
          </a:xfrm>
          <a:prstGeom prst="ellipse">
            <a:avLst/>
          </a:prstGeom>
          <a:solidFill>
            <a:srgbClr val="0099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cs-CZ" b="1" dirty="0" smtClean="0">
                <a:solidFill>
                  <a:srgbClr val="FFFF66"/>
                </a:solidFill>
                <a:latin typeface="+mj-lt"/>
              </a:rPr>
              <a:t>Příjemce</a:t>
            </a:r>
            <a:endParaRPr lang="en-GB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827088" y="2708275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  <a:latin typeface="+mj-lt"/>
              </a:rPr>
              <a:t>Odstranění zdroje</a:t>
            </a:r>
            <a:endParaRPr lang="en-GB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276600" y="2708275"/>
            <a:ext cx="2447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 b="1" dirty="0">
                <a:solidFill>
                  <a:srgbClr val="002776"/>
                </a:solidFill>
                <a:latin typeface="+mj-lt"/>
              </a:rPr>
              <a:t>„Regulace“ cesty</a:t>
            </a:r>
            <a:endParaRPr lang="en-GB" sz="2400" b="1" dirty="0">
              <a:solidFill>
                <a:srgbClr val="002776"/>
              </a:solidFill>
              <a:latin typeface="+mj-lt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300788" y="28527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  <a:latin typeface="+mn-lt"/>
              </a:rPr>
              <a:t>Ochrana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971550" y="5084763"/>
            <a:ext cx="19812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cs-CZ" sz="1600" b="1" dirty="0">
                <a:solidFill>
                  <a:srgbClr val="002776"/>
                </a:solidFill>
                <a:latin typeface="+mn-lt"/>
              </a:rPr>
              <a:t>Zneškodnění</a:t>
            </a:r>
            <a:endParaRPr lang="it-IT" sz="1600" b="1" dirty="0">
              <a:solidFill>
                <a:srgbClr val="002776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cs-CZ" sz="1600" b="1" dirty="0">
                <a:solidFill>
                  <a:srgbClr val="002776"/>
                </a:solidFill>
                <a:latin typeface="+mn-lt"/>
              </a:rPr>
              <a:t> Odtěžení </a:t>
            </a:r>
            <a:endParaRPr lang="en-US" sz="1600" b="1" dirty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635375" y="5084763"/>
            <a:ext cx="21336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cs-CZ" sz="1600" b="1" dirty="0">
                <a:solidFill>
                  <a:srgbClr val="002776"/>
                </a:solidFill>
                <a:latin typeface="+mn-lt"/>
              </a:rPr>
              <a:t>Stabilizace</a:t>
            </a:r>
            <a:endParaRPr lang="it-IT" sz="1600" b="1" dirty="0">
              <a:solidFill>
                <a:srgbClr val="002776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cs-CZ" sz="1600" b="1" dirty="0">
                <a:solidFill>
                  <a:srgbClr val="002776"/>
                </a:solidFill>
                <a:latin typeface="+mn-lt"/>
              </a:rPr>
              <a:t> Imobilizace</a:t>
            </a:r>
            <a:endParaRPr lang="en-US" sz="1600" b="1" dirty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867400" y="5084763"/>
            <a:ext cx="32766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cs-CZ" sz="1600" b="1" dirty="0">
                <a:solidFill>
                  <a:srgbClr val="002776"/>
                </a:solidFill>
                <a:latin typeface="+mn-lt"/>
              </a:rPr>
              <a:t>Omezení využití půdy</a:t>
            </a:r>
            <a:endParaRPr lang="it-IT" sz="1600" b="1" dirty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250825" y="3644900"/>
            <a:ext cx="31242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Sanace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5724525" y="3644900"/>
            <a:ext cx="31242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Regulace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3059113" y="3644900"/>
            <a:ext cx="31242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cs-CZ" b="1" dirty="0">
                <a:solidFill>
                  <a:srgbClr val="FF0000"/>
                </a:solidFill>
                <a:latin typeface="+mn-lt"/>
              </a:rPr>
              <a:t>Sanace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611188" y="1052513"/>
            <a:ext cx="23622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sz="2400" b="1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Proces extrakce pomocí rozpouštědel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77917" cy="4975354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Náklady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5475" algn="l"/>
              </a:tabLst>
            </a:pPr>
            <a:r>
              <a:rPr lang="cs-CZ" dirty="0" smtClean="0">
                <a:latin typeface="+mn-lt"/>
              </a:rPr>
              <a:t>Náklady se pohybují mezi $ 105 až $ 770 na tunu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5475" algn="l"/>
              </a:tabLst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  <a:tabLst>
                <a:tab pos="625475" algn="l"/>
              </a:tabLst>
            </a:pPr>
            <a:r>
              <a:rPr lang="cs-CZ" dirty="0" smtClean="0">
                <a:latin typeface="+mn-lt"/>
              </a:rPr>
              <a:t>Náklady jsou srovnatelné s náklady na alternativní sanační technologie</a:t>
            </a:r>
            <a:endParaRPr lang="en-US" dirty="0" smtClean="0"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Proces extrakce pomocí rozpouštědel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Funkčnost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Účinnost extrakce 90-98% u sedimentů PCB 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Účinnost extrakce v případě VOC a SVOC v laboratoři byla 99.9%</a:t>
            </a: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None/>
            </a:pPr>
            <a:endParaRPr lang="en-US" dirty="0" smtClean="0">
              <a:latin typeface="+mn-lt"/>
            </a:endParaRPr>
          </a:p>
          <a:p>
            <a:pPr marL="625475" indent="-531813">
              <a:buClr>
                <a:srgbClr val="0000FF"/>
              </a:buClr>
              <a:buSzPct val="75000"/>
              <a:buFont typeface="Wingdings" pitchFamily="2" charset="2"/>
              <a:buChar char="Ä"/>
            </a:pPr>
            <a:r>
              <a:rPr lang="cs-CZ" dirty="0" smtClean="0">
                <a:latin typeface="+mn-lt"/>
              </a:rPr>
              <a:t>Problémem zůstává usazování pevných látek v nádržích</a:t>
            </a:r>
            <a:endParaRPr lang="en-US" dirty="0" smtClean="0">
              <a:latin typeface="+mn-lt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„Přerušení řetězce“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endParaRPr kumimoji="1"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Odstranění zdroje</a:t>
            </a:r>
            <a:r>
              <a:rPr kumimoji="1"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cs-CZ" dirty="0" smtClean="0">
                <a:latin typeface="+mn-lt"/>
              </a:rPr>
              <a:t>zahrnuje technologie zaměřené na zpracování u zdroje znečištění</a:t>
            </a:r>
            <a:endParaRPr kumimoji="1" lang="nb-NO" dirty="0" smtClean="0"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endParaRPr kumimoji="1" lang="nb-NO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Přerušení dráhy</a:t>
            </a:r>
            <a:r>
              <a:rPr kumimoji="1"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cs-CZ" dirty="0" smtClean="0">
                <a:latin typeface="+mn-lt"/>
              </a:rPr>
              <a:t>zahrnuje technologie bránicí prosakování a šíření znečišťujících látek</a:t>
            </a:r>
            <a:endParaRPr kumimoji="1" lang="nb-NO" dirty="0" smtClean="0"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endParaRPr kumimoji="1" lang="nb-NO" dirty="0" smtClean="0">
              <a:solidFill>
                <a:srgbClr val="0000FF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Zabránění znečišťující látce</a:t>
            </a:r>
            <a:r>
              <a:rPr kumimoji="1" lang="cs-CZ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cs-CZ" dirty="0" smtClean="0">
                <a:latin typeface="+mn-lt"/>
              </a:rPr>
              <a:t>dostat se ke receptoru může znamenat změnu využití pozemku podle předpisů</a:t>
            </a:r>
            <a:endParaRPr kumimoji="1" lang="en-GB" dirty="0" smtClean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Sanace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Clr>
                <a:srgbClr val="FF3300"/>
              </a:buClr>
              <a:buNone/>
            </a:pPr>
            <a:endParaRPr kumimoji="1" lang="cs-CZ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None/>
            </a:pPr>
            <a:r>
              <a:rPr kumimoji="1" lang="cs-CZ" dirty="0" smtClean="0">
                <a:solidFill>
                  <a:srgbClr val="FF0000"/>
                </a:solidFill>
                <a:latin typeface="+mn-lt"/>
              </a:rPr>
              <a:t>úprava, která</a:t>
            </a:r>
            <a:r>
              <a:rPr kumimoji="1" lang="en-US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1" lang="nb-NO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None/>
            </a:pPr>
            <a:endParaRPr kumimoji="1" lang="nb-NO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None/>
            </a:pPr>
            <a:r>
              <a:rPr kumimoji="1" lang="cs-CZ" i="1" dirty="0" smtClean="0">
                <a:solidFill>
                  <a:srgbClr val="FF0000"/>
                </a:solidFill>
                <a:latin typeface="+mn-lt"/>
              </a:rPr>
              <a:t>„trvale a výrazně snižuje objem, toxicitu nebo mobilitu </a:t>
            </a:r>
          </a:p>
          <a:p>
            <a:pPr marL="625475" indent="-531813">
              <a:buClr>
                <a:srgbClr val="FF3300"/>
              </a:buClr>
              <a:buNone/>
            </a:pPr>
            <a:r>
              <a:rPr kumimoji="1" lang="cs-CZ" i="1" dirty="0" smtClean="0">
                <a:solidFill>
                  <a:srgbClr val="FF0000"/>
                </a:solidFill>
                <a:latin typeface="+mn-lt"/>
              </a:rPr>
              <a:t>nebezpečných látek, znečišťujících látek a kontaminantů </a:t>
            </a:r>
          </a:p>
          <a:p>
            <a:pPr marL="625475" indent="-531813">
              <a:buClr>
                <a:srgbClr val="FF3300"/>
              </a:buClr>
              <a:buNone/>
            </a:pPr>
            <a:r>
              <a:rPr kumimoji="1" lang="cs-CZ" i="1" dirty="0" smtClean="0">
                <a:solidFill>
                  <a:srgbClr val="FF0000"/>
                </a:solidFill>
                <a:latin typeface="+mn-lt"/>
              </a:rPr>
              <a:t>jakožto základního prvku“</a:t>
            </a:r>
            <a:endParaRPr kumimoji="1" lang="nb-NO" i="1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None/>
            </a:pPr>
            <a:endParaRPr kumimoji="1" lang="nb-NO" i="1" dirty="0" smtClean="0">
              <a:solidFill>
                <a:srgbClr val="FF0000"/>
              </a:solidFill>
              <a:latin typeface="+mn-lt"/>
            </a:endParaRPr>
          </a:p>
          <a:p>
            <a:pPr marL="625475" indent="-531813">
              <a:buClr>
                <a:srgbClr val="FF3300"/>
              </a:buClr>
              <a:buNone/>
            </a:pPr>
            <a:r>
              <a:rPr kumimoji="1" lang="en-US" i="1" dirty="0" smtClean="0">
                <a:solidFill>
                  <a:srgbClr val="FF0000"/>
                </a:solidFill>
                <a:latin typeface="+mn-lt"/>
              </a:rPr>
              <a:t>						</a:t>
            </a:r>
            <a:r>
              <a:rPr kumimoji="1" lang="cs-CZ" i="1" dirty="0" smtClean="0">
                <a:solidFill>
                  <a:srgbClr val="FF0000"/>
                </a:solidFill>
                <a:latin typeface="+mn-lt"/>
              </a:rPr>
              <a:t>                                </a:t>
            </a:r>
            <a:r>
              <a:rPr kumimoji="1" lang="en-US" i="1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kumimoji="1" lang="cs-CZ" i="1" dirty="0" smtClean="0">
                <a:solidFill>
                  <a:srgbClr val="FF0000"/>
                </a:solidFill>
                <a:latin typeface="+mn-lt"/>
              </a:rPr>
              <a:t>(U.S.</a:t>
            </a:r>
            <a:r>
              <a:rPr kumimoji="1" lang="en-US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cs-CZ" i="1" dirty="0" smtClean="0">
                <a:solidFill>
                  <a:srgbClr val="FF0000"/>
                </a:solidFill>
                <a:latin typeface="+mn-lt"/>
              </a:rPr>
              <a:t>EPA)</a:t>
            </a:r>
            <a:endParaRPr kumimoji="1" lang="nb-NO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dirty="0" smtClean="0">
                <a:latin typeface="+mn-lt"/>
              </a:rPr>
              <a:t>Klasifikace sanačních postupů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3300"/>
                </a:solidFill>
                <a:latin typeface="+mj-lt"/>
              </a:rPr>
              <a:t>Stabilizace:</a:t>
            </a:r>
            <a:r>
              <a:rPr kumimoji="1" lang="cs-CZ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kumimoji="1" lang="cs-CZ" dirty="0" smtClean="0">
                <a:latin typeface="+mj-lt"/>
              </a:rPr>
              <a:t>Znečišťující látka zůstává na místě, ale kombinací biologických, chemických a fyzikálních procesů se stává méně mobilní nebo méně toxickou.  Pro dosažení potřebného stupně sanace v praxi tak obvykle bývá kombinováno více individuálních technologických postupů.</a:t>
            </a:r>
            <a:endParaRPr kumimoji="1" lang="en-GB" dirty="0" smtClean="0">
              <a:latin typeface="+mj-lt"/>
            </a:endParaRPr>
          </a:p>
          <a:p>
            <a:pPr marL="625475" indent="-531813">
              <a:buClr>
                <a:srgbClr val="FF0000"/>
              </a:buClr>
              <a:buSzPct val="75000"/>
              <a:buNone/>
            </a:pPr>
            <a:endParaRPr kumimoji="1" lang="nb-NO" sz="1100" dirty="0" smtClean="0">
              <a:solidFill>
                <a:srgbClr val="0000FF"/>
              </a:solidFill>
              <a:latin typeface="+mj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3300"/>
                </a:solidFill>
                <a:latin typeface="+mj-lt"/>
              </a:rPr>
              <a:t>Separace:</a:t>
            </a:r>
            <a:r>
              <a:rPr kumimoji="1" lang="cs-CZ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kumimoji="1" lang="cs-CZ" dirty="0" smtClean="0">
                <a:latin typeface="+mj-lt"/>
              </a:rPr>
              <a:t>Kontaminovaná matice je separována tak, aby nedocházelo k expozici okolního prostředí.</a:t>
            </a:r>
            <a:endParaRPr kumimoji="1" lang="en-GB" dirty="0" smtClean="0">
              <a:latin typeface="+mj-lt"/>
            </a:endParaRPr>
          </a:p>
          <a:p>
            <a:pPr marL="625475" indent="-531813">
              <a:buClr>
                <a:srgbClr val="FF0000"/>
              </a:buClr>
              <a:buSzPct val="75000"/>
              <a:buNone/>
            </a:pPr>
            <a:endParaRPr kumimoji="1" lang="en-GB" sz="1100" dirty="0" smtClean="0">
              <a:solidFill>
                <a:srgbClr val="0000FF"/>
              </a:solidFill>
              <a:latin typeface="+mj-lt"/>
            </a:endParaRPr>
          </a:p>
          <a:p>
            <a:pPr marL="625475" indent="-531813">
              <a:buClr>
                <a:srgbClr val="FF0000"/>
              </a:buClr>
              <a:buSzPct val="75000"/>
              <a:buFont typeface="Wingdings" pitchFamily="2" charset="2"/>
              <a:buChar char="Ä"/>
            </a:pPr>
            <a:r>
              <a:rPr kumimoji="1" lang="cs-CZ" dirty="0" smtClean="0">
                <a:solidFill>
                  <a:srgbClr val="FF3300"/>
                </a:solidFill>
                <a:latin typeface="+mj-lt"/>
              </a:rPr>
              <a:t>Imobilizace:</a:t>
            </a:r>
            <a:r>
              <a:rPr kumimoji="1" lang="cs-CZ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kumimoji="1" lang="cs-CZ" dirty="0" smtClean="0">
                <a:latin typeface="+mj-lt"/>
              </a:rPr>
              <a:t>Znečišťující látky se přidáním imobilizačních činidel nebo procesem transformace změní na méně dostupní složky.</a:t>
            </a:r>
          </a:p>
          <a:p>
            <a:pPr marL="625475" indent="-531813">
              <a:buClr>
                <a:srgbClr val="FF0000"/>
              </a:buClr>
              <a:buSzPct val="75000"/>
              <a:buNone/>
            </a:pPr>
            <a:r>
              <a:rPr kumimoji="1" lang="cs-CZ" i="1" dirty="0" smtClean="0">
                <a:latin typeface="+mj-lt"/>
              </a:rPr>
              <a:t>      (je nutné dlouhodobé hodnocení funkčnosti)</a:t>
            </a:r>
            <a:endParaRPr kumimoji="1" lang="nb-NO" i="1" dirty="0" smtClean="0">
              <a:latin typeface="+mj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78D7B-C4F6-4E5B-8BB5-6A0CA988F46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dapdy-muni">
  <a:themeElements>
    <a:clrScheme name="SITA_orange 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CF691E"/>
      </a:accent1>
      <a:accent2>
        <a:srgbClr val="ACC22D"/>
      </a:accent2>
      <a:accent3>
        <a:srgbClr val="FFFFFF"/>
      </a:accent3>
      <a:accent4>
        <a:srgbClr val="000000"/>
      </a:accent4>
      <a:accent5>
        <a:srgbClr val="E4B9AB"/>
      </a:accent5>
      <a:accent6>
        <a:srgbClr val="9BB028"/>
      </a:accent6>
      <a:hlink>
        <a:srgbClr val="000000"/>
      </a:hlink>
      <a:folHlink>
        <a:srgbClr val="CF691E"/>
      </a:folHlink>
    </a:clrScheme>
    <a:fontScheme name="SITA_orang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ITA_orange 1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CF691E"/>
        </a:accent1>
        <a:accent2>
          <a:srgbClr val="ACC22D"/>
        </a:accent2>
        <a:accent3>
          <a:srgbClr val="FFFFFF"/>
        </a:accent3>
        <a:accent4>
          <a:srgbClr val="000000"/>
        </a:accent4>
        <a:accent5>
          <a:srgbClr val="E4B9AB"/>
        </a:accent5>
        <a:accent6>
          <a:srgbClr val="9BB028"/>
        </a:accent6>
        <a:hlink>
          <a:srgbClr val="000000"/>
        </a:hlink>
        <a:folHlink>
          <a:srgbClr val="CF69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Odapdy-muni</Template>
  <TotalTime>2037</TotalTime>
  <Words>1199</Words>
  <Application>Microsoft Office PowerPoint</Application>
  <PresentationFormat>Předvádění na obrazovce (4:3)</PresentationFormat>
  <Paragraphs>519</Paragraphs>
  <Slides>61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3" baseType="lpstr">
      <vt:lpstr>1_Odapdy-muni</vt:lpstr>
      <vt:lpstr>Document</vt:lpstr>
      <vt:lpstr>TECHNOLOGIE A NÁSTROJE OCHRANY PROSTŘEDÍ    VIII.2 - Základní principy sanací kontaminovaných lokalit   Zpracoval: Ivan Holoubek  Přednáší: Petr Špičák    </vt:lpstr>
      <vt:lpstr>OBSAH</vt:lpstr>
      <vt:lpstr>Obsah </vt:lpstr>
      <vt:lpstr>Kontaminace zeminy </vt:lpstr>
      <vt:lpstr>Kontaminace zeminy </vt:lpstr>
      <vt:lpstr>Správa kontaminovaného pozemku </vt:lpstr>
      <vt:lpstr>„Přerušení řetězce“ </vt:lpstr>
      <vt:lpstr>Sanace</vt:lpstr>
      <vt:lpstr>Klasifikace sanačních postupů</vt:lpstr>
      <vt:lpstr>Klasifikace sanačních postupů </vt:lpstr>
      <vt:lpstr>Klasifikace sanačních postupů </vt:lpstr>
      <vt:lpstr>Obsah </vt:lpstr>
      <vt:lpstr>Sanační technologie </vt:lpstr>
      <vt:lpstr>Sanační technologie</vt:lpstr>
      <vt:lpstr>Sanační technologie </vt:lpstr>
      <vt:lpstr>Sanační technologie </vt:lpstr>
      <vt:lpstr>Sanační technologie</vt:lpstr>
      <vt:lpstr>Hodnocení sanačních technologií</vt:lpstr>
      <vt:lpstr>Proces hodnocení sanační technologie</vt:lpstr>
      <vt:lpstr>Některé prvky hodnocení sanační technologie</vt:lpstr>
      <vt:lpstr>Proces výběru sanační technologie </vt:lpstr>
      <vt:lpstr>Obsah </vt:lpstr>
      <vt:lpstr>Biologické rozložení nebo biologická sanace </vt:lpstr>
      <vt:lpstr>Technologie pro biologické sanace</vt:lpstr>
      <vt:lpstr>Obsah</vt:lpstr>
      <vt:lpstr>Sanační technologie </vt:lpstr>
      <vt:lpstr>Fyzikální procesy </vt:lpstr>
      <vt:lpstr>Fyzikální procesy</vt:lpstr>
      <vt:lpstr>Fyzikální procesy</vt:lpstr>
      <vt:lpstr>Chemické procesy</vt:lpstr>
      <vt:lpstr>Chemické procesy</vt:lpstr>
      <vt:lpstr>Chemické procesy</vt:lpstr>
      <vt:lpstr>Fyzikální a chemické technologie</vt:lpstr>
      <vt:lpstr>Fyzikální a chemické technologie</vt:lpstr>
      <vt:lpstr>Fyzikální a chemické technologie</vt:lpstr>
      <vt:lpstr>Hlavní limity u dostupných fyzikálně-chemických technologií</vt:lpstr>
      <vt:lpstr>Hlavní limity u dostupných fyzikálně-chemických technologií</vt:lpstr>
      <vt:lpstr>Hlavní limity u dostupných fyzikálně-chemických technologií</vt:lpstr>
      <vt:lpstr>Hlavní limity u dostupných fyzikálně-chemických technologií </vt:lpstr>
      <vt:lpstr>Obsah </vt:lpstr>
      <vt:lpstr>Tepelné procesy</vt:lpstr>
      <vt:lpstr>Tepelné procesy </vt:lpstr>
      <vt:lpstr>Tepelné technologie</vt:lpstr>
      <vt:lpstr>Tepelné technologie</vt:lpstr>
      <vt:lpstr>Tepelné technologie </vt:lpstr>
      <vt:lpstr>Tepelná sanace lokality s nebezpečným odpadem</vt:lpstr>
      <vt:lpstr>Hlavní limity u dostupných tepelných technologií</vt:lpstr>
      <vt:lpstr>Hlavní limity u dostupných tepelných technologií</vt:lpstr>
      <vt:lpstr>Obsah</vt:lpstr>
      <vt:lpstr>Proces extrakce pomocí rozpouštědel</vt:lpstr>
      <vt:lpstr>Proces extrakce pomocí rozpouštědel</vt:lpstr>
      <vt:lpstr>Proces extrakce pomocí rozpouštědel</vt:lpstr>
      <vt:lpstr>Proces extrakce pomocí rozpouštědel</vt:lpstr>
      <vt:lpstr>Proces extrakce pomocí rozpouštědel</vt:lpstr>
      <vt:lpstr>Proces extrakce pomocí rozpouštědel</vt:lpstr>
      <vt:lpstr>Proces extrakce pomocí rozpouštědel</vt:lpstr>
      <vt:lpstr>Proces extrakce pomocí rozpouštědel</vt:lpstr>
      <vt:lpstr>Proces extrakce pomocí rozpouštědel</vt:lpstr>
      <vt:lpstr>Proces extrakce pomocí rozpouštědel</vt:lpstr>
      <vt:lpstr>Proces extrakce pomocí rozpouštědel </vt:lpstr>
      <vt:lpstr>Proces extrakce pomocí rozpouštědel</vt:lpstr>
    </vt:vector>
  </TitlesOfParts>
  <Company>Comimpex spol. s 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chudarek</dc:creator>
  <cp:lastModifiedBy>spicak</cp:lastModifiedBy>
  <cp:revision>396</cp:revision>
  <dcterms:created xsi:type="dcterms:W3CDTF">2011-08-15T11:37:47Z</dcterms:created>
  <dcterms:modified xsi:type="dcterms:W3CDTF">2015-05-06T14:33:12Z</dcterms:modified>
</cp:coreProperties>
</file>