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5"/>
  </p:notesMasterIdLst>
  <p:handoutMasterIdLst>
    <p:handoutMasterId r:id="rId96"/>
  </p:handoutMasterIdLst>
  <p:sldIdLst>
    <p:sldId id="256" r:id="rId2"/>
    <p:sldId id="263" r:id="rId3"/>
    <p:sldId id="333" r:id="rId4"/>
    <p:sldId id="334" r:id="rId5"/>
    <p:sldId id="338" r:id="rId6"/>
    <p:sldId id="336" r:id="rId7"/>
    <p:sldId id="337" r:id="rId8"/>
    <p:sldId id="335" r:id="rId9"/>
    <p:sldId id="298" r:id="rId10"/>
    <p:sldId id="372" r:id="rId11"/>
    <p:sldId id="329" r:id="rId12"/>
    <p:sldId id="327" r:id="rId13"/>
    <p:sldId id="330" r:id="rId14"/>
    <p:sldId id="303" r:id="rId15"/>
    <p:sldId id="339" r:id="rId16"/>
    <p:sldId id="367" r:id="rId17"/>
    <p:sldId id="341" r:id="rId18"/>
    <p:sldId id="366" r:id="rId19"/>
    <p:sldId id="368" r:id="rId20"/>
    <p:sldId id="301" r:id="rId21"/>
    <p:sldId id="302" r:id="rId22"/>
    <p:sldId id="342" r:id="rId23"/>
    <p:sldId id="305" r:id="rId24"/>
    <p:sldId id="257" r:id="rId25"/>
    <p:sldId id="343" r:id="rId26"/>
    <p:sldId id="277" r:id="rId27"/>
    <p:sldId id="280" r:id="rId28"/>
    <p:sldId id="278" r:id="rId29"/>
    <p:sldId id="344" r:id="rId30"/>
    <p:sldId id="370" r:id="rId31"/>
    <p:sldId id="276" r:id="rId32"/>
    <p:sldId id="274" r:id="rId33"/>
    <p:sldId id="307" r:id="rId34"/>
    <p:sldId id="308" r:id="rId35"/>
    <p:sldId id="371" r:id="rId36"/>
    <p:sldId id="275" r:id="rId37"/>
    <p:sldId id="290" r:id="rId38"/>
    <p:sldId id="287" r:id="rId39"/>
    <p:sldId id="288" r:id="rId40"/>
    <p:sldId id="345" r:id="rId41"/>
    <p:sldId id="291" r:id="rId42"/>
    <p:sldId id="346" r:id="rId43"/>
    <p:sldId id="293" r:id="rId44"/>
    <p:sldId id="347" r:id="rId45"/>
    <p:sldId id="282" r:id="rId46"/>
    <p:sldId id="295" r:id="rId47"/>
    <p:sldId id="297" r:id="rId48"/>
    <p:sldId id="348" r:id="rId49"/>
    <p:sldId id="296" r:id="rId50"/>
    <p:sldId id="266" r:id="rId51"/>
    <p:sldId id="309" r:id="rId52"/>
    <p:sldId id="261" r:id="rId53"/>
    <p:sldId id="306" r:id="rId54"/>
    <p:sldId id="281" r:id="rId55"/>
    <p:sldId id="314" r:id="rId56"/>
    <p:sldId id="320" r:id="rId57"/>
    <p:sldId id="313" r:id="rId58"/>
    <p:sldId id="349" r:id="rId59"/>
    <p:sldId id="268" r:id="rId60"/>
    <p:sldId id="350" r:id="rId61"/>
    <p:sldId id="351" r:id="rId62"/>
    <p:sldId id="312" r:id="rId63"/>
    <p:sldId id="311" r:id="rId64"/>
    <p:sldId id="352" r:id="rId65"/>
    <p:sldId id="315" r:id="rId66"/>
    <p:sldId id="373" r:id="rId67"/>
    <p:sldId id="353" r:id="rId68"/>
    <p:sldId id="354" r:id="rId69"/>
    <p:sldId id="264" r:id="rId70"/>
    <p:sldId id="355" r:id="rId71"/>
    <p:sldId id="270" r:id="rId72"/>
    <p:sldId id="356" r:id="rId73"/>
    <p:sldId id="271" r:id="rId74"/>
    <p:sldId id="357" r:id="rId75"/>
    <p:sldId id="319" r:id="rId76"/>
    <p:sldId id="358" r:id="rId77"/>
    <p:sldId id="273" r:id="rId78"/>
    <p:sldId id="269" r:id="rId79"/>
    <p:sldId id="359" r:id="rId80"/>
    <p:sldId id="317" r:id="rId81"/>
    <p:sldId id="360" r:id="rId82"/>
    <p:sldId id="361" r:id="rId83"/>
    <p:sldId id="318" r:id="rId84"/>
    <p:sldId id="362" r:id="rId85"/>
    <p:sldId id="363" r:id="rId86"/>
    <p:sldId id="321" r:id="rId87"/>
    <p:sldId id="322" r:id="rId88"/>
    <p:sldId id="364" r:id="rId89"/>
    <p:sldId id="323" r:id="rId90"/>
    <p:sldId id="324" r:id="rId91"/>
    <p:sldId id="325" r:id="rId92"/>
    <p:sldId id="365" r:id="rId93"/>
    <p:sldId id="326" r:id="rId9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99"/>
    <a:srgbClr val="FF6600"/>
    <a:srgbClr val="0000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C7AC51-B3D4-4326-A910-697C90DFE78A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6123E1-4174-4D8A-822B-C177566B29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77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41EC0-FD94-46D5-B7D1-A26FDBBF6C88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D6E27E-E3CC-4A52-B3B7-78ACC5CFD0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C7BDC-78EE-4BA8-ADAF-A4FF31CEB74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D6E84-E985-4FF2-AE0D-E61B1778FBD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006A3-EB93-4DDC-BCBE-C8C32911398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119DD-282B-4672-8952-0FB51B86F5C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933D-5B8D-4845-9FF5-55A52B97A863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D88D-48A1-406B-A635-F3FA968B0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7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A616-3758-469B-AA32-51B08A12F217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2ED-AB54-4168-8B1F-E4475FF7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B35C-5BC3-420C-BE6F-27A6497D55AE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B7F6-257B-459B-98A9-6A262B2F8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03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4562-2922-4B32-ACBB-7E4B571FD1ED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3A7F-F655-4B1D-A01B-1F6BEACEA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8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74A8-D31C-49B8-8004-69F7866DA095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9B31-8454-42BC-9E3C-1784D8D50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5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3505-9F31-4A9C-AE16-5D91CC21484C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1318-A3EC-4604-8A84-4B529C455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78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8A93-97FC-4CAD-97DC-398248EF8A02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E062-A2EF-4E82-A43E-978C1C329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5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6961-3F36-48ED-8B40-703E8FC388A1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A807-4649-4EDF-A23B-9AFDFB5A5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07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AA7D-EE8B-436F-92CE-DC3402F7942B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CC38-8639-43C6-AF82-6BFFCE5AC5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9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304E-4E87-4CA8-9085-278735F6559F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00B6-E9BA-4597-A7F3-4831B1029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7C80-DD7E-4BB5-9453-307DD28DDE3A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CF6A-6BBB-4D63-9715-35900513B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6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GB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777EE-E864-4F4E-A986-DA1189ECE15F}" type="datetimeFigureOut">
              <a:rPr lang="cs-CZ"/>
              <a:pPr>
                <a:defRPr/>
              </a:pPr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2959F-6427-4609-A330-3A5F941388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uCKm97yvy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YVLhLvnSTcA&amp;feature=related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1620" y="1484784"/>
            <a:ext cx="6120680" cy="187220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Zánět a imunopatologie</a:t>
            </a:r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978406"/>
            <a:ext cx="3816424" cy="432048"/>
          </a:xfrm>
        </p:spPr>
        <p:txBody>
          <a:bodyPr rtlCol="0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Mgr. </a:t>
            </a:r>
            <a:r>
              <a:rPr lang="cs-CZ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Petra Bořilová </a:t>
            </a:r>
            <a:r>
              <a:rPr lang="cs-CZ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Linhartová, Ph.D.</a:t>
            </a:r>
            <a:endParaRPr lang="en-GB" sz="2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11960" y="116632"/>
            <a:ext cx="4608512" cy="86177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cap="all" dirty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Molekulární podstata patofyziologických procesů</a:t>
            </a:r>
            <a:endParaRPr lang="en-GB" sz="2500" b="1" cap="all" dirty="0">
              <a:ln w="0"/>
              <a:solidFill>
                <a:srgbClr val="CC0099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dirty="0" smtClean="0">
                <a:latin typeface="Comic Sans MS" pitchFamily="66" charset="0"/>
                <a:cs typeface="Arial" charset="0"/>
              </a:rPr>
              <a:t>Antibiotika</a:t>
            </a:r>
            <a:endParaRPr lang="en-GB" sz="30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752"/>
            <a:ext cx="7672388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inhibují růst </a:t>
            </a:r>
            <a:r>
              <a:rPr lang="cs-CZ" sz="2000" dirty="0">
                <a:latin typeface="Comic Sans MS" pitchFamily="66" charset="0"/>
              </a:rPr>
              <a:t>MO (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bakteriostatické</a:t>
            </a:r>
            <a:r>
              <a:rPr lang="cs-CZ" sz="2000" dirty="0">
                <a:latin typeface="Comic Sans MS" pitchFamily="66" charset="0"/>
              </a:rPr>
              <a:t>), nebo je usmrcují (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baktericidní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MÚ: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Rezistence: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primární – genetické predispozice – necitlivost na ATB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ekundární – dlouhodobé podávání x vysoce rezistentní kmeny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…přenos </a:t>
            </a:r>
            <a:r>
              <a:rPr lang="cs-CZ" sz="2000" dirty="0" err="1" smtClean="0">
                <a:latin typeface="Comic Sans MS" pitchFamily="66" charset="0"/>
              </a:rPr>
              <a:t>plazmidy</a:t>
            </a:r>
            <a:r>
              <a:rPr lang="cs-CZ" sz="2000" dirty="0" smtClean="0">
                <a:latin typeface="Comic Sans MS" pitchFamily="66" charset="0"/>
              </a:rPr>
              <a:t> (konjugace, transdukce)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28186"/>
              </p:ext>
            </p:extLst>
          </p:nvPr>
        </p:nvGraphicFramePr>
        <p:xfrm>
          <a:off x="2051720" y="2152099"/>
          <a:ext cx="6563072" cy="255380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81536"/>
                <a:gridCol w="3281536"/>
              </a:tblGrid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b="1" kern="1200" dirty="0">
                          <a:latin typeface="Comic Sans MS" pitchFamily="66" charset="0"/>
                        </a:rPr>
                      </a:br>
                      <a:r>
                        <a:rPr lang="cs-CZ" sz="1600" b="1" kern="1200" dirty="0">
                          <a:latin typeface="Comic Sans MS" pitchFamily="66" charset="0"/>
                        </a:rPr>
                        <a:t>Inhibice </a:t>
                      </a:r>
                      <a:r>
                        <a:rPr lang="cs-CZ" sz="1600" b="1" kern="1200" dirty="0" smtClean="0">
                          <a:latin typeface="Comic Sans MS" pitchFamily="66" charset="0"/>
                        </a:rPr>
                        <a:t>syntézy BS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latin typeface="Comic Sans MS" pitchFamily="66" charset="0"/>
                        </a:rPr>
                        <a:t>Peniciliny, 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cefalosporiny…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Porucha </a:t>
                      </a:r>
                      <a:r>
                        <a:rPr lang="cs-CZ" sz="1600" b="1" kern="1200" dirty="0" smtClean="0">
                          <a:latin typeface="Comic Sans MS" pitchFamily="66" charset="0"/>
                        </a:rPr>
                        <a:t>funkce</a:t>
                      </a:r>
                      <a:r>
                        <a:rPr lang="cs-CZ" sz="1600" b="1" kern="1200" baseline="0" dirty="0" smtClean="0">
                          <a:latin typeface="Comic Sans MS" pitchFamily="66" charset="0"/>
                        </a:rPr>
                        <a:t> CM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latin typeface="Comic Sans MS" pitchFamily="66" charset="0"/>
                        </a:rPr>
                        <a:t>Amfotericin</a:t>
                      </a:r>
                      <a:r>
                        <a:rPr lang="en-US" sz="1600" kern="1200" dirty="0">
                          <a:latin typeface="Comic Sans MS" pitchFamily="66" charset="0"/>
                        </a:rPr>
                        <a:t> </a:t>
                      </a:r>
                      <a:r>
                        <a:rPr lang="en-US" sz="1600" kern="1200" dirty="0" smtClean="0">
                          <a:latin typeface="Comic Sans MS" pitchFamily="66" charset="0"/>
                        </a:rPr>
                        <a:t>B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…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Inhibice syntézy bílkovin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Aminoglykozidy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chloramfenikol, </a:t>
                      </a:r>
                      <a:r>
                        <a:rPr lang="cs-CZ" sz="1600" kern="1200" dirty="0" err="1">
                          <a:latin typeface="Comic Sans MS" pitchFamily="66" charset="0"/>
                        </a:rPr>
                        <a:t>makrolidy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tetracykliny, </a:t>
                      </a:r>
                      <a:endParaRPr lang="cs-CZ" sz="16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linkomycin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2601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latin typeface="Comic Sans MS" pitchFamily="66" charset="0"/>
                        </a:rPr>
                        <a:t>Inhibice </a:t>
                      </a:r>
                      <a:r>
                        <a:rPr lang="cs-CZ" sz="1600" b="1" kern="1200" dirty="0" smtClean="0">
                          <a:latin typeface="Comic Sans MS" pitchFamily="66" charset="0"/>
                        </a:rPr>
                        <a:t>syntézy NK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latin typeface="Comic Sans MS" pitchFamily="66" charset="0"/>
                        </a:rPr>
                        <a:t>Sulfonamidy, </a:t>
                      </a:r>
                      <a:r>
                        <a:rPr lang="cs-CZ" sz="1600" kern="1200" dirty="0" err="1">
                          <a:latin typeface="Comic Sans MS" pitchFamily="66" charset="0"/>
                        </a:rPr>
                        <a:t>trimetoprim</a:t>
                      </a:r>
                      <a:r>
                        <a:rPr lang="cs-CZ" sz="1600" kern="1200" dirty="0">
                          <a:latin typeface="Comic Sans MS" pitchFamily="66" charset="0"/>
                        </a:rPr>
                        <a:t>, </a:t>
                      </a:r>
                      <a:endParaRPr lang="cs-CZ" sz="1600" kern="12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600" kern="1200" dirty="0" err="1" smtClean="0">
                          <a:latin typeface="Comic Sans MS" pitchFamily="66" charset="0"/>
                        </a:rPr>
                        <a:t>chinolony</a:t>
                      </a:r>
                      <a:r>
                        <a:rPr lang="cs-CZ" sz="1600" kern="1200" dirty="0" smtClean="0">
                          <a:latin typeface="Comic Sans MS" pitchFamily="66" charset="0"/>
                        </a:rPr>
                        <a:t>…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ate_i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50888"/>
            <a:ext cx="71151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88288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ACAMP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 smtClean="0">
                <a:latin typeface="Comic Sans MS" pitchFamily="66" charset="0"/>
              </a:rPr>
              <a:t>Apoptotic</a:t>
            </a:r>
            <a:r>
              <a:rPr lang="cs-CZ" sz="2000" dirty="0" smtClean="0">
                <a:latin typeface="Comic Sans MS" pitchFamily="66" charset="0"/>
              </a:rPr>
              <a:t> Cell </a:t>
            </a:r>
            <a:r>
              <a:rPr lang="cs-CZ" sz="2000" dirty="0" err="1" smtClean="0">
                <a:latin typeface="Comic Sans MS" pitchFamily="66" charset="0"/>
              </a:rPr>
              <a:t>Associated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Molecular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Pattern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identifikace díky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ACAR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Apoptotic</a:t>
            </a:r>
            <a:r>
              <a:rPr lang="cs-CZ" sz="2000" dirty="0">
                <a:latin typeface="Comic Sans MS" pitchFamily="66" charset="0"/>
              </a:rPr>
              <a:t> Cell </a:t>
            </a:r>
            <a:r>
              <a:rPr lang="cs-CZ" sz="2000" dirty="0" err="1">
                <a:latin typeface="Comic Sans MS" pitchFamily="66" charset="0"/>
              </a:rPr>
              <a:t>Associated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Receptor)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 rozvoji imunitní reakce rozhoduje typ b., </a:t>
            </a:r>
            <a:r>
              <a:rPr lang="cs-CZ" sz="2000" dirty="0" err="1">
                <a:latin typeface="Comic Sans MS" pitchFamily="66" charset="0"/>
              </a:rPr>
              <a:t>kt</a:t>
            </a:r>
            <a:r>
              <a:rPr lang="cs-CZ" sz="2000" dirty="0">
                <a:latin typeface="Comic Sans MS" pitchFamily="66" charset="0"/>
              </a:rPr>
              <a:t>. vzory ACAMP </a:t>
            </a:r>
            <a:r>
              <a:rPr lang="cs-CZ" sz="2000" dirty="0" smtClean="0">
                <a:latin typeface="Comic Sans MS" pitchFamily="66" charset="0"/>
              </a:rPr>
              <a:t>identifikuje: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u makrofágů </a:t>
            </a:r>
            <a:r>
              <a:rPr lang="cs-CZ" sz="2000" dirty="0">
                <a:latin typeface="Comic Sans MS" pitchFamily="66" charset="0"/>
              </a:rPr>
              <a:t>- dochází k tvorbě </a:t>
            </a:r>
            <a:r>
              <a:rPr lang="cs-CZ" sz="2000" dirty="0" err="1">
                <a:solidFill>
                  <a:srgbClr val="FF6600"/>
                </a:solidFill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(obecně tlumí imunitní reaktivitu) díky </a:t>
            </a:r>
            <a:r>
              <a:rPr lang="cs-CZ" sz="2000" dirty="0" smtClean="0">
                <a:latin typeface="Comic Sans MS" pitchFamily="66" charset="0"/>
              </a:rPr>
              <a:t>TH1 lymfocytům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u dendritických b. </a:t>
            </a:r>
            <a:r>
              <a:rPr lang="cs-CZ" sz="2000" dirty="0">
                <a:latin typeface="Comic Sans MS" pitchFamily="66" charset="0"/>
              </a:rPr>
              <a:t>- dochází k rozvoji imunitní </a:t>
            </a:r>
            <a:r>
              <a:rPr lang="cs-CZ" sz="2000" dirty="0" smtClean="0">
                <a:latin typeface="Comic Sans MS" pitchFamily="66" charset="0"/>
              </a:rPr>
              <a:t>reaktivity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př. </a:t>
            </a:r>
            <a:r>
              <a:rPr lang="cs-CZ" sz="2000" dirty="0" smtClean="0">
                <a:latin typeface="Comic Sans MS" pitchFamily="66" charset="0"/>
              </a:rPr>
              <a:t>ACAR rozeznají PL struktury obklopující </a:t>
            </a:r>
            <a:r>
              <a:rPr lang="cs-CZ" sz="2000" dirty="0" err="1">
                <a:latin typeface="Comic Sans MS" pitchFamily="66" charset="0"/>
              </a:rPr>
              <a:t>apoptotická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tělíska (PL v živé buňce intracelulárně)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s.els-cdn.com/content/image/1-s2.0-S0952791508000551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2438"/>
            <a:ext cx="72199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PAMP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Pathogen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Associated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Molecular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Pattern</a:t>
            </a:r>
            <a:r>
              <a:rPr lang="cs-CZ" sz="2000" dirty="0">
                <a:latin typeface="Comic Sans MS" pitchFamily="66" charset="0"/>
              </a:rPr>
              <a:t>) s patogenem asociované molekulové vzory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konzervované mikrobiální </a:t>
            </a:r>
            <a:r>
              <a:rPr lang="cs-CZ" sz="2000" dirty="0" smtClean="0">
                <a:latin typeface="Comic Sans MS" pitchFamily="66" charset="0"/>
              </a:rPr>
              <a:t>struktury – </a:t>
            </a:r>
            <a:r>
              <a:rPr lang="cs-CZ" sz="2000" dirty="0">
                <a:latin typeface="Comic Sans MS" pitchFamily="66" charset="0"/>
              </a:rPr>
              <a:t>mozaiky povrchových a nitrobuněčných molekul MO (</a:t>
            </a:r>
            <a:r>
              <a:rPr lang="cs-CZ" sz="2000" dirty="0" err="1">
                <a:latin typeface="Comic Sans MS" pitchFamily="66" charset="0"/>
              </a:rPr>
              <a:t>peptidoglykan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kys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>
                <a:latin typeface="Comic Sans MS" pitchFamily="66" charset="0"/>
              </a:rPr>
              <a:t>lipoteichová</a:t>
            </a:r>
            <a:r>
              <a:rPr lang="cs-CZ" sz="2000" dirty="0">
                <a:latin typeface="Comic Sans MS" pitchFamily="66" charset="0"/>
              </a:rPr>
              <a:t>, LPS – u G</a:t>
            </a:r>
            <a:r>
              <a:rPr lang="cs-CZ" sz="2000" baseline="30000" dirty="0">
                <a:latin typeface="Comic Sans MS" pitchFamily="66" charset="0"/>
              </a:rPr>
              <a:t>-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manany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glukany</a:t>
            </a:r>
            <a:r>
              <a:rPr lang="cs-CZ" sz="2000" dirty="0">
                <a:latin typeface="Comic Sans MS" pitchFamily="66" charset="0"/>
              </a:rPr>
              <a:t>, bakteriální DNA – hodně C a G a není </a:t>
            </a:r>
            <a:r>
              <a:rPr lang="cs-CZ" sz="2000" dirty="0" err="1">
                <a:latin typeface="Comic Sans MS" pitchFamily="66" charset="0"/>
              </a:rPr>
              <a:t>metylována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dsRNA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4341" name="Picture 2" descr="http://www.sabiosciences.com/pathwaymagazine/img/pathways7/page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4552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PAMP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identifikovány </a:t>
            </a:r>
            <a:r>
              <a:rPr lang="cs-CZ" sz="2000" dirty="0">
                <a:latin typeface="Comic Sans MS" pitchFamily="66" charset="0"/>
              </a:rPr>
              <a:t>membránovými receptory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Pathogen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Pattern</a:t>
            </a:r>
            <a:r>
              <a:rPr lang="cs-CZ" sz="2000" dirty="0">
                <a:latin typeface="Comic Sans MS" pitchFamily="66" charset="0"/>
              </a:rPr>
              <a:t> Receptor</a:t>
            </a:r>
            <a:r>
              <a:rPr lang="cs-CZ" sz="2000" dirty="0" smtClean="0">
                <a:latin typeface="Comic Sans MS" pitchFamily="66" charset="0"/>
              </a:rPr>
              <a:t>):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endocytární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na povrchu f. b., identifikují PAMP, vazba MO na f. b. a pohlcení, směrování do </a:t>
            </a:r>
            <a:r>
              <a:rPr lang="cs-CZ" sz="2000" dirty="0" err="1" smtClean="0">
                <a:latin typeface="Comic Sans MS" pitchFamily="66" charset="0"/>
              </a:rPr>
              <a:t>lyzosomálních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kompartmentů</a:t>
            </a:r>
            <a:r>
              <a:rPr lang="cs-CZ" sz="2000" dirty="0" smtClean="0">
                <a:latin typeface="Comic Sans MS" pitchFamily="66" charset="0"/>
              </a:rPr>
              <a:t> b. –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vznik antigenních fragmentů</a:t>
            </a:r>
            <a:r>
              <a:rPr lang="cs-CZ" sz="2000" dirty="0" smtClean="0">
                <a:latin typeface="Comic Sans MS" pitchFamily="66" charset="0"/>
              </a:rPr>
              <a:t>, které jsou po vazbě na HLA II. třídy prezentovány T-lymf (př. makrofágový receptor pro manózu = MMR)</a:t>
            </a:r>
          </a:p>
        </p:txBody>
      </p:sp>
      <p:pic>
        <p:nvPicPr>
          <p:cNvPr id="15365" name="Picture 2" descr="Crucial receptors at APC surface in immune  recognition and phagocytosis of myco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16400"/>
            <a:ext cx="46799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sekretované</a:t>
            </a:r>
            <a:r>
              <a:rPr lang="cs-CZ" sz="2000" dirty="0" smtClean="0">
                <a:latin typeface="Comic Sans MS" pitchFamily="66" charset="0"/>
              </a:rPr>
              <a:t> –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opsonidy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se váží na mikrobiální stěny a zajistí identifikaci f. b.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př. </a:t>
            </a:r>
            <a:r>
              <a:rPr lang="cs-CZ" sz="2000" dirty="0">
                <a:latin typeface="Comic Sans MS" pitchFamily="66" charset="0"/>
              </a:rPr>
              <a:t>u</a:t>
            </a:r>
            <a:r>
              <a:rPr lang="cs-CZ" sz="2000" dirty="0" smtClean="0">
                <a:latin typeface="Comic Sans MS" pitchFamily="66" charset="0"/>
              </a:rPr>
              <a:t> bakterií jsou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povrchové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lektiny</a:t>
            </a:r>
            <a:r>
              <a:rPr lang="cs-CZ" sz="2000" dirty="0" smtClean="0">
                <a:latin typeface="Comic Sans MS" pitchFamily="66" charset="0"/>
              </a:rPr>
              <a:t>, zprostředkovávají </a:t>
            </a:r>
            <a:r>
              <a:rPr lang="cs-CZ" sz="2000" dirty="0">
                <a:latin typeface="Comic Sans MS" pitchFamily="66" charset="0"/>
              </a:rPr>
              <a:t>adhezi některých bakterií na fagocytující </a:t>
            </a:r>
            <a:r>
              <a:rPr lang="cs-CZ" sz="2000" dirty="0" smtClean="0">
                <a:latin typeface="Comic Sans MS" pitchFamily="66" charset="0"/>
              </a:rPr>
              <a:t>buňky, </a:t>
            </a:r>
            <a:r>
              <a:rPr lang="cs-CZ" sz="2000" dirty="0">
                <a:latin typeface="Comic Sans MS" pitchFamily="66" charset="0"/>
              </a:rPr>
              <a:t>což vede k pohlcení a zabití </a:t>
            </a:r>
            <a:r>
              <a:rPr lang="cs-CZ" sz="2000" dirty="0" err="1">
                <a:latin typeface="Comic Sans MS" pitchFamily="66" charset="0"/>
              </a:rPr>
              <a:t>patogena</a:t>
            </a:r>
            <a:r>
              <a:rPr lang="cs-CZ" sz="2000" dirty="0">
                <a:latin typeface="Comic Sans MS" pitchFamily="66" charset="0"/>
              </a:rPr>
              <a:t> =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lektinofagocytóza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Manan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Binding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Lectin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=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MBL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se váže na povrchy s mikrobiálním </a:t>
            </a:r>
            <a:r>
              <a:rPr lang="cs-CZ" sz="2000" dirty="0" err="1" smtClean="0">
                <a:latin typeface="Comic Sans MS" pitchFamily="66" charset="0"/>
              </a:rPr>
              <a:t>mananem</a:t>
            </a:r>
            <a:r>
              <a:rPr lang="cs-CZ" sz="2000" dirty="0" smtClean="0">
                <a:latin typeface="Comic Sans MS" pitchFamily="66" charset="0"/>
              </a:rPr>
              <a:t>, a tím se aktivuje komplementový systém tzv.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lektinovou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 dráhou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sekretované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17413" name="Picture 2" descr="http://faculty.ccbcmd.edu/courses/bio141/lecguide/unit4/innate/images/man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44656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ignální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identifikace PAMP a aktivace signálního systému NF-</a:t>
            </a:r>
            <a:r>
              <a:rPr lang="el-GR" sz="2000" dirty="0" smtClean="0">
                <a:latin typeface="Comic Sans MS" pitchFamily="66" charset="0"/>
              </a:rPr>
              <a:t>κ</a:t>
            </a:r>
            <a:r>
              <a:rPr lang="cs-CZ" sz="2000" dirty="0" smtClean="0">
                <a:latin typeface="Comic Sans MS" pitchFamily="66" charset="0"/>
              </a:rPr>
              <a:t>B,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indukuje expresi genů, jejichž produkty mají </a:t>
            </a:r>
            <a:r>
              <a:rPr lang="cs-CZ" sz="2000" dirty="0" err="1" smtClean="0">
                <a:latin typeface="Comic Sans MS" pitchFamily="66" charset="0"/>
              </a:rPr>
              <a:t>prozánětové</a:t>
            </a:r>
            <a:r>
              <a:rPr lang="cs-CZ" sz="2000" dirty="0" smtClean="0">
                <a:latin typeface="Comic Sans MS" pitchFamily="66" charset="0"/>
              </a:rPr>
              <a:t> účinky a regulují imunitní odpověď (</a:t>
            </a:r>
            <a:r>
              <a:rPr lang="cs-CZ" sz="2000" dirty="0" smtClean="0">
                <a:latin typeface="Comic Sans MS" pitchFamily="66" charset="0"/>
              </a:rPr>
              <a:t>př. TLR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5" name="Picture 2" descr="Soubor:NFKB mechanism of 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6952"/>
            <a:ext cx="5147652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959725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PPR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ignální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NF-</a:t>
            </a:r>
            <a:r>
              <a:rPr lang="el-GR" sz="2000" dirty="0">
                <a:solidFill>
                  <a:srgbClr val="FF9933"/>
                </a:solidFill>
                <a:latin typeface="Comic Sans MS" pitchFamily="66" charset="0"/>
              </a:rPr>
              <a:t>κ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B </a:t>
            </a: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skupina</a:t>
            </a:r>
            <a:r>
              <a:rPr lang="cs-CZ" sz="2000" dirty="0">
                <a:latin typeface="Comic Sans MS" pitchFamily="66" charset="0"/>
              </a:rPr>
              <a:t> transkripčních faktorů, které se váží na promotory RNA polymerázy II a ovlivňují </a:t>
            </a:r>
            <a:r>
              <a:rPr lang="cs-CZ" sz="2000" dirty="0" smtClean="0">
                <a:latin typeface="Comic Sans MS" pitchFamily="66" charset="0"/>
              </a:rPr>
              <a:t>tak expresi </a:t>
            </a:r>
            <a:r>
              <a:rPr lang="cs-CZ" sz="2000" dirty="0">
                <a:latin typeface="Comic Sans MS" pitchFamily="66" charset="0"/>
              </a:rPr>
              <a:t>genů důležitých pro imunitu, </a:t>
            </a:r>
            <a:r>
              <a:rPr lang="cs-CZ" sz="2000" dirty="0" smtClean="0">
                <a:latin typeface="Comic Sans MS" pitchFamily="66" charset="0"/>
              </a:rPr>
              <a:t>zánětlivou</a:t>
            </a:r>
            <a:r>
              <a:rPr lang="cs-CZ" sz="2000" dirty="0">
                <a:latin typeface="Comic Sans MS" pitchFamily="66" charset="0"/>
              </a:rPr>
              <a:t> odpověď, buněčný růst a buněčnou smrt, embryonální </a:t>
            </a:r>
            <a:r>
              <a:rPr lang="cs-CZ" sz="2000" dirty="0" smtClean="0">
                <a:latin typeface="Comic Sans MS" pitchFamily="66" charset="0"/>
              </a:rPr>
              <a:t>vývoj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 </a:t>
            </a:r>
            <a:r>
              <a:rPr lang="cs-CZ" sz="2000" dirty="0">
                <a:latin typeface="Comic Sans MS" pitchFamily="66" charset="0"/>
              </a:rPr>
              <a:t>další významné </a:t>
            </a:r>
            <a:r>
              <a:rPr lang="cs-CZ" sz="2000" dirty="0" smtClean="0">
                <a:latin typeface="Comic Sans MS" pitchFamily="66" charset="0"/>
              </a:rPr>
              <a:t>procesy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ktivace </a:t>
            </a:r>
            <a:r>
              <a:rPr lang="cs-CZ" sz="2000" dirty="0">
                <a:latin typeface="Comic Sans MS" pitchFamily="66" charset="0"/>
              </a:rPr>
              <a:t>NF-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>
                <a:latin typeface="Comic Sans MS" pitchFamily="66" charset="0"/>
              </a:rPr>
              <a:t>B je přísně regulována a dochází k ní především pomocí receptorů pro </a:t>
            </a:r>
            <a:r>
              <a:rPr lang="cs-CZ" sz="2000" dirty="0" err="1">
                <a:latin typeface="Comic Sans MS" pitchFamily="66" charset="0"/>
              </a:rPr>
              <a:t>cytokiny</a:t>
            </a:r>
            <a:r>
              <a:rPr lang="cs-CZ" sz="2000" dirty="0">
                <a:latin typeface="Comic Sans MS" pitchFamily="66" charset="0"/>
              </a:rPr>
              <a:t> TNF-</a:t>
            </a:r>
            <a:r>
              <a:rPr lang="el-GR" sz="2000" dirty="0">
                <a:latin typeface="Comic Sans MS" pitchFamily="66" charset="0"/>
              </a:rPr>
              <a:t>α </a:t>
            </a:r>
            <a:r>
              <a:rPr lang="cs-CZ" sz="2000" dirty="0">
                <a:latin typeface="Comic Sans MS" pitchFamily="66" charset="0"/>
              </a:rPr>
              <a:t>či </a:t>
            </a:r>
            <a:r>
              <a:rPr lang="cs-CZ" sz="2000" dirty="0" smtClean="0">
                <a:latin typeface="Comic Sans MS" pitchFamily="66" charset="0"/>
              </a:rPr>
              <a:t>IL-1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navázání zmíněných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se spouští signalizační cesta, která způsobí rozklad inhibitoru I-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 smtClean="0">
                <a:latin typeface="Comic Sans MS" pitchFamily="66" charset="0"/>
              </a:rPr>
              <a:t>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umožní transkripčním faktorům NF-</a:t>
            </a:r>
            <a:r>
              <a:rPr lang="el-GR" sz="2000" dirty="0">
                <a:latin typeface="Comic Sans MS" pitchFamily="66" charset="0"/>
              </a:rPr>
              <a:t>κ</a:t>
            </a:r>
            <a:r>
              <a:rPr lang="cs-CZ" sz="2000" dirty="0">
                <a:latin typeface="Comic Sans MS" pitchFamily="66" charset="0"/>
              </a:rPr>
              <a:t>B vstoupit do jádra a regulovat přepis určitých </a:t>
            </a:r>
            <a:r>
              <a:rPr lang="cs-CZ" sz="2000" dirty="0" smtClean="0">
                <a:latin typeface="Comic Sans MS" pitchFamily="66" charset="0"/>
              </a:rPr>
              <a:t>genů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Obsah přednášky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406525"/>
            <a:ext cx="7240588" cy="48307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Nespecifická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a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specifická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imunitní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odpověď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Z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ánět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Regenerace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vs. 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reparace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Poruchy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funkce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imunitního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systemu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imunodeficience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hypersenzitivita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autoimunita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Obecné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projevy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nemocí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horečka</a:t>
            </a:r>
            <a:r>
              <a:rPr lang="en-GB" sz="2000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6600"/>
                </a:solidFill>
                <a:latin typeface="Comic Sans MS" pitchFamily="66" charset="0"/>
              </a:rPr>
              <a:t>bolest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)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Šok</a:t>
            </a:r>
            <a:r>
              <a:rPr lang="en-GB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cs-CZ" sz="20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en-GB" sz="2000" dirty="0" err="1" smtClean="0">
                <a:solidFill>
                  <a:srgbClr val="FF6600"/>
                </a:solidFill>
                <a:latin typeface="Comic Sans MS" pitchFamily="66" charset="0"/>
              </a:rPr>
              <a:t>tres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88288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buněčná a humorální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přítomnost receptorů na antigen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TcR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err="1" smtClean="0">
                <a:latin typeface="Comic Sans MS" pitchFamily="66" charset="0"/>
              </a:rPr>
              <a:t>BcR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obrovská diverzita rozpoznávacích struktur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epitopy</a:t>
            </a:r>
            <a:r>
              <a:rPr lang="cs-CZ" sz="2000" dirty="0" smtClean="0">
                <a:latin typeface="Comic Sans MS" pitchFamily="66" charset="0"/>
              </a:rPr>
              <a:t>) – lineární peptidové fragmenty (</a:t>
            </a:r>
            <a:r>
              <a:rPr lang="cs-CZ" sz="2000" dirty="0" err="1" smtClean="0">
                <a:latin typeface="Comic Sans MS" pitchFamily="66" charset="0"/>
              </a:rPr>
              <a:t>TcR</a:t>
            </a:r>
            <a:r>
              <a:rPr lang="cs-CZ" sz="2000" dirty="0" smtClean="0">
                <a:latin typeface="Comic Sans MS" pitchFamily="66" charset="0"/>
              </a:rPr>
              <a:t>), prostorové úseky proteinů, sacharidů (</a:t>
            </a:r>
            <a:r>
              <a:rPr lang="cs-CZ" sz="2000" dirty="0" err="1" smtClean="0">
                <a:latin typeface="Comic Sans MS" pitchFamily="66" charset="0"/>
              </a:rPr>
              <a:t>BcR</a:t>
            </a:r>
            <a:r>
              <a:rPr lang="cs-CZ" sz="2000" dirty="0" smtClean="0">
                <a:latin typeface="Comic Sans MS" pitchFamily="66" charset="0"/>
              </a:rPr>
              <a:t>) 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hypotéza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MacFarlan</a:t>
            </a:r>
            <a:r>
              <a:rPr lang="cs-CZ" sz="2000" dirty="0">
                <a:latin typeface="Comic Sans MS" pitchFamily="66" charset="0"/>
              </a:rPr>
              <a:t> Brunet): </a:t>
            </a:r>
            <a:r>
              <a:rPr lang="cs-CZ" sz="2000" dirty="0" smtClean="0">
                <a:latin typeface="Comic Sans MS" pitchFamily="66" charset="0"/>
              </a:rPr>
              <a:t>… konkrétní T nebo B lymf jsou klonálně zmnoženy po stimulaci antigenním </a:t>
            </a:r>
            <a:r>
              <a:rPr lang="cs-CZ" sz="2000" dirty="0" smtClean="0">
                <a:latin typeface="Comic Sans MS" pitchFamily="66" charset="0"/>
              </a:rPr>
              <a:t>podnětem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enetický princip (</a:t>
            </a:r>
            <a:r>
              <a:rPr lang="cs-CZ" sz="2000" dirty="0" err="1" smtClean="0">
                <a:latin typeface="Comic Sans MS" pitchFamily="66" charset="0"/>
              </a:rPr>
              <a:t>Susumo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Tonegawy</a:t>
            </a:r>
            <a:r>
              <a:rPr lang="cs-CZ" sz="2000" dirty="0" smtClean="0">
                <a:latin typeface="Comic Sans MS" pitchFamily="66" charset="0"/>
              </a:rPr>
              <a:t>): … řetězce receptorů pro antigen vznikají somatickou náhodnou rekombinací genových segmentů v průběhu diferenciace T a B lymf (mnoho receptorů z mála genů)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munologická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paměť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10223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Buněčná složka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 a B lymf </a:t>
            </a:r>
            <a:r>
              <a:rPr lang="cs-CZ" sz="2000" dirty="0">
                <a:latin typeface="Comic Sans MS" pitchFamily="66" charset="0"/>
              </a:rPr>
              <a:t>a plazmatické </a:t>
            </a:r>
            <a:r>
              <a:rPr lang="cs-CZ" sz="2000" dirty="0" smtClean="0">
                <a:latin typeface="Comic Sans MS" pitchFamily="66" charset="0"/>
              </a:rPr>
              <a:t>buňky</a:t>
            </a:r>
            <a:r>
              <a:rPr lang="cs-CZ" sz="2000" dirty="0">
                <a:latin typeface="Comic Sans MS" pitchFamily="66" charset="0"/>
              </a:rPr>
              <a:t>,</a:t>
            </a:r>
            <a:r>
              <a:rPr lang="cs-CZ" sz="2000" dirty="0" smtClean="0">
                <a:latin typeface="Comic Sans MS" pitchFamily="66" charset="0"/>
              </a:rPr>
              <a:t> vznikají </a:t>
            </a:r>
            <a:r>
              <a:rPr lang="cs-CZ" sz="2000" dirty="0">
                <a:latin typeface="Comic Sans MS" pitchFamily="66" charset="0"/>
              </a:rPr>
              <a:t>v kostní dřeni z lymfoidního </a:t>
            </a:r>
            <a:r>
              <a:rPr lang="cs-CZ" sz="2000" dirty="0" err="1" smtClean="0">
                <a:latin typeface="Comic Sans MS" pitchFamily="66" charset="0"/>
              </a:rPr>
              <a:t>progenitoru</a:t>
            </a:r>
            <a:endParaRPr lang="cs-CZ" sz="2000" dirty="0" smtClean="0">
              <a:latin typeface="Comic Sans MS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 lymf </a:t>
            </a: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putují </a:t>
            </a:r>
            <a:r>
              <a:rPr lang="cs-CZ" sz="2000" dirty="0">
                <a:latin typeface="Comic Sans MS" pitchFamily="66" charset="0"/>
              </a:rPr>
              <a:t>do </a:t>
            </a:r>
            <a:r>
              <a:rPr lang="cs-CZ" sz="2000" dirty="0" err="1">
                <a:latin typeface="Comic Sans MS" pitchFamily="66" charset="0"/>
              </a:rPr>
              <a:t>thymu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thymocyty</a:t>
            </a:r>
            <a:r>
              <a:rPr lang="cs-CZ" sz="2000" dirty="0">
                <a:latin typeface="Comic Sans MS" pitchFamily="66" charset="0"/>
              </a:rPr>
              <a:t>), kde se množí a kde dochází k určení </a:t>
            </a:r>
            <a:r>
              <a:rPr lang="cs-CZ" sz="2000" dirty="0" smtClean="0">
                <a:latin typeface="Comic Sans MS" pitchFamily="66" charset="0"/>
              </a:rPr>
              <a:t>specifity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uňky </a:t>
            </a:r>
            <a:r>
              <a:rPr lang="cs-CZ" sz="2000" dirty="0">
                <a:latin typeface="Comic Sans MS" pitchFamily="66" charset="0"/>
              </a:rPr>
              <a:t>zaměřené proti vlastním antigenům nebo s nefunkčními mechanismy rozpoznávání jsou </a:t>
            </a:r>
            <a:r>
              <a:rPr lang="cs-CZ" sz="2000" dirty="0" smtClean="0">
                <a:latin typeface="Comic Sans MS" pitchFamily="66" charset="0"/>
              </a:rPr>
              <a:t>ničeny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si </a:t>
            </a:r>
            <a:r>
              <a:rPr lang="cs-CZ" sz="2000" dirty="0">
                <a:latin typeface="Comic Sans MS" pitchFamily="66" charset="0"/>
              </a:rPr>
              <a:t>jen 5 % přežívá a odchází krví do sekundárních lymfatických </a:t>
            </a:r>
            <a:r>
              <a:rPr lang="cs-CZ" sz="2000" dirty="0" smtClean="0">
                <a:latin typeface="Comic Sans MS" pitchFamily="66" charset="0"/>
              </a:rPr>
              <a:t>orgánů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de </a:t>
            </a:r>
            <a:r>
              <a:rPr lang="cs-CZ" sz="2000" dirty="0">
                <a:latin typeface="Comic Sans MS" pitchFamily="66" charset="0"/>
              </a:rPr>
              <a:t>se setkávají se svým antigenem a dochází k </a:t>
            </a:r>
            <a:r>
              <a:rPr lang="cs-CZ" sz="2000" dirty="0" smtClean="0">
                <a:latin typeface="Comic Sans MS" pitchFamily="66" charset="0"/>
              </a:rPr>
              <a:t>aktivaci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odeznění reakce zůstávají paměťové </a:t>
            </a:r>
            <a:r>
              <a:rPr lang="cs-CZ" sz="2000" dirty="0" smtClean="0">
                <a:latin typeface="Comic Sans MS" pitchFamily="66" charset="0"/>
              </a:rPr>
              <a:t>T-lymf</a:t>
            </a: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Buněčná složka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 lymf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jejich </a:t>
            </a:r>
            <a:r>
              <a:rPr lang="cs-CZ" sz="2000" dirty="0">
                <a:latin typeface="Comic Sans MS" pitchFamily="66" charset="0"/>
              </a:rPr>
              <a:t>specifita je určena v kostní </a:t>
            </a:r>
            <a:r>
              <a:rPr lang="cs-CZ" sz="2000" dirty="0" smtClean="0">
                <a:latin typeface="Comic Sans MS" pitchFamily="66" charset="0"/>
              </a:rPr>
              <a:t>dřeni, </a:t>
            </a: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dtud </a:t>
            </a:r>
            <a:r>
              <a:rPr lang="cs-CZ" sz="2000" dirty="0">
                <a:latin typeface="Comic Sans MS" pitchFamily="66" charset="0"/>
              </a:rPr>
              <a:t>se uvolňují do krve a osidlují sekundární lymfatické </a:t>
            </a:r>
            <a:r>
              <a:rPr lang="cs-CZ" sz="2000" dirty="0" smtClean="0">
                <a:latin typeface="Comic Sans MS" pitchFamily="66" charset="0"/>
              </a:rPr>
              <a:t>orgány.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Jsou </a:t>
            </a:r>
            <a:r>
              <a:rPr lang="cs-CZ" sz="2000" dirty="0">
                <a:latin typeface="Comic Sans MS" pitchFamily="66" charset="0"/>
              </a:rPr>
              <a:t>aktivovány především </a:t>
            </a:r>
            <a:r>
              <a:rPr lang="cs-CZ" sz="2000" dirty="0" smtClean="0">
                <a:latin typeface="Comic Sans MS" pitchFamily="66" charset="0"/>
              </a:rPr>
              <a:t>pomocnými TH lymf.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Po </a:t>
            </a:r>
            <a:r>
              <a:rPr lang="cs-CZ" sz="2000" dirty="0">
                <a:latin typeface="Comic Sans MS" pitchFamily="66" charset="0"/>
              </a:rPr>
              <a:t>aktivaci se zmnoží a část se mění na paměťové </a:t>
            </a:r>
            <a:r>
              <a:rPr lang="cs-CZ" sz="2000" dirty="0" smtClean="0">
                <a:latin typeface="Comic Sans MS" pitchFamily="66" charset="0"/>
              </a:rPr>
              <a:t>B lymf, </a:t>
            </a:r>
            <a:r>
              <a:rPr lang="cs-CZ" sz="2000" dirty="0">
                <a:latin typeface="Comic Sans MS" pitchFamily="66" charset="0"/>
              </a:rPr>
              <a:t>většina dozraje v plazmatické buňky, které produkují protilátky a přesouvají se zpět do kostní dřeně.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Adaptivní (specifická)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5583238" cy="56610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Humorální složka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rotilátky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glykoproteiny</a:t>
            </a:r>
            <a:r>
              <a:rPr lang="cs-CZ" sz="2000" dirty="0">
                <a:latin typeface="Comic Sans MS" pitchFamily="66" charset="0"/>
              </a:rPr>
              <a:t>, které se nachází v </a:t>
            </a:r>
            <a:r>
              <a:rPr lang="cs-CZ" sz="2000" dirty="0" smtClean="0">
                <a:latin typeface="Comic Sans MS" pitchFamily="66" charset="0"/>
              </a:rPr>
              <a:t>séru a </a:t>
            </a: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rají roli </a:t>
            </a:r>
            <a:r>
              <a:rPr lang="cs-CZ" sz="2000" dirty="0">
                <a:latin typeface="Comic Sans MS" pitchFamily="66" charset="0"/>
              </a:rPr>
              <a:t>při indukci některých dějů, jako </a:t>
            </a:r>
            <a:r>
              <a:rPr lang="cs-CZ" sz="2000" dirty="0" err="1">
                <a:latin typeface="Comic Sans MS" pitchFamily="66" charset="0"/>
              </a:rPr>
              <a:t>opsonizace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 fagocytóza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polupracují </a:t>
            </a:r>
            <a:r>
              <a:rPr lang="cs-CZ" sz="2000" dirty="0">
                <a:latin typeface="Comic Sans MS" pitchFamily="66" charset="0"/>
              </a:rPr>
              <a:t>s buňkami přirozené </a:t>
            </a:r>
            <a:r>
              <a:rPr lang="cs-CZ" sz="2000" dirty="0" smtClean="0">
                <a:latin typeface="Comic Sans MS" pitchFamily="66" charset="0"/>
              </a:rPr>
              <a:t>imunity, </a:t>
            </a: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omáhají </a:t>
            </a:r>
            <a:r>
              <a:rPr lang="cs-CZ" sz="2000" dirty="0">
                <a:latin typeface="Comic Sans MS" pitchFamily="66" charset="0"/>
              </a:rPr>
              <a:t>jim vyhledat a určit cíl ke </a:t>
            </a:r>
            <a:r>
              <a:rPr lang="cs-CZ" sz="2000" dirty="0" smtClean="0">
                <a:latin typeface="Comic Sans MS" pitchFamily="66" charset="0"/>
              </a:rPr>
              <a:t>zničení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ytokiny</a:t>
            </a: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100" dirty="0"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100" dirty="0">
              <a:latin typeface="Comic Sans MS" pitchFamily="66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557338"/>
            <a:ext cx="21240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95763"/>
            <a:ext cx="24066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základní schopnost organismu reagovat na poškození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la-Latn" sz="2000" dirty="0" smtClean="0">
                <a:latin typeface="Comic Sans MS" pitchFamily="66" charset="0"/>
              </a:rPr>
              <a:t>nflammatio</a:t>
            </a:r>
            <a:r>
              <a:rPr lang="cs-CZ" sz="2000" dirty="0" smtClean="0">
                <a:latin typeface="Comic Sans MS" pitchFamily="66" charset="0"/>
              </a:rPr>
              <a:t> (lat.), </a:t>
            </a:r>
            <a:r>
              <a:rPr lang="el-GR" sz="2000" dirty="0" smtClean="0">
                <a:latin typeface="Comic Sans MS" pitchFamily="66" charset="0"/>
              </a:rPr>
              <a:t>phlogosis</a:t>
            </a:r>
            <a:r>
              <a:rPr lang="cs-CZ" sz="2000" dirty="0" smtClean="0">
                <a:latin typeface="Comic Sans MS" pitchFamily="66" charset="0"/>
              </a:rPr>
              <a:t> (</a:t>
            </a:r>
            <a:r>
              <a:rPr lang="cs-CZ" sz="2000" dirty="0" err="1" smtClean="0">
                <a:latin typeface="Comic Sans MS" pitchFamily="66" charset="0"/>
              </a:rPr>
              <a:t>řec</a:t>
            </a:r>
            <a:r>
              <a:rPr lang="cs-CZ" sz="2000" dirty="0" smtClean="0">
                <a:latin typeface="Comic Sans MS" pitchFamily="66" charset="0"/>
              </a:rPr>
              <a:t>.)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fyziologické děje k udržení </a:t>
            </a:r>
            <a:r>
              <a:rPr lang="cs-CZ" sz="2000" dirty="0" smtClean="0">
                <a:latin typeface="Comic Sans MS" pitchFamily="66" charset="0"/>
              </a:rPr>
              <a:t>homeostázy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brana organismu vs. </a:t>
            </a: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ebepoškození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Průběh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lokalizace poškození a náprava do původní stav </a:t>
            </a:r>
            <a:r>
              <a:rPr lang="cs-CZ" sz="2000" dirty="0" err="1">
                <a:latin typeface="Comic Sans MS" pitchFamily="66" charset="0"/>
              </a:rPr>
              <a:t>sanatio</a:t>
            </a:r>
            <a:r>
              <a:rPr lang="cs-CZ" sz="2000" dirty="0">
                <a:latin typeface="Comic Sans MS" pitchFamily="66" charset="0"/>
              </a:rPr>
              <a:t> ad </a:t>
            </a:r>
            <a:r>
              <a:rPr lang="cs-CZ" sz="2000" dirty="0" err="1">
                <a:latin typeface="Comic Sans MS" pitchFamily="66" charset="0"/>
              </a:rPr>
              <a:t>integrum</a:t>
            </a:r>
            <a:r>
              <a:rPr lang="cs-CZ" sz="2000" dirty="0">
                <a:latin typeface="Comic Sans MS" pitchFamily="66" charset="0"/>
              </a:rPr>
              <a:t> (pro akutní zánět)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 trvalým poškozením (pro chronický zánět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smrt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Typ zánětu 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akutní </a:t>
            </a:r>
            <a:r>
              <a:rPr lang="cs-CZ" sz="2000" dirty="0">
                <a:latin typeface="Comic Sans MS" pitchFamily="66" charset="0"/>
              </a:rPr>
              <a:t>– </a:t>
            </a:r>
            <a:r>
              <a:rPr lang="cs-CZ" sz="2000" dirty="0" smtClean="0">
                <a:latin typeface="Comic Sans MS" pitchFamily="66" charset="0"/>
              </a:rPr>
              <a:t>zánětlivé a reparační mechanismy postupně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chronický – současně zánět a reparace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 </a:t>
            </a:r>
            <a:r>
              <a:rPr lang="cs-CZ" sz="2000" dirty="0" smtClean="0">
                <a:latin typeface="Comic Sans MS" pitchFamily="66" charset="0"/>
              </a:rPr>
              <a:t>       - navazující na akutní zánět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        - chronický od počátku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Projev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změny v průtoku krve – zpomalení (</a:t>
            </a:r>
            <a:r>
              <a:rPr lang="cs-CZ" sz="2000" dirty="0" err="1">
                <a:latin typeface="Comic Sans MS" pitchFamily="66" charset="0"/>
              </a:rPr>
              <a:t>stáza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zvýšená propustnost cév – rozšíření (hyperemie)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zvýšený únik tekutiny i vysokomolekulárních látek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    do </a:t>
            </a:r>
            <a:r>
              <a:rPr lang="cs-CZ" sz="2000" dirty="0" err="1">
                <a:latin typeface="Comic Sans MS" pitchFamily="66" charset="0"/>
              </a:rPr>
              <a:t>intersticia</a:t>
            </a:r>
            <a:r>
              <a:rPr lang="cs-CZ" sz="2000" dirty="0">
                <a:latin typeface="Comic Sans MS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749" r="5119" b="5878"/>
          <a:stretch>
            <a:fillRect/>
          </a:stretch>
        </p:blipFill>
        <p:spPr bwMode="auto">
          <a:xfrm>
            <a:off x="6300788" y="5013325"/>
            <a:ext cx="13731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5727700" cy="504031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Etiologie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xogenní: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ánět aseptický - fyzické poškození (teplo, chlad mechanické poškození…) a chemické látky </a:t>
            </a:r>
            <a:r>
              <a:rPr lang="cs-CZ" sz="2100" dirty="0" smtClean="0">
                <a:latin typeface="Comic Sans MS" pitchFamily="66" charset="0"/>
              </a:rPr>
              <a:t>(kyseliny, louhy…), </a:t>
            </a:r>
            <a:r>
              <a:rPr lang="cs-CZ" sz="2100" dirty="0">
                <a:latin typeface="Comic Sans MS" pitchFamily="66" charset="0"/>
              </a:rPr>
              <a:t>netvoří se protilátky proti příčině, pouze proti poškozeným buňkám </a:t>
            </a:r>
            <a:r>
              <a:rPr lang="cs-CZ" sz="2100" dirty="0" smtClean="0">
                <a:latin typeface="Comic Sans MS" pitchFamily="66" charset="0"/>
              </a:rPr>
              <a:t>tkáně = </a:t>
            </a:r>
            <a:r>
              <a:rPr lang="cs-CZ" sz="2100" dirty="0" smtClean="0">
                <a:solidFill>
                  <a:srgbClr val="CC0099"/>
                </a:solidFill>
                <a:latin typeface="Comic Sans MS" pitchFamily="66" charset="0"/>
              </a:rPr>
              <a:t>zánět reparativní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látky antigenní povahy (viry, bakterie, parazité, plísně) =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zánět obranný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endogenní: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enetické predispozice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etabolické produkty – při urémii, dně </a:t>
            </a:r>
            <a:r>
              <a:rPr lang="cs-CZ" sz="2100" dirty="0">
                <a:latin typeface="Comic Sans MS" pitchFamily="66" charset="0"/>
              </a:rPr>
              <a:t>(arthritis </a:t>
            </a:r>
            <a:r>
              <a:rPr lang="cs-CZ" sz="2100" dirty="0" err="1">
                <a:latin typeface="Comic Sans MS" pitchFamily="66" charset="0"/>
              </a:rPr>
              <a:t>urica</a:t>
            </a:r>
            <a:r>
              <a:rPr lang="cs-CZ" sz="2100" dirty="0">
                <a:latin typeface="Comic Sans MS" pitchFamily="66" charset="0"/>
              </a:rPr>
              <a:t> –</a:t>
            </a:r>
            <a:r>
              <a:rPr lang="cs-CZ" sz="2100" dirty="0" err="1">
                <a:latin typeface="Comic Sans MS" pitchFamily="66" charset="0"/>
              </a:rPr>
              <a:t>poprucha</a:t>
            </a:r>
            <a:r>
              <a:rPr lang="cs-CZ" sz="2100" dirty="0">
                <a:latin typeface="Comic Sans MS" pitchFamily="66" charset="0"/>
              </a:rPr>
              <a:t> MTB purinů)…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nzymy – pankreatitida…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ozpad tkání – </a:t>
            </a:r>
            <a:r>
              <a:rPr lang="cs-CZ" sz="2000" dirty="0" err="1" smtClean="0">
                <a:latin typeface="Comic Sans MS" pitchFamily="66" charset="0"/>
              </a:rPr>
              <a:t>neoplazie</a:t>
            </a:r>
            <a:r>
              <a:rPr lang="cs-CZ" sz="2000" dirty="0" smtClean="0">
                <a:latin typeface="Comic Sans MS" pitchFamily="66" charset="0"/>
              </a:rPr>
              <a:t>…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imunitní reakce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34084"/>
          <a:stretch>
            <a:fillRect/>
          </a:stretch>
        </p:blipFill>
        <p:spPr bwMode="auto">
          <a:xfrm>
            <a:off x="6864350" y="1482725"/>
            <a:ext cx="1960563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iniciační – přirozená imunita                               hodiny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vrcholná – specifická imunita                                  dny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reparační – imunitní i neimunitní mechanismy      týdny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Uzdravení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munologická paměť – nová „kvalita“ zánětlivé reakce při následném kontaktu se stejným podnětem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30725" name="Picture 2" descr="http://www.vetmed.vt.edu/education/Curriculum/VM8304/vet%20pathology/INFLAMMATION%20LAB/INFLAMMATION%20LAB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8278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  <a:r>
              <a:rPr lang="cs-CZ" sz="2000" dirty="0" smtClean="0">
                <a:latin typeface="Comic Sans MS" pitchFamily="66" charset="0"/>
              </a:rPr>
              <a:t>(římský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ubor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zčervenání; je projevem hyperémie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množství </a:t>
            </a:r>
            <a:r>
              <a:rPr lang="cs-CZ" sz="2000" dirty="0">
                <a:latin typeface="Comic Sans MS" pitchFamily="66" charset="0"/>
              </a:rPr>
              <a:t>krve v </a:t>
            </a:r>
            <a:r>
              <a:rPr lang="cs-CZ" sz="2000" dirty="0" smtClean="0">
                <a:latin typeface="Comic Sans MS" pitchFamily="66" charset="0"/>
              </a:rPr>
              <a:t>cévní </a:t>
            </a:r>
            <a:r>
              <a:rPr lang="cs-CZ" sz="2000" dirty="0">
                <a:latin typeface="Comic Sans MS" pitchFamily="66" charset="0"/>
              </a:rPr>
              <a:t>síti, </a:t>
            </a:r>
            <a:r>
              <a:rPr lang="cs-CZ" sz="2000" dirty="0" smtClean="0">
                <a:latin typeface="Comic Sans MS" pitchFamily="66" charset="0"/>
              </a:rPr>
              <a:t>množství </a:t>
            </a:r>
            <a:r>
              <a:rPr lang="cs-CZ" sz="2000" dirty="0">
                <a:latin typeface="Comic Sans MS" pitchFamily="66" charset="0"/>
              </a:rPr>
              <a:t>vlásečnic naplněných </a:t>
            </a:r>
            <a:r>
              <a:rPr lang="cs-CZ" sz="2000" dirty="0" smtClean="0">
                <a:latin typeface="Comic Sans MS" pitchFamily="66" charset="0"/>
              </a:rPr>
              <a:t>krví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umor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otok; tj. zvětšení objemu </a:t>
            </a:r>
            <a:r>
              <a:rPr lang="cs-CZ" sz="2000" dirty="0" smtClean="0">
                <a:latin typeface="Comic Sans MS" pitchFamily="66" charset="0"/>
              </a:rPr>
              <a:t>tkání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objemem </a:t>
            </a:r>
            <a:r>
              <a:rPr lang="cs-CZ" sz="2000" dirty="0">
                <a:latin typeface="Comic Sans MS" pitchFamily="66" charset="0"/>
              </a:rPr>
              <a:t>krve v ložisku a následným výstupem tekutiny a krevních  </a:t>
            </a:r>
            <a:r>
              <a:rPr lang="cs-CZ" sz="2000" dirty="0" smtClean="0">
                <a:latin typeface="Comic Sans MS" pitchFamily="66" charset="0"/>
              </a:rPr>
              <a:t> buněk </a:t>
            </a:r>
            <a:r>
              <a:rPr lang="cs-CZ" sz="2000" dirty="0">
                <a:latin typeface="Comic Sans MS" pitchFamily="66" charset="0"/>
              </a:rPr>
              <a:t>z krve do tkání (proces zvaný exsudace a infiltrace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alor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</a:t>
            </a:r>
            <a:r>
              <a:rPr lang="cs-CZ" sz="2000" dirty="0" smtClean="0">
                <a:latin typeface="Comic Sans MS" pitchFamily="66" charset="0"/>
              </a:rPr>
              <a:t>zteplání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průtokem </a:t>
            </a:r>
            <a:r>
              <a:rPr lang="cs-CZ" sz="2000" dirty="0">
                <a:latin typeface="Comic Sans MS" pitchFamily="66" charset="0"/>
              </a:rPr>
              <a:t>krve ložiskem (</a:t>
            </a:r>
            <a:r>
              <a:rPr lang="cs-CZ" sz="2000" dirty="0" smtClean="0">
                <a:latin typeface="Comic Sans MS" pitchFamily="66" charset="0"/>
              </a:rPr>
              <a:t>hyperémie), intenzitou </a:t>
            </a:r>
            <a:r>
              <a:rPr lang="cs-CZ" sz="2000" dirty="0">
                <a:latin typeface="Comic Sans MS" pitchFamily="66" charset="0"/>
              </a:rPr>
              <a:t>katabolických procesů a vznikem pyrogenních </a:t>
            </a:r>
            <a:r>
              <a:rPr lang="cs-CZ" sz="2000" dirty="0" smtClean="0">
                <a:latin typeface="Comic Sans MS" pitchFamily="66" charset="0"/>
              </a:rPr>
              <a:t>látek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 rot="16200000">
            <a:off x="1262063" y="1989138"/>
            <a:ext cx="287337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6200000">
            <a:off x="1264444" y="3020219"/>
            <a:ext cx="287337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6200000">
            <a:off x="1263650" y="4760913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Imunitní systén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4744"/>
            <a:ext cx="3856038" cy="483076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Vrozená (nespecifická) imunita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Imunitní odpověď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není</a:t>
            </a:r>
            <a:r>
              <a:rPr lang="cs-CZ" sz="2000" dirty="0" smtClean="0">
                <a:latin typeface="Comic Sans MS" pitchFamily="66" charset="0"/>
              </a:rPr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 - závislá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antigen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specifická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okamžitá maximální odpověď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ědí 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11738" y="1190625"/>
            <a:ext cx="3952875" cy="55507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Adaptivní (specifická) imunita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>
                <a:latin typeface="Comic Sans MS" pitchFamily="66" charset="0"/>
              </a:rPr>
              <a:t>Imunitní odpověď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je</a:t>
            </a:r>
            <a:r>
              <a:rPr lang="cs-CZ" sz="2000" dirty="0" smtClean="0">
                <a:latin typeface="Comic Sans MS" pitchFamily="66" charset="0"/>
              </a:rPr>
              <a:t>: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a</a:t>
            </a:r>
            <a:r>
              <a:rPr lang="cs-CZ" sz="2200" dirty="0">
                <a:latin typeface="Comic Sans MS" pitchFamily="66" charset="0"/>
              </a:rPr>
              <a:t>ntigen - závislá </a:t>
            </a: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antigen - specifická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prodleva mezi expozicí a maximální odpovědí</a:t>
            </a:r>
            <a:endParaRPr lang="en-GB" sz="22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k</a:t>
            </a:r>
            <a:r>
              <a:rPr lang="cs-CZ" sz="2200" dirty="0">
                <a:latin typeface="Comic Sans MS" pitchFamily="66" charset="0"/>
              </a:rPr>
              <a:t>lonální expanze po antigenní stimulaci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2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200" dirty="0">
                <a:latin typeface="Comic Sans MS" pitchFamily="66" charset="0"/>
              </a:rPr>
              <a:t>imunologická paměť - po </a:t>
            </a:r>
            <a:r>
              <a:rPr lang="cs-CZ" sz="2200" dirty="0">
                <a:latin typeface="Comic Sans MS" pitchFamily="66" charset="0"/>
              </a:rPr>
              <a:t>útlumu imunitní reakce se část lymf přeměňuje na paměťové b., ty při následném setkání se stejným antigenem zajistí rychlý rozvoj protektivní imunity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80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Klinické projevy </a:t>
            </a:r>
            <a:r>
              <a:rPr lang="cs-CZ" sz="2000" dirty="0" smtClean="0">
                <a:latin typeface="Comic Sans MS" pitchFamily="66" charset="0"/>
              </a:rPr>
              <a:t>(římský lékař </a:t>
            </a:r>
            <a:r>
              <a:rPr lang="cs-CZ" sz="2000" dirty="0" err="1" smtClean="0">
                <a:latin typeface="Comic Sans MS" pitchFamily="66" charset="0"/>
              </a:rPr>
              <a:t>Celsus</a:t>
            </a:r>
            <a:r>
              <a:rPr lang="cs-CZ" sz="2000" dirty="0" smtClean="0">
                <a:latin typeface="Comic Sans MS" pitchFamily="66" charset="0"/>
              </a:rPr>
              <a:t> – R,T,C,D a </a:t>
            </a:r>
            <a:r>
              <a:rPr lang="cs-CZ" sz="2000" dirty="0" err="1" smtClean="0">
                <a:latin typeface="Comic Sans MS" pitchFamily="66" charset="0"/>
              </a:rPr>
              <a:t>Virchow</a:t>
            </a:r>
            <a:r>
              <a:rPr lang="cs-CZ" sz="2000" dirty="0" smtClean="0">
                <a:latin typeface="Comic Sans MS" pitchFamily="66" charset="0"/>
              </a:rPr>
              <a:t> FL) 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dolor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</a:t>
            </a:r>
            <a:r>
              <a:rPr lang="cs-CZ" sz="2000" dirty="0" smtClean="0">
                <a:latin typeface="Comic Sans MS" pitchFamily="66" charset="0"/>
              </a:rPr>
              <a:t>bolest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způsobena </a:t>
            </a:r>
            <a:r>
              <a:rPr lang="cs-CZ" sz="2000" dirty="0">
                <a:latin typeface="Comic Sans MS" pitchFamily="66" charset="0"/>
              </a:rPr>
              <a:t>biochemickými, fyzikálně-chemickými a mechanickými změnami v zánětlivém </a:t>
            </a:r>
            <a:r>
              <a:rPr lang="cs-CZ" sz="2000" dirty="0" smtClean="0">
                <a:latin typeface="Comic Sans MS" pitchFamily="66" charset="0"/>
              </a:rPr>
              <a:t>ložisku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hromadění </a:t>
            </a:r>
            <a:r>
              <a:rPr lang="cs-CZ" sz="2000" dirty="0">
                <a:latin typeface="Comic Sans MS" pitchFamily="66" charset="0"/>
              </a:rPr>
              <a:t>kyselých metabolických zplodin (acidóza </a:t>
            </a:r>
            <a:r>
              <a:rPr lang="cs-CZ" sz="2000" dirty="0" smtClean="0">
                <a:latin typeface="Comic Sans MS" pitchFamily="66" charset="0"/>
              </a:rPr>
              <a:t>tkáně)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osmotický </a:t>
            </a:r>
            <a:r>
              <a:rPr lang="cs-CZ" sz="2000" dirty="0">
                <a:latin typeface="Comic Sans MS" pitchFamily="66" charset="0"/>
              </a:rPr>
              <a:t>tlak a </a:t>
            </a:r>
            <a:r>
              <a:rPr lang="cs-CZ" sz="2000" dirty="0" err="1">
                <a:latin typeface="Comic Sans MS" pitchFamily="66" charset="0"/>
              </a:rPr>
              <a:t>onkotický</a:t>
            </a:r>
            <a:r>
              <a:rPr lang="cs-CZ" sz="2000" dirty="0">
                <a:latin typeface="Comic Sans MS" pitchFamily="66" charset="0"/>
              </a:rPr>
              <a:t> tlak v </a:t>
            </a:r>
            <a:r>
              <a:rPr lang="cs-CZ" sz="2000" dirty="0" smtClean="0">
                <a:latin typeface="Comic Sans MS" pitchFamily="66" charset="0"/>
              </a:rPr>
              <a:t>tkáni, koncentrace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 a  H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mechanický </a:t>
            </a:r>
            <a:r>
              <a:rPr lang="cs-CZ" sz="2000" dirty="0">
                <a:latin typeface="Comic Sans MS" pitchFamily="66" charset="0"/>
              </a:rPr>
              <a:t>tlak tkáně působící na nervová zakončení v </a:t>
            </a:r>
            <a:r>
              <a:rPr lang="cs-CZ" sz="2000" dirty="0" smtClean="0">
                <a:latin typeface="Comic Sans MS" pitchFamily="66" charset="0"/>
              </a:rPr>
              <a:t>ložisku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Functio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laesa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porucha </a:t>
            </a:r>
            <a:r>
              <a:rPr lang="cs-CZ" sz="2000" dirty="0" smtClean="0">
                <a:latin typeface="Comic Sans MS" pitchFamily="66" charset="0"/>
              </a:rPr>
              <a:t>funkce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je </a:t>
            </a:r>
            <a:r>
              <a:rPr lang="cs-CZ" sz="2000" dirty="0">
                <a:latin typeface="Comic Sans MS" pitchFamily="66" charset="0"/>
              </a:rPr>
              <a:t>způsobena poškozením tkáně, poruchami krevního a </a:t>
            </a:r>
            <a:r>
              <a:rPr lang="cs-CZ" sz="2000" dirty="0" err="1" smtClean="0">
                <a:latin typeface="Comic Sans MS" pitchFamily="66" charset="0"/>
              </a:rPr>
              <a:t>lymfat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oběhu a reflexním útlumem aktivity postiženého </a:t>
            </a:r>
            <a:r>
              <a:rPr lang="cs-CZ" sz="2000" dirty="0" smtClean="0">
                <a:latin typeface="Comic Sans MS" pitchFamily="66" charset="0"/>
              </a:rPr>
              <a:t>orgánu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 rot="16200000">
            <a:off x="1259681" y="2961482"/>
            <a:ext cx="288925" cy="714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4894263" cy="51847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Složky zánětové reakce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ystém krevní koagulace a </a:t>
            </a:r>
            <a:r>
              <a:rPr lang="cs-CZ" sz="2000" dirty="0" err="1" smtClean="0">
                <a:latin typeface="Comic Sans MS" pitchFamily="66" charset="0"/>
              </a:rPr>
              <a:t>fibrinolýzy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</a:t>
            </a:r>
            <a:r>
              <a:rPr lang="cs-CZ" sz="2000" dirty="0" smtClean="0">
                <a:latin typeface="Comic Sans MS" pitchFamily="66" charset="0"/>
              </a:rPr>
              <a:t>ibroblasty a mezibuněčná hmota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euroendokrinní systém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ndotelová a epitelová rozhraní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MTB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Zánětová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adaptace na zátěž           změny fyziologických parametrů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Neuroendokrinní regulace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Metabolické změny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latin typeface="Comic Sans MS" pitchFamily="66" charset="0"/>
              </a:rPr>
              <a:t>Hematologické </a:t>
            </a:r>
            <a:r>
              <a:rPr lang="cs-CZ" sz="2000" dirty="0">
                <a:latin typeface="Comic Sans MS" pitchFamily="66" charset="0"/>
              </a:rPr>
              <a:t>změny 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>
            <a:off x="3708400" y="4797425"/>
            <a:ext cx="431800" cy="144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Picture 4" descr="imun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/>
        </p:blipFill>
        <p:spPr>
          <a:xfrm>
            <a:off x="6240724" y="3933056"/>
            <a:ext cx="2366702" cy="2433853"/>
          </a:xfrm>
          <a:prstGeom prst="rect">
            <a:avLst/>
          </a:prstGeom>
          <a:noFill/>
          <a:ln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2" descr="zan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4398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661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1) Neuroendokrinní </a:t>
            </a:r>
            <a:r>
              <a:rPr lang="cs-CZ" sz="2000" dirty="0">
                <a:latin typeface="Comic Sans MS" pitchFamily="66" charset="0"/>
              </a:rPr>
              <a:t>regulace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“</a:t>
            </a:r>
            <a:r>
              <a:rPr lang="cs-CZ" sz="2000" dirty="0" err="1" smtClean="0">
                <a:latin typeface="Comic Sans MS" pitchFamily="66" charset="0"/>
              </a:rPr>
              <a:t>sickness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behavior</a:t>
            </a:r>
            <a:r>
              <a:rPr lang="cs-CZ" sz="2000" dirty="0" smtClean="0">
                <a:latin typeface="Comic Sans MS" pitchFamily="66" charset="0"/>
              </a:rPr>
              <a:t>“ 	– somnolence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- anorexie (   </a:t>
            </a:r>
            <a:r>
              <a:rPr lang="cs-CZ" sz="2000" dirty="0" err="1" smtClean="0">
                <a:latin typeface="Comic Sans MS" pitchFamily="66" charset="0"/>
              </a:rPr>
              <a:t>leptin</a:t>
            </a:r>
            <a:r>
              <a:rPr lang="cs-CZ" sz="2000" dirty="0" smtClean="0">
                <a:latin typeface="Comic Sans MS" pitchFamily="66" charset="0"/>
              </a:rPr>
              <a:t> - </a:t>
            </a:r>
            <a:r>
              <a:rPr lang="cs-CZ" sz="2000" dirty="0" err="1" smtClean="0">
                <a:latin typeface="Comic Sans MS" pitchFamily="66" charset="0"/>
              </a:rPr>
              <a:t>adipokin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- horečka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hypotalamus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err="1" smtClean="0">
                <a:latin typeface="Comic Sans MS" pitchFamily="66" charset="0"/>
              </a:rPr>
              <a:t>hypohýza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nadledvinky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		</a:t>
            </a:r>
            <a:r>
              <a:rPr lang="cs-CZ" sz="2000" dirty="0" err="1" smtClean="0">
                <a:latin typeface="Comic Sans MS" pitchFamily="66" charset="0"/>
              </a:rPr>
              <a:t>kortisol</a:t>
            </a:r>
            <a:r>
              <a:rPr lang="cs-CZ" sz="2000" dirty="0" smtClean="0">
                <a:latin typeface="Comic Sans MS" pitchFamily="66" charset="0"/>
              </a:rPr>
              <a:t> (tlumení zánětové reakce)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 produkce katecholaminů (adrenalin, </a:t>
            </a:r>
            <a:r>
              <a:rPr lang="cs-CZ" sz="2000" dirty="0" err="1" smtClean="0">
                <a:latin typeface="Comic Sans MS" pitchFamily="66" charset="0"/>
              </a:rPr>
              <a:t>noradr</a:t>
            </a:r>
            <a:r>
              <a:rPr lang="cs-CZ" sz="2000" dirty="0" smtClean="0">
                <a:latin typeface="Comic Sans MS" pitchFamily="66" charset="0"/>
              </a:rPr>
              <a:t>, dopamin)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 tvorba IGF (insulin-</a:t>
            </a:r>
            <a:r>
              <a:rPr lang="cs-CZ" sz="2000" dirty="0" err="1" smtClean="0">
                <a:latin typeface="Comic Sans MS" pitchFamily="66" charset="0"/>
              </a:rPr>
              <a:t>like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growth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factor</a:t>
            </a:r>
            <a:r>
              <a:rPr lang="cs-CZ" sz="2000" dirty="0" smtClean="0">
                <a:latin typeface="Comic Sans MS" pitchFamily="66" charset="0"/>
              </a:rPr>
              <a:t>) – podobné </a:t>
            </a:r>
            <a:r>
              <a:rPr lang="cs-CZ" sz="2000" dirty="0">
                <a:latin typeface="Comic Sans MS" pitchFamily="66" charset="0"/>
              </a:rPr>
              <a:t>strukturně inzulinu, IGF jsou součástí komplexního systému, který buňky používají ke komunikaci s jejich fyziologickým prostředím.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 rot="16200000">
            <a:off x="5255419" y="2024857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727200" y="31765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27200" y="3068638"/>
            <a:ext cx="46038" cy="1079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627313" y="3573463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627313" y="3463925"/>
            <a:ext cx="46037" cy="1095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563938" y="3933825"/>
            <a:ext cx="287337" cy="714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563938" y="3824288"/>
            <a:ext cx="46037" cy="1095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16200000">
            <a:off x="1439069" y="4617244"/>
            <a:ext cx="288925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16200000">
            <a:off x="1439863" y="5337175"/>
            <a:ext cx="287338" cy="71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) Metabolické změny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glukoneogeneze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aktivita lipoproteinové lipázy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lipolýza tukové tkáně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NO </a:t>
            </a:r>
            <a:r>
              <a:rPr lang="cs-CZ" sz="2000" dirty="0" err="1" smtClean="0">
                <a:latin typeface="Comic Sans MS" pitchFamily="66" charset="0"/>
              </a:rPr>
              <a:t>syntáza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superoxiddismutáza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 </a:t>
            </a:r>
            <a:r>
              <a:rPr lang="cs-CZ" sz="2000" dirty="0" err="1" smtClean="0">
                <a:latin typeface="Comic Sans MS" pitchFamily="66" charset="0"/>
              </a:rPr>
              <a:t>Zn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Fe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Cu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dbourávání kosterní svaloviny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egativní dusíková bilance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steoporóza, kachexie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ílkoviny akutní fáze: pozitivní a negativní reaktanty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sp>
        <p:nvSpPr>
          <p:cNvPr id="21" name="Šipka doprava 20"/>
          <p:cNvSpPr/>
          <p:nvPr/>
        </p:nvSpPr>
        <p:spPr>
          <a:xfrm rot="16200000">
            <a:off x="1296194" y="2456656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>
            <a:off x="1296194" y="1735931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5400000">
            <a:off x="1296194" y="3536156"/>
            <a:ext cx="287338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>
            <a:off x="1295400" y="21097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16200000">
            <a:off x="1295400" y="2816225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16200000">
            <a:off x="1295400" y="3189288"/>
            <a:ext cx="288925" cy="73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27925" cy="54006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3) Hematologické změny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podobně jako komplementový systém – kaskáda - interakce s </a:t>
            </a:r>
            <a:r>
              <a:rPr lang="cs-CZ" sz="2000" dirty="0" smtClean="0">
                <a:latin typeface="Comic Sans MS" pitchFamily="66" charset="0"/>
              </a:rPr>
              <a:t>kininovým </a:t>
            </a:r>
            <a:r>
              <a:rPr lang="cs-CZ" sz="2000" dirty="0">
                <a:latin typeface="Comic Sans MS" pitchFamily="66" charset="0"/>
              </a:rPr>
              <a:t>systémem 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aktivovaný </a:t>
            </a:r>
            <a:r>
              <a:rPr lang="cs-CZ" sz="2000" dirty="0" err="1">
                <a:latin typeface="Comic Sans MS" pitchFamily="66" charset="0"/>
              </a:rPr>
              <a:t>Hagemanův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faktor= </a:t>
            </a:r>
            <a:r>
              <a:rPr lang="cs-CZ" sz="2000" dirty="0">
                <a:latin typeface="Comic Sans MS" pitchFamily="66" charset="0"/>
              </a:rPr>
              <a:t>koagulační faktor XII zahajuje tvorbu </a:t>
            </a:r>
            <a:r>
              <a:rPr lang="cs-CZ" sz="2000" dirty="0" err="1">
                <a:latin typeface="Comic Sans MS" pitchFamily="66" charset="0"/>
              </a:rPr>
              <a:t>kalikreinu</a:t>
            </a:r>
            <a:r>
              <a:rPr lang="cs-CZ" sz="2000" dirty="0">
                <a:latin typeface="Comic Sans MS" pitchFamily="66" charset="0"/>
              </a:rPr>
              <a:t>,  který přímo štěpí C5 složku </a:t>
            </a:r>
            <a:r>
              <a:rPr lang="cs-CZ" sz="2100" dirty="0">
                <a:latin typeface="Comic Sans MS" pitchFamily="66" charset="0"/>
              </a:rPr>
              <a:t>komplementu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latin typeface="Comic Sans MS" pitchFamily="66" charset="0"/>
              </a:rPr>
              <a:t>štěpné produkty indukují </a:t>
            </a:r>
            <a:r>
              <a:rPr lang="cs-CZ" sz="2100" dirty="0" err="1">
                <a:latin typeface="Comic Sans MS" pitchFamily="66" charset="0"/>
              </a:rPr>
              <a:t>degranulaci</a:t>
            </a:r>
            <a:r>
              <a:rPr lang="cs-CZ" sz="2100" dirty="0">
                <a:latin typeface="Comic Sans MS" pitchFamily="66" charset="0"/>
              </a:rPr>
              <a:t> žírných buněk, uvolnění histaminu, a </a:t>
            </a:r>
            <a:r>
              <a:rPr lang="cs-CZ" sz="2100" dirty="0" smtClean="0">
                <a:latin typeface="Comic Sans MS" pitchFamily="66" charset="0"/>
              </a:rPr>
              <a:t>bradykininu (</a:t>
            </a:r>
            <a:r>
              <a:rPr lang="cs-CZ" sz="2100" dirty="0" err="1" smtClean="0">
                <a:latin typeface="Comic Sans MS" pitchFamily="66" charset="0"/>
              </a:rPr>
              <a:t>vazodilatans</a:t>
            </a:r>
            <a:r>
              <a:rPr lang="cs-CZ" sz="2100" dirty="0" smtClean="0">
                <a:latin typeface="Comic Sans MS" pitchFamily="66" charset="0"/>
              </a:rPr>
              <a:t>) a </a:t>
            </a:r>
            <a:r>
              <a:rPr lang="cs-CZ" sz="2100" dirty="0">
                <a:latin typeface="Comic Sans MS" pitchFamily="66" charset="0"/>
              </a:rPr>
              <a:t>uplatní se na pocítění </a:t>
            </a:r>
            <a:r>
              <a:rPr lang="cs-CZ" sz="2100" dirty="0" smtClean="0">
                <a:latin typeface="Comic Sans MS" pitchFamily="66" charset="0"/>
              </a:rPr>
              <a:t>bolesti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latin typeface="Comic Sans MS" pitchFamily="66" charset="0"/>
              </a:rPr>
              <a:t>p</a:t>
            </a:r>
            <a:r>
              <a:rPr lang="cs-CZ" sz="2100" dirty="0" smtClean="0">
                <a:latin typeface="Comic Sans MS" pitchFamily="66" charset="0"/>
              </a:rPr>
              <a:t>o </a:t>
            </a:r>
            <a:r>
              <a:rPr lang="cs-CZ" sz="2100" dirty="0">
                <a:latin typeface="Comic Sans MS" pitchFamily="66" charset="0"/>
              </a:rPr>
              <a:t>aktivaci komplementového systému se mění jednotlivé proenzymy na enzymy a jejich štěpné produkty jsou efektorovými molekulami </a:t>
            </a:r>
            <a:r>
              <a:rPr lang="cs-CZ" sz="2100" dirty="0" smtClean="0">
                <a:latin typeface="Comic Sans MS" pitchFamily="66" charset="0"/>
              </a:rPr>
              <a:t>zánětu</a:t>
            </a:r>
            <a:endParaRPr lang="cs-CZ" sz="21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eukocytóza = zvýšený </a:t>
            </a:r>
            <a:r>
              <a:rPr lang="cs-CZ" sz="2000" dirty="0">
                <a:latin typeface="Comic Sans MS" pitchFamily="66" charset="0"/>
              </a:rPr>
              <a:t>počet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v krvi nad </a:t>
            </a:r>
            <a:r>
              <a:rPr lang="cs-CZ" sz="2000" dirty="0" smtClean="0">
                <a:latin typeface="Comic Sans MS" pitchFamily="66" charset="0"/>
              </a:rPr>
              <a:t>10×10</a:t>
            </a:r>
            <a:r>
              <a:rPr lang="cs-CZ" sz="2000" baseline="30000" dirty="0" smtClean="0">
                <a:latin typeface="Comic Sans MS" pitchFamily="66" charset="0"/>
              </a:rPr>
              <a:t>9</a:t>
            </a:r>
            <a:r>
              <a:rPr lang="cs-CZ" sz="2000" dirty="0" smtClean="0">
                <a:latin typeface="Comic Sans MS" pitchFamily="66" charset="0"/>
              </a:rPr>
              <a:t>/l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t</a:t>
            </a:r>
            <a:r>
              <a:rPr lang="cs-CZ" sz="2000" dirty="0" err="1" smtClean="0">
                <a:latin typeface="Comic Sans MS" pitchFamily="66" charset="0"/>
              </a:rPr>
              <a:t>rombocytóza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anemie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2" descr="Zánětová odpově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875"/>
            <a:ext cx="482441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kutní </a:t>
            </a:r>
            <a:r>
              <a:rPr lang="cs-CZ" sz="2000" dirty="0">
                <a:latin typeface="Comic Sans MS" pitchFamily="66" charset="0"/>
              </a:rPr>
              <a:t>zánětlivé reakce má 3 hlavní </a:t>
            </a:r>
            <a:r>
              <a:rPr lang="cs-CZ" sz="2000" dirty="0" smtClean="0">
                <a:latin typeface="Comic Sans MS" pitchFamily="66" charset="0"/>
              </a:rPr>
              <a:t>funkce</a:t>
            </a:r>
            <a:r>
              <a:rPr lang="cs-CZ" sz="2000" dirty="0">
                <a:latin typeface="Comic Sans MS" pitchFamily="66" charset="0"/>
              </a:rPr>
              <a:t>:</a:t>
            </a: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zprostředkování místní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obrany </a:t>
            </a:r>
            <a:r>
              <a:rPr lang="cs-CZ" sz="2000" dirty="0">
                <a:latin typeface="Comic Sans MS" pitchFamily="66" charset="0"/>
              </a:rPr>
              <a:t>- postižené místo je </a:t>
            </a:r>
            <a:r>
              <a:rPr lang="cs-CZ" sz="2000" dirty="0" smtClean="0">
                <a:latin typeface="Comic Sans MS" pitchFamily="66" charset="0"/>
              </a:rPr>
              <a:t>zaplaveno přechodným materiálem nazývaným akutní zánětlivý exsudát, který obsahuje proteiny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tekutinu </a:t>
            </a:r>
            <a:r>
              <a:rPr lang="cs-CZ" sz="2000" dirty="0">
                <a:latin typeface="Comic Sans MS" pitchFamily="66" charset="0"/>
              </a:rPr>
              <a:t>a buňky z</a:t>
            </a:r>
            <a:r>
              <a:rPr lang="cs-CZ" sz="2000" dirty="0" smtClean="0">
                <a:latin typeface="Comic Sans MS" pitchFamily="66" charset="0"/>
              </a:rPr>
              <a:t> lokálních cév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okud je přítomen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infekční kauzální agens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(např. </a:t>
            </a:r>
            <a:r>
              <a:rPr lang="cs-CZ" sz="2000" dirty="0" smtClean="0">
                <a:latin typeface="Comic Sans MS" pitchFamily="66" charset="0"/>
              </a:rPr>
              <a:t>bakterie), může být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zničen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eliminován</a:t>
            </a:r>
            <a:r>
              <a:rPr lang="cs-CZ" sz="2000" dirty="0" smtClean="0">
                <a:latin typeface="Comic Sans MS" pitchFamily="66" charset="0"/>
              </a:rPr>
              <a:t> složkami exsudátu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o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dstranění poškozených tkání</a:t>
            </a:r>
            <a:r>
              <a:rPr lang="cs-CZ" sz="2000" dirty="0" smtClean="0">
                <a:latin typeface="Comic Sans MS" pitchFamily="66" charset="0"/>
              </a:rPr>
              <a:t> - mohou </a:t>
            </a:r>
            <a:r>
              <a:rPr lang="cs-CZ" sz="2000" dirty="0">
                <a:latin typeface="Comic Sans MS" pitchFamily="66" charset="0"/>
              </a:rPr>
              <a:t>být rozebrány a částečně </a:t>
            </a:r>
            <a:r>
              <a:rPr lang="cs-CZ" sz="2000" dirty="0" smtClean="0">
                <a:latin typeface="Comic Sans MS" pitchFamily="66" charset="0"/>
              </a:rPr>
              <a:t>zkapalněny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Procesy spuštěné poškozením cévy a krvácením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vazokonstrikce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poškození endotelu, přechodná (min)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reflex, </a:t>
            </a:r>
            <a:r>
              <a:rPr lang="cs-CZ" sz="2000" dirty="0" err="1">
                <a:latin typeface="Comic Sans MS" pitchFamily="66" charset="0"/>
              </a:rPr>
              <a:t>tromboxan</a:t>
            </a:r>
            <a:r>
              <a:rPr lang="cs-CZ" sz="2000" dirty="0">
                <a:latin typeface="Comic Sans MS" pitchFamily="66" charset="0"/>
              </a:rPr>
              <a:t> A2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tvorba destičkové </a:t>
            </a:r>
            <a:r>
              <a:rPr lang="cs-CZ" sz="2000" dirty="0" smtClean="0">
                <a:latin typeface="Comic Sans MS" pitchFamily="66" charset="0"/>
              </a:rPr>
              <a:t>zátky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koagulační kaskáda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koagulační faktory – plazmatické proteiny (inaktivní)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vitamin K – hydroxylace (VII, IX, X, protrombin, protein C)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Comic Sans MS" pitchFamily="66" charset="0"/>
              </a:rPr>
              <a:t>	- vápník, </a:t>
            </a:r>
            <a:r>
              <a:rPr lang="cs-CZ" sz="2000" dirty="0" err="1">
                <a:latin typeface="Comic Sans MS" pitchFamily="66" charset="0"/>
              </a:rPr>
              <a:t>chelatační</a:t>
            </a:r>
            <a:r>
              <a:rPr lang="cs-CZ" sz="2000" dirty="0">
                <a:latin typeface="Comic Sans MS" pitchFamily="66" charset="0"/>
              </a:rPr>
              <a:t> látky – citrát, EDTA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vytvoření krevní sraženiny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fibrinolýza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05725" cy="5441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azokonstrikce a agregace trombocytů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Comic Sans MS" pitchFamily="66" charset="0"/>
              </a:rPr>
              <a:t>endotel normálně brání hemostáze sekrecí inhibitorů agregace destiček a koagulace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600" dirty="0">
                <a:latin typeface="Comic Sans MS" pitchFamily="66" charset="0"/>
              </a:rPr>
              <a:t>	- produkce NO, </a:t>
            </a:r>
            <a:r>
              <a:rPr lang="cs-CZ" sz="1600" dirty="0" err="1">
                <a:latin typeface="Comic Sans MS" pitchFamily="66" charset="0"/>
              </a:rPr>
              <a:t>prostacyklinu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trombomodulinu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heparansulfátu</a:t>
            </a: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K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oagulace a </a:t>
            </a:r>
            <a:r>
              <a:rPr lang="cs-CZ" sz="1600" dirty="0" err="1" smtClean="0">
                <a:solidFill>
                  <a:srgbClr val="CC0099"/>
                </a:solidFill>
                <a:latin typeface="Comic Sans MS" pitchFamily="66" charset="0"/>
              </a:rPr>
              <a:t>fibrinolýza</a:t>
            </a:r>
            <a:endParaRPr lang="cs-CZ" sz="1600" dirty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0965" name="Picture 3" descr="DA3C10FF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5675"/>
            <a:ext cx="262572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5" descr="DA3C10FFU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765675"/>
            <a:ext cx="3005138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20938"/>
            <a:ext cx="202565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4" descr="DA3C10FFU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432050"/>
            <a:ext cx="2651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5181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rimární hemostáza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adheze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vazba receptoru </a:t>
            </a:r>
            <a:r>
              <a:rPr lang="cs-CZ" sz="2000" dirty="0" err="1">
                <a:latin typeface="Comic Sans MS" pitchFamily="66" charset="0"/>
              </a:rPr>
              <a:t>GPIb</a:t>
            </a:r>
            <a:r>
              <a:rPr lang="cs-CZ" sz="2000" dirty="0">
                <a:latin typeface="Comic Sans MS" pitchFamily="66" charset="0"/>
              </a:rPr>
              <a:t>-IX na von </a:t>
            </a:r>
            <a:r>
              <a:rPr lang="cs-CZ" sz="2000" dirty="0" err="1">
                <a:latin typeface="Comic Sans MS" pitchFamily="66" charset="0"/>
              </a:rPr>
              <a:t>Willebrandův</a:t>
            </a:r>
            <a:r>
              <a:rPr lang="cs-CZ" sz="2000" dirty="0">
                <a:latin typeface="Comic Sans MS" pitchFamily="66" charset="0"/>
              </a:rPr>
              <a:t> faktor (</a:t>
            </a:r>
            <a:r>
              <a:rPr lang="cs-CZ" sz="2000" dirty="0" err="1">
                <a:latin typeface="Comic Sans MS" pitchFamily="66" charset="0"/>
              </a:rPr>
              <a:t>vWF</a:t>
            </a:r>
            <a:r>
              <a:rPr lang="cs-CZ" sz="2000" dirty="0">
                <a:latin typeface="Comic Sans MS" pitchFamily="66" charset="0"/>
              </a:rPr>
              <a:t>) exprimovaný na odkrytém </a:t>
            </a:r>
            <a:r>
              <a:rPr lang="cs-CZ" sz="2000" dirty="0" err="1">
                <a:latin typeface="Comic Sans MS" pitchFamily="66" charset="0"/>
              </a:rPr>
              <a:t>subendotelu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+ </a:t>
            </a:r>
            <a:r>
              <a:rPr lang="cs-CZ" sz="2000" dirty="0">
                <a:latin typeface="Comic Sans MS" pitchFamily="66" charset="0"/>
              </a:rPr>
              <a:t>adheze na kolagen (GPVI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ktivace</a:t>
            </a:r>
            <a:r>
              <a:rPr lang="cs-CZ" sz="2000" dirty="0" smtClean="0">
                <a:latin typeface="Comic Sans MS" pitchFamily="66" charset="0"/>
              </a:rPr>
              <a:t> – </a:t>
            </a:r>
            <a:r>
              <a:rPr lang="cs-CZ" sz="2000" dirty="0">
                <a:latin typeface="Comic Sans MS" pitchFamily="66" charset="0"/>
              </a:rPr>
              <a:t>změna </a:t>
            </a:r>
            <a:r>
              <a:rPr lang="cs-CZ" sz="2000" dirty="0" smtClean="0">
                <a:latin typeface="Comic Sans MS" pitchFamily="66" charset="0"/>
              </a:rPr>
              <a:t>tvaru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gregace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receptor </a:t>
            </a:r>
            <a:r>
              <a:rPr lang="cs-CZ" sz="2000" dirty="0" err="1">
                <a:latin typeface="Comic Sans MS" pitchFamily="66" charset="0"/>
              </a:rPr>
              <a:t>GPIIb-IIIa</a:t>
            </a:r>
            <a:r>
              <a:rPr lang="cs-CZ" sz="2000" dirty="0">
                <a:latin typeface="Comic Sans MS" pitchFamily="66" charset="0"/>
              </a:rPr>
              <a:t>, vazba fibrinogenu, spojování aktivovaných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uvolnění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mediátorů z granul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- ADP, serotonin – aktivace dalších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- PDGF – stimulace hladkých sval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 a podpora reparace tkáně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- TXA2 – vazokonstrikce, stimulace agregace </a:t>
            </a:r>
            <a:r>
              <a:rPr lang="cs-CZ" sz="2000" dirty="0" err="1" smtClean="0">
                <a:latin typeface="Comic Sans MS" pitchFamily="66" charset="0"/>
              </a:rPr>
              <a:t>tro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- PGI2 </a:t>
            </a:r>
            <a:r>
              <a:rPr lang="cs-CZ" sz="2000" dirty="0">
                <a:latin typeface="Comic Sans MS" pitchFamily="66" charset="0"/>
              </a:rPr>
              <a:t>z endotelu, vazodilatace, inhibice </a:t>
            </a:r>
            <a:r>
              <a:rPr lang="cs-CZ" sz="2000" dirty="0" err="1">
                <a:latin typeface="Comic Sans MS" pitchFamily="66" charset="0"/>
              </a:rPr>
              <a:t>degranulace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unity_Innate-Adap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81100"/>
            <a:ext cx="65897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5181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rimární hemostáza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Adheze, aktivace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agregace 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tro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 uvolnění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mediátorů z granul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latin typeface="Comic Sans MS" pitchFamily="66" charset="0"/>
              </a:rPr>
              <a:t>	</a:t>
            </a:r>
          </a:p>
        </p:txBody>
      </p:sp>
      <p:pic>
        <p:nvPicPr>
          <p:cNvPr id="43013" name="Picture 4" descr="PlateletAdhesionActiviationAg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504031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190658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ekundární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hemostáza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2 typy aktivace: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vnitřní cesta - po kontaktu faktorů XII a XI s negativně nabitým </a:t>
            </a:r>
            <a:r>
              <a:rPr lang="cs-CZ" sz="2000" dirty="0" smtClean="0">
                <a:latin typeface="Comic Sans MS" pitchFamily="66" charset="0"/>
              </a:rPr>
              <a:t>povrchem (kolagen </a:t>
            </a:r>
            <a:r>
              <a:rPr lang="cs-CZ" sz="2000" dirty="0">
                <a:latin typeface="Comic Sans MS" pitchFamily="66" charset="0"/>
              </a:rPr>
              <a:t>v </a:t>
            </a:r>
            <a:r>
              <a:rPr lang="cs-CZ" sz="2000" dirty="0" err="1">
                <a:latin typeface="Comic Sans MS" pitchFamily="66" charset="0"/>
              </a:rPr>
              <a:t>subendoteliální</a:t>
            </a:r>
            <a:r>
              <a:rPr lang="cs-CZ" sz="2000" dirty="0">
                <a:latin typeface="Comic Sans MS" pitchFamily="66" charset="0"/>
              </a:rPr>
              <a:t> vrstvě </a:t>
            </a:r>
            <a:r>
              <a:rPr lang="cs-CZ" sz="2000" dirty="0" smtClean="0">
                <a:latin typeface="Comic Sans MS" pitchFamily="66" charset="0"/>
              </a:rPr>
              <a:t>cév)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vnější cesta - tkáňový faktor uvolněný z poškozené tkáně funguje jako </a:t>
            </a:r>
            <a:r>
              <a:rPr lang="cs-CZ" sz="2000" dirty="0" err="1">
                <a:latin typeface="Comic Sans MS" pitchFamily="66" charset="0"/>
              </a:rPr>
              <a:t>kofaktor</a:t>
            </a:r>
            <a:r>
              <a:rPr lang="cs-CZ" sz="2000" dirty="0">
                <a:latin typeface="Comic Sans MS" pitchFamily="66" charset="0"/>
              </a:rPr>
              <a:t> faktoru VII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1547813" y="3657600"/>
          <a:ext cx="3138487" cy="24352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7541"/>
                <a:gridCol w="986255"/>
                <a:gridCol w="389294"/>
                <a:gridCol w="1405397"/>
              </a:tblGrid>
              <a:tr h="4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fibrinogen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AHF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antihemofilní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faktor)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323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protrombin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IX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Christmas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(AHF B)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42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tkáňový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tromboplastin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Stuart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609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vápník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AHF C; PTA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(plasma tromboplastin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antecendent</a:t>
                      </a: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29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proakcelerin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Hageman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  <a:tr h="320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prokonvertin </a:t>
                      </a: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fibrin stabilizující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1449" marR="91449" marT="45718" marB="45718" horzOverflow="overflow"/>
                </a:tc>
              </a:tr>
            </a:tbl>
          </a:graphicData>
        </a:graphic>
      </p:graphicFrame>
      <p:sp>
        <p:nvSpPr>
          <p:cNvPr id="44074" name="Text Box 40"/>
          <p:cNvSpPr txBox="1">
            <a:spLocks noChangeArrowheads="1"/>
          </p:cNvSpPr>
          <p:nvPr/>
        </p:nvSpPr>
        <p:spPr bwMode="auto">
          <a:xfrm>
            <a:off x="1547813" y="6137275"/>
            <a:ext cx="352901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*</a:t>
            </a:r>
            <a:r>
              <a:rPr lang="cs-CZ" sz="1000">
                <a:latin typeface="Comic Sans MS" pitchFamily="66" charset="0"/>
              </a:rPr>
              <a:t> vitamin K dependentní faktory</a:t>
            </a:r>
          </a:p>
          <a:p>
            <a:pPr>
              <a:spcBef>
                <a:spcPct val="50000"/>
              </a:spcBef>
            </a:pPr>
            <a:r>
              <a:rPr lang="cs-CZ" sz="1000">
                <a:latin typeface="Comic Sans MS" pitchFamily="66" charset="0"/>
              </a:rPr>
              <a:t>Aktivní srážecí faktory jsou serinové proteinázy, kromě fibrinu</a:t>
            </a:r>
          </a:p>
        </p:txBody>
      </p:sp>
      <p:sp>
        <p:nvSpPr>
          <p:cNvPr id="44075" name="Text Box 40"/>
          <p:cNvSpPr txBox="1">
            <a:spLocks noChangeArrowheads="1"/>
          </p:cNvSpPr>
          <p:nvPr/>
        </p:nvSpPr>
        <p:spPr bwMode="auto">
          <a:xfrm>
            <a:off x="1547813" y="3278188"/>
            <a:ext cx="5111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000" b="1">
                <a:latin typeface="Comic Sans MS" pitchFamily="66" charset="0"/>
              </a:rPr>
              <a:t>Koagulační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ekundární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hemostáza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5061" name="Picture 4" descr="DA3C10F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75297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ibrinolytický systém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plazmin – cirkuluje jako neaktivní proenzym </a:t>
            </a:r>
            <a:r>
              <a:rPr lang="cs-CZ" sz="2000" dirty="0" err="1">
                <a:latin typeface="Comic Sans MS" pitchFamily="66" charset="0"/>
              </a:rPr>
              <a:t>plazminogen</a:t>
            </a:r>
            <a:endParaRPr lang="cs-CZ" sz="2000" dirty="0">
              <a:latin typeface="Comic Sans MS" pitchFamily="66" charset="0"/>
            </a:endParaRPr>
          </a:p>
          <a:p>
            <a:pPr lvl="1" fontAlgn="auto">
              <a:spcAft>
                <a:spcPts val="0"/>
              </a:spcAft>
              <a:buFont typeface="Tahoma" charset="0"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volný plazmin </a:t>
            </a:r>
            <a:r>
              <a:rPr lang="cs-CZ" sz="2000" dirty="0" smtClean="0">
                <a:latin typeface="Comic Sans MS" pitchFamily="66" charset="0"/>
              </a:rPr>
              <a:t>inhibován </a:t>
            </a:r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cs-CZ" sz="2000" dirty="0" smtClean="0">
                <a:latin typeface="Comic Sans MS" pitchFamily="66" charset="0"/>
              </a:rPr>
              <a:t>2- </a:t>
            </a:r>
            <a:r>
              <a:rPr lang="cs-CZ" sz="2000" dirty="0" err="1" smtClean="0">
                <a:latin typeface="Comic Sans MS" pitchFamily="66" charset="0"/>
              </a:rPr>
              <a:t>antiplazminem</a:t>
            </a:r>
            <a:r>
              <a:rPr lang="cs-CZ" sz="2000" dirty="0">
                <a:latin typeface="Comic Sans MS" pitchFamily="66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aktivace </a:t>
            </a:r>
            <a:r>
              <a:rPr lang="cs-CZ" sz="2000" dirty="0" err="1">
                <a:latin typeface="Comic Sans MS" pitchFamily="66" charset="0"/>
              </a:rPr>
              <a:t>plazminogenu</a:t>
            </a:r>
            <a:r>
              <a:rPr lang="cs-CZ" sz="2000" dirty="0">
                <a:latin typeface="Comic Sans MS" pitchFamily="66" charset="0"/>
              </a:rPr>
              <a:t> pomocí </a:t>
            </a:r>
            <a:r>
              <a:rPr lang="cs-CZ" sz="2000" dirty="0" err="1">
                <a:latin typeface="Comic Sans MS" pitchFamily="66" charset="0"/>
              </a:rPr>
              <a:t>tPA</a:t>
            </a:r>
            <a:r>
              <a:rPr lang="cs-CZ" sz="2000" dirty="0">
                <a:latin typeface="Comic Sans MS" pitchFamily="66" charset="0"/>
              </a:rPr>
              <a:t> (endotel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.) a urokinázy (</a:t>
            </a:r>
            <a:r>
              <a:rPr lang="cs-CZ" sz="2000" dirty="0" err="1">
                <a:latin typeface="Comic Sans MS" pitchFamily="66" charset="0"/>
              </a:rPr>
              <a:t>uPA</a:t>
            </a:r>
            <a:r>
              <a:rPr lang="cs-CZ" sz="2000" dirty="0">
                <a:latin typeface="Comic Sans MS" pitchFamily="66" charset="0"/>
              </a:rPr>
              <a:t>, epitel</a:t>
            </a:r>
            <a:r>
              <a:rPr lang="cs-CZ" sz="2000" dirty="0" smtClean="0">
                <a:latin typeface="Comic Sans MS" pitchFamily="66" charset="0"/>
              </a:rPr>
              <a:t>. b</a:t>
            </a:r>
            <a:r>
              <a:rPr lang="cs-CZ" sz="2000" dirty="0">
                <a:latin typeface="Comic Sans MS" pitchFamily="66" charset="0"/>
              </a:rPr>
              <a:t>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degradace fibrinu na degradační produkty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aktivita </a:t>
            </a:r>
            <a:r>
              <a:rPr lang="cs-CZ" sz="2000" dirty="0" err="1">
                <a:latin typeface="Comic Sans MS" pitchFamily="66" charset="0"/>
              </a:rPr>
              <a:t>tPA</a:t>
            </a:r>
            <a:r>
              <a:rPr lang="cs-CZ" sz="2000" dirty="0">
                <a:latin typeface="Comic Sans MS" pitchFamily="66" charset="0"/>
              </a:rPr>
              <a:t> inhibována PAI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456488" cy="51117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ibrinolytický systém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7109" name="Picture 4" descr="FibrinolyticDys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9246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Ukončení akutního zánětu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esorpce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(vstřebání, rezoluce) </a:t>
            </a:r>
            <a:r>
              <a:rPr lang="cs-CZ" sz="2000" dirty="0" smtClean="0">
                <a:latin typeface="Comic Sans MS" pitchFamily="66" charset="0"/>
              </a:rPr>
              <a:t>zánětu - </a:t>
            </a:r>
            <a:r>
              <a:rPr lang="cs-CZ" sz="2000" dirty="0">
                <a:latin typeface="Comic Sans MS" pitchFamily="66" charset="0"/>
              </a:rPr>
              <a:t>návrat k normální struktuře a </a:t>
            </a:r>
            <a:r>
              <a:rPr lang="cs-CZ" sz="2000" dirty="0" smtClean="0">
                <a:latin typeface="Comic Sans MS" pitchFamily="66" charset="0"/>
              </a:rPr>
              <a:t>funkci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FF6600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eparace </a:t>
            </a:r>
            <a:r>
              <a:rPr lang="cs-CZ" sz="2000" dirty="0">
                <a:latin typeface="Comic Sans MS" pitchFamily="66" charset="0"/>
              </a:rPr>
              <a:t>- výsledkem je tvorba jizvy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vrůstání </a:t>
            </a:r>
            <a:r>
              <a:rPr lang="cs-CZ" sz="2000" dirty="0">
                <a:latin typeface="Comic Sans MS" pitchFamily="66" charset="0"/>
              </a:rPr>
              <a:t>vaskulární tkáně z okolí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>
                <a:latin typeface="Comic Sans MS" pitchFamily="66" charset="0"/>
              </a:rPr>
              <a:t>tvorba granulační </a:t>
            </a:r>
            <a:r>
              <a:rPr lang="cs-CZ" sz="2000" dirty="0" smtClean="0">
                <a:latin typeface="Comic Sans MS" pitchFamily="66" charset="0"/>
              </a:rPr>
              <a:t>tkáně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časem </a:t>
            </a:r>
            <a:r>
              <a:rPr lang="cs-CZ" sz="2000" dirty="0">
                <a:latin typeface="Comic Sans MS" pitchFamily="66" charset="0"/>
              </a:rPr>
              <a:t>zmizí vaskulární tkáň </a:t>
            </a:r>
            <a:r>
              <a:rPr lang="cs-CZ" sz="2000" dirty="0" smtClean="0">
                <a:latin typeface="Comic Sans MS" pitchFamily="66" charset="0"/>
              </a:rPr>
              <a:t> = </a:t>
            </a:r>
            <a:r>
              <a:rPr lang="cs-CZ" sz="2000" dirty="0">
                <a:latin typeface="Comic Sans MS" pitchFamily="66" charset="0"/>
              </a:rPr>
              <a:t>vznik avaskulární fibrózy </a:t>
            </a:r>
            <a:r>
              <a:rPr lang="cs-CZ" sz="2000" dirty="0" smtClean="0">
                <a:latin typeface="Comic Sans MS" pitchFamily="66" charset="0"/>
              </a:rPr>
              <a:t>jizva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Fagocytóza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pohlcování, usmrcení a rozložení MO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řirozená imunita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fagocytující buňky – makrofágy, dendritické b.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dentifikace „nebezpečných vzorů“ díky </a:t>
            </a:r>
            <a:r>
              <a:rPr lang="cs-CZ" sz="2000" dirty="0" err="1" smtClean="0">
                <a:latin typeface="Comic Sans MS" pitchFamily="66" charset="0"/>
              </a:rPr>
              <a:t>membr</a:t>
            </a:r>
            <a:r>
              <a:rPr lang="cs-CZ" sz="2000" dirty="0" smtClean="0">
                <a:latin typeface="Comic Sans MS" pitchFamily="66" charset="0"/>
              </a:rPr>
              <a:t>. receptorům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prostupují do místa poranění díky chemotaxi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tvorba </a:t>
            </a:r>
            <a:r>
              <a:rPr lang="cs-CZ" sz="2000" dirty="0" err="1" smtClean="0">
                <a:latin typeface="Comic Sans MS" pitchFamily="66" charset="0"/>
              </a:rPr>
              <a:t>cytokinů</a:t>
            </a:r>
            <a:r>
              <a:rPr lang="cs-CZ" sz="2000" dirty="0" smtClean="0">
                <a:latin typeface="Comic Sans MS" pitchFamily="66" charset="0"/>
              </a:rPr>
              <a:t> – modulují komplexní obranný zánět</a:t>
            </a:r>
            <a:endParaRPr lang="en-GB" dirty="0"/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375761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6013" y="1125538"/>
            <a:ext cx="7343775" cy="25193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Fagocytóza – 4 fáze: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aktivní pohyb f. b.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vazba částice na fagocytové receptory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endocytóza částic s tvorbou fagocyt. vakuoly (</a:t>
            </a:r>
            <a:r>
              <a:rPr lang="cs-CZ" sz="1600" dirty="0" err="1" smtClean="0">
                <a:latin typeface="Comic Sans MS" pitchFamily="66" charset="0"/>
              </a:rPr>
              <a:t>fagosomu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err="1" smtClean="0">
                <a:latin typeface="Comic Sans MS" pitchFamily="66" charset="0"/>
              </a:rPr>
              <a:t>degranulace</a:t>
            </a:r>
            <a:r>
              <a:rPr lang="cs-CZ" sz="1600" dirty="0" smtClean="0">
                <a:latin typeface="Comic Sans MS" pitchFamily="66" charset="0"/>
              </a:rPr>
              <a:t>, splynutí </a:t>
            </a:r>
            <a:r>
              <a:rPr lang="cs-CZ" sz="1600" dirty="0" err="1" smtClean="0">
                <a:latin typeface="Comic Sans MS" pitchFamily="66" charset="0"/>
              </a:rPr>
              <a:t>fagosomu</a:t>
            </a:r>
            <a:r>
              <a:rPr lang="cs-CZ" sz="1600" dirty="0" smtClean="0">
                <a:latin typeface="Comic Sans MS" pitchFamily="66" charset="0"/>
              </a:rPr>
              <a:t> s </a:t>
            </a:r>
            <a:r>
              <a:rPr lang="cs-CZ" sz="1600" dirty="0" err="1" smtClean="0">
                <a:latin typeface="Comic Sans MS" pitchFamily="66" charset="0"/>
              </a:rPr>
              <a:t>lysosomem</a:t>
            </a:r>
            <a:r>
              <a:rPr lang="cs-CZ" sz="1600" dirty="0" smtClean="0">
                <a:latin typeface="Comic Sans MS" pitchFamily="66" charset="0"/>
              </a:rPr>
              <a:t>, usmrcení baktericidními mechanizmy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0181" name="Picture 2" descr="fagocytoza 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997" r="1653" b="3435"/>
          <a:stretch>
            <a:fillRect/>
          </a:stretch>
        </p:blipFill>
        <p:spPr bwMode="auto">
          <a:xfrm>
            <a:off x="2268538" y="2852738"/>
            <a:ext cx="54721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6013" y="1125538"/>
            <a:ext cx="3206750" cy="5616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Fagocytóza – 4 fáze: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1205" name="Picture 4" descr="142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08163"/>
            <a:ext cx="7950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Peristatická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hyperemie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překrvení, dilatace kapilár bez příslušného otevření arteriol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tok krve se zpomalí až zastaví (</a:t>
            </a:r>
            <a:r>
              <a:rPr lang="cs-CZ" sz="2000" dirty="0" err="1">
                <a:latin typeface="Comic Sans MS" pitchFamily="66" charset="0"/>
              </a:rPr>
              <a:t>peristáza</a:t>
            </a:r>
            <a:r>
              <a:rPr lang="cs-CZ" sz="2000" dirty="0">
                <a:latin typeface="Comic Sans MS" pitchFamily="66" charset="0"/>
              </a:rPr>
              <a:t>) a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 vyplňují </a:t>
            </a:r>
            <a:r>
              <a:rPr lang="cs-CZ" sz="2000" dirty="0">
                <a:latin typeface="Comic Sans MS" pitchFamily="66" charset="0"/>
              </a:rPr>
              <a:t>celou kapiláru, rozšiřují se štěrbiny mezi endoteliemi a jimi proniká extravaskulárně tekutina s bílkovinami (exsudace) a krevní buňky (</a:t>
            </a:r>
            <a:r>
              <a:rPr lang="cs-CZ" sz="2000" dirty="0" smtClean="0">
                <a:latin typeface="Comic Sans MS" pitchFamily="66" charset="0"/>
              </a:rPr>
              <a:t>infiltrace)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 err="1" smtClean="0">
                <a:latin typeface="Comic Sans MS" pitchFamily="66" charset="0"/>
              </a:rPr>
              <a:t>vazodilatční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metabolity </a:t>
            </a:r>
            <a:r>
              <a:rPr lang="pt-BR" sz="2000" dirty="0">
                <a:latin typeface="Comic Sans MS" pitchFamily="66" charset="0"/>
              </a:rPr>
              <a:t>CO</a:t>
            </a:r>
            <a:r>
              <a:rPr lang="pt-BR" sz="2000" baseline="-25000" dirty="0">
                <a:latin typeface="Comic Sans MS" pitchFamily="66" charset="0"/>
              </a:rPr>
              <a:t>2</a:t>
            </a:r>
            <a:r>
              <a:rPr lang="pt-BR" sz="2000" dirty="0">
                <a:latin typeface="Comic Sans MS" pitchFamily="66" charset="0"/>
              </a:rPr>
              <a:t>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histamin, </a:t>
            </a:r>
            <a:r>
              <a:rPr lang="pt-BR" sz="2000" dirty="0" smtClean="0">
                <a:latin typeface="Comic Sans MS" pitchFamily="66" charset="0"/>
              </a:rPr>
              <a:t>H</a:t>
            </a:r>
            <a:r>
              <a:rPr lang="pt-BR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pt-BR" sz="2000" dirty="0" smtClean="0">
                <a:latin typeface="Comic Sans MS" pitchFamily="66" charset="0"/>
              </a:rPr>
              <a:t>K</a:t>
            </a:r>
            <a:r>
              <a:rPr lang="pt-BR" sz="2000" baseline="30000" dirty="0">
                <a:latin typeface="Comic Sans MS" pitchFamily="66" charset="0"/>
              </a:rPr>
              <a:t>+</a:t>
            </a:r>
            <a:r>
              <a:rPr lang="pt-BR" sz="2000" dirty="0">
                <a:latin typeface="Comic Sans MS" pitchFamily="66" charset="0"/>
              </a:rPr>
              <a:t>, </a:t>
            </a:r>
            <a:r>
              <a:rPr lang="pt-BR" sz="2000" dirty="0" smtClean="0">
                <a:latin typeface="Comic Sans MS" pitchFamily="66" charset="0"/>
              </a:rPr>
              <a:t>la</a:t>
            </a:r>
            <a:r>
              <a:rPr lang="cs-CZ" sz="2000" dirty="0" err="1" smtClean="0">
                <a:latin typeface="Comic Sans MS" pitchFamily="66" charset="0"/>
              </a:rPr>
              <a:t>ktát</a:t>
            </a:r>
            <a:r>
              <a:rPr lang="pt-BR" sz="2000" dirty="0" smtClean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ADP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555875" y="4292600"/>
            <a:ext cx="452596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412875"/>
            <a:ext cx="8067675" cy="54006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mastocyty</a:t>
            </a:r>
            <a:r>
              <a:rPr lang="cs-CZ" sz="2000" dirty="0" smtClean="0">
                <a:latin typeface="Comic Sans MS" pitchFamily="66" charset="0"/>
              </a:rPr>
              <a:t> = žírné b. – hodně v kůži, sliznicích a podél krevního řečiště – obsahují granule např. s histaminem (</a:t>
            </a:r>
            <a:r>
              <a:rPr lang="cs-CZ" sz="2000" dirty="0" err="1" smtClean="0">
                <a:latin typeface="Comic Sans MS" pitchFamily="66" charset="0"/>
              </a:rPr>
              <a:t>prozánětové</a:t>
            </a:r>
            <a:r>
              <a:rPr lang="cs-CZ" sz="2000" dirty="0" smtClean="0">
                <a:latin typeface="Comic Sans MS" pitchFamily="66" charset="0"/>
              </a:rPr>
              <a:t> působení)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NK b.</a:t>
            </a:r>
            <a:r>
              <a:rPr lang="cs-CZ" sz="2000" dirty="0" smtClean="0">
                <a:latin typeface="Comic Sans MS" pitchFamily="66" charset="0"/>
              </a:rPr>
              <a:t> – nesou morfologické znaky lymfoidní větve, efektorový zásah cytotoxickou aktivitou vůči virem infikovaným b. a b. maligně transformovaným, modulace krvetvorby </a:t>
            </a:r>
            <a:r>
              <a:rPr lang="cs-CZ" sz="2000" dirty="0" err="1" smtClean="0">
                <a:latin typeface="Comic Sans MS" pitchFamily="66" charset="0"/>
              </a:rPr>
              <a:t>cytokiny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t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rom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100" dirty="0">
                <a:latin typeface="Comic Sans MS" pitchFamily="66" charset="0"/>
              </a:rPr>
              <a:t>– časná obranná reakce a závěrečná fáze zánětové reakce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ery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100" dirty="0">
                <a:latin typeface="Comic Sans MS" pitchFamily="66" charset="0"/>
              </a:rPr>
              <a:t>– na jejich povrchu se mohou </a:t>
            </a:r>
            <a:r>
              <a:rPr lang="cs-CZ" sz="2100" dirty="0" smtClean="0">
                <a:latin typeface="Comic Sans MS" pitchFamily="66" charset="0"/>
              </a:rPr>
              <a:t>vyvazovat </a:t>
            </a:r>
            <a:r>
              <a:rPr lang="cs-CZ" sz="2100" dirty="0">
                <a:latin typeface="Comic Sans MS" pitchFamily="66" charset="0"/>
              </a:rPr>
              <a:t>potenciálně škodlivé l. např. imunitní komplexy a nadprodukované </a:t>
            </a:r>
            <a:r>
              <a:rPr lang="cs-CZ" sz="2100" dirty="0" err="1">
                <a:latin typeface="Comic Sans MS" pitchFamily="66" charset="0"/>
              </a:rPr>
              <a:t>cytokiny</a:t>
            </a:r>
            <a:endParaRPr lang="cs-CZ" sz="21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6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 descr="obr1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235" r="1092" b="756"/>
          <a:stretch/>
        </p:blipFill>
        <p:spPr>
          <a:xfrm>
            <a:off x="1953169" y="1052736"/>
            <a:ext cx="6291239" cy="5478388"/>
          </a:xfrm>
          <a:scene3d>
            <a:camera prst="orthographicFront">
              <a:rot lat="0" lon="0" rev="0"/>
            </a:camera>
            <a:lightRig rig="threePt" dir="t"/>
          </a:scene3d>
          <a:extLst/>
        </p:spPr>
      </p:pic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6516688" y="6553200"/>
            <a:ext cx="2124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>
                <a:latin typeface="Times New Roman" pitchFamily="18" charset="0"/>
              </a:rPr>
              <a:t>Krejsek et al., 2004</a:t>
            </a:r>
            <a:endParaRPr lang="cs-CZ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240588" cy="4832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>
                <a:latin typeface="Comic Sans MS" pitchFamily="66" charset="0"/>
                <a:hlinkClick r:id="rId3"/>
              </a:rPr>
              <a:t>http://</a:t>
            </a:r>
            <a:r>
              <a:rPr lang="cs-CZ" sz="1200" dirty="0" smtClean="0">
                <a:latin typeface="Comic Sans MS" pitchFamily="66" charset="0"/>
                <a:hlinkClick r:id="rId3"/>
              </a:rPr>
              <a:t>www.youtube.com/watch?v=suCKm97yvyk</a:t>
            </a:r>
            <a:endParaRPr lang="cs-CZ" sz="12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>
                <a:latin typeface="Comic Sans MS" pitchFamily="66" charset="0"/>
                <a:hlinkClick r:id="rId4"/>
              </a:rPr>
              <a:t>http://</a:t>
            </a:r>
            <a:r>
              <a:rPr lang="cs-CZ" sz="1200" dirty="0" smtClean="0">
                <a:latin typeface="Comic Sans MS" pitchFamily="66" charset="0"/>
                <a:hlinkClick r:id="rId4"/>
              </a:rPr>
              <a:t>www.youtube.com/watch?v=YVLhLvnSTcA&amp;feature=related</a:t>
            </a:r>
            <a:r>
              <a:rPr lang="cs-CZ" sz="1200" dirty="0" smtClean="0">
                <a:latin typeface="Comic Sans MS" pitchFamily="66" charset="0"/>
              </a:rPr>
              <a:t> 5:00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Bílkoviny akutní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sérový amyloid A (SAA) </a:t>
            </a:r>
            <a:r>
              <a:rPr lang="cs-CZ" sz="1600" dirty="0">
                <a:latin typeface="Comic Sans MS" pitchFamily="66" charset="0"/>
              </a:rPr>
              <a:t>- transport odpadních látek vznikajících během zánětu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CRP </a:t>
            </a:r>
            <a:r>
              <a:rPr lang="cs-CZ" sz="1600" dirty="0">
                <a:latin typeface="Comic Sans MS" pitchFamily="66" charset="0"/>
              </a:rPr>
              <a:t>- bílkovina, která hraje úlohu opsoninu, u akutní bakteriální infekce (nad 60 mg/l) a u virové (pod 40 mg/l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err="1">
                <a:solidFill>
                  <a:srgbClr val="CC0099"/>
                </a:solidFill>
                <a:latin typeface="Comic Sans MS" pitchFamily="66" charset="0"/>
              </a:rPr>
              <a:t>haptoglobin</a:t>
            </a:r>
            <a:r>
              <a:rPr lang="cs-CZ" sz="1600" dirty="0">
                <a:latin typeface="Comic Sans MS" pitchFamily="66" charset="0"/>
              </a:rPr>
              <a:t> - bílkovina,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snižuje tvorbu a dostupnost reaktivních forem kyslíku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solidFill>
                  <a:srgbClr val="CC0099"/>
                </a:solidFill>
                <a:latin typeface="Comic Sans MS" pitchFamily="66" charset="0"/>
              </a:rPr>
              <a:t>transferin</a:t>
            </a:r>
            <a:r>
              <a:rPr lang="cs-CZ" sz="1600" dirty="0">
                <a:latin typeface="Comic Sans MS" pitchFamily="66" charset="0"/>
              </a:rPr>
              <a:t> - transportní bílkovina pro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negat</a:t>
            </a:r>
            <a:r>
              <a:rPr lang="cs-CZ" sz="1600" dirty="0">
                <a:latin typeface="Comic Sans MS" pitchFamily="66" charset="0"/>
              </a:rPr>
              <a:t>. reaktant a. f.)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2" t="38976" r="8418" b="12708"/>
          <a:stretch>
            <a:fillRect/>
          </a:stretch>
        </p:blipFill>
        <p:spPr bwMode="auto">
          <a:xfrm>
            <a:off x="3132138" y="3867150"/>
            <a:ext cx="42687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iagnostické testy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ěření tělesné teploty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tanovení sedimentace krevních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určení </a:t>
            </a:r>
            <a:r>
              <a:rPr lang="cs-CZ" sz="2000" dirty="0">
                <a:latin typeface="Comic Sans MS" pitchFamily="66" charset="0"/>
              </a:rPr>
              <a:t>počtu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 (   ale i  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určení </a:t>
            </a:r>
            <a:r>
              <a:rPr lang="cs-CZ" sz="2000" dirty="0">
                <a:latin typeface="Comic Sans MS" pitchFamily="66" charset="0"/>
              </a:rPr>
              <a:t>diferenciálního krevního obrazu v periferní krvi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elektroforetická analýza séra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určení kvality 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1 (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1-antitrypsin) a </a:t>
            </a:r>
            <a:r>
              <a:rPr lang="el-GR" sz="2000" dirty="0">
                <a:latin typeface="Comic Sans MS" pitchFamily="66" charset="0"/>
              </a:rPr>
              <a:t>α</a:t>
            </a:r>
            <a:r>
              <a:rPr lang="cs-CZ" sz="2000" dirty="0">
                <a:latin typeface="Comic Sans MS" pitchFamily="66" charset="0"/>
              </a:rPr>
              <a:t>2 globulinů (</a:t>
            </a:r>
            <a:r>
              <a:rPr lang="cs-CZ" sz="2000" dirty="0" err="1" smtClean="0">
                <a:latin typeface="Comic Sans MS" pitchFamily="66" charset="0"/>
              </a:rPr>
              <a:t>haptoglobin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 err="1" smtClean="0">
                <a:latin typeface="Comic Sans MS" pitchFamily="66" charset="0"/>
              </a:rPr>
              <a:t>ceruloplazmin</a:t>
            </a:r>
            <a:r>
              <a:rPr lang="cs-CZ" sz="2000" dirty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stanovení hladiny CRP v séru nebo plazmě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určení vybraných bílkovin akutní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stanovení hladiny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smtClean="0">
                <a:latin typeface="Comic Sans MS" pitchFamily="66" charset="0"/>
              </a:rPr>
              <a:t>solubilních </a:t>
            </a:r>
            <a:r>
              <a:rPr lang="cs-CZ" sz="2000" dirty="0">
                <a:latin typeface="Comic Sans MS" pitchFamily="66" charset="0"/>
              </a:rPr>
              <a:t>forem receptorů pro </a:t>
            </a:r>
            <a:r>
              <a:rPr lang="cs-CZ" sz="2000" dirty="0" err="1">
                <a:latin typeface="Comic Sans MS" pitchFamily="66" charset="0"/>
              </a:rPr>
              <a:t>cytokiny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smtClean="0">
                <a:latin typeface="Comic Sans MS" pitchFamily="66" charset="0"/>
              </a:rPr>
              <a:t>adhezní molekuly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3662363" y="2382838"/>
            <a:ext cx="46037" cy="2159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endParaRPr lang="cs-CZ" dirty="0"/>
          </a:p>
        </p:txBody>
      </p:sp>
      <p:sp>
        <p:nvSpPr>
          <p:cNvPr id="6" name="Šipka nahoru 5"/>
          <p:cNvSpPr/>
          <p:nvPr/>
        </p:nvSpPr>
        <p:spPr>
          <a:xfrm flipV="1">
            <a:off x="4381500" y="2382838"/>
            <a:ext cx="46038" cy="2159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Autoimunitní imunopatologické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poškozování </a:t>
            </a:r>
            <a:r>
              <a:rPr lang="cs-CZ" sz="2000" dirty="0">
                <a:latin typeface="Comic Sans MS" pitchFamily="66" charset="0"/>
              </a:rPr>
              <a:t>b., tkání a orgánů člověka…až </a:t>
            </a:r>
            <a:r>
              <a:rPr lang="cs-CZ" sz="2000" dirty="0" smtClean="0">
                <a:latin typeface="Comic Sans MS" pitchFamily="66" charset="0"/>
              </a:rPr>
              <a:t>smrt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aň </a:t>
            </a:r>
            <a:r>
              <a:rPr lang="cs-CZ" sz="2000" dirty="0">
                <a:latin typeface="Comic Sans MS" pitchFamily="66" charset="0"/>
              </a:rPr>
              <a:t>za mimořádnou efektivitu a imunobiologický potenciál specifické </a:t>
            </a:r>
            <a:r>
              <a:rPr lang="cs-CZ" sz="2000" dirty="0" smtClean="0">
                <a:latin typeface="Comic Sans MS" pitchFamily="66" charset="0"/>
              </a:rPr>
              <a:t>imunity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enetická </a:t>
            </a:r>
            <a:r>
              <a:rPr lang="cs-CZ" sz="2000" dirty="0">
                <a:latin typeface="Comic Sans MS" pitchFamily="66" charset="0"/>
              </a:rPr>
              <a:t>predispozice (systém </a:t>
            </a:r>
            <a:r>
              <a:rPr lang="cs-CZ" sz="2000" dirty="0" smtClean="0">
                <a:latin typeface="Comic Sans MS" pitchFamily="66" charset="0"/>
              </a:rPr>
              <a:t>HLA)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ntigenní </a:t>
            </a:r>
            <a:r>
              <a:rPr lang="cs-CZ" sz="2000" dirty="0">
                <a:latin typeface="Comic Sans MS" pitchFamily="66" charset="0"/>
              </a:rPr>
              <a:t>fragment (10 až 20AA) rozpoznán T lymf – podobnost cizích a vlastních struktur – reakce na vlastní antigenní </a:t>
            </a:r>
            <a:r>
              <a:rPr lang="cs-CZ" sz="2000" dirty="0" smtClean="0">
                <a:latin typeface="Comic Sans MS" pitchFamily="66" charset="0"/>
              </a:rPr>
              <a:t>podněty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r</a:t>
            </a:r>
            <a:r>
              <a:rPr lang="cs-CZ" sz="2000" dirty="0" smtClean="0">
                <a:latin typeface="Comic Sans MS" pitchFamily="66" charset="0"/>
              </a:rPr>
              <a:t>egulace </a:t>
            </a:r>
            <a:r>
              <a:rPr lang="cs-CZ" sz="2000" dirty="0">
                <a:latin typeface="Comic Sans MS" pitchFamily="66" charset="0"/>
              </a:rPr>
              <a:t>tlumivými T lymf, b. přirozené imunity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Zánět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240588" cy="483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Autoimunitní imunopatologické nemoci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Revmatoidní artritida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Diabetes </a:t>
            </a:r>
            <a:r>
              <a:rPr lang="cs-CZ" sz="2000" dirty="0" err="1">
                <a:latin typeface="Comic Sans MS" pitchFamily="66" charset="0"/>
              </a:rPr>
              <a:t>mellitus</a:t>
            </a:r>
            <a:r>
              <a:rPr lang="cs-CZ" sz="2000" dirty="0">
                <a:latin typeface="Comic Sans MS" pitchFamily="66" charset="0"/>
              </a:rPr>
              <a:t> typ I</a:t>
            </a:r>
            <a:r>
              <a:rPr lang="cs-CZ" sz="2000" dirty="0" smtClean="0">
                <a:latin typeface="Comic Sans MS" pitchFamily="66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Střevní záněty – Crohnova choroba, ulcerózní </a:t>
            </a:r>
            <a:r>
              <a:rPr lang="cs-CZ" sz="2000" dirty="0" smtClean="0">
                <a:latin typeface="Comic Sans MS" pitchFamily="66" charset="0"/>
              </a:rPr>
              <a:t>kolitida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latin typeface="Comic Sans MS" pitchFamily="66" charset="0"/>
              </a:rPr>
              <a:t>Parotitická</a:t>
            </a:r>
            <a:r>
              <a:rPr lang="cs-CZ" sz="2000" dirty="0" smtClean="0">
                <a:latin typeface="Comic Sans MS" pitchFamily="66" charset="0"/>
              </a:rPr>
              <a:t> orchitida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latin typeface="Comic Sans MS" pitchFamily="66" charset="0"/>
              </a:rPr>
              <a:t>Myasthenia</a:t>
            </a:r>
            <a:r>
              <a:rPr lang="cs-CZ" sz="2000" dirty="0" smtClean="0">
                <a:latin typeface="Comic Sans MS" pitchFamily="66" charset="0"/>
              </a:rPr>
              <a:t> gravis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57349" name="Picture 2" descr="Inflam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176362" cy="25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Imunodeficience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675" y="981075"/>
            <a:ext cx="7881938" cy="5688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imunopatologické </a:t>
            </a:r>
            <a:r>
              <a:rPr lang="cs-CZ" sz="1800" dirty="0">
                <a:latin typeface="Comic Sans MS" pitchFamily="66" charset="0"/>
              </a:rPr>
              <a:t>stavy, u nichž je snížena celková reaktivita organismu na antigenní a jiné </a:t>
            </a:r>
            <a:r>
              <a:rPr lang="cs-CZ" sz="1800" dirty="0" smtClean="0">
                <a:latin typeface="Comic Sans MS" pitchFamily="66" charset="0"/>
              </a:rPr>
              <a:t>podněty, vyvolávající </a:t>
            </a:r>
            <a:r>
              <a:rPr lang="cs-CZ" sz="1800" dirty="0">
                <a:latin typeface="Comic Sans MS" pitchFamily="66" charset="0"/>
              </a:rPr>
              <a:t>specifickou nebo nespecifickou imunitní </a:t>
            </a:r>
            <a:r>
              <a:rPr lang="cs-CZ" sz="1800" dirty="0" smtClean="0">
                <a:latin typeface="Comic Sans MS" pitchFamily="66" charset="0"/>
              </a:rPr>
              <a:t>reakci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klinický projev - </a:t>
            </a:r>
            <a:r>
              <a:rPr lang="cs-CZ" sz="1800" dirty="0">
                <a:latin typeface="Comic Sans MS" pitchFamily="66" charset="0"/>
              </a:rPr>
              <a:t>zvýšená náchylnost k </a:t>
            </a:r>
            <a:r>
              <a:rPr lang="cs-CZ" sz="1800" dirty="0" smtClean="0">
                <a:latin typeface="Comic Sans MS" pitchFamily="66" charset="0"/>
              </a:rPr>
              <a:t>infekcím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rozené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(primární) – vzácnější, ale závažnější až život </a:t>
            </a:r>
            <a:r>
              <a:rPr lang="cs-CZ" sz="1800" dirty="0" smtClean="0">
                <a:latin typeface="Comic Sans MS" pitchFamily="66" charset="0"/>
              </a:rPr>
              <a:t>ohrožující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získané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(sekundární) – časté, ale většinou méně závažné (s výjimkou AIDS a získané </a:t>
            </a:r>
            <a:r>
              <a:rPr lang="cs-CZ" sz="1800" dirty="0" err="1">
                <a:latin typeface="Comic Sans MS" pitchFamily="66" charset="0"/>
              </a:rPr>
              <a:t>agranulocytózy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efekty </a:t>
            </a: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specifické imunity </a:t>
            </a:r>
            <a:r>
              <a:rPr lang="cs-CZ" sz="1800" dirty="0">
                <a:latin typeface="Comic Sans MS" pitchFamily="66" charset="0"/>
              </a:rPr>
              <a:t>– poruchy </a:t>
            </a:r>
            <a:r>
              <a:rPr lang="cs-CZ" sz="1800" dirty="0" smtClean="0">
                <a:latin typeface="Comic Sans MS" pitchFamily="66" charset="0"/>
              </a:rPr>
              <a:t>T lymf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smtClean="0">
                <a:latin typeface="Comic Sans MS" pitchFamily="66" charset="0"/>
              </a:rPr>
              <a:t>B lymf </a:t>
            </a:r>
            <a:r>
              <a:rPr lang="cs-CZ" sz="1800" dirty="0">
                <a:latin typeface="Comic Sans MS" pitchFamily="66" charset="0"/>
              </a:rPr>
              <a:t>(porucha tvorby protilátek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defekty </a:t>
            </a:r>
            <a:r>
              <a:rPr lang="cs-CZ" sz="1800" dirty="0">
                <a:solidFill>
                  <a:srgbClr val="CC0099"/>
                </a:solidFill>
                <a:latin typeface="Comic Sans MS" pitchFamily="66" charset="0"/>
              </a:rPr>
              <a:t>nespecifické imunity</a:t>
            </a:r>
            <a:r>
              <a:rPr lang="cs-CZ" sz="1800" dirty="0">
                <a:latin typeface="Comic Sans MS" pitchFamily="66" charset="0"/>
              </a:rPr>
              <a:t> – poruchy fagocytózy, komplementu, NK </a:t>
            </a:r>
            <a:r>
              <a:rPr lang="cs-CZ" sz="1800" dirty="0" smtClean="0">
                <a:latin typeface="Comic Sans MS" pitchFamily="66" charset="0"/>
              </a:rPr>
              <a:t>b.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imunodeficity sdružené s jinými vrozenými syndromy </a:t>
            </a:r>
            <a:r>
              <a:rPr lang="cs-CZ" sz="1800" dirty="0" smtClean="0">
                <a:latin typeface="Comic Sans MS" pitchFamily="66" charset="0"/>
              </a:rPr>
              <a:t>(př. </a:t>
            </a:r>
            <a:r>
              <a:rPr lang="cs-CZ" sz="1800" dirty="0" err="1" smtClean="0">
                <a:latin typeface="Comic Sans MS" pitchFamily="66" charset="0"/>
              </a:rPr>
              <a:t>Wiskott-Aldrichův</a:t>
            </a:r>
            <a:r>
              <a:rPr lang="cs-CZ" sz="1800" dirty="0" smtClean="0">
                <a:latin typeface="Comic Sans MS" pitchFamily="66" charset="0"/>
              </a:rPr>
              <a:t> syndrom - </a:t>
            </a:r>
            <a:r>
              <a:rPr lang="cs-CZ" sz="1800" dirty="0">
                <a:latin typeface="Comic Sans MS" pitchFamily="66" charset="0"/>
              </a:rPr>
              <a:t>GR onemocnění vázané na X-chromozom. Příčinou je porucha membránového glykoproteinu na povrchu </a:t>
            </a:r>
            <a:r>
              <a:rPr lang="cs-CZ" sz="1800" dirty="0" smtClean="0">
                <a:latin typeface="Comic Sans MS" pitchFamily="66" charset="0"/>
              </a:rPr>
              <a:t>T b. </a:t>
            </a:r>
            <a:r>
              <a:rPr lang="cs-CZ" sz="1800" dirty="0">
                <a:latin typeface="Comic Sans MS" pitchFamily="66" charset="0"/>
              </a:rPr>
              <a:t>i </a:t>
            </a:r>
            <a:r>
              <a:rPr lang="cs-CZ" sz="1800" dirty="0" err="1" smtClean="0">
                <a:latin typeface="Comic Sans MS" pitchFamily="66" charset="0"/>
              </a:rPr>
              <a:t>trom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jsou zvýšeně vychytávány ve slezině</a:t>
            </a:r>
            <a:r>
              <a:rPr lang="cs-CZ" sz="1800" dirty="0" smtClean="0">
                <a:latin typeface="Comic Sans MS" pitchFamily="66" charset="0"/>
              </a:rPr>
              <a:t>).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AIDS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675" y="981075"/>
            <a:ext cx="7953375" cy="5688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err="1">
                <a:latin typeface="Comic Sans MS" pitchFamily="66" charset="0"/>
              </a:rPr>
              <a:t>Acquired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Immune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Deficiency</a:t>
            </a:r>
            <a:r>
              <a:rPr lang="cs-CZ" sz="1800" dirty="0">
                <a:latin typeface="Comic Sans MS" pitchFamily="66" charset="0"/>
              </a:rPr>
              <a:t> Syndrome (tj. syndrom získaného imunodeficitu</a:t>
            </a:r>
            <a:r>
              <a:rPr lang="cs-CZ" sz="1800" dirty="0" smtClean="0">
                <a:latin typeface="Comic Sans MS" pitchFamily="66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způsobuje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retrovirus zvaný HIV </a:t>
            </a:r>
            <a:r>
              <a:rPr lang="cs-CZ" sz="1800" dirty="0">
                <a:latin typeface="Comic Sans MS" pitchFamily="66" charset="0"/>
              </a:rPr>
              <a:t>– </a:t>
            </a:r>
            <a:r>
              <a:rPr lang="cs-CZ" sz="1800" i="1" dirty="0" err="1">
                <a:latin typeface="Comic Sans MS" pitchFamily="66" charset="0"/>
              </a:rPr>
              <a:t>Human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Immunodeficiency</a:t>
            </a:r>
            <a:r>
              <a:rPr lang="cs-CZ" sz="1800" i="1" dirty="0">
                <a:latin typeface="Comic Sans MS" pitchFamily="66" charset="0"/>
              </a:rPr>
              <a:t> Virus</a:t>
            </a:r>
            <a:r>
              <a:rPr lang="cs-CZ" sz="1800" dirty="0">
                <a:latin typeface="Comic Sans MS" pitchFamily="66" charset="0"/>
              </a:rPr>
              <a:t>, tedy virus způsobující ztrátu obranyschopnosti u </a:t>
            </a:r>
            <a:r>
              <a:rPr lang="cs-CZ" sz="1800" dirty="0" smtClean="0">
                <a:latin typeface="Comic Sans MS" pitchFamily="66" charset="0"/>
              </a:rPr>
              <a:t>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FF9933"/>
                </a:solidFill>
                <a:latin typeface="Comic Sans MS" pitchFamily="66" charset="0"/>
              </a:rPr>
              <a:t>virus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napadá zejména CD4</a:t>
            </a:r>
            <a:r>
              <a:rPr lang="cs-CZ" sz="1800" baseline="30000" dirty="0">
                <a:solidFill>
                  <a:srgbClr val="FF9933"/>
                </a:solidFill>
                <a:latin typeface="Comic Sans MS" pitchFamily="66" charset="0"/>
              </a:rPr>
              <a:t>+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9933"/>
                </a:solidFill>
                <a:latin typeface="Comic Sans MS" pitchFamily="66" charset="0"/>
              </a:rPr>
              <a:t>T lymf </a:t>
            </a:r>
            <a:r>
              <a:rPr lang="cs-CZ" sz="1800" dirty="0">
                <a:solidFill>
                  <a:srgbClr val="FF9933"/>
                </a:solidFill>
                <a:latin typeface="Comic Sans MS" pitchFamily="66" charset="0"/>
              </a:rPr>
              <a:t>a makrofágy</a:t>
            </a:r>
            <a:r>
              <a:rPr lang="cs-CZ" sz="1800" dirty="0">
                <a:latin typeface="Comic Sans MS" pitchFamily="66" charset="0"/>
              </a:rPr>
              <a:t>, množí se v nich, zabíjí je, čímž výrazně snižuje jejich množství v těle nakaženého člověka. Pokles počtu těchto bílých krvinek, důležitých pro správné fungování obranyschopnosti lidského organismu, vede k selhávání imunity</a:t>
            </a:r>
            <a:r>
              <a:rPr lang="cs-CZ" sz="1800" dirty="0" smtClean="0"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aseline="30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řenos </a:t>
            </a:r>
            <a:r>
              <a:rPr lang="cs-CZ" sz="1800" dirty="0">
                <a:latin typeface="Comic Sans MS" pitchFamily="66" charset="0"/>
              </a:rPr>
              <a:t>horizontální – nechráněný pohlavní styk, krevní deriváty, parenterální aplikace drog infikovanou </a:t>
            </a:r>
            <a:r>
              <a:rPr lang="cs-CZ" sz="1800" dirty="0" smtClean="0">
                <a:latin typeface="Comic Sans MS" pitchFamily="66" charset="0"/>
              </a:rPr>
              <a:t>jehlou</a:t>
            </a:r>
            <a:endParaRPr lang="cs-CZ" sz="1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řenos vertikální </a:t>
            </a:r>
            <a:r>
              <a:rPr lang="cs-CZ" sz="1800" dirty="0">
                <a:latin typeface="Comic Sans MS" pitchFamily="66" charset="0"/>
              </a:rPr>
              <a:t>– z matky na dítě (</a:t>
            </a:r>
            <a:r>
              <a:rPr lang="cs-CZ" sz="1800" dirty="0" err="1" smtClean="0">
                <a:latin typeface="Comic Sans MS" pitchFamily="66" charset="0"/>
              </a:rPr>
              <a:t>transplacentárě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i perinatálně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linické příznaky - horečka </a:t>
            </a:r>
            <a:r>
              <a:rPr lang="cs-CZ" sz="1800" dirty="0">
                <a:latin typeface="Comic Sans MS" pitchFamily="66" charset="0"/>
              </a:rPr>
              <a:t>a zduření </a:t>
            </a:r>
            <a:r>
              <a:rPr lang="cs-CZ" sz="1800" dirty="0" smtClean="0">
                <a:latin typeface="Comic Sans MS" pitchFamily="66" charset="0"/>
              </a:rPr>
              <a:t>uzlin, protilátky </a:t>
            </a:r>
            <a:r>
              <a:rPr lang="cs-CZ" sz="1800" dirty="0">
                <a:latin typeface="Comic Sans MS" pitchFamily="66" charset="0"/>
              </a:rPr>
              <a:t>proti HIV se tvoří nejdříve za 1–3 </a:t>
            </a:r>
            <a:r>
              <a:rPr lang="cs-CZ" sz="1800" dirty="0" smtClean="0">
                <a:latin typeface="Comic Sans MS" pitchFamily="66" charset="0"/>
              </a:rPr>
              <a:t>měsíce, jejich </a:t>
            </a:r>
            <a:r>
              <a:rPr lang="cs-CZ" sz="1800" dirty="0">
                <a:latin typeface="Comic Sans MS" pitchFamily="66" charset="0"/>
              </a:rPr>
              <a:t>pozitivita je jediný projev až u 70 % </a:t>
            </a:r>
            <a:r>
              <a:rPr lang="cs-CZ" sz="1800" dirty="0" smtClean="0">
                <a:latin typeface="Comic Sans MS" pitchFamily="66" charset="0"/>
              </a:rPr>
              <a:t>nakažených. Toto </a:t>
            </a:r>
            <a:r>
              <a:rPr lang="cs-CZ" sz="1800" dirty="0">
                <a:latin typeface="Comic Sans MS" pitchFamily="66" charset="0"/>
              </a:rPr>
              <a:t>stadium symptomatické chronické infekce odezní. K propuknutí stádia AIDS může dojít po měsících až desítkách let.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Termoregulace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c</a:t>
            </a:r>
            <a:r>
              <a:rPr lang="cs-CZ" sz="2000" dirty="0" smtClean="0">
                <a:latin typeface="Comic Sans MS" pitchFamily="66" charset="0"/>
              </a:rPr>
              <a:t>entrum v hypotalamu - funguje </a:t>
            </a:r>
            <a:r>
              <a:rPr lang="cs-CZ" sz="2000" dirty="0">
                <a:latin typeface="Comic Sans MS" pitchFamily="66" charset="0"/>
              </a:rPr>
              <a:t>jako termostat - monitoruje teplotu a akceleruje buď tepelné ztráty nebo naopak produkci </a:t>
            </a:r>
            <a:r>
              <a:rPr lang="cs-CZ" sz="2000" dirty="0" smtClean="0">
                <a:latin typeface="Comic Sans MS" pitchFamily="66" charset="0"/>
              </a:rPr>
              <a:t>tepla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ypotalamus ztrácí schopnost termoregulace při t méně než 34,5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 </a:t>
            </a:r>
            <a:r>
              <a:rPr lang="cs-CZ" sz="2000" dirty="0">
                <a:latin typeface="Comic Sans MS" pitchFamily="66" charset="0"/>
              </a:rPr>
              <a:t>°C </a:t>
            </a: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</a:rPr>
              <a:t>Termoreceptory</a:t>
            </a:r>
            <a:endParaRPr lang="cs-CZ" sz="2000" dirty="0">
              <a:solidFill>
                <a:srgbClr val="FF66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periferní </a:t>
            </a:r>
            <a:r>
              <a:rPr lang="cs-CZ" sz="2000" dirty="0">
                <a:latin typeface="Comic Sans MS" pitchFamily="66" charset="0"/>
              </a:rPr>
              <a:t>termoreceptory </a:t>
            </a:r>
            <a:r>
              <a:rPr lang="cs-CZ" sz="2000" dirty="0" smtClean="0">
                <a:latin typeface="Comic Sans MS" pitchFamily="66" charset="0"/>
              </a:rPr>
              <a:t>– povrchové (v kůži) a hluboké (v míše, břišní dutině a kolem velkých cév) 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centrální </a:t>
            </a:r>
            <a:r>
              <a:rPr lang="cs-CZ" sz="2000" dirty="0">
                <a:latin typeface="Comic Sans MS" pitchFamily="66" charset="0"/>
              </a:rPr>
              <a:t>termoreceptory v hypotalamu - teplota uvnitř těla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Termoregulace</a:t>
            </a:r>
            <a:r>
              <a:rPr lang="cs-CZ" sz="16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4390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průměrná fyziologická teplota – od 35,8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 °C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po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37,3 °C </a:t>
            </a:r>
            <a:r>
              <a:rPr lang="cs-CZ" sz="2000" dirty="0">
                <a:latin typeface="Comic Sans MS" pitchFamily="66" charset="0"/>
              </a:rPr>
              <a:t>- tato teplota zaručuje správné fungování všech tělesných orgánů a reakcí, které v nich </a:t>
            </a:r>
            <a:r>
              <a:rPr lang="cs-CZ" sz="2000" dirty="0" smtClean="0">
                <a:latin typeface="Comic Sans MS" pitchFamily="66" charset="0"/>
              </a:rPr>
              <a:t>probíhají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tvorba tepla (játra a svaly): MTB, vnější prostředí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tráta tepla: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odpařováním (evaporace) potu (Na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K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Cl</a:t>
            </a:r>
            <a:r>
              <a:rPr lang="cs-CZ" sz="2000" baseline="30000" dirty="0" smtClean="0">
                <a:latin typeface="Comic Sans MS" pitchFamily="66" charset="0"/>
              </a:rPr>
              <a:t>-</a:t>
            </a:r>
            <a:r>
              <a:rPr lang="cs-CZ" sz="2000" dirty="0" smtClean="0">
                <a:latin typeface="Comic Sans MS" pitchFamily="66" charset="0"/>
              </a:rPr>
              <a:t>, močovina, laktát) z </a:t>
            </a:r>
            <a:r>
              <a:rPr lang="cs-CZ" sz="2000" dirty="0">
                <a:latin typeface="Comic Sans MS" pitchFamily="66" charset="0"/>
              </a:rPr>
              <a:t>povrchu těla dochází k ochlazení </a:t>
            </a:r>
            <a:r>
              <a:rPr lang="cs-CZ" sz="2000" dirty="0" smtClean="0">
                <a:latin typeface="Comic Sans MS" pitchFamily="66" charset="0"/>
              </a:rPr>
              <a:t>organismu (i tekutina z plic a sliznic)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vedení (kondukce)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roudění (konvekce)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yzařování (radiace) – infračervené záření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8067675" cy="56165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fagocytující b.: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dendritické b. a makrofágy</a:t>
            </a:r>
            <a:r>
              <a:rPr lang="cs-CZ" sz="2000" dirty="0" smtClean="0">
                <a:latin typeface="Comic Sans MS" pitchFamily="66" charset="0"/>
              </a:rPr>
              <a:t> – pohlcují cizorodé struktury, zpracují je a prezentují je T lymfocytům (dlouhá doba života)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n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eutrofilní granulocyty </a:t>
            </a:r>
            <a:r>
              <a:rPr lang="cs-CZ" sz="2000" dirty="0" smtClean="0">
                <a:latin typeface="Comic Sans MS" pitchFamily="66" charset="0"/>
              </a:rPr>
              <a:t>= profesionální fagocyty – efektorové působení v IS (krátká doba života, doplňovány z prekurzorů v krvetvorných orgánech) </a:t>
            </a:r>
            <a:r>
              <a:rPr lang="cs-CZ" sz="2100" dirty="0" err="1" smtClean="0">
                <a:latin typeface="Comic Sans MS" pitchFamily="66" charset="0"/>
              </a:rPr>
              <a:t>cytokiny</a:t>
            </a:r>
            <a:endParaRPr lang="cs-CZ" sz="21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4516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16850" cy="5545137"/>
          </a:xfrm>
        </p:spPr>
        <p:txBody>
          <a:bodyPr/>
          <a:lstStyle/>
          <a:p>
            <a:r>
              <a:rPr lang="cs-CZ" sz="2000" smtClean="0">
                <a:latin typeface="Comic Sans MS" pitchFamily="66" charset="0"/>
              </a:rPr>
              <a:t>svalová aktivita při práci zvyšuje tvorbu tepla</a:t>
            </a:r>
          </a:p>
          <a:p>
            <a:r>
              <a:rPr lang="cs-CZ" sz="2000" smtClean="0">
                <a:latin typeface="Comic Sans MS" pitchFamily="66" charset="0"/>
              </a:rPr>
              <a:t>zvýšená aktivita potních žláz snižuje teplotu těla</a:t>
            </a:r>
          </a:p>
          <a:p>
            <a:r>
              <a:rPr lang="cs-CZ" sz="2000" smtClean="0">
                <a:latin typeface="Comic Sans MS" pitchFamily="66" charset="0"/>
              </a:rPr>
              <a:t>hladké svaly ve stěnách kožních arteriol se: </a:t>
            </a:r>
          </a:p>
          <a:p>
            <a:pPr>
              <a:buFont typeface="Comic Sans MS" pitchFamily="66" charset="0"/>
              <a:buChar char="–"/>
            </a:pPr>
            <a:r>
              <a:rPr lang="cs-CZ" sz="2000" smtClean="0">
                <a:latin typeface="Comic Sans MS" pitchFamily="66" charset="0"/>
              </a:rPr>
              <a:t>dilatují - vedení teplé krve k povrchu - ochlazení (nadprodukce tepla)</a:t>
            </a:r>
          </a:p>
          <a:p>
            <a:pPr>
              <a:buFont typeface="Comic Sans MS" pitchFamily="66" charset="0"/>
              <a:buChar char="–"/>
            </a:pPr>
            <a:r>
              <a:rPr lang="cs-CZ" sz="2000" smtClean="0">
                <a:latin typeface="Comic Sans MS" pitchFamily="66" charset="0"/>
              </a:rPr>
              <a:t>kontrahují - bránění ztrátám tepla (chladné okolní prostředí)</a:t>
            </a:r>
          </a:p>
          <a:p>
            <a:r>
              <a:rPr lang="cs-CZ" sz="2000" smtClean="0">
                <a:latin typeface="Comic Sans MS" pitchFamily="66" charset="0"/>
              </a:rPr>
              <a:t>metabolická tvorba tepla se může zvýšit produkcí hormonů štítné žlázy (tyroxin) a dřeně nadledvin (katecholaminy – zvyšují mobilizaci a využití MK)</a:t>
            </a:r>
          </a:p>
          <a:p>
            <a:endParaRPr lang="cs-CZ" sz="2000" smtClean="0">
              <a:latin typeface="Comic Sans MS" pitchFamily="66" charset="0"/>
            </a:endParaRPr>
          </a:p>
          <a:p>
            <a:endParaRPr lang="cs-CZ" sz="2000" smtClean="0">
              <a:latin typeface="Comic Sans MS" pitchFamily="66" charset="0"/>
            </a:endParaRPr>
          </a:p>
          <a:p>
            <a:endParaRPr lang="cs-CZ" sz="16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5451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Měření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tělesné teploty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eploměr - do podpaždí, do úst (u </a:t>
            </a:r>
            <a:r>
              <a:rPr lang="cs-CZ" sz="2000" dirty="0">
                <a:latin typeface="Comic Sans MS" pitchFamily="66" charset="0"/>
              </a:rPr>
              <a:t>nemluvňat -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infračerveného senzoru či laserového </a:t>
            </a:r>
            <a:r>
              <a:rPr lang="cs-CZ" sz="2000" dirty="0" smtClean="0">
                <a:latin typeface="Comic Sans MS" pitchFamily="66" charset="0"/>
              </a:rPr>
              <a:t>odrazu,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nebo teploměr do konečníku)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teplota tělesného jádra - </a:t>
            </a:r>
            <a:r>
              <a:rPr lang="cs-CZ" sz="2000" dirty="0" smtClean="0">
                <a:latin typeface="Comic Sans MS" pitchFamily="66" charset="0"/>
              </a:rPr>
              <a:t>sondy </a:t>
            </a:r>
            <a:r>
              <a:rPr lang="cs-CZ" sz="2000" dirty="0">
                <a:latin typeface="Comic Sans MS" pitchFamily="66" charset="0"/>
              </a:rPr>
              <a:t>jako součást močového </a:t>
            </a:r>
            <a:r>
              <a:rPr lang="cs-CZ" sz="2000" dirty="0" smtClean="0">
                <a:latin typeface="Comic Sans MS" pitchFamily="66" charset="0"/>
              </a:rPr>
              <a:t>katetru, nebo </a:t>
            </a:r>
            <a:r>
              <a:rPr lang="cs-CZ" sz="2000" dirty="0">
                <a:latin typeface="Comic Sans MS" pitchFamily="66" charset="0"/>
              </a:rPr>
              <a:t>sondy </a:t>
            </a:r>
            <a:r>
              <a:rPr lang="cs-CZ" sz="2000" dirty="0" smtClean="0">
                <a:latin typeface="Comic Sans MS" pitchFamily="66" charset="0"/>
              </a:rPr>
              <a:t>jícnové, teplota </a:t>
            </a:r>
            <a:r>
              <a:rPr lang="cs-CZ" sz="2000" dirty="0">
                <a:latin typeface="Comic Sans MS" pitchFamily="66" charset="0"/>
              </a:rPr>
              <a:t>ušního </a:t>
            </a:r>
            <a:r>
              <a:rPr lang="cs-CZ" sz="2000" dirty="0" smtClean="0">
                <a:latin typeface="Comic Sans MS" pitchFamily="66" charset="0"/>
              </a:rPr>
              <a:t>bubínku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zvýšení tělesné teploty - více než 37 °C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přehřátí (hypertermie), úžeh a úpal – nadměrný pobyt na slunci 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obranná reakce IS na infekci organismu -  nesrážet teplotu (zvýšení teploty urychluje migraci b., jejich dělení a podporuje produkci protilátek)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6564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5545138"/>
          </a:xfrm>
        </p:spPr>
        <p:txBody>
          <a:bodyPr/>
          <a:lstStyle/>
          <a:p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horečka -</a:t>
            </a:r>
            <a:r>
              <a:rPr lang="cs-CZ" sz="2000" smtClean="0">
                <a:latin typeface="Comic Sans MS" pitchFamily="66" charset="0"/>
              </a:rPr>
              <a:t> </a:t>
            </a: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více než 38 °C </a:t>
            </a:r>
            <a:endParaRPr lang="cs-CZ" sz="2000" smtClean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smtClean="0">
                <a:latin typeface="Comic Sans MS" pitchFamily="66" charset="0"/>
              </a:rPr>
              <a:t>je vyvolávána exogenními (složky těl bakterií) a endogenními (interleukiny a jiné cytokiny z makrofágů) pyrogeny, které pro­střednictvím prostaglandinu PGE2 spouštějí v hypotalamu horečnaté reakce</a:t>
            </a:r>
          </a:p>
          <a:p>
            <a:pPr>
              <a:buFont typeface="Comic Sans MS" pitchFamily="66" charset="0"/>
              <a:buChar char="–"/>
            </a:pPr>
            <a:r>
              <a:rPr lang="cs-CZ" sz="2000" smtClean="0">
                <a:latin typeface="Comic Sans MS" pitchFamily="66" charset="0"/>
              </a:rPr>
              <a:t>srážení teploty až nad 38 °C (studené zábaly, medikamenty)</a:t>
            </a:r>
          </a:p>
          <a:p>
            <a:pPr>
              <a:buFont typeface="Comic Sans MS" pitchFamily="66" charset="0"/>
              <a:buChar char="–"/>
            </a:pPr>
            <a:r>
              <a:rPr lang="cs-CZ" sz="2000" smtClean="0">
                <a:latin typeface="Comic Sans MS" pitchFamily="66" charset="0"/>
              </a:rPr>
              <a:t>termoregulace nastavena na vyšší stupeň - na začátku tělo chladné (dostaví se mj. svalový třes: zim­nice, třesavka), když horečka klesne na normál­ní náležitou hodnotu, je tělo relativně příliš horké (nastává vazodilatace a silné pocení)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302418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100" dirty="0">
                <a:solidFill>
                  <a:srgbClr val="CC0099"/>
                </a:solidFill>
                <a:latin typeface="Comic Sans MS" pitchFamily="66" charset="0"/>
              </a:rPr>
              <a:t>podchlazení - nechtěný pokles teploty tělesného jádra pod 35,5 °C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při traumatickém šoku (po ztrátě krve omezen průtok krve tkáněmi)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u lidí s poruchou vyšší nervové činnosti (alkohol, drogy, onemocnění) a u děti, kteří nejsou schopni ukrýt se před </a:t>
            </a:r>
            <a:r>
              <a:rPr lang="cs-CZ" sz="2100" dirty="0" smtClean="0">
                <a:latin typeface="Comic Sans MS" pitchFamily="66" charset="0"/>
              </a:rPr>
              <a:t>chladem - omrzliny</a:t>
            </a:r>
            <a:endParaRPr lang="cs-CZ" sz="21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100" dirty="0">
                <a:latin typeface="Comic Sans MS" pitchFamily="66" charset="0"/>
              </a:rPr>
              <a:t>nehody (zával lavinou a tonutí v chladných vodách)  - smrt při tomto typu podchlazení nastává zástavou </a:t>
            </a:r>
            <a:r>
              <a:rPr lang="cs-CZ" sz="2100" dirty="0" smtClean="0">
                <a:latin typeface="Comic Sans MS" pitchFamily="66" charset="0"/>
              </a:rPr>
              <a:t>oběhu</a:t>
            </a:r>
            <a:endParaRPr lang="cs-CZ" sz="2100" dirty="0">
              <a:latin typeface="Comic Sans MS" pitchFamily="66" charset="0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2019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Tělesná teplota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816850" cy="3960813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podchlazení -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pokles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teploty tělesného jádra pod 35,5 °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C</a:t>
            </a: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léčba - ohřátí tělesného jádra (kardiochirurgie, ARO)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první pomoc - resuscitace oběhu stlačováním hrudníku a dýchání z úst do úst (pokud nemá dechovou aktivitu, nepohybuje se a je v bezvědomí)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snížení </a:t>
            </a:r>
            <a:r>
              <a:rPr lang="cs-CZ" sz="2000" dirty="0">
                <a:latin typeface="Comic Sans MS" pitchFamily="66" charset="0"/>
              </a:rPr>
              <a:t>tělesné teploty léčebné - používá se ve vážných situacích, kdy je nutno utlumit metabolizmus mozku tak, aby při snížené dodávce kyslíku bylo omezeno jeho poškození (operace srdce, náhlá zástava oběhu).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743825" cy="5616575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subjektivní nepříjemný pocit zprostředkovaný aferentním </a:t>
            </a:r>
            <a:r>
              <a:rPr lang="cs-CZ" sz="2000" dirty="0">
                <a:latin typeface="Comic Sans MS" pitchFamily="66" charset="0"/>
              </a:rPr>
              <a:t>nervovým systémem a mozkovou kůrou, související s možným nebo aktuálním poškozením tkáně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aktivace </a:t>
            </a:r>
            <a:r>
              <a:rPr lang="cs-CZ" sz="2000" dirty="0">
                <a:latin typeface="Comic Sans MS" pitchFamily="66" charset="0"/>
              </a:rPr>
              <a:t>sympatiku, parasympatiku, </a:t>
            </a:r>
            <a:r>
              <a:rPr lang="cs-CZ" sz="2000" dirty="0" smtClean="0">
                <a:latin typeface="Comic Sans MS" pitchFamily="66" charset="0"/>
              </a:rPr>
              <a:t>motorických reakcí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nocicepce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(vznik a přenos signálu o bolesti) je </a:t>
            </a:r>
            <a:r>
              <a:rPr lang="cs-CZ" sz="2000" dirty="0" err="1">
                <a:latin typeface="Comic Sans MS" pitchFamily="66" charset="0"/>
              </a:rPr>
              <a:t>neurohumorální</a:t>
            </a:r>
            <a:r>
              <a:rPr lang="cs-CZ" sz="2000" dirty="0">
                <a:latin typeface="Comic Sans MS" pitchFamily="66" charset="0"/>
              </a:rPr>
              <a:t> proces zahrnující vznik bolesti podrážděním </a:t>
            </a:r>
            <a:r>
              <a:rPr lang="cs-CZ" sz="2000" dirty="0" err="1">
                <a:latin typeface="Comic Sans MS" pitchFamily="66" charset="0"/>
              </a:rPr>
              <a:t>nociceptorů</a:t>
            </a:r>
            <a:r>
              <a:rPr lang="cs-CZ" sz="2000" dirty="0">
                <a:latin typeface="Comic Sans MS" pitchFamily="66" charset="0"/>
              </a:rPr>
              <a:t>, její vedení nervovými vlákny do mozku a její následné zpracování CNS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Klinika: numerická </a:t>
            </a:r>
            <a:r>
              <a:rPr lang="cs-CZ" sz="2000" dirty="0">
                <a:latin typeface="Comic Sans MS" pitchFamily="66" charset="0"/>
              </a:rPr>
              <a:t>stupnice – koreluje s analogovou stupnicí 0 (bez bolesti) až 10 (nesnesitelná bolest)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743825" cy="56165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Prostaglandiny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Paracetamolum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ibuprofenum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kys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. acetylsalicylová</a:t>
            </a:r>
            <a:endParaRPr lang="en-GB" sz="2000" dirty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16738" name="Picture 2" descr="http://www.wikiskripta.eu/images/thumb/6/6a/Metabolismus_a_%C3%BA%C4%8Dinky_eikosanoid%C5%AF.png/500px-Metabolismus_a_%C3%BA%C4%8Dinky_eikosanoid%C5%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12776"/>
            <a:ext cx="59269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44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0660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Akutní</a:t>
            </a: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trvání sekundy až týdny, maximálně však do tří měsíců 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vznik úrazovým mechanismem, operačním výkonem, chorobou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působí jako silný stresor a vyvolává vyplavení katecholaminů, stresových hormonů; katabolismus a pokles imunity.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je doprovázena vegetativními příznaky jako jsou: tachykardie, tachypnoe, mydriáza, pocení, retence moči, zpomalení peristaltiky, hyperglykémie.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Bolest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684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Chronická</a:t>
            </a: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trvá déle než 3 měsíce a přetrvává i po odstranění vyvolávajícího podnětu nebo zhojení tkáňového poškození 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zhoršuje kvalitu života, vede k fyzickému a psychickému strádání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povrchová bolest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ostrá, dobře lokalizovatelná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hluboká somatická a viscerální bolest</a:t>
            </a:r>
          </a:p>
          <a:p>
            <a:pPr>
              <a:lnSpc>
                <a:spcPct val="120000"/>
              </a:lnSpc>
            </a:pPr>
            <a:r>
              <a:rPr lang="cs-CZ" sz="2000" smtClean="0">
                <a:latin typeface="Comic Sans MS" pitchFamily="66" charset="0"/>
              </a:rPr>
              <a:t>tupý charakter, delší trvání, rozsah je špatně difúzní, špatně ohraničitelný (přenesená bolest), je patrná vegetativní reakce</a:t>
            </a:r>
          </a:p>
          <a:p>
            <a:pPr>
              <a:lnSpc>
                <a:spcPct val="120000"/>
              </a:lnSpc>
            </a:pPr>
            <a:endParaRPr lang="cs-CZ" sz="200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en-GB" sz="14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náhlý život ohrožující stav poruchy </a:t>
            </a:r>
            <a:r>
              <a:rPr lang="cs-CZ" sz="2000" dirty="0" err="1" smtClean="0">
                <a:latin typeface="Comic Sans MS" pitchFamily="66" charset="0"/>
              </a:rPr>
              <a:t>perfuze</a:t>
            </a:r>
            <a:r>
              <a:rPr lang="cs-CZ" sz="2000" dirty="0" smtClean="0">
                <a:latin typeface="Comic Sans MS" pitchFamily="66" charset="0"/>
              </a:rPr>
              <a:t> tkání, která může vést k orgánovým změnám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perfuze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tkání</a:t>
            </a:r>
            <a:r>
              <a:rPr lang="cs-CZ" sz="2000" dirty="0" smtClean="0">
                <a:latin typeface="Comic Sans MS" pitchFamily="66" charset="0"/>
              </a:rPr>
              <a:t> má složku nutritivní a složku cirkulační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nutritivní složka: dodávka O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a živin buňkám a odvod CO</a:t>
            </a:r>
            <a:r>
              <a:rPr lang="cs-CZ" sz="2000" baseline="-25000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 a metabolitů</a:t>
            </a:r>
          </a:p>
          <a:p>
            <a:pPr algn="just" eaLnBrk="0" hangingPunct="0">
              <a:spcBef>
                <a:spcPct val="0"/>
              </a:spcBef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cirkulační složka: udržení </a:t>
            </a:r>
            <a:r>
              <a:rPr lang="cs-CZ" sz="2000" dirty="0" err="1" smtClean="0">
                <a:latin typeface="Comic Sans MS" pitchFamily="66" charset="0"/>
              </a:rPr>
              <a:t>perfuze</a:t>
            </a:r>
            <a:r>
              <a:rPr lang="cs-CZ" sz="2000" dirty="0" smtClean="0">
                <a:latin typeface="Comic Sans MS" pitchFamily="66" charset="0"/>
              </a:rPr>
              <a:t> je nezbytné pro distribuci srdečního výdeje mezi jednotlivé orgány a pro udržení arteriálního krevního tlaku</a:t>
            </a:r>
          </a:p>
        </p:txBody>
      </p:sp>
      <p:pic>
        <p:nvPicPr>
          <p:cNvPr id="72708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8067675" cy="561657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humorální složka přirozené imunity: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k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omplementový systém</a:t>
            </a:r>
            <a:r>
              <a:rPr lang="cs-CZ" sz="2000" dirty="0" smtClean="0">
                <a:latin typeface="Comic Sans MS" pitchFamily="66" charset="0"/>
              </a:rPr>
              <a:t> – soustava proteinů v tělních tekutinách, cytolytické působení proti MO, uvolnění </a:t>
            </a:r>
            <a:r>
              <a:rPr lang="cs-CZ" sz="2000" dirty="0" err="1" smtClean="0">
                <a:latin typeface="Comic Sans MS" pitchFamily="66" charset="0"/>
              </a:rPr>
              <a:t>prozánětových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působků</a:t>
            </a:r>
            <a:r>
              <a:rPr lang="cs-CZ" sz="2000" dirty="0" smtClean="0">
                <a:latin typeface="Comic Sans MS" pitchFamily="66" charset="0"/>
              </a:rPr>
              <a:t>, jeho prostřednictvím jsou z těla odstraňovány imunitní komplexy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nterferonový systém</a:t>
            </a:r>
            <a:r>
              <a:rPr lang="cs-CZ" sz="2000" dirty="0" smtClean="0">
                <a:latin typeface="Comic Sans MS" pitchFamily="66" charset="0"/>
              </a:rPr>
              <a:t> – makromolekuly typu </a:t>
            </a:r>
            <a:r>
              <a:rPr lang="cs-CZ" sz="2000" dirty="0" err="1" smtClean="0">
                <a:latin typeface="Comic Sans MS" pitchFamily="66" charset="0"/>
              </a:rPr>
              <a:t>cytokinů</a:t>
            </a:r>
            <a:r>
              <a:rPr lang="cs-CZ" sz="2000" dirty="0" smtClean="0">
                <a:latin typeface="Comic Sans MS" pitchFamily="66" charset="0"/>
              </a:rPr>
              <a:t>, přímé protivirové působení a modulace imunitní odpovědi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527925" cy="5040312"/>
          </a:xfrm>
        </p:spPr>
        <p:txBody>
          <a:bodyPr rtlCol="0">
            <a:normAutofit/>
          </a:bodyPr>
          <a:lstStyle/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na </a:t>
            </a:r>
            <a:r>
              <a:rPr lang="cs-CZ" sz="2000" dirty="0">
                <a:latin typeface="Comic Sans MS" pitchFamily="66" charset="0"/>
              </a:rPr>
              <a:t>jedné straně je třeba zajistit výživu tkání (vazodilatace), na druhou stranu udržet arteriální tlak (vazokonstrikce</a:t>
            </a:r>
            <a:r>
              <a:rPr lang="cs-CZ" sz="2000" dirty="0" smtClean="0">
                <a:latin typeface="Comic Sans MS" pitchFamily="66" charset="0"/>
              </a:rPr>
              <a:t>) </a:t>
            </a:r>
          </a:p>
          <a:p>
            <a:pPr marL="0" indent="0" algn="just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šoku převáží </a:t>
            </a:r>
            <a:r>
              <a:rPr lang="cs-CZ" sz="2000" dirty="0">
                <a:latin typeface="Comic Sans MS" pitchFamily="66" charset="0"/>
              </a:rPr>
              <a:t>potřeba výživy tkání a dojde k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vazodilataci 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hypotenzi</a:t>
            </a:r>
          </a:p>
          <a:p>
            <a:pPr marL="0" indent="0" algn="just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just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err="1" smtClean="0">
                <a:latin typeface="Comic Sans MS" pitchFamily="66" charset="0"/>
              </a:rPr>
              <a:t>vazodilatační</a:t>
            </a:r>
            <a:r>
              <a:rPr lang="cs-CZ" sz="2000" dirty="0" smtClean="0">
                <a:latin typeface="Comic Sans MS" pitchFamily="66" charset="0"/>
              </a:rPr>
              <a:t> šok - s </a:t>
            </a:r>
            <a:r>
              <a:rPr lang="cs-CZ" sz="2000" dirty="0">
                <a:latin typeface="Comic Sans MS" pitchFamily="66" charset="0"/>
              </a:rPr>
              <a:t>dalšími faktory může způsobit poškození životně </a:t>
            </a:r>
            <a:r>
              <a:rPr lang="cs-CZ" sz="2000" dirty="0" smtClean="0">
                <a:latin typeface="Comic Sans MS" pitchFamily="66" charset="0"/>
              </a:rPr>
              <a:t>důležitých orgánů - MODS </a:t>
            </a:r>
            <a:r>
              <a:rPr lang="cs-CZ" sz="2000" dirty="0">
                <a:latin typeface="Comic Sans MS" pitchFamily="66" charset="0"/>
              </a:rPr>
              <a:t>(syndrom multiorgánové </a:t>
            </a:r>
            <a:r>
              <a:rPr lang="cs-CZ" sz="2000" dirty="0" smtClean="0">
                <a:latin typeface="Comic Sans MS" pitchFamily="66" charset="0"/>
              </a:rPr>
              <a:t>dysfunkce)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Příčiny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stavy způsobující snížení srdečního výdeje – hypovolemie, srdeční selhání 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generalizovaná </a:t>
            </a:r>
            <a:r>
              <a:rPr lang="cs-CZ" sz="2000" dirty="0">
                <a:latin typeface="Comic Sans MS" pitchFamily="66" charset="0"/>
              </a:rPr>
              <a:t>vazodilatace – anafylaxe, sepse, neurogenní příčina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harakteristické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příznaky 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áhlá </a:t>
            </a:r>
            <a:r>
              <a:rPr lang="cs-CZ" sz="2000" dirty="0">
                <a:latin typeface="Comic Sans MS" pitchFamily="66" charset="0"/>
              </a:rPr>
              <a:t>arteriální </a:t>
            </a:r>
            <a:r>
              <a:rPr lang="cs-CZ" sz="2000" dirty="0" smtClean="0">
                <a:latin typeface="Comic Sans MS" pitchFamily="66" charset="0"/>
              </a:rPr>
              <a:t>hypotenze (systolický </a:t>
            </a:r>
            <a:r>
              <a:rPr lang="cs-CZ" sz="2000" dirty="0">
                <a:latin typeface="Comic Sans MS" pitchFamily="66" charset="0"/>
              </a:rPr>
              <a:t>tlak pod 100 </a:t>
            </a:r>
            <a:r>
              <a:rPr lang="cs-CZ" sz="2000" dirty="0" err="1" smtClean="0">
                <a:latin typeface="Comic Sans MS" pitchFamily="66" charset="0"/>
              </a:rPr>
              <a:t>mmHg</a:t>
            </a:r>
            <a:r>
              <a:rPr lang="cs-CZ" sz="2000" dirty="0">
                <a:latin typeface="Comic Sans MS" pitchFamily="66" charset="0"/>
              </a:rPr>
              <a:t>)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ktivace </a:t>
            </a:r>
            <a:r>
              <a:rPr lang="cs-CZ" sz="2000" dirty="0" err="1">
                <a:latin typeface="Comic Sans MS" pitchFamily="66" charset="0"/>
              </a:rPr>
              <a:t>sympatoadrenálního</a:t>
            </a:r>
            <a:r>
              <a:rPr lang="cs-CZ" sz="2000" dirty="0">
                <a:latin typeface="Comic Sans MS" pitchFamily="66" charset="0"/>
              </a:rPr>
              <a:t> systému vyvolaná snížením </a:t>
            </a:r>
            <a:r>
              <a:rPr lang="cs-CZ" sz="2000" dirty="0" smtClean="0">
                <a:latin typeface="Comic Sans MS" pitchFamily="66" charset="0"/>
              </a:rPr>
              <a:t>tlaku 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laktátová </a:t>
            </a:r>
            <a:r>
              <a:rPr lang="cs-CZ" sz="2000" dirty="0">
                <a:latin typeface="Comic Sans MS" pitchFamily="66" charset="0"/>
              </a:rPr>
              <a:t>acidóza z přechodu na </a:t>
            </a:r>
            <a:r>
              <a:rPr lang="cs-CZ" sz="2000" dirty="0" smtClean="0">
                <a:latin typeface="Comic Sans MS" pitchFamily="66" charset="0"/>
              </a:rPr>
              <a:t>anaerobní MTB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nížení </a:t>
            </a:r>
            <a:r>
              <a:rPr lang="cs-CZ" sz="2000" dirty="0">
                <a:latin typeface="Comic Sans MS" pitchFamily="66" charset="0"/>
              </a:rPr>
              <a:t>srdečního indexu (MSV/povrch těla) pod </a:t>
            </a:r>
            <a:r>
              <a:rPr lang="cs-CZ" sz="2000" dirty="0" smtClean="0">
                <a:latin typeface="Comic Sans MS" pitchFamily="66" charset="0"/>
              </a:rPr>
              <a:t>1,8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4756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240588" cy="4830762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Patogeneze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tři </a:t>
            </a:r>
            <a:r>
              <a:rPr lang="cs-CZ" sz="2000" dirty="0">
                <a:latin typeface="Comic Sans MS" pitchFamily="66" charset="0"/>
              </a:rPr>
              <a:t>na sebe navazující </a:t>
            </a:r>
            <a:r>
              <a:rPr lang="cs-CZ" sz="2000" dirty="0" smtClean="0">
                <a:latin typeface="Comic Sans MS" pitchFamily="66" charset="0"/>
              </a:rPr>
              <a:t>fáze: 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fáze kompenzace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fáze dekompenzace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sz="2000" dirty="0" smtClean="0">
                <a:latin typeface="Comic Sans MS" pitchFamily="66" charset="0"/>
              </a:rPr>
              <a:t>ireverzibilní fáze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5780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3276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snahou </a:t>
            </a:r>
            <a:r>
              <a:rPr lang="cs-CZ" sz="2000" dirty="0">
                <a:latin typeface="Comic Sans MS" pitchFamily="66" charset="0"/>
              </a:rPr>
              <a:t>udržet dostatečnou </a:t>
            </a:r>
            <a:r>
              <a:rPr lang="cs-CZ" sz="2000" dirty="0" err="1">
                <a:latin typeface="Comic Sans MS" pitchFamily="66" charset="0"/>
              </a:rPr>
              <a:t>perfuzi</a:t>
            </a:r>
            <a:r>
              <a:rPr lang="cs-CZ" sz="2000" dirty="0">
                <a:latin typeface="Comic Sans MS" pitchFamily="66" charset="0"/>
              </a:rPr>
              <a:t> vitálně důležitých tkání na úkor </a:t>
            </a:r>
            <a:r>
              <a:rPr lang="cs-CZ" sz="2000" dirty="0" err="1">
                <a:latin typeface="Comic Sans MS" pitchFamily="66" charset="0"/>
              </a:rPr>
              <a:t>hypoperfuze</a:t>
            </a:r>
            <a:r>
              <a:rPr lang="cs-CZ" sz="2000" dirty="0">
                <a:latin typeface="Comic Sans MS" pitchFamily="66" charset="0"/>
              </a:rPr>
              <a:t> ostatních </a:t>
            </a:r>
            <a:r>
              <a:rPr lang="cs-CZ" sz="2000" dirty="0" smtClean="0">
                <a:latin typeface="Comic Sans MS" pitchFamily="66" charset="0"/>
              </a:rPr>
              <a:t>tkání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centralizace oběhu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aktivace </a:t>
            </a:r>
            <a:r>
              <a:rPr lang="cs-CZ" sz="2000" dirty="0" err="1">
                <a:latin typeface="Comic Sans MS" pitchFamily="66" charset="0"/>
              </a:rPr>
              <a:t>sympatoadrenálního</a:t>
            </a:r>
            <a:r>
              <a:rPr lang="cs-CZ" sz="2000" dirty="0">
                <a:latin typeface="Comic Sans MS" pitchFamily="66" charset="0"/>
              </a:rPr>
              <a:t> systému podmíněná </a:t>
            </a:r>
            <a:r>
              <a:rPr lang="cs-CZ" sz="2000" dirty="0" smtClean="0">
                <a:latin typeface="Comic Sans MS" pitchFamily="66" charset="0"/>
              </a:rPr>
              <a:t>hypotenzí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vyplavení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katecholaminů </a:t>
            </a:r>
            <a:r>
              <a:rPr lang="cs-CZ" sz="2000" dirty="0">
                <a:latin typeface="Comic Sans MS" pitchFamily="66" charset="0"/>
              </a:rPr>
              <a:t>(adrenalin, noradrenalin) vede k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redistribuci krve</a:t>
            </a:r>
            <a:r>
              <a:rPr lang="cs-CZ" sz="2000" dirty="0">
                <a:latin typeface="Comic Sans MS" pitchFamily="66" charset="0"/>
              </a:rPr>
              <a:t>: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vitálně důležité tkáně (</a:t>
            </a:r>
            <a:r>
              <a:rPr lang="cs-CZ" sz="2000" dirty="0" smtClean="0">
                <a:latin typeface="Comic Sans MS" pitchFamily="66" charset="0"/>
              </a:rPr>
              <a:t>mozek</a:t>
            </a:r>
            <a:r>
              <a:rPr lang="cs-CZ" sz="2000" dirty="0">
                <a:latin typeface="Comic Sans MS" pitchFamily="66" charset="0"/>
              </a:rPr>
              <a:t>, myokard, nadledviny, bránice, a. </a:t>
            </a:r>
            <a:r>
              <a:rPr lang="cs-CZ" sz="2000" dirty="0" err="1" smtClean="0">
                <a:latin typeface="Comic Sans MS" pitchFamily="66" charset="0"/>
              </a:rPr>
              <a:t>hepatica</a:t>
            </a:r>
            <a:r>
              <a:rPr lang="cs-CZ" sz="2000" dirty="0" smtClean="0">
                <a:latin typeface="Comic Sans MS" pitchFamily="66" charset="0"/>
              </a:rPr>
              <a:t>) – </a:t>
            </a:r>
            <a:r>
              <a:rPr lang="cs-CZ" sz="2000" dirty="0">
                <a:latin typeface="Comic Sans MS" pitchFamily="66" charset="0"/>
              </a:rPr>
              <a:t>vazodilatace (účinek adrenalinu na </a:t>
            </a:r>
            <a:r>
              <a:rPr lang="cs-CZ" sz="2000" dirty="0" smtClean="0">
                <a:latin typeface="Comic Sans MS" pitchFamily="66" charset="0"/>
              </a:rPr>
              <a:t>β-receptory), a </a:t>
            </a:r>
            <a:r>
              <a:rPr lang="cs-CZ" sz="2000" dirty="0">
                <a:latin typeface="Comic Sans MS" pitchFamily="66" charset="0"/>
              </a:rPr>
              <a:t>tím zvýšení </a:t>
            </a:r>
            <a:r>
              <a:rPr lang="cs-CZ" sz="2000" dirty="0" err="1">
                <a:latin typeface="Comic Sans MS" pitchFamily="66" charset="0"/>
              </a:rPr>
              <a:t>perfuze</a:t>
            </a:r>
            <a:r>
              <a:rPr lang="cs-CZ" sz="2000" dirty="0">
                <a:latin typeface="Comic Sans MS" pitchFamily="66" charset="0"/>
              </a:rPr>
              <a:t> a zásobení těchto orgánů krví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méně významné tkáně (</a:t>
            </a:r>
            <a:r>
              <a:rPr lang="cs-CZ" sz="2000" dirty="0" smtClean="0">
                <a:latin typeface="Comic Sans MS" pitchFamily="66" charset="0"/>
              </a:rPr>
              <a:t>kůže</a:t>
            </a:r>
            <a:r>
              <a:rPr lang="cs-CZ" sz="2000" dirty="0">
                <a:latin typeface="Comic Sans MS" pitchFamily="66" charset="0"/>
              </a:rPr>
              <a:t>, kosterní svaly, plíce, střevo, pankreas, ledviny, </a:t>
            </a:r>
            <a:r>
              <a:rPr lang="cs-CZ" sz="2000" dirty="0" smtClean="0">
                <a:latin typeface="Comic Sans MS" pitchFamily="66" charset="0"/>
              </a:rPr>
              <a:t>slezina)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– </a:t>
            </a:r>
            <a:r>
              <a:rPr lang="cs-CZ" sz="2000" dirty="0">
                <a:latin typeface="Comic Sans MS" pitchFamily="66" charset="0"/>
              </a:rPr>
              <a:t>vazokonstrikce (účinek noradrenalinu a adrenalinu na α-receptory), tím snížení </a:t>
            </a:r>
            <a:r>
              <a:rPr lang="cs-CZ" sz="2000" dirty="0" err="1">
                <a:latin typeface="Comic Sans MS" pitchFamily="66" charset="0"/>
              </a:rPr>
              <a:t>perfuze</a:t>
            </a:r>
            <a:r>
              <a:rPr lang="cs-CZ" sz="2000" dirty="0">
                <a:latin typeface="Comic Sans MS" pitchFamily="66" charset="0"/>
              </a:rPr>
              <a:t> a vznik ischemické hypoxie těchto tkání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341438"/>
            <a:ext cx="7743825" cy="53276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Fáze 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Krevní </a:t>
            </a:r>
            <a:r>
              <a:rPr lang="cs-CZ" sz="2000" dirty="0">
                <a:latin typeface="Comic Sans MS" pitchFamily="66" charset="0"/>
              </a:rPr>
              <a:t>objem se z větší části přesune do vitálně důležitých tkání, arteriální tlak je v této fázi normální nebo ustáleně </a:t>
            </a:r>
            <a:r>
              <a:rPr lang="cs-CZ" sz="2000" dirty="0" smtClean="0">
                <a:latin typeface="Comic Sans MS" pitchFamily="66" charset="0"/>
              </a:rPr>
              <a:t>snížený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alším </a:t>
            </a:r>
            <a:r>
              <a:rPr lang="cs-CZ" sz="2000" dirty="0">
                <a:latin typeface="Comic Sans MS" pitchFamily="66" charset="0"/>
              </a:rPr>
              <a:t>účinkem katecholaminů je zrychlení dýchání, zvýšení srdeční frekvence a síly kontrakce </a:t>
            </a:r>
            <a:r>
              <a:rPr lang="cs-CZ" sz="2000" dirty="0" smtClean="0">
                <a:latin typeface="Comic Sans MS" pitchFamily="66" charset="0"/>
              </a:rPr>
              <a:t>myokardu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autoinfuze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poklesem tlaku v počátečních fázích šoku dojde k nasátí tekutiny z </a:t>
            </a:r>
            <a:r>
              <a:rPr lang="cs-CZ" sz="2000" dirty="0" err="1">
                <a:latin typeface="Comic Sans MS" pitchFamily="66" charset="0"/>
              </a:rPr>
              <a:t>intersticia</a:t>
            </a:r>
            <a:r>
              <a:rPr lang="cs-CZ" sz="2000" dirty="0">
                <a:latin typeface="Comic Sans MS" pitchFamily="66" charset="0"/>
              </a:rPr>
              <a:t> do cév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autotransfuze</a:t>
            </a:r>
            <a:r>
              <a:rPr lang="cs-CZ" sz="2000" dirty="0">
                <a:latin typeface="Comic Sans MS" pitchFamily="66" charset="0"/>
              </a:rPr>
              <a:t> – kontrakce cév v kapacitní části řečiště (zejména játra, slezina a hrudní oblast) vede k přesunu krevních zásob z těchto orgánů do aktivního oběhu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/>
            </a:r>
            <a:br>
              <a:rPr lang="cs-CZ" sz="2000" dirty="0">
                <a:latin typeface="Comic Sans MS" pitchFamily="66" charset="0"/>
              </a:rPr>
            </a:br>
            <a:endParaRPr lang="cs-CZ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8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5538"/>
            <a:ext cx="7672388" cy="51117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1800" dirty="0" smtClean="0">
                <a:solidFill>
                  <a:srgbClr val="CC0099"/>
                </a:solidFill>
                <a:latin typeface="Comic Sans MS" pitchFamily="66" charset="0"/>
              </a:rPr>
              <a:t>Fáze dekompenzace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d</a:t>
            </a:r>
            <a:r>
              <a:rPr lang="cs-CZ" sz="1800" dirty="0" smtClean="0">
                <a:latin typeface="Comic Sans MS" pitchFamily="66" charset="0"/>
              </a:rPr>
              <a:t>ochází </a:t>
            </a:r>
            <a:r>
              <a:rPr lang="cs-CZ" sz="1800" dirty="0">
                <a:latin typeface="Comic Sans MS" pitchFamily="66" charset="0"/>
              </a:rPr>
              <a:t>k vazodilataci v </a:t>
            </a:r>
            <a:r>
              <a:rPr lang="cs-CZ" sz="1800" dirty="0" err="1">
                <a:latin typeface="Comic Sans MS" pitchFamily="66" charset="0"/>
              </a:rPr>
              <a:t>hypoperfundovaných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tkáních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ypoperfuze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 „méně významných tkáních“ vede k jejich hypoxickému poškození, klesá tenze O</a:t>
            </a:r>
            <a:r>
              <a:rPr lang="cs-CZ" sz="1800" baseline="-25000" dirty="0">
                <a:latin typeface="Comic Sans MS" pitchFamily="66" charset="0"/>
              </a:rPr>
              <a:t>2</a:t>
            </a:r>
            <a:r>
              <a:rPr lang="cs-CZ" sz="1800" dirty="0">
                <a:latin typeface="Comic Sans MS" pitchFamily="66" charset="0"/>
              </a:rPr>
              <a:t> a pH, zvyšuje se tenze </a:t>
            </a:r>
            <a:r>
              <a:rPr lang="cs-CZ" sz="1800" dirty="0" smtClean="0">
                <a:latin typeface="Comic Sans MS" pitchFamily="66" charset="0"/>
              </a:rPr>
              <a:t>CO</a:t>
            </a:r>
            <a:r>
              <a:rPr lang="cs-CZ" sz="1800" baseline="-25000" dirty="0" smtClean="0">
                <a:latin typeface="Comic Sans MS" pitchFamily="66" charset="0"/>
              </a:rPr>
              <a:t>2</a:t>
            </a:r>
            <a:endParaRPr lang="cs-CZ" sz="18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relaxace </a:t>
            </a:r>
            <a:r>
              <a:rPr lang="cs-CZ" sz="1800" dirty="0">
                <a:latin typeface="Comic Sans MS" pitchFamily="66" charset="0"/>
              </a:rPr>
              <a:t>hladké svaloviny cév a k </a:t>
            </a:r>
            <a:r>
              <a:rPr lang="cs-CZ" sz="1800" dirty="0" smtClean="0">
                <a:latin typeface="Comic Sans MS" pitchFamily="66" charset="0"/>
              </a:rPr>
              <a:t>vazodilatace </a:t>
            </a:r>
            <a:r>
              <a:rPr lang="cs-CZ" sz="1800" dirty="0">
                <a:latin typeface="Comic Sans MS" pitchFamily="66" charset="0"/>
              </a:rPr>
              <a:t>v </a:t>
            </a:r>
            <a:r>
              <a:rPr lang="cs-CZ" sz="1800" dirty="0" err="1">
                <a:latin typeface="Comic Sans MS" pitchFamily="66" charset="0"/>
              </a:rPr>
              <a:t>prekapilární</a:t>
            </a:r>
            <a:r>
              <a:rPr lang="cs-CZ" sz="1800" dirty="0">
                <a:latin typeface="Comic Sans MS" pitchFamily="66" charset="0"/>
              </a:rPr>
              <a:t> oblasti, </a:t>
            </a:r>
            <a:r>
              <a:rPr lang="cs-CZ" sz="1800" dirty="0" err="1">
                <a:latin typeface="Comic Sans MS" pitchFamily="66" charset="0"/>
              </a:rPr>
              <a:t>postkapilární</a:t>
            </a:r>
            <a:r>
              <a:rPr lang="cs-CZ" sz="1800" dirty="0">
                <a:latin typeface="Comic Sans MS" pitchFamily="66" charset="0"/>
              </a:rPr>
              <a:t> rezistenční cévy zůstávají </a:t>
            </a:r>
            <a:r>
              <a:rPr lang="cs-CZ" sz="1800" dirty="0" smtClean="0">
                <a:latin typeface="Comic Sans MS" pitchFamily="66" charset="0"/>
              </a:rPr>
              <a:t>kontrahované</a:t>
            </a:r>
            <a:endParaRPr lang="cs-CZ" sz="18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změna </a:t>
            </a:r>
            <a:r>
              <a:rPr lang="cs-CZ" sz="1800" dirty="0">
                <a:latin typeface="Comic Sans MS" pitchFamily="66" charset="0"/>
              </a:rPr>
              <a:t>ischemické hypoxie ve stagnační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prostupu tekutiny extravaskulárně → prohloubení hypovolemie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snížení objemu tekutiny v „centralizovaném oběhu“ → prohloubení hypotenze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uvolnění metabolitů a enzymů z poškozených buněk </a:t>
            </a:r>
            <a:endParaRPr lang="cs-CZ" sz="18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 smtClean="0">
                <a:latin typeface="Comic Sans MS" pitchFamily="66" charset="0"/>
              </a:rPr>
              <a:t>hypoxicko-</a:t>
            </a:r>
            <a:r>
              <a:rPr lang="cs-CZ" sz="1800" dirty="0" err="1" smtClean="0">
                <a:latin typeface="Comic Sans MS" pitchFamily="66" charset="0"/>
              </a:rPr>
              <a:t>reperfuzní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poškození </a:t>
            </a:r>
            <a:r>
              <a:rPr lang="cs-CZ" sz="1800" dirty="0" err="1">
                <a:latin typeface="Comic Sans MS" pitchFamily="66" charset="0"/>
              </a:rPr>
              <a:t>ischemizovaných</a:t>
            </a:r>
            <a:r>
              <a:rPr lang="cs-CZ" sz="1800" dirty="0">
                <a:latin typeface="Comic Sans MS" pitchFamily="66" charset="0"/>
              </a:rPr>
              <a:t> tkání (zvýšená exprese enzymu </a:t>
            </a:r>
            <a:r>
              <a:rPr lang="cs-CZ" sz="1800" dirty="0" err="1">
                <a:latin typeface="Comic Sans MS" pitchFamily="66" charset="0"/>
              </a:rPr>
              <a:t>xanthin</a:t>
            </a:r>
            <a:r>
              <a:rPr lang="cs-CZ" sz="1800" dirty="0">
                <a:latin typeface="Comic Sans MS" pitchFamily="66" charset="0"/>
              </a:rPr>
              <a:t>-oxidázy vede ke zvýšené tvorbě kyslíkových radikálů)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cs-CZ" sz="1800" dirty="0">
                <a:latin typeface="Comic Sans MS" pitchFamily="66" charset="0"/>
              </a:rPr>
              <a:t>uvolňování tkáňového faktoru z poškozených tkání </a:t>
            </a:r>
            <a:r>
              <a:rPr lang="cs-CZ" sz="1600" dirty="0">
                <a:latin typeface="Comic Sans MS" pitchFamily="66" charset="0"/>
              </a:rPr>
              <a:t>– vznik </a:t>
            </a:r>
            <a:r>
              <a:rPr lang="cs-CZ" sz="1600" dirty="0" smtClean="0">
                <a:latin typeface="Comic Sans MS" pitchFamily="66" charset="0"/>
              </a:rPr>
              <a:t>DIC</a:t>
            </a:r>
          </a:p>
        </p:txBody>
      </p:sp>
      <p:pic>
        <p:nvPicPr>
          <p:cNvPr id="78852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25538"/>
            <a:ext cx="7672388" cy="5111750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Ireverzibilní fáze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změny </a:t>
            </a:r>
            <a:r>
              <a:rPr lang="cs-CZ" sz="2000" dirty="0">
                <a:latin typeface="Comic Sans MS" pitchFamily="66" charset="0"/>
              </a:rPr>
              <a:t>jsou nekompenzované a nekompenzovatelné, dochází k trvalému poškození orgánů až </a:t>
            </a:r>
            <a:r>
              <a:rPr lang="cs-CZ" sz="2000" dirty="0" smtClean="0">
                <a:latin typeface="Comic Sans MS" pitchFamily="66" charset="0"/>
              </a:rPr>
              <a:t>smrti</a:t>
            </a:r>
            <a:endParaRPr lang="cs-CZ" sz="2000" dirty="0">
              <a:latin typeface="Comic Sans MS" pitchFamily="66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 smtClean="0"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9876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2225" y="1341438"/>
            <a:ext cx="3784600" cy="5400675"/>
          </a:xfrm>
        </p:spPr>
        <p:txBody>
          <a:bodyPr rtlCol="0">
            <a:normAutofit/>
          </a:bodyPr>
          <a:lstStyle/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Dělení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šoku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latin typeface="Comic Sans MS" pitchFamily="66" charset="0"/>
              </a:rPr>
              <a:t>Podle </a:t>
            </a:r>
            <a:r>
              <a:rPr lang="cs-CZ" sz="2000" dirty="0">
                <a:latin typeface="Comic Sans MS" pitchFamily="66" charset="0"/>
              </a:rPr>
              <a:t>patogeneze</a:t>
            </a: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h</a:t>
            </a:r>
            <a:r>
              <a:rPr lang="cs-CZ" sz="2000" dirty="0" err="1" smtClean="0">
                <a:latin typeface="Comic Sans MS" pitchFamily="66" charset="0"/>
              </a:rPr>
              <a:t>ypovolemický</a:t>
            </a:r>
            <a:endParaRPr lang="cs-CZ" sz="2000" dirty="0" smtClean="0">
              <a:latin typeface="Comic Sans MS" pitchFamily="66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ardiogenní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obstrukční 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distribuční (periferní, </a:t>
            </a:r>
            <a:r>
              <a:rPr lang="cs-CZ" sz="2000" dirty="0" err="1" smtClean="0">
                <a:latin typeface="Comic Sans MS" pitchFamily="66" charset="0"/>
              </a:rPr>
              <a:t>vazodilatační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septický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anafylaktický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neurogenní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spcBef>
                <a:spcPct val="0"/>
              </a:spcBef>
              <a:buFont typeface="Comic Sans MS" pitchFamily="66" charset="0"/>
              <a:buChar char="–"/>
              <a:defRPr/>
            </a:pPr>
            <a:r>
              <a:rPr lang="cs-CZ" sz="2000" dirty="0" smtClean="0">
                <a:latin typeface="Comic Sans MS" pitchFamily="66" charset="0"/>
              </a:rPr>
              <a:t>endokrinní</a:t>
            </a:r>
          </a:p>
          <a:p>
            <a:pPr lvl="3" eaLnBrk="0" hangingPunct="0">
              <a:spcBef>
                <a:spcPct val="0"/>
              </a:spcBef>
              <a:buFontTx/>
              <a:buChar char="•"/>
              <a:defRPr/>
            </a:pPr>
            <a:endParaRPr lang="cs-CZ" sz="4000" dirty="0">
              <a:latin typeface="Comic Sans MS" pitchFamily="66" charset="0"/>
            </a:endParaRPr>
          </a:p>
          <a:p>
            <a:pPr marL="457200" lvl="1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cs-CZ" sz="4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3" descr="Tato revize článku byla z tohoto počítače již nedávno hodnocen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377963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 descr="star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51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 descr="star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00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6" descr="star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5288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7" descr="star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175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8" descr="star5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3063" y="-2898140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Šok</a:t>
            </a:r>
            <a:endParaRPr lang="cs-CZ" dirty="0" smtClean="0">
              <a:latin typeface="Comic Sans MS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92725" y="1341438"/>
            <a:ext cx="28082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cs-CZ" sz="2000" dirty="0">
                <a:latin typeface="Comic Sans MS" pitchFamily="66" charset="0"/>
              </a:rPr>
              <a:t>Podle příčiny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hypovolemický</a:t>
            </a: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 err="1">
                <a:latin typeface="Comic Sans MS" pitchFamily="66" charset="0"/>
              </a:rPr>
              <a:t>hemorhagický</a:t>
            </a:r>
            <a:r>
              <a:rPr lang="cs-CZ" sz="2000" dirty="0">
                <a:latin typeface="Comic Sans MS" pitchFamily="66" charset="0"/>
              </a:rPr>
              <a:t>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traumatický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popáleninový </a:t>
            </a:r>
          </a:p>
          <a:p>
            <a:pPr marL="285750" indent="-285750" eaLnBrk="0" hangingPunct="0">
              <a:buFont typeface="Comic Sans MS" pitchFamily="66" charset="0"/>
              <a:buChar char="–"/>
              <a:defRPr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>
                <a:latin typeface="Comic Sans MS" pitchFamily="66" charset="0"/>
              </a:rPr>
              <a:t>ehydratační</a:t>
            </a: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kardiogenní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anafylaktický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septický 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defRPr/>
            </a:pPr>
            <a:endParaRPr lang="cs-CZ" sz="2000" dirty="0">
              <a:latin typeface="Comic Sans MS" pitchFamily="66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neurogenní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1924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472113"/>
          </a:xfrm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akutní, velmi závažná alergická reakce</a:t>
            </a:r>
            <a:r>
              <a:rPr lang="cs-CZ" sz="2000" dirty="0" smtClean="0">
                <a:latin typeface="Comic Sans MS" pitchFamily="66" charset="0"/>
              </a:rPr>
              <a:t>, která ohrožuje život pacienta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klinický projev - těžká celková porucha oběhu (vazodilatace a zvýšení permeability kapilár) - selhání oběhu = šok distribuční) a obstrukcí dýchacích cest (bronchospasmem)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příznaky: kardiovaskulární (arytmie, hypotenze), kožní (edém, erytém), gastrointestinální (průjem, zvracení), respirační (dušnost, spastické fenomény) nebo porucha vědomí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dirty="0" smtClean="0">
                <a:latin typeface="Comic Sans MS" pitchFamily="66" charset="0"/>
              </a:rPr>
              <a:t>reakce je způsobena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průnikem alergenu do krevního oběhu senzibilizovaného člověka</a:t>
            </a:r>
            <a:r>
              <a:rPr lang="cs-CZ" sz="2000" dirty="0" smtClean="0">
                <a:latin typeface="Comic Sans MS" pitchFamily="66" charset="0"/>
              </a:rPr>
              <a:t>, následovaného systémovou reakcí s </a:t>
            </a:r>
            <a:r>
              <a:rPr lang="cs-CZ" sz="2000" dirty="0" err="1" smtClean="0">
                <a:latin typeface="Comic Sans MS" pitchFamily="66" charset="0"/>
              </a:rPr>
              <a:t>degranulací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bazofilů</a:t>
            </a:r>
            <a:r>
              <a:rPr lang="cs-CZ" sz="2000" dirty="0" smtClean="0">
                <a:latin typeface="Comic Sans MS" pitchFamily="66" charset="0"/>
              </a:rPr>
              <a:t> a žírných buněk (alergen se váže na </a:t>
            </a:r>
            <a:r>
              <a:rPr lang="cs-CZ" sz="2000" dirty="0" err="1" smtClean="0">
                <a:latin typeface="Comic Sans MS" pitchFamily="66" charset="0"/>
              </a:rPr>
              <a:t>IgE</a:t>
            </a:r>
            <a:r>
              <a:rPr lang="cs-CZ" sz="2000" dirty="0" smtClean="0">
                <a:latin typeface="Comic Sans MS" pitchFamily="66" charset="0"/>
              </a:rPr>
              <a:t> vázané na povrch mastocytů a </a:t>
            </a:r>
            <a:r>
              <a:rPr lang="cs-CZ" sz="2000" dirty="0" err="1" smtClean="0">
                <a:latin typeface="Comic Sans MS" pitchFamily="66" charset="0"/>
              </a:rPr>
              <a:t>bazofilů</a:t>
            </a:r>
            <a:r>
              <a:rPr lang="cs-CZ" sz="2000" dirty="0" smtClean="0">
                <a:latin typeface="Comic Sans MS" pitchFamily="66" charset="0"/>
              </a:rPr>
              <a:t> a způsobí jejich </a:t>
            </a:r>
            <a:r>
              <a:rPr lang="cs-CZ" sz="2000" dirty="0" err="1" smtClean="0">
                <a:latin typeface="Comic Sans MS" pitchFamily="66" charset="0"/>
              </a:rPr>
              <a:t>degranulaci</a:t>
            </a:r>
            <a:r>
              <a:rPr lang="cs-CZ" sz="2000" dirty="0" smtClean="0">
                <a:latin typeface="Comic Sans MS" pitchFamily="66" charset="0"/>
              </a:rPr>
              <a:t>). Uvolní se velké množství mediátorů zánětu, které způsobí zvýšenou permeabilitu kapilár, snížení krevního tlaku a další projevy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2948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743825" cy="5472113"/>
          </a:xfrm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smtClean="0">
                <a:solidFill>
                  <a:srgbClr val="CC0099"/>
                </a:solidFill>
                <a:latin typeface="Comic Sans MS" pitchFamily="66" charset="0"/>
              </a:rPr>
              <a:t>Etiologie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Potraviny – lískový a vlašský ořech, arašídy, mák, krevety, krabí maso, tropické ovoce, celer, vejce, námahou indukovaná anafylaxe (izolovaná fyzická zátěž nebo zátěž v kombinaci s potravinovými alergeny s nejasným mechanizmem)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farmaka – </a:t>
            </a:r>
            <a:r>
              <a:rPr lang="el-GR" sz="2000" smtClean="0">
                <a:latin typeface="Comic Sans MS" pitchFamily="66" charset="0"/>
              </a:rPr>
              <a:t>β-</a:t>
            </a:r>
            <a:r>
              <a:rPr lang="cs-CZ" sz="2000" smtClean="0">
                <a:latin typeface="Comic Sans MS" pitchFamily="66" charset="0"/>
              </a:rPr>
              <a:t>laktamová ATB, streptokináza, fluorescein (oční lekářství), kontrastní RTG látka, inzulin, ASA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hmyz – včela, vosa (obecně jed blanokřídlého hmyzu)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latex</a:t>
            </a:r>
          </a:p>
          <a:p>
            <a:pPr algn="just" eaLnBrk="0" hangingPunct="0">
              <a:lnSpc>
                <a:spcPct val="11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očkovací látky – tetanus, kvasinky, kanamycin, streptomycin, vaječná bílkovina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dirty="0" err="1" smtClean="0">
                <a:solidFill>
                  <a:srgbClr val="CC0099"/>
                </a:solidFill>
                <a:latin typeface="Comic Sans MS" pitchFamily="66" charset="0"/>
                <a:cs typeface="Arial" charset="0"/>
              </a:rPr>
              <a:t>Cytokiny</a:t>
            </a:r>
            <a:endParaRPr lang="en-GB" sz="3000" dirty="0" smtClean="0">
              <a:solidFill>
                <a:srgbClr val="CC00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599363" cy="5661025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široká </a:t>
            </a:r>
            <a:r>
              <a:rPr lang="cs-CZ" sz="2000" dirty="0">
                <a:latin typeface="Comic Sans MS" pitchFamily="66" charset="0"/>
              </a:rPr>
              <a:t>škála signálních peptidů, některé mají i hormonální </a:t>
            </a:r>
            <a:r>
              <a:rPr lang="cs-CZ" sz="2000" dirty="0" smtClean="0">
                <a:latin typeface="Comic Sans MS" pitchFamily="66" charset="0"/>
              </a:rPr>
              <a:t>účinky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louží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ke komunikaci </a:t>
            </a:r>
            <a:r>
              <a:rPr lang="cs-CZ" sz="2000" dirty="0">
                <a:latin typeface="Comic Sans MS" pitchFamily="66" charset="0"/>
              </a:rPr>
              <a:t>nejen </a:t>
            </a:r>
            <a:r>
              <a:rPr lang="cs-CZ" sz="2000" dirty="0" err="1" smtClean="0">
                <a:latin typeface="Comic Sans MS" pitchFamily="66" charset="0"/>
              </a:rPr>
              <a:t>leu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>
                <a:latin typeface="Comic Sans MS" pitchFamily="66" charset="0"/>
              </a:rPr>
              <a:t>ale i </a:t>
            </a:r>
            <a:r>
              <a:rPr lang="cs-CZ" sz="2000" dirty="0" smtClean="0">
                <a:latin typeface="Comic Sans MS" pitchFamily="66" charset="0"/>
              </a:rPr>
              <a:t>b. </a:t>
            </a:r>
            <a:r>
              <a:rPr lang="cs-CZ" sz="2000" dirty="0">
                <a:latin typeface="Comic Sans MS" pitchFamily="66" charset="0"/>
              </a:rPr>
              <a:t>kostní dřeně endotelu a </a:t>
            </a:r>
            <a:r>
              <a:rPr lang="cs-CZ" sz="2000" dirty="0" smtClean="0">
                <a:latin typeface="Comic Sans MS" pitchFamily="66" charset="0"/>
              </a:rPr>
              <a:t>dalších…řídí </a:t>
            </a:r>
            <a:r>
              <a:rPr lang="cs-CZ" sz="2000" dirty="0">
                <a:latin typeface="Comic Sans MS" pitchFamily="66" charset="0"/>
              </a:rPr>
              <a:t>proliferaci, diferenciaci a funkci buněk </a:t>
            </a:r>
            <a:r>
              <a:rPr lang="cs-CZ" sz="2000" dirty="0" smtClean="0">
                <a:latin typeface="Comic Sans MS" pitchFamily="66" charset="0"/>
              </a:rPr>
              <a:t>IS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podílí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na procesech zánětu a na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neurálním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krvetvorném </a:t>
            </a:r>
            <a:r>
              <a:rPr lang="cs-CZ" sz="2000" dirty="0">
                <a:solidFill>
                  <a:srgbClr val="FF9933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embryonálním vývoji organismu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nejsou </a:t>
            </a:r>
            <a:r>
              <a:rPr lang="cs-CZ" sz="2000" dirty="0">
                <a:latin typeface="Comic Sans MS" pitchFamily="66" charset="0"/>
              </a:rPr>
              <a:t>uloženy v </a:t>
            </a:r>
            <a:r>
              <a:rPr lang="cs-CZ" sz="2000" dirty="0" smtClean="0">
                <a:latin typeface="Comic Sans MS" pitchFamily="66" charset="0"/>
              </a:rPr>
              <a:t>žlázách (jako hormony), jsou </a:t>
            </a:r>
            <a:r>
              <a:rPr lang="cs-CZ" sz="2000" dirty="0">
                <a:latin typeface="Comic Sans MS" pitchFamily="66" charset="0"/>
              </a:rPr>
              <a:t>rychle </a:t>
            </a:r>
            <a:r>
              <a:rPr lang="cs-CZ" sz="2000" dirty="0" smtClean="0">
                <a:latin typeface="Comic Sans MS" pitchFamily="66" charset="0"/>
              </a:rPr>
              <a:t>syntetizované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vylučované různými buňkami </a:t>
            </a:r>
            <a:r>
              <a:rPr lang="cs-CZ" sz="2000" dirty="0">
                <a:latin typeface="Comic Sans MS" pitchFamily="66" charset="0"/>
              </a:rPr>
              <a:t>většinou po </a:t>
            </a:r>
            <a:r>
              <a:rPr lang="cs-CZ" sz="2000" dirty="0" smtClean="0">
                <a:latin typeface="Comic Sans MS" pitchFamily="66" charset="0"/>
              </a:rPr>
              <a:t>stimulaci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jsou </a:t>
            </a: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pleiotropní</a:t>
            </a:r>
            <a:r>
              <a:rPr lang="cs-CZ" sz="2000" dirty="0">
                <a:latin typeface="Comic Sans MS" pitchFamily="66" charset="0"/>
              </a:rPr>
              <a:t>, působení jiných </a:t>
            </a:r>
            <a:r>
              <a:rPr lang="cs-CZ" sz="2000" dirty="0" err="1">
                <a:latin typeface="Comic Sans MS" pitchFamily="66" charset="0"/>
              </a:rPr>
              <a:t>cytokinů</a:t>
            </a:r>
            <a:r>
              <a:rPr lang="cs-CZ" sz="2000" dirty="0">
                <a:latin typeface="Comic Sans MS" pitchFamily="66" charset="0"/>
              </a:rPr>
              <a:t> v aditivním, synergickým nebo protichůdným způsobem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FF9933"/>
                </a:solidFill>
                <a:latin typeface="Comic Sans MS" pitchFamily="66" charset="0"/>
              </a:rPr>
              <a:t>i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nterleukiny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cs-CZ" sz="2000" dirty="0" err="1" smtClean="0">
                <a:solidFill>
                  <a:srgbClr val="FF9933"/>
                </a:solidFill>
                <a:latin typeface="Comic Sans MS" pitchFamily="66" charset="0"/>
              </a:rPr>
              <a:t>chemokiny</a:t>
            </a:r>
            <a:r>
              <a:rPr lang="cs-CZ" sz="2000" dirty="0" smtClean="0">
                <a:solidFill>
                  <a:srgbClr val="FF9933"/>
                </a:solidFill>
                <a:latin typeface="Comic Sans MS" pitchFamily="66" charset="0"/>
              </a:rPr>
              <a:t>, interferony</a:t>
            </a:r>
            <a:endParaRPr lang="cs-CZ" sz="2000" dirty="0">
              <a:solidFill>
                <a:srgbClr val="FF9933"/>
              </a:solidFill>
              <a:latin typeface="Comic Sans MS" pitchFamily="66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Comic Sans MS" pitchFamily="66" charset="0"/>
              <a:buChar char="–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Prick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testy </a:t>
            </a:r>
            <a:r>
              <a:rPr lang="cs-CZ" sz="2000" dirty="0" smtClean="0">
                <a:latin typeface="Comic Sans MS" pitchFamily="66" charset="0"/>
              </a:rPr>
              <a:t>- kožním </a:t>
            </a:r>
            <a:r>
              <a:rPr lang="cs-CZ" sz="2000" dirty="0">
                <a:latin typeface="Comic Sans MS" pitchFamily="66" charset="0"/>
              </a:rPr>
              <a:t>testem detekujeme přecitlivělost I. </a:t>
            </a:r>
            <a:r>
              <a:rPr lang="cs-CZ" sz="2000" dirty="0" smtClean="0">
                <a:latin typeface="Comic Sans MS" pitchFamily="66" charset="0"/>
              </a:rPr>
              <a:t>typu.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malé </a:t>
            </a:r>
            <a:r>
              <a:rPr lang="cs-CZ" sz="2000" dirty="0">
                <a:latin typeface="Comic Sans MS" pitchFamily="66" charset="0"/>
              </a:rPr>
              <a:t>množství alergenu vpravíme do </a:t>
            </a:r>
            <a:r>
              <a:rPr lang="cs-CZ" sz="2000" dirty="0" smtClean="0">
                <a:latin typeface="Comic Sans MS" pitchFamily="66" charset="0"/>
              </a:rPr>
              <a:t>epidermis (vpich, </a:t>
            </a:r>
            <a:r>
              <a:rPr lang="cs-CZ" sz="2000" dirty="0" smtClean="0">
                <a:latin typeface="Comic Sans MS" pitchFamily="66" charset="0"/>
              </a:rPr>
              <a:t>kapičky)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okud </a:t>
            </a:r>
            <a:r>
              <a:rPr lang="cs-CZ" sz="2000" dirty="0">
                <a:latin typeface="Comic Sans MS" pitchFamily="66" charset="0"/>
              </a:rPr>
              <a:t>se v ní nachází senzibilizované mastocyty (mastocyty, které mají na svém povrchu navázány alergen-specifické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), alergen přemostí protilátky na jejich povrchu a přes </a:t>
            </a:r>
            <a:r>
              <a:rPr lang="cs-CZ" sz="2000" dirty="0" err="1">
                <a:latin typeface="Comic Sans MS" pitchFamily="66" charset="0"/>
              </a:rPr>
              <a:t>Fc</a:t>
            </a:r>
            <a:r>
              <a:rPr lang="cs-CZ" sz="2000" dirty="0">
                <a:latin typeface="Comic Sans MS" pitchFamily="66" charset="0"/>
              </a:rPr>
              <a:t> receptory vyvolá </a:t>
            </a:r>
            <a:r>
              <a:rPr lang="cs-CZ" sz="2000" dirty="0" err="1">
                <a:latin typeface="Comic Sans MS" pitchFamily="66" charset="0"/>
              </a:rPr>
              <a:t>degranulaci</a:t>
            </a:r>
            <a:r>
              <a:rPr lang="cs-CZ" sz="2000" dirty="0">
                <a:latin typeface="Comic Sans MS" pitchFamily="66" charset="0"/>
              </a:rPr>
              <a:t> a uvolnění histaminu a jiných </a:t>
            </a:r>
            <a:r>
              <a:rPr lang="cs-CZ" sz="2000" dirty="0" smtClean="0">
                <a:latin typeface="Comic Sans MS" pitchFamily="66" charset="0"/>
              </a:rPr>
              <a:t>mediátorů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ásledkem </a:t>
            </a:r>
            <a:r>
              <a:rPr lang="cs-CZ" sz="2000" dirty="0">
                <a:latin typeface="Comic Sans MS" pitchFamily="66" charset="0"/>
              </a:rPr>
              <a:t>je </a:t>
            </a:r>
            <a:r>
              <a:rPr lang="cs-CZ" sz="2000" dirty="0" smtClean="0">
                <a:latin typeface="Comic Sans MS" pitchFamily="66" charset="0"/>
              </a:rPr>
              <a:t>vazodilatace, vedoucí </a:t>
            </a:r>
            <a:r>
              <a:rPr lang="cs-CZ" sz="2000" dirty="0">
                <a:latin typeface="Comic Sans MS" pitchFamily="66" charset="0"/>
              </a:rPr>
              <a:t>ke tkáňovému </a:t>
            </a:r>
            <a:r>
              <a:rPr lang="cs-CZ" sz="2000" dirty="0" smtClean="0">
                <a:latin typeface="Comic Sans MS" pitchFamily="66" charset="0"/>
              </a:rPr>
              <a:t>otoku (15 - 20min), </a:t>
            </a:r>
            <a:r>
              <a:rPr lang="cs-CZ" sz="2000" dirty="0">
                <a:latin typeface="Comic Sans MS" pitchFamily="66" charset="0"/>
              </a:rPr>
              <a:t>který měříme (průměr pupene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Test </a:t>
            </a:r>
            <a:r>
              <a:rPr lang="cs-CZ" sz="2000" dirty="0">
                <a:latin typeface="Comic Sans MS" pitchFamily="66" charset="0"/>
              </a:rPr>
              <a:t>se provádí současně s pozitivní (látka, na kterou mají všichni pozitivní reakci) a negativní (zda nedochází k reakci na roztok, ve kterém je alergen naředěn) kontrolou.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Před kožními testy je třeba vysadit antihistaminika</a:t>
            </a:r>
            <a:r>
              <a:rPr lang="cs-CZ" sz="2000" dirty="0" smtClean="0">
                <a:latin typeface="Comic Sans MS" pitchFamily="66" charset="0"/>
              </a:rPr>
              <a:t>.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ELISA </a:t>
            </a:r>
            <a:r>
              <a:rPr lang="cs-CZ" sz="2000" dirty="0">
                <a:latin typeface="Comic Sans MS" pitchFamily="66" charset="0"/>
              </a:rPr>
              <a:t>(Enzyme-</a:t>
            </a:r>
            <a:r>
              <a:rPr lang="cs-CZ" sz="2000" dirty="0" err="1">
                <a:latin typeface="Comic Sans MS" pitchFamily="66" charset="0"/>
              </a:rPr>
              <a:t>Linked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ImmunoSorbent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Assay</a:t>
            </a:r>
            <a:r>
              <a:rPr lang="cs-CZ" sz="2000" dirty="0">
                <a:latin typeface="Comic Sans MS" pitchFamily="66" charset="0"/>
              </a:rPr>
              <a:t>) 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metoda</a:t>
            </a:r>
            <a:r>
              <a:rPr lang="cs-CZ" sz="2000" dirty="0">
                <a:latin typeface="Comic Sans MS" pitchFamily="66" charset="0"/>
              </a:rPr>
              <a:t>, která využívá tvorby komplexu </a:t>
            </a:r>
            <a:r>
              <a:rPr lang="cs-CZ" sz="2000" dirty="0" smtClean="0">
                <a:latin typeface="Comic Sans MS" pitchFamily="66" charset="0"/>
              </a:rPr>
              <a:t>antigen-protilátka.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ntigen </a:t>
            </a:r>
            <a:r>
              <a:rPr lang="cs-CZ" sz="2000" dirty="0">
                <a:latin typeface="Comic Sans MS" pitchFamily="66" charset="0"/>
              </a:rPr>
              <a:t>je vázán na </a:t>
            </a:r>
            <a:r>
              <a:rPr lang="cs-CZ" sz="2000" dirty="0" err="1" smtClean="0">
                <a:latin typeface="Comic Sans MS" pitchFamily="66" charset="0"/>
              </a:rPr>
              <a:t>imunosorbent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řidá </a:t>
            </a:r>
            <a:r>
              <a:rPr lang="cs-CZ" sz="2000" dirty="0">
                <a:latin typeface="Comic Sans MS" pitchFamily="66" charset="0"/>
              </a:rPr>
              <a:t>se vyšetřované sérum s protilátkami, které se na antigen </a:t>
            </a:r>
            <a:r>
              <a:rPr lang="cs-CZ" sz="2000" dirty="0" smtClean="0">
                <a:latin typeface="Comic Sans MS" pitchFamily="66" charset="0"/>
              </a:rPr>
              <a:t>naváží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rotilátku </a:t>
            </a:r>
            <a:r>
              <a:rPr lang="cs-CZ" sz="2000" dirty="0">
                <a:latin typeface="Comic Sans MS" pitchFamily="66" charset="0"/>
              </a:rPr>
              <a:t>poté zviditelňujeme sekundární protilátkou s navázaným enzymem (</a:t>
            </a:r>
            <a:r>
              <a:rPr lang="cs-CZ" sz="2000" dirty="0" smtClean="0">
                <a:latin typeface="Comic Sans MS" pitchFamily="66" charset="0"/>
              </a:rPr>
              <a:t>např</a:t>
            </a:r>
            <a:r>
              <a:rPr lang="cs-CZ" sz="2000" dirty="0" smtClean="0">
                <a:latin typeface="Comic Sans MS" pitchFamily="66" charset="0"/>
              </a:rPr>
              <a:t>. ALP)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přidání enzymového substrátu doje k barevné reakci, kterou hodnotíme (kvalitativně i kvantitativně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ELISU </a:t>
            </a:r>
            <a:r>
              <a:rPr lang="cs-CZ" sz="2000" dirty="0">
                <a:latin typeface="Comic Sans MS" pitchFamily="66" charset="0"/>
              </a:rPr>
              <a:t>můžeme využít jak k detekci protilátek, tak </a:t>
            </a:r>
            <a:r>
              <a:rPr lang="cs-CZ" sz="2000" dirty="0" smtClean="0">
                <a:latin typeface="Comic Sans MS" pitchFamily="66" charset="0"/>
              </a:rPr>
              <a:t>antigenu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888288" cy="5472112"/>
          </a:xfrm>
        </p:spPr>
        <p:txBody>
          <a:bodyPr rtlCol="0">
            <a:no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aboratorních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klinické testy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Testy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IgE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 smtClean="0">
                <a:latin typeface="Comic Sans MS" pitchFamily="66" charset="0"/>
              </a:rPr>
              <a:t>protilátky </a:t>
            </a:r>
            <a:r>
              <a:rPr lang="cs-CZ" sz="2000" dirty="0">
                <a:latin typeface="Comic Sans MS" pitchFamily="66" charset="0"/>
              </a:rPr>
              <a:t>ze třídy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lze stanovit metodou </a:t>
            </a:r>
            <a:r>
              <a:rPr lang="cs-CZ" sz="2000" dirty="0" err="1" smtClean="0">
                <a:latin typeface="Comic Sans MS" pitchFamily="66" charset="0"/>
              </a:rPr>
              <a:t>imunoCAP</a:t>
            </a:r>
            <a:endParaRPr lang="cs-CZ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j</a:t>
            </a:r>
            <a:r>
              <a:rPr lang="cs-CZ" sz="2000" dirty="0" smtClean="0">
                <a:latin typeface="Comic Sans MS" pitchFamily="66" charset="0"/>
              </a:rPr>
              <a:t>e </a:t>
            </a:r>
            <a:r>
              <a:rPr lang="cs-CZ" sz="2000" dirty="0">
                <a:latin typeface="Comic Sans MS" pitchFamily="66" charset="0"/>
              </a:rPr>
              <a:t>založena na reakci antigenu s protilátkou, kdy antigen je navázán na </a:t>
            </a:r>
            <a:r>
              <a:rPr lang="cs-CZ" sz="2000" dirty="0" smtClean="0">
                <a:latin typeface="Comic Sans MS" pitchFamily="66" charset="0"/>
              </a:rPr>
              <a:t>adsorbent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přidání séra pacienta reaguje s přítomnými </a:t>
            </a:r>
            <a:r>
              <a:rPr lang="cs-CZ" sz="2000" dirty="0" smtClean="0">
                <a:latin typeface="Comic Sans MS" pitchFamily="66" charset="0"/>
              </a:rPr>
              <a:t>protilátkami.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zniklý </a:t>
            </a:r>
            <a:r>
              <a:rPr lang="cs-CZ" sz="2000" dirty="0">
                <a:latin typeface="Comic Sans MS" pitchFamily="66" charset="0"/>
              </a:rPr>
              <a:t>komplex je detekován pomocí protilátky proti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, kterou zviditelníme enzymovou </a:t>
            </a:r>
            <a:r>
              <a:rPr lang="cs-CZ" sz="2000" dirty="0" smtClean="0">
                <a:latin typeface="Comic Sans MS" pitchFamily="66" charset="0"/>
              </a:rPr>
              <a:t>reakcí</a:t>
            </a: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koncentrace </a:t>
            </a:r>
            <a:r>
              <a:rPr lang="cs-CZ" sz="2000" dirty="0" err="1">
                <a:latin typeface="Comic Sans MS" pitchFamily="66" charset="0"/>
              </a:rPr>
              <a:t>IgG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jsou o mnoho řádů odlišné, z toho plyne nutnost použít odlišné </a:t>
            </a:r>
            <a:r>
              <a:rPr lang="cs-CZ" sz="2000" dirty="0" smtClean="0">
                <a:latin typeface="Comic Sans MS" pitchFamily="66" charset="0"/>
              </a:rPr>
              <a:t>technologie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rmAutofit fontScale="40000" lnSpcReduction="20000"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5000" dirty="0" smtClean="0">
                <a:solidFill>
                  <a:srgbClr val="CC0099"/>
                </a:solidFill>
                <a:latin typeface="Comic Sans MS" pitchFamily="66" charset="0"/>
              </a:rPr>
              <a:t>Jaké </a:t>
            </a:r>
            <a:r>
              <a:rPr lang="cs-CZ" sz="5000" dirty="0">
                <a:solidFill>
                  <a:srgbClr val="CC0099"/>
                </a:solidFill>
                <a:latin typeface="Comic Sans MS" pitchFamily="66" charset="0"/>
              </a:rPr>
              <a:t>jsou základní postupy při první pomoci při anafylaxi?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zajištění životně důležitých funkcí – 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průchodnost dýchacích cest</a:t>
            </a:r>
            <a:r>
              <a:rPr lang="cs-CZ" sz="5000" dirty="0">
                <a:latin typeface="Comic Sans MS" pitchFamily="66" charset="0"/>
              </a:rPr>
              <a:t>, v případě potřeby nepřímá srdeční masáž, horizontální </a:t>
            </a:r>
            <a:r>
              <a:rPr lang="cs-CZ" sz="5000" dirty="0" smtClean="0">
                <a:latin typeface="Comic Sans MS" pitchFamily="66" charset="0"/>
              </a:rPr>
              <a:t>poloha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pokud možno přerušíme další průnik antigenu do </a:t>
            </a:r>
            <a:r>
              <a:rPr lang="cs-CZ" sz="5000" dirty="0" smtClean="0">
                <a:latin typeface="Comic Sans MS" pitchFamily="66" charset="0"/>
              </a:rPr>
              <a:t>těla</a:t>
            </a:r>
            <a:endParaRPr lang="cs-CZ" sz="5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latin typeface="Comic Sans MS" pitchFamily="66" charset="0"/>
              </a:rPr>
              <a:t>žilní přístup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adrenalin – 1:1000 </a:t>
            </a: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i.m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. (</a:t>
            </a: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s.c</a:t>
            </a:r>
            <a:r>
              <a:rPr lang="cs-CZ" sz="5000" dirty="0">
                <a:solidFill>
                  <a:srgbClr val="FF9933"/>
                </a:solidFill>
                <a:latin typeface="Comic Sans MS" pitchFamily="66" charset="0"/>
              </a:rPr>
              <a:t>.) v dávce 0,01 mg/kg </a:t>
            </a:r>
            <a:r>
              <a:rPr lang="cs-CZ" sz="5000" dirty="0">
                <a:latin typeface="Comic Sans MS" pitchFamily="66" charset="0"/>
              </a:rPr>
              <a:t>(lze opakovat po 10–15 minutách, maximální dávka 1 ml = 1000µg)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 smtClean="0">
                <a:latin typeface="Comic Sans MS" pitchFamily="66" charset="0"/>
              </a:rPr>
              <a:t>lékem </a:t>
            </a:r>
            <a:r>
              <a:rPr lang="cs-CZ" sz="5000" dirty="0">
                <a:latin typeface="Comic Sans MS" pitchFamily="66" charset="0"/>
              </a:rPr>
              <a:t>volby je adrenalin – pozitivně </a:t>
            </a:r>
            <a:r>
              <a:rPr lang="cs-CZ" sz="5000" dirty="0" err="1" smtClean="0">
                <a:latin typeface="Comic Sans MS" pitchFamily="66" charset="0"/>
              </a:rPr>
              <a:t>inotropní</a:t>
            </a:r>
            <a:r>
              <a:rPr lang="cs-CZ" sz="5000" dirty="0" smtClean="0">
                <a:latin typeface="Comic Sans MS" pitchFamily="66" charset="0"/>
              </a:rPr>
              <a:t> (síla kontrakce) a </a:t>
            </a:r>
            <a:r>
              <a:rPr lang="cs-CZ" sz="5000" dirty="0" err="1">
                <a:latin typeface="Comic Sans MS" pitchFamily="66" charset="0"/>
              </a:rPr>
              <a:t>chronotropní</a:t>
            </a:r>
            <a:r>
              <a:rPr lang="cs-CZ" sz="5000" dirty="0">
                <a:latin typeface="Comic Sans MS" pitchFamily="66" charset="0"/>
              </a:rPr>
              <a:t> </a:t>
            </a:r>
            <a:r>
              <a:rPr lang="cs-CZ" sz="5000" dirty="0" smtClean="0">
                <a:latin typeface="Comic Sans MS" pitchFamily="66" charset="0"/>
              </a:rPr>
              <a:t>(frekvence) účinek</a:t>
            </a:r>
            <a:r>
              <a:rPr lang="cs-CZ" sz="5000" dirty="0">
                <a:latin typeface="Comic Sans MS" pitchFamily="66" charset="0"/>
              </a:rPr>
              <a:t>, vazokonstrikce a zvýšení systolického krevního tlaku, </a:t>
            </a:r>
            <a:r>
              <a:rPr lang="cs-CZ" sz="5000" dirty="0" err="1">
                <a:latin typeface="Comic Sans MS" pitchFamily="66" charset="0"/>
              </a:rPr>
              <a:t>bronchodilatace</a:t>
            </a:r>
            <a:endParaRPr lang="cs-CZ" sz="5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5000" dirty="0" err="1">
                <a:solidFill>
                  <a:srgbClr val="FF9933"/>
                </a:solidFill>
                <a:latin typeface="Comic Sans MS" pitchFamily="66" charset="0"/>
              </a:rPr>
              <a:t>v</a:t>
            </a:r>
            <a:r>
              <a:rPr lang="cs-CZ" sz="5000" dirty="0" err="1" smtClean="0">
                <a:solidFill>
                  <a:srgbClr val="FF9933"/>
                </a:solidFill>
                <a:latin typeface="Comic Sans MS" pitchFamily="66" charset="0"/>
              </a:rPr>
              <a:t>olumoterapie</a:t>
            </a:r>
            <a:endParaRPr lang="cs-CZ" sz="5000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cs-CZ" sz="5600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Anafylaktický šok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rmAutofit/>
          </a:bodyPr>
          <a:lstStyle/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Hyposenzibilizace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 </a:t>
            </a:r>
            <a:r>
              <a:rPr lang="cs-CZ" sz="2000" dirty="0">
                <a:latin typeface="Comic Sans MS" pitchFamily="66" charset="0"/>
              </a:rPr>
              <a:t>dobu několika let (3–5) je pacientovi podkožně aplikován alergen v postupně se zvyšujících </a:t>
            </a:r>
            <a:r>
              <a:rPr lang="cs-CZ" sz="2000" dirty="0" smtClean="0">
                <a:latin typeface="Comic Sans MS" pitchFamily="66" charset="0"/>
              </a:rPr>
              <a:t>dávkách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echanismus - stimulace </a:t>
            </a:r>
            <a:r>
              <a:rPr lang="cs-CZ" sz="2000" dirty="0">
                <a:latin typeface="Comic Sans MS" pitchFamily="66" charset="0"/>
              </a:rPr>
              <a:t>TH1 odpovědi a potlačení TH2 reakce, blokáda tvorby </a:t>
            </a:r>
            <a:r>
              <a:rPr lang="cs-CZ" sz="2000" dirty="0" err="1">
                <a:latin typeface="Comic Sans MS" pitchFamily="66" charset="0"/>
              </a:rPr>
              <a:t>IgE</a:t>
            </a:r>
            <a:r>
              <a:rPr lang="cs-CZ" sz="2000" dirty="0">
                <a:latin typeface="Comic Sans MS" pitchFamily="66" charset="0"/>
              </a:rPr>
              <a:t> protilátek ve prospěch tvorby </a:t>
            </a:r>
            <a:r>
              <a:rPr lang="cs-CZ" sz="2000" dirty="0" err="1" smtClean="0">
                <a:latin typeface="Comic Sans MS" pitchFamily="66" charset="0"/>
              </a:rPr>
              <a:t>IgG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5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9092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743825" cy="5545138"/>
          </a:xfrm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stress = napětí, namáhání, tlak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funkční stav živého organismu, kdy je tento organismus vystaven mimořádným podmínkám (stresorům), a jeho následné obranné reakce, které mají za cíl zachování homeostázy a zabránit poškození nebo smrti organismu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cs-CZ" sz="2000" smtClean="0">
                <a:latin typeface="Comic Sans MS" pitchFamily="66" charset="0"/>
              </a:rPr>
              <a:t>užitečný, je-li krátkodobý. Vyžaduje následný odpočinek pro regeneraci a pro doplnění energetických zásob.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08050"/>
            <a:ext cx="7743825" cy="5545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eustres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pozitivní zátěž,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v přiměřené míře stimuluje jedince k vyšším anebo lepším výkonům.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err="1" smtClean="0">
                <a:solidFill>
                  <a:srgbClr val="CC0099"/>
                </a:solidFill>
                <a:latin typeface="Comic Sans MS" pitchFamily="66" charset="0"/>
              </a:rPr>
              <a:t>istres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– nadměrná zátěž, </a:t>
            </a:r>
            <a:r>
              <a:rPr lang="cs-CZ" sz="2000" dirty="0" err="1" smtClean="0">
                <a:latin typeface="Comic Sans MS" pitchFamily="66" charset="0"/>
              </a:rPr>
              <a:t>kt</a:t>
            </a:r>
            <a:r>
              <a:rPr lang="cs-CZ" sz="2000" dirty="0" smtClean="0">
                <a:latin typeface="Comic Sans MS" pitchFamily="66" charset="0"/>
              </a:rPr>
              <a:t>. </a:t>
            </a:r>
            <a:r>
              <a:rPr lang="cs-CZ" sz="2000" dirty="0">
                <a:latin typeface="Comic Sans MS" pitchFamily="66" charset="0"/>
              </a:rPr>
              <a:t>může jedince poškodit a vyvolat onemocnění či dokonce </a:t>
            </a:r>
            <a:r>
              <a:rPr lang="cs-CZ" sz="2000" dirty="0" smtClean="0">
                <a:latin typeface="Comic Sans MS" pitchFamily="66" charset="0"/>
              </a:rPr>
              <a:t>smrt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Léčba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snahou o odstranění jeho příčin, pomocné léky a potravní doplňky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fyzické cvičení, různé relaxační techniky, meditace atd.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copingové</a:t>
            </a:r>
            <a:r>
              <a:rPr lang="cs-CZ" sz="2000" dirty="0">
                <a:latin typeface="Comic Sans MS" pitchFamily="66" charset="0"/>
              </a:rPr>
              <a:t> strategie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coping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= reakce na stres + způsob zvládání stresu)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052513"/>
            <a:ext cx="7743825" cy="55451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Stresory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fyzikální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prudké světlo, nadměrný hluk, nízká nebo vysoká teplota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p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sychické faktory </a:t>
            </a:r>
            <a:r>
              <a:rPr lang="cs-CZ" sz="2000" dirty="0" smtClean="0">
                <a:latin typeface="Comic Sans MS" pitchFamily="66" charset="0"/>
              </a:rPr>
              <a:t>- zodpovědnost </a:t>
            </a:r>
            <a:r>
              <a:rPr lang="cs-CZ" sz="2000" dirty="0">
                <a:latin typeface="Comic Sans MS" pitchFamily="66" charset="0"/>
              </a:rPr>
              <a:t>(nezaplacené účty, nedostatek peněz), práce nebo škola (zkoušky, dopravní špička, termíny úkolů), frustrace, nesplněná očekávání, věk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ociální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osobní vztahy (konflikt, nevěra, zklamání, týrání), životní styl (přejídání, nezdravé složení stravy, kouření, nadměrné pití alkoholu, nedostatek spánku)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raumatické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události (narození dítěte, úmrtí, únos, znásilnění, válka, setkání, sňatek, rozvod, stěhování, chronické onemocnění, ztráta zaměstnání, ztráta životní role)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d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ětské faktory </a:t>
            </a:r>
            <a:r>
              <a:rPr lang="cs-CZ" sz="2000" dirty="0" smtClean="0">
                <a:latin typeface="Comic Sans MS" pitchFamily="66" charset="0"/>
              </a:rPr>
              <a:t>- </a:t>
            </a:r>
            <a:r>
              <a:rPr lang="cs-CZ" sz="2000" dirty="0">
                <a:latin typeface="Comic Sans MS" pitchFamily="66" charset="0"/>
              </a:rPr>
              <a:t>vystavení stresu v raném věku může trvale zvýšit odpověď na stres, např. u týraných a zneužívaných dětí, školní zátěž, alkoholismus rodičů, přílišná náročnost </a:t>
            </a:r>
            <a:r>
              <a:rPr lang="cs-CZ" sz="2000" dirty="0" smtClean="0">
                <a:latin typeface="Comic Sans MS" pitchFamily="66" charset="0"/>
              </a:rPr>
              <a:t>rodičů</a:t>
            </a:r>
            <a:endParaRPr lang="cs-CZ" sz="2000" dirty="0">
              <a:latin typeface="Comic Sans MS" pitchFamily="66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v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ytěsnění </a:t>
            </a:r>
            <a:r>
              <a:rPr lang="cs-CZ" sz="2000" dirty="0">
                <a:latin typeface="Comic Sans MS" pitchFamily="66" charset="0"/>
              </a:rPr>
              <a:t>- vyloučení bolestivých impulzů či vzpomínek z </a:t>
            </a:r>
            <a:r>
              <a:rPr lang="cs-CZ" sz="2000" dirty="0" smtClean="0">
                <a:latin typeface="Comic Sans MS" pitchFamily="66" charset="0"/>
              </a:rPr>
              <a:t>vědomí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acionalizace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jde o přidělení logických či sociálně žádoucích motivů činnostem, aby se zdálo, že jednáme racionálně. Jsou to </a:t>
            </a:r>
            <a:r>
              <a:rPr lang="cs-CZ" sz="2000" dirty="0" err="1">
                <a:latin typeface="Comic Sans MS" pitchFamily="66" charset="0"/>
              </a:rPr>
              <a:t>defacto</a:t>
            </a:r>
            <a:r>
              <a:rPr lang="cs-CZ" sz="2000" dirty="0">
                <a:latin typeface="Comic Sans MS" pitchFamily="66" charset="0"/>
              </a:rPr>
              <a:t> výmluvy, "přijatelné" důvody namísto skutečných.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eaktivní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formace </a:t>
            </a:r>
            <a:r>
              <a:rPr lang="cs-CZ" sz="2000" dirty="0">
                <a:latin typeface="Comic Sans MS" pitchFamily="66" charset="0"/>
              </a:rPr>
              <a:t>- vyjádření opačného motivu. n</a:t>
            </a:r>
            <a:r>
              <a:rPr lang="cs-CZ" sz="2000" dirty="0" smtClean="0">
                <a:latin typeface="Comic Sans MS" pitchFamily="66" charset="0"/>
              </a:rPr>
              <a:t>apř</a:t>
            </a:r>
            <a:r>
              <a:rPr lang="cs-CZ" sz="2000" dirty="0">
                <a:latin typeface="Comic Sans MS" pitchFamily="66" charset="0"/>
              </a:rPr>
              <a:t>. matka trpící pocitem viny, že své dítě nechtěla, je pak přehnaně rozmazluje a </a:t>
            </a:r>
            <a:r>
              <a:rPr lang="cs-CZ" sz="2000" dirty="0" smtClean="0">
                <a:latin typeface="Comic Sans MS" pitchFamily="66" charset="0"/>
              </a:rPr>
              <a:t>ochraňuje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Obranné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projekce </a:t>
            </a:r>
            <a:r>
              <a:rPr lang="cs-CZ" sz="2000" dirty="0">
                <a:latin typeface="Comic Sans MS" pitchFamily="66" charset="0"/>
              </a:rPr>
              <a:t>- připisování vlastních nežádoucích vlastností jiným v přehnané </a:t>
            </a:r>
            <a:r>
              <a:rPr lang="cs-CZ" sz="2000" dirty="0" smtClean="0">
                <a:latin typeface="Comic Sans MS" pitchFamily="66" charset="0"/>
              </a:rPr>
              <a:t>míře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ntelektualizace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pokus o získání emočního odstupu od stresové situace užitím abstraktních intelektuálních </a:t>
            </a:r>
            <a:r>
              <a:rPr lang="cs-CZ" sz="2000" dirty="0" smtClean="0">
                <a:latin typeface="Comic Sans MS" pitchFamily="66" charset="0"/>
              </a:rPr>
              <a:t>výrazů (lékaři)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opření </a:t>
            </a:r>
            <a:r>
              <a:rPr lang="cs-CZ" sz="2000" dirty="0">
                <a:latin typeface="Comic Sans MS" pitchFamily="66" charset="0"/>
              </a:rPr>
              <a:t>- popření existence nepříjemné vnější reality. Např. rodiče smrtelně nemocného dítěte si odmítají připustit takovou </a:t>
            </a:r>
            <a:r>
              <a:rPr lang="cs-CZ" sz="2000" dirty="0" smtClean="0">
                <a:latin typeface="Comic Sans MS" pitchFamily="66" charset="0"/>
              </a:rPr>
              <a:t>diagnózu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ublimace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- neboli přesunutí. Potřeba, kterou nelze uspokojit je zaměřena na náhradní cíl. Náhradní činnosti pomáhají snižovat napětí, např. hostilní (nepřátelské) impulzy mohou být vybity v přijatelné formě v kolektivních sportech, erotické napětí zmírněno tvorbou (hudba, poezie, umění), atd.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/>
          <a:lstStyle/>
          <a:p>
            <a:r>
              <a:rPr lang="cs-CZ" sz="3000" smtClean="0">
                <a:latin typeface="Comic Sans MS" pitchFamily="66" charset="0"/>
                <a:cs typeface="Arial" charset="0"/>
              </a:rPr>
              <a:t>Vrozená (nespecifická) imunita</a:t>
            </a:r>
            <a:endParaRPr lang="en-GB" sz="30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1196975"/>
            <a:ext cx="7672388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rozlišení vlastních a cizích buněk – receptory – kódované v DNA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itchFamily="66" charset="0"/>
              </a:rPr>
              <a:t>pattern-recognition receptors (</a:t>
            </a:r>
            <a:r>
              <a:rPr lang="en-US" sz="2000" dirty="0">
                <a:solidFill>
                  <a:srgbClr val="FF6600"/>
                </a:solidFill>
                <a:latin typeface="Comic Sans MS" pitchFamily="66" charset="0"/>
              </a:rPr>
              <a:t>PRRs</a:t>
            </a:r>
            <a:r>
              <a:rPr lang="en-US" sz="2000" dirty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okamžitá </a:t>
            </a:r>
            <a:r>
              <a:rPr lang="cs-CZ" sz="2000" dirty="0">
                <a:latin typeface="Comic Sans MS" pitchFamily="66" charset="0"/>
              </a:rPr>
              <a:t>reakce buněk přirozené imunity po rozpoznání vzoru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IS zaměřen proti bakteriálním esenciálním strukturám (u ATB zásah do MTB bakterie         kolaterální MTB dráha a rezistence na ATB)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994275" y="4076700"/>
            <a:ext cx="433388" cy="1444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Psychické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přizpůsobení</a:t>
            </a:r>
            <a:r>
              <a:rPr lang="cs-CZ" sz="2000" dirty="0">
                <a:latin typeface="Comic Sans MS" pitchFamily="66" charset="0"/>
              </a:rPr>
              <a:t>, úzkost a </a:t>
            </a:r>
            <a:r>
              <a:rPr lang="cs-CZ" sz="2000" dirty="0" smtClean="0">
                <a:latin typeface="Comic Sans MS" pitchFamily="66" charset="0"/>
              </a:rPr>
              <a:t>deprese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m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ozek</a:t>
            </a:r>
            <a:r>
              <a:rPr lang="cs-CZ" sz="2000" dirty="0" smtClean="0">
                <a:latin typeface="Comic Sans MS" pitchFamily="66" charset="0"/>
              </a:rPr>
              <a:t> - vyhodnocuje </a:t>
            </a:r>
            <a:r>
              <a:rPr lang="cs-CZ" sz="2000" dirty="0">
                <a:latin typeface="Comic Sans MS" pitchFamily="66" charset="0"/>
              </a:rPr>
              <a:t>zátěž, řídí </a:t>
            </a:r>
            <a:r>
              <a:rPr lang="cs-CZ" sz="2000" dirty="0" smtClean="0">
                <a:latin typeface="Comic Sans MS" pitchFamily="66" charset="0"/>
              </a:rPr>
              <a:t>chování a vyvolává </a:t>
            </a:r>
            <a:r>
              <a:rPr lang="cs-CZ" sz="2000" dirty="0">
                <a:latin typeface="Comic Sans MS" pitchFamily="66" charset="0"/>
              </a:rPr>
              <a:t>v těle fyziologické reakce umožňující krátkodobě aktivovat rezervy pro útěk nebo </a:t>
            </a:r>
            <a:r>
              <a:rPr lang="cs-CZ" sz="2000" dirty="0" smtClean="0">
                <a:latin typeface="Comic Sans MS" pitchFamily="66" charset="0"/>
              </a:rPr>
              <a:t>boj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tresová </a:t>
            </a:r>
            <a:r>
              <a:rPr lang="cs-CZ" sz="2000" dirty="0">
                <a:latin typeface="Comic Sans MS" pitchFamily="66" charset="0"/>
              </a:rPr>
              <a:t>odpověď aktivuje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sympatoadrenální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osu</a:t>
            </a:r>
            <a:r>
              <a:rPr lang="cs-CZ" sz="2000" dirty="0">
                <a:latin typeface="Comic Sans MS" pitchFamily="66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ervové řízení - stimuluje </a:t>
            </a:r>
            <a:r>
              <a:rPr lang="cs-CZ" sz="2000" dirty="0">
                <a:latin typeface="Comic Sans MS" pitchFamily="66" charset="0"/>
              </a:rPr>
              <a:t>se činnost sympatiku, tj. jedné ze složek vegetativního nervstva, které neovládáme svojí </a:t>
            </a:r>
            <a:r>
              <a:rPr lang="cs-CZ" sz="2000" dirty="0" smtClean="0">
                <a:latin typeface="Comic Sans MS" pitchFamily="66" charset="0"/>
              </a:rPr>
              <a:t>vůlí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n</a:t>
            </a:r>
            <a:r>
              <a:rPr lang="cs-CZ" sz="2000" dirty="0" err="1" smtClean="0">
                <a:latin typeface="Comic Sans MS" pitchFamily="66" charset="0"/>
              </a:rPr>
              <a:t>euromediátorem</a:t>
            </a:r>
            <a:r>
              <a:rPr lang="cs-CZ" sz="2000" dirty="0">
                <a:latin typeface="Comic Sans MS" pitchFamily="66" charset="0"/>
              </a:rPr>
              <a:t>, tedy látkou, která přenáší nervové impulzy sympatiku na výkonné orgány, je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noradrenalin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 smtClean="0">
                <a:latin typeface="Comic Sans MS" pitchFamily="66" charset="0"/>
              </a:rPr>
              <a:t>norepinefrin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ormonální řízení - mozek </a:t>
            </a:r>
            <a:r>
              <a:rPr lang="cs-CZ" sz="2000" dirty="0">
                <a:latin typeface="Comic Sans MS" pitchFamily="66" charset="0"/>
              </a:rPr>
              <a:t>aktivuje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osu </a:t>
            </a:r>
            <a:r>
              <a:rPr lang="cs-CZ" sz="2000" dirty="0" err="1">
                <a:solidFill>
                  <a:srgbClr val="CC0099"/>
                </a:solidFill>
                <a:latin typeface="Comic Sans MS" pitchFamily="66" charset="0"/>
              </a:rPr>
              <a:t>hypothalamus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–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hypofýza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– nadledviny</a:t>
            </a:r>
            <a:r>
              <a:rPr lang="cs-CZ" sz="20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25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>
                <a:latin typeface="Comic Sans MS" pitchFamily="66" charset="0"/>
              </a:rPr>
              <a:t>hypothalamus</a:t>
            </a:r>
            <a:r>
              <a:rPr lang="cs-CZ" sz="2000" dirty="0">
                <a:latin typeface="Comic Sans MS" pitchFamily="66" charset="0"/>
              </a:rPr>
              <a:t> - kontroluje i hladinu různých hormonů v krvi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hypofýza - vyplavení hormonů přímo ovlivňujících činnost jiných žláz s vnitřní sekrecí </a:t>
            </a:r>
            <a:endParaRPr lang="cs-CZ" sz="2000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dřeň </a:t>
            </a:r>
            <a:r>
              <a:rPr lang="cs-CZ" sz="2000" dirty="0">
                <a:latin typeface="Comic Sans MS" pitchFamily="66" charset="0"/>
              </a:rPr>
              <a:t>nadledvin uvolní do krve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adrenalin</a:t>
            </a:r>
            <a:r>
              <a:rPr lang="cs-CZ" sz="2000" dirty="0">
                <a:latin typeface="Comic Sans MS" pitchFamily="66" charset="0"/>
              </a:rPr>
              <a:t> (epinefrin), který je strukturálně podobný noradrenalinu a má i podobné (i když ne úplně stejné) účinky.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ůra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err="1">
                <a:latin typeface="Comic Sans MS" pitchFamily="66" charset="0"/>
              </a:rPr>
              <a:t>cortex</a:t>
            </a:r>
            <a:r>
              <a:rPr lang="cs-CZ" sz="2000" dirty="0">
                <a:latin typeface="Comic Sans MS" pitchFamily="66" charset="0"/>
              </a:rPr>
              <a:t>) nadledvin produkuje steroidní hormony, tzv. </a:t>
            </a:r>
            <a:r>
              <a:rPr lang="cs-CZ" sz="2000" dirty="0" smtClean="0">
                <a:latin typeface="Comic Sans MS" pitchFamily="66" charset="0"/>
              </a:rPr>
              <a:t>glukokortikoidy (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kortizol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a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kortizon</a:t>
            </a:r>
            <a:r>
              <a:rPr lang="cs-CZ" sz="2000" dirty="0" smtClean="0">
                <a:latin typeface="Comic Sans MS" pitchFamily="66" charset="0"/>
              </a:rPr>
              <a:t>), </a:t>
            </a:r>
            <a:r>
              <a:rPr lang="cs-CZ" sz="2000" dirty="0">
                <a:latin typeface="Comic Sans MS" pitchFamily="66" charset="0"/>
              </a:rPr>
              <a:t>které hrají důležitou roli v regulaci </a:t>
            </a:r>
            <a:r>
              <a:rPr lang="cs-CZ" sz="2000" dirty="0" smtClean="0">
                <a:latin typeface="Comic Sans MS" pitchFamily="66" charset="0"/>
              </a:rPr>
              <a:t>MTB.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drenalin </a:t>
            </a:r>
            <a:r>
              <a:rPr lang="cs-CZ" sz="2000" dirty="0">
                <a:latin typeface="Comic Sans MS" pitchFamily="66" charset="0"/>
              </a:rPr>
              <a:t>a glukokortikoidy  </a:t>
            </a:r>
            <a:r>
              <a:rPr lang="cs-CZ" sz="2000" dirty="0" smtClean="0">
                <a:latin typeface="Comic Sans MS" pitchFamily="66" charset="0"/>
              </a:rPr>
              <a:t>= tzv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stresové hormony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zvýšená </a:t>
            </a:r>
            <a:r>
              <a:rPr lang="cs-CZ" sz="2000" dirty="0">
                <a:latin typeface="Comic Sans MS" pitchFamily="66" charset="0"/>
              </a:rPr>
              <a:t>činnost sympatiku a stresové hormony ovlivní činnost většiny orgánů v </a:t>
            </a:r>
            <a:r>
              <a:rPr lang="cs-CZ" sz="2000" dirty="0" smtClean="0">
                <a:latin typeface="Comic Sans MS" pitchFamily="66" charset="0"/>
              </a:rPr>
              <a:t>těle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Comic Sans MS" pitchFamily="66" charset="0"/>
                <a:cs typeface="Arial" pitchFamily="34" charset="0"/>
              </a:rPr>
              <a:t>Stres</a:t>
            </a:r>
            <a:endParaRPr lang="en-GB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325" y="981075"/>
            <a:ext cx="7743825" cy="55435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Fyzické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reakce na stres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reakce </a:t>
            </a:r>
            <a:r>
              <a:rPr lang="cs-CZ" sz="2000" dirty="0">
                <a:solidFill>
                  <a:srgbClr val="CC0099"/>
                </a:solidFill>
                <a:latin typeface="Comic Sans MS" pitchFamily="66" charset="0"/>
              </a:rPr>
              <a:t>typu „útěk nebo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boj“</a:t>
            </a:r>
            <a:r>
              <a:rPr lang="cs-CZ" sz="2000" dirty="0" smtClean="0">
                <a:latin typeface="Comic Sans MS" pitchFamily="66" charset="0"/>
              </a:rPr>
              <a:t>- potřeba </a:t>
            </a:r>
            <a:r>
              <a:rPr lang="cs-CZ" sz="2000" dirty="0">
                <a:latin typeface="Comic Sans MS" pitchFamily="66" charset="0"/>
              </a:rPr>
              <a:t>dodat živiny a energii do svalů a dalších orgánů, které mají podat zvýšený </a:t>
            </a:r>
            <a:r>
              <a:rPr lang="cs-CZ" sz="2000" dirty="0" smtClean="0">
                <a:latin typeface="Comic Sans MS" pitchFamily="66" charset="0"/>
              </a:rPr>
              <a:t>výkon (zvyšuje se jejich </a:t>
            </a:r>
            <a:r>
              <a:rPr lang="cs-CZ" sz="2000" dirty="0">
                <a:latin typeface="Comic Sans MS" pitchFamily="66" charset="0"/>
              </a:rPr>
              <a:t>prokrvení, a naopak se odvádí krev např. z trávicího ústrojí a omezuje se jeho </a:t>
            </a:r>
            <a:r>
              <a:rPr lang="cs-CZ" sz="2000" dirty="0" smtClean="0">
                <a:latin typeface="Comic Sans MS" pitchFamily="66" charset="0"/>
              </a:rPr>
              <a:t>činnost)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tres </a:t>
            </a:r>
            <a:r>
              <a:rPr lang="cs-CZ" sz="2000" dirty="0">
                <a:latin typeface="Comic Sans MS" pitchFamily="66" charset="0"/>
              </a:rPr>
              <a:t>stimuluje i srdeční činnost a zvyšuje krevní </a:t>
            </a:r>
            <a:r>
              <a:rPr lang="cs-CZ" sz="2000" dirty="0" smtClean="0">
                <a:latin typeface="Comic Sans MS" pitchFamily="66" charset="0"/>
              </a:rPr>
              <a:t>tlak</a:t>
            </a: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uvolnění E </a:t>
            </a:r>
            <a:r>
              <a:rPr lang="cs-CZ" sz="2000" dirty="0">
                <a:latin typeface="Comic Sans MS" pitchFamily="66" charset="0"/>
              </a:rPr>
              <a:t>zásob </a:t>
            </a:r>
            <a:r>
              <a:rPr lang="cs-CZ" sz="2000" dirty="0" smtClean="0">
                <a:latin typeface="Comic Sans MS" pitchFamily="66" charset="0"/>
              </a:rPr>
              <a:t>- odbouráváním </a:t>
            </a:r>
            <a:r>
              <a:rPr lang="cs-CZ" sz="2000" dirty="0" smtClean="0">
                <a:solidFill>
                  <a:srgbClr val="CC0099"/>
                </a:solidFill>
                <a:latin typeface="Comic Sans MS" pitchFamily="66" charset="0"/>
              </a:rPr>
              <a:t>glykogenu</a:t>
            </a:r>
            <a:r>
              <a:rPr lang="cs-CZ" sz="2000" dirty="0" smtClean="0">
                <a:latin typeface="Comic Sans MS" pitchFamily="66" charset="0"/>
              </a:rPr>
              <a:t> (do krve glukóza), lipidy</a:t>
            </a:r>
            <a:endParaRPr lang="cs-CZ" sz="2000" dirty="0">
              <a:latin typeface="Comic Sans MS" pitchFamily="66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 t="11153" r="27621" b="13846"/>
          <a:stretch>
            <a:fillRect/>
          </a:stretch>
        </p:blipFill>
        <p:spPr bwMode="auto">
          <a:xfrm>
            <a:off x="0" y="0"/>
            <a:ext cx="1076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349375"/>
            <a:ext cx="583247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9">
      <a:dk1>
        <a:srgbClr val="00007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4782</Words>
  <Application>Microsoft Office PowerPoint</Application>
  <PresentationFormat>Předvádění na obrazovce (4:3)</PresentationFormat>
  <Paragraphs>816</Paragraphs>
  <Slides>93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100" baseType="lpstr">
      <vt:lpstr>Calibri</vt:lpstr>
      <vt:lpstr>Arial</vt:lpstr>
      <vt:lpstr>Comic Sans MS</vt:lpstr>
      <vt:lpstr>Wingdings</vt:lpstr>
      <vt:lpstr>Tahoma</vt:lpstr>
      <vt:lpstr>Times New Roman</vt:lpstr>
      <vt:lpstr>Motiv systému Office</vt:lpstr>
      <vt:lpstr>  Zánět a imunopatologie </vt:lpstr>
      <vt:lpstr>Obsah přednášky</vt:lpstr>
      <vt:lpstr>Imunitní systén</vt:lpstr>
      <vt:lpstr>Prezentace aplikace PowerPoint</vt:lpstr>
      <vt:lpstr>Vrozená (nespecifická) imunita</vt:lpstr>
      <vt:lpstr>Vrozená (nespecifická) imunita</vt:lpstr>
      <vt:lpstr>Vrozená (nespecifická) imunita</vt:lpstr>
      <vt:lpstr>Cytokiny</vt:lpstr>
      <vt:lpstr>Vrozená (nespecifická) imunita</vt:lpstr>
      <vt:lpstr>Antibiotika</vt:lpstr>
      <vt:lpstr>Prezentace aplikace PowerPoint</vt:lpstr>
      <vt:lpstr>Vrozená (nespecifická) imunita</vt:lpstr>
      <vt:lpstr>Prezentace aplikace PowerPoint</vt:lpstr>
      <vt:lpstr>Vrozená (nespecifická) imunita</vt:lpstr>
      <vt:lpstr>Vrozená (nespecifická) imunita</vt:lpstr>
      <vt:lpstr>Vrozená (nespecifická) imunita</vt:lpstr>
      <vt:lpstr>Vrozená (nespecifická) imunita</vt:lpstr>
      <vt:lpstr>Vrozená (nespecifická) imunita</vt:lpstr>
      <vt:lpstr>Vrozená (nespecifická) imunita</vt:lpstr>
      <vt:lpstr>Adaptivní (specifická) imunita</vt:lpstr>
      <vt:lpstr>Adaptivní (specifická) imunita</vt:lpstr>
      <vt:lpstr>Adaptivní (specifická) imunita</vt:lpstr>
      <vt:lpstr>Adaptivní (specifická) imunita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Prezentace aplikace PowerPoint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Zánět</vt:lpstr>
      <vt:lpstr>Imunodeficience</vt:lpstr>
      <vt:lpstr>AIDS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Tělesná teplota</vt:lpstr>
      <vt:lpstr>Bolest</vt:lpstr>
      <vt:lpstr>Bolest</vt:lpstr>
      <vt:lpstr>Bolest</vt:lpstr>
      <vt:lpstr>Bolest</vt:lpstr>
      <vt:lpstr>Šok</vt:lpstr>
      <vt:lpstr>Šok</vt:lpstr>
      <vt:lpstr>Šok</vt:lpstr>
      <vt:lpstr>Šok</vt:lpstr>
      <vt:lpstr>Šok</vt:lpstr>
      <vt:lpstr>Šok</vt:lpstr>
      <vt:lpstr>Šok</vt:lpstr>
      <vt:lpstr>Šok</vt:lpstr>
      <vt:lpstr>Šok</vt:lpstr>
      <vt:lpstr>Anafylaktický šok</vt:lpstr>
      <vt:lpstr>Anafylaktický šok</vt:lpstr>
      <vt:lpstr>Anafylaktický šok</vt:lpstr>
      <vt:lpstr>Anafylaktický šok</vt:lpstr>
      <vt:lpstr>Anafylaktický šok</vt:lpstr>
      <vt:lpstr>Anafylaktický šok</vt:lpstr>
      <vt:lpstr>Anafylaktický šok</vt:lpstr>
      <vt:lpstr>Stres</vt:lpstr>
      <vt:lpstr>Stres</vt:lpstr>
      <vt:lpstr>Stres</vt:lpstr>
      <vt:lpstr>Stres</vt:lpstr>
      <vt:lpstr>Stres</vt:lpstr>
      <vt:lpstr>Stres</vt:lpstr>
      <vt:lpstr>Stres</vt:lpstr>
      <vt:lpstr>Stres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Zánět a imunopatologie Stres a šok</dc:title>
  <cp:lastModifiedBy>Petra Bořilová</cp:lastModifiedBy>
  <cp:revision>161</cp:revision>
  <cp:lastPrinted>2013-03-06T17:36:51Z</cp:lastPrinted>
  <dcterms:modified xsi:type="dcterms:W3CDTF">2015-03-05T14:47:52Z</dcterms:modified>
</cp:coreProperties>
</file>