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64" r:id="rId2"/>
    <p:sldId id="260" r:id="rId3"/>
    <p:sldId id="349" r:id="rId4"/>
    <p:sldId id="350" r:id="rId5"/>
    <p:sldId id="262" r:id="rId6"/>
    <p:sldId id="261" r:id="rId7"/>
    <p:sldId id="310" r:id="rId8"/>
    <p:sldId id="316" r:id="rId9"/>
    <p:sldId id="265" r:id="rId10"/>
    <p:sldId id="319" r:id="rId11"/>
    <p:sldId id="318" r:id="rId12"/>
    <p:sldId id="311" r:id="rId13"/>
    <p:sldId id="309" r:id="rId14"/>
    <p:sldId id="315" r:id="rId15"/>
    <p:sldId id="351" r:id="rId16"/>
    <p:sldId id="320" r:id="rId17"/>
    <p:sldId id="321" r:id="rId18"/>
    <p:sldId id="322" r:id="rId19"/>
    <p:sldId id="317" r:id="rId20"/>
    <p:sldId id="312" r:id="rId21"/>
    <p:sldId id="263" r:id="rId22"/>
    <p:sldId id="324" r:id="rId23"/>
    <p:sldId id="325" r:id="rId24"/>
    <p:sldId id="259" r:id="rId25"/>
    <p:sldId id="328" r:id="rId26"/>
    <p:sldId id="327" r:id="rId27"/>
    <p:sldId id="269" r:id="rId28"/>
    <p:sldId id="333" r:id="rId29"/>
    <p:sldId id="332" r:id="rId30"/>
    <p:sldId id="334" r:id="rId31"/>
    <p:sldId id="329" r:id="rId32"/>
    <p:sldId id="273" r:id="rId33"/>
    <p:sldId id="271" r:id="rId34"/>
    <p:sldId id="331" r:id="rId35"/>
    <p:sldId id="335" r:id="rId36"/>
    <p:sldId id="274" r:id="rId37"/>
    <p:sldId id="275" r:id="rId38"/>
    <p:sldId id="326" r:id="rId39"/>
    <p:sldId id="276" r:id="rId40"/>
    <p:sldId id="285" r:id="rId41"/>
    <p:sldId id="336" r:id="rId42"/>
    <p:sldId id="330" r:id="rId43"/>
    <p:sldId id="278" r:id="rId44"/>
    <p:sldId id="302" r:id="rId45"/>
    <p:sldId id="283" r:id="rId46"/>
    <p:sldId id="280" r:id="rId47"/>
    <p:sldId id="284" r:id="rId48"/>
    <p:sldId id="281" r:id="rId49"/>
    <p:sldId id="288" r:id="rId50"/>
    <p:sldId id="303" r:id="rId51"/>
    <p:sldId id="286" r:id="rId52"/>
    <p:sldId id="291" r:id="rId53"/>
    <p:sldId id="292" r:id="rId54"/>
    <p:sldId id="290" r:id="rId55"/>
    <p:sldId id="337" r:id="rId56"/>
    <p:sldId id="306" r:id="rId57"/>
    <p:sldId id="294" r:id="rId58"/>
    <p:sldId id="338" r:id="rId59"/>
    <p:sldId id="340" r:id="rId60"/>
    <p:sldId id="289" r:id="rId61"/>
    <p:sldId id="339" r:id="rId62"/>
    <p:sldId id="293" r:id="rId63"/>
    <p:sldId id="341" r:id="rId64"/>
    <p:sldId id="295" r:id="rId65"/>
    <p:sldId id="342" r:id="rId66"/>
    <p:sldId id="287" r:id="rId67"/>
    <p:sldId id="343" r:id="rId68"/>
    <p:sldId id="297" r:id="rId69"/>
    <p:sldId id="344" r:id="rId70"/>
    <p:sldId id="296" r:id="rId71"/>
    <p:sldId id="345" r:id="rId72"/>
    <p:sldId id="299" r:id="rId73"/>
    <p:sldId id="298" r:id="rId74"/>
    <p:sldId id="305" r:id="rId75"/>
    <p:sldId id="347" r:id="rId76"/>
    <p:sldId id="300" r:id="rId77"/>
    <p:sldId id="301" r:id="rId78"/>
    <p:sldId id="348" r:id="rId7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15B"/>
    <a:srgbClr val="66CCFF"/>
    <a:srgbClr val="B8084B"/>
    <a:srgbClr val="669CF4"/>
    <a:srgbClr val="0000FF"/>
    <a:srgbClr val="FFFFFF"/>
    <a:srgbClr val="8322EE"/>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12E03-1D46-4D7E-8C13-A8EFA8244F3A}" type="datetimeFigureOut">
              <a:rPr lang="cs-CZ" smtClean="0"/>
              <a:t>12.3.2015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7A935-3DDD-41DA-861C-A2B87977DFEC}" type="slidenum">
              <a:rPr lang="cs-CZ" smtClean="0"/>
              <a:t>‹#›</a:t>
            </a:fld>
            <a:endParaRPr lang="cs-CZ"/>
          </a:p>
        </p:txBody>
      </p:sp>
    </p:spTree>
    <p:extLst>
      <p:ext uri="{BB962C8B-B14F-4D97-AF65-F5344CB8AC3E}">
        <p14:creationId xmlns:p14="http://schemas.microsoft.com/office/powerpoint/2010/main" val="262538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231CA17E-2B2B-4688-A14F-4A17F58DBF75}" type="slidenum">
              <a:rPr lang="cs-CZ" smtClean="0">
                <a:latin typeface="Times" pitchFamily="18" charset="0"/>
              </a:rPr>
              <a:pPr/>
              <a:t>7</a:t>
            </a:fld>
            <a:endParaRPr lang="cs-CZ" smtClean="0">
              <a:latin typeface="Times"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79FCFF2A-0A06-49EF-8553-FA3F81ACA99B}" type="slidenum">
              <a:rPr lang="cs-CZ" smtClean="0">
                <a:latin typeface="Times" pitchFamily="18" charset="0"/>
              </a:rPr>
              <a:pPr/>
              <a:t>13</a:t>
            </a:fld>
            <a:endParaRPr lang="cs-CZ" smtClean="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79FCFF2A-0A06-49EF-8553-FA3F81ACA99B}" type="slidenum">
              <a:rPr lang="cs-CZ" smtClean="0">
                <a:latin typeface="Times" pitchFamily="18" charset="0"/>
              </a:rPr>
              <a:pPr/>
              <a:t>14</a:t>
            </a:fld>
            <a:endParaRPr lang="cs-CZ" smtClean="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8CD0A504-BE9B-4D29-AC80-5B92D1B83FB0}" type="slidenum">
              <a:rPr lang="cs-CZ" smtClean="0">
                <a:latin typeface="Times" pitchFamily="18" charset="0"/>
              </a:rPr>
              <a:pPr/>
              <a:t>16</a:t>
            </a:fld>
            <a:endParaRPr lang="cs-CZ" smtClean="0">
              <a:latin typeface="Times"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EBB40F06-37A8-4FC6-ADAC-72DA1FE07A1C}" type="slidenum">
              <a:rPr lang="cs-CZ" smtClean="0">
                <a:latin typeface="Times" pitchFamily="18" charset="0"/>
              </a:rPr>
              <a:pPr/>
              <a:t>20</a:t>
            </a:fld>
            <a:endParaRPr lang="cs-CZ" smtClean="0">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4F7A935-3DDD-41DA-861C-A2B87977DFEC}" type="slidenum">
              <a:rPr lang="cs-CZ" smtClean="0"/>
              <a:t>72</a:t>
            </a:fld>
            <a:endParaRPr lang="cs-CZ"/>
          </a:p>
        </p:txBody>
      </p:sp>
    </p:spTree>
    <p:extLst>
      <p:ext uri="{BB962C8B-B14F-4D97-AF65-F5344CB8AC3E}">
        <p14:creationId xmlns:p14="http://schemas.microsoft.com/office/powerpoint/2010/main" val="151886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12.3.2015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12.3.2015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12.3.2015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12.3.2015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vis.uic.edu/bvis/gallery/faculty/barrows03.ht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term=Croy%20I%5BAuthor%5D&amp;cauthor=true&amp;cauthor_uid=23345577" TargetMode="External"/><Relationship Id="rId2" Type="http://schemas.openxmlformats.org/officeDocument/2006/relationships/hyperlink" Target="http://www.ncbi.nlm.nih.gov/pubmed/?term=Milinski%20M%5BAuthor%5D&amp;cauthor=true&amp;cauthor_uid=23345577" TargetMode="External"/><Relationship Id="rId1" Type="http://schemas.openxmlformats.org/officeDocument/2006/relationships/slideLayout" Target="../slideLayouts/slideLayout2.xml"/><Relationship Id="rId5" Type="http://schemas.openxmlformats.org/officeDocument/2006/relationships/hyperlink" Target="http://www.ncbi.nlm.nih.gov/pubmed/?term=Boehm%20T%5BAuthor%5D&amp;cauthor=true&amp;cauthor_uid=23345577" TargetMode="External"/><Relationship Id="rId4" Type="http://schemas.openxmlformats.org/officeDocument/2006/relationships/hyperlink" Target="http://www.ncbi.nlm.nih.gov/pubmed/?term=Hummel%20T%5BAuthor%5D&amp;cauthor=true&amp;cauthor_uid=2334557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cbi.nlm.nih.gov/pubmed/?term=Jones%20BC%5BAuthor%5D&amp;cauthor=true&amp;cauthor_uid=24818612" TargetMode="External"/><Relationship Id="rId3" Type="http://schemas.openxmlformats.org/officeDocument/2006/relationships/hyperlink" Target="http://www.ncbi.nlm.nih.gov/pubmed/?term=Little%20AC%5BAuthor%5D&amp;cauthor=true&amp;cauthor_uid=24818612" TargetMode="External"/><Relationship Id="rId7" Type="http://schemas.openxmlformats.org/officeDocument/2006/relationships/hyperlink" Target="http://www.ncbi.nlm.nih.gov/pubmed/?term=Havl%C3%AD%C4%8Dek%20J%5BAuthor%5D&amp;cauthor=true&amp;cauthor_uid=24818612" TargetMode="External"/><Relationship Id="rId2" Type="http://schemas.openxmlformats.org/officeDocument/2006/relationships/hyperlink" Target="http://www.ncbi.nlm.nih.gov/pubmed/?term=Roberts%20SC%5BAuthor%5D&amp;cauthor=true&amp;cauthor_uid=24818612" TargetMode="External"/><Relationship Id="rId1" Type="http://schemas.openxmlformats.org/officeDocument/2006/relationships/slideLayout" Target="../slideLayouts/slideLayout2.xml"/><Relationship Id="rId6" Type="http://schemas.openxmlformats.org/officeDocument/2006/relationships/hyperlink" Target="http://www.ncbi.nlm.nih.gov/pubmed/?term=Klapilov%C3%A1%20K%5BAuthor%5D&amp;cauthor=true&amp;cauthor_uid=24818612" TargetMode="External"/><Relationship Id="rId5" Type="http://schemas.openxmlformats.org/officeDocument/2006/relationships/hyperlink" Target="http://www.ncbi.nlm.nih.gov/pubmed/?term=Cobey%20KD%5BAuthor%5D&amp;cauthor=true&amp;cauthor_uid=24818612" TargetMode="External"/><Relationship Id="rId10" Type="http://schemas.openxmlformats.org/officeDocument/2006/relationships/hyperlink" Target="http://www.ncbi.nlm.nih.gov/pubmed/?term=Petrie%20M%5BAuthor%5D&amp;cauthor=true&amp;cauthor_uid=24818612" TargetMode="External"/><Relationship Id="rId4" Type="http://schemas.openxmlformats.org/officeDocument/2006/relationships/hyperlink" Target="http://www.ncbi.nlm.nih.gov/pubmed/?term=Burriss%20RP%5BAuthor%5D&amp;cauthor=true&amp;cauthor_uid=24818612" TargetMode="External"/><Relationship Id="rId9" Type="http://schemas.openxmlformats.org/officeDocument/2006/relationships/hyperlink" Target="http://www.ncbi.nlm.nih.gov/pubmed/?term=DeBruine%20L%5BAuthor%5D&amp;cauthor=true&amp;cauthor_uid=2481861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wikiskripta.eu/index.php?title=Prolaktinom&amp;action=edit&amp;section=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captio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787" t="657" r="1787" b="20791"/>
          <a:stretch/>
        </p:blipFill>
        <p:spPr bwMode="auto">
          <a:xfrm>
            <a:off x="2624401" y="2214389"/>
            <a:ext cx="3719821" cy="280806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268252" y="5308893"/>
            <a:ext cx="4572000" cy="646331"/>
          </a:xfrm>
          <a:prstGeom prst="rect">
            <a:avLst/>
          </a:prstGeom>
        </p:spPr>
        <p:txBody>
          <a:bodyPr>
            <a:spAutoFit/>
          </a:bodyPr>
          <a:lstStyle/>
          <a:p>
            <a:pPr algn="ctr"/>
            <a:r>
              <a:rPr lang="cs-CZ" b="1" cap="all" dirty="0">
                <a:ln w="0"/>
                <a:solidFill>
                  <a:srgbClr val="0000FF"/>
                </a:solidFill>
                <a:effectLst>
                  <a:reflection blurRad="12700" stA="50000" endPos="50000" dist="5000" dir="5400000" sy="-100000" rotWithShape="0"/>
                </a:effectLst>
              </a:rPr>
              <a:t>Molekulární podstata patofyziologických procesů</a:t>
            </a:r>
            <a:endParaRPr lang="en-GB" b="1" cap="all" dirty="0">
              <a:ln w="0"/>
              <a:solidFill>
                <a:srgbClr val="0000FF"/>
              </a:solidFill>
              <a:effectLst>
                <a:reflection blurRad="12700" stA="50000" endPos="50000" dist="5000" dir="5400000" sy="-100000" rotWithShape="0"/>
              </a:effectLst>
            </a:endParaRPr>
          </a:p>
        </p:txBody>
      </p:sp>
      <p:sp>
        <p:nvSpPr>
          <p:cNvPr id="7" name="Podnadpis 2"/>
          <p:cNvSpPr txBox="1">
            <a:spLocks/>
          </p:cNvSpPr>
          <p:nvPr/>
        </p:nvSpPr>
        <p:spPr>
          <a:xfrm>
            <a:off x="2411760" y="6093296"/>
            <a:ext cx="4194212" cy="432048"/>
          </a:xfrm>
          <a:prstGeom prst="rect">
            <a:avLst/>
          </a:prstGeom>
        </p:spPr>
        <p:txBody>
          <a:bodyPr>
            <a:normAutofit fontScale="7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800" b="1" cap="all" dirty="0" smtClean="0">
                <a:ln w="0"/>
                <a:solidFill>
                  <a:schemeClr val="accent1"/>
                </a:solidFill>
                <a:effectLst>
                  <a:reflection blurRad="12700" stA="50000" endPos="50000" dist="5000" dir="5400000" sy="-100000" rotWithShape="0"/>
                </a:effectLst>
              </a:rPr>
              <a:t>Mgr. Petra Bořilová Linhartová, Ph.D.</a:t>
            </a:r>
            <a:endParaRPr lang="en-GB" sz="1800" b="1" cap="all" dirty="0">
              <a:ln w="0"/>
              <a:solidFill>
                <a:schemeClr val="accent1"/>
              </a:solidFill>
              <a:effectLst>
                <a:reflection blurRad="12700" stA="50000" endPos="50000" dist="5000" dir="5400000" sy="-100000" rotWithShape="0"/>
              </a:effectLst>
            </a:endParaRPr>
          </a:p>
        </p:txBody>
      </p:sp>
      <p:sp>
        <p:nvSpPr>
          <p:cNvPr id="8" name="Nadpis 1"/>
          <p:cNvSpPr txBox="1">
            <a:spLocks/>
          </p:cNvSpPr>
          <p:nvPr/>
        </p:nvSpPr>
        <p:spPr>
          <a:xfrm>
            <a:off x="1440160" y="116632"/>
            <a:ext cx="6228184" cy="2484797"/>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3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r>
              <a:rPr lang="cs-CZ" sz="3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patofyziologie </a:t>
            </a:r>
          </a:p>
          <a:p>
            <a:r>
              <a:rPr lang="cs-CZ" sz="3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endokrinního </a:t>
            </a:r>
          </a:p>
          <a:p>
            <a:r>
              <a:rPr lang="cs-CZ" sz="3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systému</a:t>
            </a:r>
            <a:r>
              <a:rPr lang="cs-CZ" sz="3400" b="1" cap="all" dirty="0" smtClean="0">
                <a:ln w="9000" cmpd="sng">
                  <a:solidFill>
                    <a:schemeClr val="accent4">
                      <a:shade val="50000"/>
                      <a:satMod val="120000"/>
                    </a:schemeClr>
                  </a:solidFill>
                  <a:prstDash val="solid"/>
                </a:ln>
                <a:solidFill>
                  <a:srgbClr val="66CCFF"/>
                </a:solidFill>
                <a:effectLst>
                  <a:reflection blurRad="12700" stA="28000" endPos="45000" dist="1000" dir="5400000" sy="-100000" algn="bl" rotWithShape="0"/>
                </a:effectLst>
              </a:rPr>
              <a:t/>
            </a:r>
            <a:br>
              <a:rPr lang="cs-CZ" sz="3400" b="1" cap="all" dirty="0" smtClean="0">
                <a:ln w="9000" cmpd="sng">
                  <a:solidFill>
                    <a:schemeClr val="accent4">
                      <a:shade val="50000"/>
                      <a:satMod val="120000"/>
                    </a:schemeClr>
                  </a:solidFill>
                  <a:prstDash val="solid"/>
                </a:ln>
                <a:solidFill>
                  <a:srgbClr val="66CCFF"/>
                </a:solidFill>
                <a:effectLst>
                  <a:reflection blurRad="12700" stA="28000" endPos="45000" dist="1000" dir="5400000" sy="-100000" algn="bl" rotWithShape="0"/>
                </a:effectLst>
              </a:rPr>
            </a:br>
            <a:endParaRPr lang="en-GB" sz="3400" b="1" cap="all" dirty="0">
              <a:ln w="9000" cmpd="sng">
                <a:solidFill>
                  <a:schemeClr val="accent4">
                    <a:shade val="50000"/>
                    <a:satMod val="120000"/>
                  </a:schemeClr>
                </a:solidFill>
                <a:prstDash val="solid"/>
              </a:ln>
              <a:solidFill>
                <a:srgbClr val="66CCF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2085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Interakce hormonů s receptory</a:t>
            </a:r>
            <a:endParaRPr lang="cs-CZ" dirty="0">
              <a:solidFill>
                <a:schemeClr val="accent1"/>
              </a:solidFill>
            </a:endParaRPr>
          </a:p>
        </p:txBody>
      </p:sp>
      <p:sp>
        <p:nvSpPr>
          <p:cNvPr id="3" name="Zástupný symbol pro obsah 2"/>
          <p:cNvSpPr>
            <a:spLocks noGrp="1"/>
          </p:cNvSpPr>
          <p:nvPr>
            <p:ph idx="1"/>
          </p:nvPr>
        </p:nvSpPr>
        <p:spPr>
          <a:xfrm>
            <a:off x="457200" y="1340768"/>
            <a:ext cx="8166248" cy="2736304"/>
          </a:xfrm>
        </p:spPr>
        <p:txBody>
          <a:bodyPr>
            <a:normAutofit/>
          </a:bodyPr>
          <a:lstStyle/>
          <a:p>
            <a:pPr marL="0" indent="0">
              <a:buNone/>
            </a:pPr>
            <a:r>
              <a:rPr lang="cs-CZ" sz="1700" dirty="0" smtClean="0">
                <a:solidFill>
                  <a:srgbClr val="669CF4"/>
                </a:solidFill>
                <a:latin typeface="+mj-lt"/>
              </a:rPr>
              <a:t>Lokalizace receptorů</a:t>
            </a:r>
          </a:p>
          <a:p>
            <a:pPr marL="0" indent="0">
              <a:buNone/>
            </a:pPr>
            <a:r>
              <a:rPr lang="cs-CZ" sz="1700" dirty="0" smtClean="0">
                <a:solidFill>
                  <a:schemeClr val="accent1"/>
                </a:solidFill>
                <a:latin typeface="+mj-lt"/>
              </a:rPr>
              <a:t>Lipofilní hormony</a:t>
            </a:r>
          </a:p>
          <a:p>
            <a:r>
              <a:rPr lang="cs-CZ" sz="1700" dirty="0" smtClean="0">
                <a:solidFill>
                  <a:schemeClr val="accent1"/>
                </a:solidFill>
                <a:latin typeface="+mj-lt"/>
              </a:rPr>
              <a:t>hormon se váže na specifické místo intracelulárně, tvorba komplexů hormon - receptor</a:t>
            </a:r>
          </a:p>
          <a:p>
            <a:r>
              <a:rPr lang="cs-CZ" sz="1700" dirty="0" smtClean="0">
                <a:solidFill>
                  <a:schemeClr val="accent1"/>
                </a:solidFill>
                <a:latin typeface="+mj-lt"/>
              </a:rPr>
              <a:t>aktivace promotorů cílových genů a spuštění transkripce</a:t>
            </a:r>
          </a:p>
          <a:p>
            <a:r>
              <a:rPr lang="cs-CZ" sz="1700" dirty="0" smtClean="0">
                <a:solidFill>
                  <a:schemeClr val="accent1"/>
                </a:solidFill>
                <a:latin typeface="+mj-lt"/>
              </a:rPr>
              <a:t>transkripce genů kódujících polymerázy – větší nabídka enzymů pro transkripci</a:t>
            </a:r>
          </a:p>
          <a:p>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281" t="55640" r="34670" b="19750"/>
          <a:stretch/>
        </p:blipFill>
        <p:spPr bwMode="auto">
          <a:xfrm>
            <a:off x="2030388" y="3533596"/>
            <a:ext cx="5328592" cy="327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05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Interakce hormonů s receptory</a:t>
            </a:r>
            <a:endParaRPr lang="cs-CZ" dirty="0">
              <a:solidFill>
                <a:schemeClr val="accent1"/>
              </a:solidFill>
            </a:endParaRPr>
          </a:p>
        </p:txBody>
      </p:sp>
      <p:sp>
        <p:nvSpPr>
          <p:cNvPr id="3" name="Zástupný symbol pro obsah 2"/>
          <p:cNvSpPr>
            <a:spLocks noGrp="1"/>
          </p:cNvSpPr>
          <p:nvPr>
            <p:ph idx="1"/>
          </p:nvPr>
        </p:nvSpPr>
        <p:spPr>
          <a:xfrm>
            <a:off x="457200" y="1340768"/>
            <a:ext cx="8147248" cy="2520280"/>
          </a:xfrm>
        </p:spPr>
        <p:txBody>
          <a:bodyPr>
            <a:normAutofit/>
          </a:bodyPr>
          <a:lstStyle/>
          <a:p>
            <a:pPr marL="0" indent="0">
              <a:buNone/>
            </a:pPr>
            <a:r>
              <a:rPr lang="cs-CZ" sz="1700" dirty="0" smtClean="0">
                <a:solidFill>
                  <a:srgbClr val="669CF4"/>
                </a:solidFill>
                <a:latin typeface="+mj-lt"/>
              </a:rPr>
              <a:t>Lokalizace receptorů</a:t>
            </a:r>
          </a:p>
          <a:p>
            <a:pPr marL="0" indent="0">
              <a:buNone/>
            </a:pPr>
            <a:r>
              <a:rPr lang="cs-CZ" sz="1700" dirty="0" smtClean="0">
                <a:solidFill>
                  <a:schemeClr val="accent1"/>
                </a:solidFill>
                <a:latin typeface="+mj-lt"/>
              </a:rPr>
              <a:t>Hydrofilní hormony</a:t>
            </a:r>
          </a:p>
          <a:p>
            <a:r>
              <a:rPr lang="cs-CZ" sz="1700" dirty="0" smtClean="0">
                <a:solidFill>
                  <a:schemeClr val="accent1"/>
                </a:solidFill>
                <a:latin typeface="+mj-lt"/>
              </a:rPr>
              <a:t>vážou se extracelulárně na povrchové receptory na membráně cílových buněk</a:t>
            </a:r>
          </a:p>
          <a:p>
            <a:r>
              <a:rPr lang="cs-CZ" sz="1700" dirty="0" smtClean="0">
                <a:solidFill>
                  <a:schemeClr val="accent1"/>
                </a:solidFill>
                <a:latin typeface="+mj-lt"/>
              </a:rPr>
              <a:t>vazba na receptor vede k aktivaci celé řady dějů intracelulárně</a:t>
            </a:r>
          </a:p>
          <a:p>
            <a:r>
              <a:rPr lang="cs-CZ" sz="1700" dirty="0" smtClean="0">
                <a:solidFill>
                  <a:schemeClr val="accent1"/>
                </a:solidFill>
                <a:latin typeface="+mj-lt"/>
              </a:rPr>
              <a:t>produkce proteinů intracelulárně</a:t>
            </a:r>
          </a:p>
          <a:p>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281" t="18946" r="34670" b="54125"/>
          <a:stretch/>
        </p:blipFill>
        <p:spPr bwMode="auto">
          <a:xfrm>
            <a:off x="1907704" y="3324535"/>
            <a:ext cx="5256584" cy="353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42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Receptory</a:t>
            </a:r>
            <a:endParaRPr lang="cs-CZ" dirty="0">
              <a:solidFill>
                <a:schemeClr val="accent1"/>
              </a:solidFill>
            </a:endParaRPr>
          </a:p>
        </p:txBody>
      </p:sp>
      <p:sp>
        <p:nvSpPr>
          <p:cNvPr id="3" name="Zástupný symbol pro obsah 2"/>
          <p:cNvSpPr>
            <a:spLocks noGrp="1"/>
          </p:cNvSpPr>
          <p:nvPr>
            <p:ph idx="1"/>
          </p:nvPr>
        </p:nvSpPr>
        <p:spPr>
          <a:xfrm>
            <a:off x="457200" y="1600200"/>
            <a:ext cx="8229600" cy="4997152"/>
          </a:xfrm>
        </p:spPr>
        <p:txBody>
          <a:bodyPr>
            <a:normAutofit/>
          </a:bodyPr>
          <a:lstStyle/>
          <a:p>
            <a:r>
              <a:rPr lang="cs-CZ" sz="2000" dirty="0" smtClean="0">
                <a:solidFill>
                  <a:schemeClr val="accent1"/>
                </a:solidFill>
                <a:latin typeface="Comic Sans MS" pitchFamily="66" charset="0"/>
              </a:rPr>
              <a:t>G-protein - sedm </a:t>
            </a:r>
            <a:r>
              <a:rPr lang="cs-CZ" sz="2000" dirty="0" err="1">
                <a:solidFill>
                  <a:schemeClr val="accent1"/>
                </a:solidFill>
                <a:latin typeface="Comic Sans MS" pitchFamily="66" charset="0"/>
              </a:rPr>
              <a:t>transmebránových</a:t>
            </a:r>
            <a:r>
              <a:rPr lang="cs-CZ" sz="2000" dirty="0">
                <a:solidFill>
                  <a:schemeClr val="accent1"/>
                </a:solidFill>
                <a:latin typeface="Comic Sans MS" pitchFamily="66" charset="0"/>
              </a:rPr>
              <a:t> helixů – </a:t>
            </a:r>
            <a:r>
              <a:rPr lang="cs-CZ" sz="2000" dirty="0" smtClean="0">
                <a:solidFill>
                  <a:schemeClr val="accent1"/>
                </a:solidFill>
                <a:latin typeface="Comic Sans MS" pitchFamily="66" charset="0"/>
              </a:rPr>
              <a:t>7TM</a:t>
            </a:r>
          </a:p>
          <a:p>
            <a:pPr marL="0" indent="0">
              <a:buNone/>
            </a:pPr>
            <a:endParaRPr lang="cs-CZ" sz="2000" dirty="0">
              <a:solidFill>
                <a:schemeClr val="accent1"/>
              </a:solidFill>
              <a:latin typeface="Comic Sans MS" pitchFamily="66" charset="0"/>
            </a:endParaRPr>
          </a:p>
          <a:p>
            <a:endParaRPr lang="cs-CZ" sz="2000" dirty="0">
              <a:solidFill>
                <a:schemeClr val="accent1"/>
              </a:solidFill>
              <a:latin typeface="Comic Sans MS" pitchFamily="66" charset="0"/>
            </a:endParaRPr>
          </a:p>
          <a:p>
            <a:endParaRPr lang="cs-CZ" sz="2000" dirty="0" smtClean="0">
              <a:solidFill>
                <a:schemeClr val="accent1"/>
              </a:solidFill>
              <a:latin typeface="Comic Sans MS" pitchFamily="66" charset="0"/>
            </a:endParaRPr>
          </a:p>
          <a:p>
            <a:endParaRPr lang="cs-CZ" sz="2000" dirty="0">
              <a:solidFill>
                <a:schemeClr val="accent1"/>
              </a:solidFill>
              <a:latin typeface="Comic Sans MS" pitchFamily="66" charset="0"/>
            </a:endParaRPr>
          </a:p>
          <a:p>
            <a:endParaRPr lang="cs-CZ" sz="2000" dirty="0" smtClean="0">
              <a:solidFill>
                <a:schemeClr val="accent1"/>
              </a:solidFill>
              <a:latin typeface="Comic Sans MS" pitchFamily="66" charset="0"/>
            </a:endParaRPr>
          </a:p>
          <a:p>
            <a:endParaRPr lang="cs-CZ" sz="2000" dirty="0">
              <a:solidFill>
                <a:schemeClr val="accent1"/>
              </a:solidFill>
              <a:latin typeface="Comic Sans MS" pitchFamily="66" charset="0"/>
            </a:endParaRPr>
          </a:p>
          <a:p>
            <a:endParaRPr lang="cs-CZ" sz="2000" dirty="0" smtClean="0">
              <a:solidFill>
                <a:schemeClr val="accent1"/>
              </a:solidFill>
              <a:latin typeface="Comic Sans MS" pitchFamily="66" charset="0"/>
            </a:endParaRPr>
          </a:p>
          <a:p>
            <a:endParaRPr lang="cs-CZ" sz="2000" dirty="0">
              <a:solidFill>
                <a:schemeClr val="accent1"/>
              </a:solidFill>
              <a:latin typeface="Comic Sans MS" pitchFamily="66" charset="0"/>
            </a:endParaRPr>
          </a:p>
          <a:p>
            <a:endParaRPr lang="cs-CZ" sz="2000" dirty="0" smtClean="0">
              <a:solidFill>
                <a:schemeClr val="accent1"/>
              </a:solidFill>
              <a:latin typeface="Comic Sans MS" pitchFamily="66" charset="0"/>
            </a:endParaRPr>
          </a:p>
          <a:p>
            <a:endParaRPr lang="cs-CZ" sz="2000" dirty="0">
              <a:solidFill>
                <a:schemeClr val="accent1"/>
              </a:solidFill>
              <a:latin typeface="Comic Sans MS" pitchFamily="66" charset="0"/>
            </a:endParaRPr>
          </a:p>
          <a:p>
            <a:endParaRPr lang="cs-CZ" sz="2000" dirty="0" smtClean="0">
              <a:solidFill>
                <a:schemeClr val="accent1"/>
              </a:solidFill>
              <a:latin typeface="Comic Sans MS" pitchFamily="66" charset="0"/>
            </a:endParaRPr>
          </a:p>
          <a:p>
            <a:endParaRPr lang="cs-CZ" sz="2000" dirty="0">
              <a:solidFill>
                <a:schemeClr val="accent1"/>
              </a:solidFill>
              <a:latin typeface="Comic Sans MS" pitchFamily="66"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11560" y="2564904"/>
            <a:ext cx="5343997" cy="3267393"/>
          </a:xfrm>
          <a:prstGeom prst="rect">
            <a:avLst/>
          </a:prstGeom>
          <a:noFill/>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72199" y="2515354"/>
            <a:ext cx="2320925" cy="3605212"/>
          </a:xfrm>
          <a:prstGeom prst="rect">
            <a:avLst/>
          </a:prstGeom>
          <a:noFill/>
        </p:spPr>
      </p:pic>
    </p:spTree>
    <p:extLst>
      <p:ext uri="{BB962C8B-B14F-4D97-AF65-F5344CB8AC3E}">
        <p14:creationId xmlns:p14="http://schemas.microsoft.com/office/powerpoint/2010/main" val="48151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536" y="332656"/>
            <a:ext cx="8243887" cy="741362"/>
          </a:xfrm>
        </p:spPr>
        <p:txBody>
          <a:bodyPr>
            <a:normAutofit/>
          </a:bodyPr>
          <a:lstStyle/>
          <a:p>
            <a:pPr eaLnBrk="1" hangingPunct="1">
              <a:defRPr/>
            </a:pPr>
            <a:r>
              <a:rPr lang="cs-CZ" sz="4000" dirty="0" smtClean="0">
                <a:solidFill>
                  <a:schemeClr val="accent1"/>
                </a:solidFill>
              </a:rPr>
              <a:t>Druhý posel </a:t>
            </a:r>
          </a:p>
        </p:txBody>
      </p:sp>
      <p:pic>
        <p:nvPicPr>
          <p:cNvPr id="614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01650" y="1600200"/>
            <a:ext cx="8142288" cy="4456113"/>
          </a:xfrm>
          <a:noFill/>
        </p:spPr>
      </p:pic>
    </p:spTree>
    <p:extLst>
      <p:ext uri="{BB962C8B-B14F-4D97-AF65-F5344CB8AC3E}">
        <p14:creationId xmlns:p14="http://schemas.microsoft.com/office/powerpoint/2010/main" val="11978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536" y="332656"/>
            <a:ext cx="8243887" cy="741362"/>
          </a:xfrm>
        </p:spPr>
        <p:txBody>
          <a:bodyPr>
            <a:normAutofit/>
          </a:bodyPr>
          <a:lstStyle/>
          <a:p>
            <a:pPr eaLnBrk="1" hangingPunct="1">
              <a:defRPr/>
            </a:pPr>
            <a:r>
              <a:rPr lang="cs-CZ" sz="4000" dirty="0" smtClean="0">
                <a:solidFill>
                  <a:schemeClr val="accent1"/>
                </a:solidFill>
              </a:rPr>
              <a:t>Signalizace</a:t>
            </a:r>
          </a:p>
        </p:txBody>
      </p:sp>
      <p:pic>
        <p:nvPicPr>
          <p:cNvPr id="5" name="Picture 4" descr="http://www.ibibiobase.com/projects/db-drd4/picture%20folder/gpcr1_fig1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0"/>
            <a:ext cx="8640960" cy="53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64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Rhodopsin – biochemie vidění</a:t>
            </a:r>
            <a:endParaRPr lang="cs-CZ" dirty="0">
              <a:solidFill>
                <a:schemeClr val="accent1"/>
              </a:solidFill>
            </a:endParaRPr>
          </a:p>
        </p:txBody>
      </p:sp>
      <p:pic>
        <p:nvPicPr>
          <p:cNvPr id="1026" name="Picture 2" descr="http://openwetware.org/images/2/2f/Visual_Transduction_Casc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988839"/>
            <a:ext cx="8492945" cy="399668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23527" y="1535309"/>
            <a:ext cx="8208913" cy="5355312"/>
          </a:xfrm>
          <a:prstGeom prst="rect">
            <a:avLst/>
          </a:prstGeom>
        </p:spPr>
        <p:txBody>
          <a:bodyPr wrap="square">
            <a:spAutoFit/>
          </a:bodyPr>
          <a:lstStyle/>
          <a:p>
            <a:pPr marL="285750" indent="-285750">
              <a:buFontTx/>
              <a:buChar char="-"/>
            </a:pPr>
            <a:r>
              <a:rPr lang="cs-CZ" dirty="0" smtClean="0">
                <a:solidFill>
                  <a:schemeClr val="accent1"/>
                </a:solidFill>
                <a:latin typeface="Comic Sans MS" pitchFamily="66" charset="0"/>
              </a:rPr>
              <a:t>pigment</a:t>
            </a:r>
            <a:r>
              <a:rPr lang="cs-CZ" dirty="0">
                <a:solidFill>
                  <a:schemeClr val="accent1"/>
                </a:solidFill>
                <a:latin typeface="Comic Sans MS" pitchFamily="66" charset="0"/>
              </a:rPr>
              <a:t>, </a:t>
            </a:r>
            <a:r>
              <a:rPr lang="cs-CZ" dirty="0" smtClean="0">
                <a:solidFill>
                  <a:schemeClr val="accent1"/>
                </a:solidFill>
                <a:latin typeface="Comic Sans MS" pitchFamily="66" charset="0"/>
              </a:rPr>
              <a:t>tyčinky</a:t>
            </a: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endParaRPr lang="cs-CZ" dirty="0" smtClean="0">
              <a:solidFill>
                <a:schemeClr val="accent1"/>
              </a:solidFill>
              <a:latin typeface="Comic Sans MS" pitchFamily="66" charset="0"/>
            </a:endParaRPr>
          </a:p>
          <a:p>
            <a:pPr marL="285750" indent="-285750">
              <a:buFontTx/>
              <a:buChar char="-"/>
            </a:pPr>
            <a:r>
              <a:rPr lang="cs-CZ" dirty="0" err="1">
                <a:solidFill>
                  <a:schemeClr val="accent1"/>
                </a:solidFill>
                <a:latin typeface="Comic Sans MS" pitchFamily="66" charset="0"/>
              </a:rPr>
              <a:t>h</a:t>
            </a:r>
            <a:r>
              <a:rPr lang="cs-CZ" dirty="0" err="1" smtClean="0">
                <a:solidFill>
                  <a:schemeClr val="accent1"/>
                </a:solidFill>
                <a:latin typeface="Comic Sans MS" pitchFamily="66" charset="0"/>
              </a:rPr>
              <a:t>yperpolarizace</a:t>
            </a:r>
            <a:r>
              <a:rPr lang="cs-CZ" dirty="0" smtClean="0">
                <a:solidFill>
                  <a:schemeClr val="accent1"/>
                </a:solidFill>
                <a:latin typeface="Comic Sans MS" pitchFamily="66" charset="0"/>
              </a:rPr>
              <a:t> - inhibice synapsí – zastavení produkce neurotransmiterů – </a:t>
            </a:r>
            <a:r>
              <a:rPr lang="cs-CZ" dirty="0" err="1" smtClean="0">
                <a:solidFill>
                  <a:schemeClr val="accent1"/>
                </a:solidFill>
                <a:latin typeface="Comic Sans MS" pitchFamily="66" charset="0"/>
              </a:rPr>
              <a:t>depol</a:t>
            </a:r>
            <a:r>
              <a:rPr lang="cs-CZ" dirty="0" smtClean="0">
                <a:solidFill>
                  <a:schemeClr val="accent1"/>
                </a:solidFill>
                <a:latin typeface="Comic Sans MS" pitchFamily="66" charset="0"/>
              </a:rPr>
              <a:t> </a:t>
            </a:r>
            <a:r>
              <a:rPr lang="cs-CZ" dirty="0" err="1" smtClean="0">
                <a:solidFill>
                  <a:schemeClr val="accent1"/>
                </a:solidFill>
                <a:latin typeface="Comic Sans MS" pitchFamily="66" charset="0"/>
              </a:rPr>
              <a:t>membr</a:t>
            </a:r>
            <a:r>
              <a:rPr lang="cs-CZ" dirty="0" smtClean="0">
                <a:solidFill>
                  <a:schemeClr val="accent1"/>
                </a:solidFill>
                <a:latin typeface="Comic Sans MS" pitchFamily="66" charset="0"/>
              </a:rPr>
              <a:t> nerv b v sítnice – akční </a:t>
            </a:r>
            <a:r>
              <a:rPr lang="cs-CZ" dirty="0" err="1" smtClean="0">
                <a:solidFill>
                  <a:schemeClr val="accent1"/>
                </a:solidFill>
                <a:latin typeface="Comic Sans MS" pitchFamily="66" charset="0"/>
              </a:rPr>
              <a:t>potenc</a:t>
            </a:r>
            <a:r>
              <a:rPr lang="cs-CZ" dirty="0" smtClean="0">
                <a:solidFill>
                  <a:schemeClr val="accent1"/>
                </a:solidFill>
                <a:latin typeface="Comic Sans MS" pitchFamily="66" charset="0"/>
              </a:rPr>
              <a:t> v očním nervu</a:t>
            </a:r>
            <a:endParaRPr lang="cs-CZ" dirty="0">
              <a:solidFill>
                <a:schemeClr val="accent1"/>
              </a:solidFill>
              <a:latin typeface="Comic Sans MS" pitchFamily="66" charset="0"/>
            </a:endParaRPr>
          </a:p>
        </p:txBody>
      </p:sp>
    </p:spTree>
    <p:extLst>
      <p:ext uri="{BB962C8B-B14F-4D97-AF65-F5344CB8AC3E}">
        <p14:creationId xmlns:p14="http://schemas.microsoft.com/office/powerpoint/2010/main" val="88736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95288" y="333375"/>
            <a:ext cx="8243887" cy="652463"/>
          </a:xfrm>
        </p:spPr>
        <p:txBody>
          <a:bodyPr>
            <a:noAutofit/>
          </a:bodyPr>
          <a:lstStyle/>
          <a:p>
            <a:pPr eaLnBrk="1" hangingPunct="1">
              <a:defRPr/>
            </a:pPr>
            <a:r>
              <a:rPr lang="cs-CZ" sz="4000" dirty="0" smtClean="0">
                <a:solidFill>
                  <a:schemeClr val="accent1"/>
                </a:solidFill>
                <a:latin typeface="Comic Sans MS" pitchFamily="66" charset="0"/>
              </a:rPr>
              <a:t>Adrenergní receptory</a:t>
            </a:r>
          </a:p>
        </p:txBody>
      </p:sp>
      <p:sp>
        <p:nvSpPr>
          <p:cNvPr id="24579" name="Rectangle 3"/>
          <p:cNvSpPr>
            <a:spLocks noGrp="1" noChangeArrowheads="1"/>
          </p:cNvSpPr>
          <p:nvPr>
            <p:ph type="body" idx="1"/>
          </p:nvPr>
        </p:nvSpPr>
        <p:spPr>
          <a:xfrm>
            <a:off x="457200" y="1341438"/>
            <a:ext cx="8229600" cy="5327650"/>
          </a:xfrm>
        </p:spPr>
        <p:txBody>
          <a:bodyPr>
            <a:normAutofit fontScale="85000" lnSpcReduction="10000"/>
          </a:bodyPr>
          <a:lstStyle/>
          <a:p>
            <a:pPr eaLnBrk="1" hangingPunct="1">
              <a:lnSpc>
                <a:spcPct val="110000"/>
              </a:lnSpc>
            </a:pPr>
            <a:r>
              <a:rPr lang="cs-CZ" sz="2000" dirty="0" err="1" smtClean="0">
                <a:solidFill>
                  <a:schemeClr val="accent1"/>
                </a:solidFill>
                <a:latin typeface="Comic Sans MS" pitchFamily="66" charset="0"/>
              </a:rPr>
              <a:t>Adrenoreceptor</a:t>
            </a:r>
            <a:r>
              <a:rPr lang="cs-CZ" sz="2000" dirty="0" smtClean="0">
                <a:solidFill>
                  <a:schemeClr val="accent1"/>
                </a:solidFill>
                <a:latin typeface="Comic Sans MS" pitchFamily="66" charset="0"/>
              </a:rPr>
              <a:t> - aktivovaný adrenalinem nebo noradrenalinem a analogickými látkami</a:t>
            </a:r>
          </a:p>
          <a:p>
            <a:pPr>
              <a:lnSpc>
                <a:spcPct val="110000"/>
              </a:lnSpc>
            </a:pPr>
            <a:r>
              <a:rPr lang="cs-CZ" sz="2000" dirty="0" err="1">
                <a:solidFill>
                  <a:schemeClr val="accent1"/>
                </a:solidFill>
                <a:latin typeface="Comic Sans MS" pitchFamily="66" charset="0"/>
              </a:rPr>
              <a:t>f</a:t>
            </a:r>
            <a:r>
              <a:rPr lang="cs-CZ" sz="2000" dirty="0" err="1" smtClean="0">
                <a:solidFill>
                  <a:schemeClr val="accent1"/>
                </a:solidFill>
                <a:latin typeface="Comic Sans MS" pitchFamily="66" charset="0"/>
              </a:rPr>
              <a:t>ce</a:t>
            </a:r>
            <a:r>
              <a:rPr lang="cs-CZ" sz="2000" dirty="0" smtClean="0">
                <a:solidFill>
                  <a:schemeClr val="accent1"/>
                </a:solidFill>
                <a:latin typeface="Comic Sans MS" pitchFamily="66" charset="0"/>
              </a:rPr>
              <a:t> se liší dle </a:t>
            </a:r>
            <a:r>
              <a:rPr lang="cs-CZ" sz="2000" dirty="0">
                <a:solidFill>
                  <a:schemeClr val="accent1"/>
                </a:solidFill>
                <a:latin typeface="Comic Sans MS" pitchFamily="66" charset="0"/>
              </a:rPr>
              <a:t>konkrétního typu adrenergního receptoru</a:t>
            </a:r>
            <a:endParaRPr lang="cs-CZ" sz="2000" dirty="0" smtClean="0">
              <a:solidFill>
                <a:schemeClr val="accent1"/>
              </a:solidFill>
              <a:latin typeface="Comic Sans MS" pitchFamily="66" charset="0"/>
            </a:endParaRPr>
          </a:p>
          <a:p>
            <a:pPr eaLnBrk="1" hangingPunct="1">
              <a:lnSpc>
                <a:spcPct val="110000"/>
              </a:lnSpc>
            </a:pPr>
            <a:endParaRPr lang="cs-CZ" sz="2000" dirty="0" smtClean="0">
              <a:solidFill>
                <a:schemeClr val="accent1"/>
              </a:solidFill>
              <a:latin typeface="Comic Sans MS" pitchFamily="66" charset="0"/>
            </a:endParaRPr>
          </a:p>
          <a:p>
            <a:pPr marL="0" indent="0" eaLnBrk="1" hangingPunct="1">
              <a:lnSpc>
                <a:spcPct val="110000"/>
              </a:lnSpc>
              <a:buNone/>
            </a:pPr>
            <a:r>
              <a:rPr lang="cs-CZ" sz="2000" dirty="0" smtClean="0">
                <a:solidFill>
                  <a:srgbClr val="FF115B"/>
                </a:solidFill>
                <a:latin typeface="Symbol" pitchFamily="18" charset="2"/>
              </a:rPr>
              <a:t>a</a:t>
            </a:r>
            <a:r>
              <a:rPr lang="cs-CZ" sz="2000" dirty="0" smtClean="0">
                <a:solidFill>
                  <a:srgbClr val="FF115B"/>
                </a:solidFill>
                <a:latin typeface="Comic Sans MS" pitchFamily="66" charset="0"/>
              </a:rPr>
              <a:t>-</a:t>
            </a:r>
            <a:r>
              <a:rPr lang="cs-CZ" sz="2000" dirty="0" err="1" smtClean="0">
                <a:solidFill>
                  <a:srgbClr val="FF115B"/>
                </a:solidFill>
                <a:latin typeface="Comic Sans MS" pitchFamily="66" charset="0"/>
              </a:rPr>
              <a:t>adrenoreceptory</a:t>
            </a:r>
            <a:endParaRPr lang="cs-CZ" sz="2000" dirty="0" smtClean="0">
              <a:solidFill>
                <a:srgbClr val="FF115B"/>
              </a:solidFill>
              <a:latin typeface="Comic Sans MS" pitchFamily="66" charset="0"/>
            </a:endParaRPr>
          </a:p>
          <a:p>
            <a:pPr>
              <a:lnSpc>
                <a:spcPct val="110000"/>
              </a:lnSpc>
            </a:pPr>
            <a:r>
              <a:rPr lang="cs-CZ" sz="2000" dirty="0">
                <a:solidFill>
                  <a:schemeClr val="accent1"/>
                </a:solidFill>
              </a:rPr>
              <a:t>fungují jako most mezi </a:t>
            </a:r>
            <a:r>
              <a:rPr lang="cs-CZ" sz="2000" dirty="0">
                <a:solidFill>
                  <a:srgbClr val="66CCFF"/>
                </a:solidFill>
              </a:rPr>
              <a:t>sympatickým nervstvem a </a:t>
            </a:r>
            <a:r>
              <a:rPr lang="cs-CZ" sz="2000" dirty="0" smtClean="0">
                <a:solidFill>
                  <a:srgbClr val="66CCFF"/>
                </a:solidFill>
              </a:rPr>
              <a:t>KVS</a:t>
            </a:r>
          </a:p>
          <a:p>
            <a:pPr>
              <a:lnSpc>
                <a:spcPct val="110000"/>
              </a:lnSpc>
            </a:pPr>
            <a:r>
              <a:rPr lang="el-GR" sz="2000" dirty="0" smtClean="0">
                <a:solidFill>
                  <a:schemeClr val="accent1"/>
                </a:solidFill>
                <a:latin typeface="Comic Sans MS" pitchFamily="66" charset="0"/>
              </a:rPr>
              <a:t>α1 </a:t>
            </a:r>
            <a:r>
              <a:rPr lang="cs-CZ" sz="2000" dirty="0">
                <a:solidFill>
                  <a:schemeClr val="accent1"/>
                </a:solidFill>
                <a:latin typeface="Comic Sans MS" pitchFamily="66" charset="0"/>
              </a:rPr>
              <a:t>adrenergní receptory jsou zde spojeny s IP3 dráhou a </a:t>
            </a:r>
            <a:r>
              <a:rPr lang="cs-CZ" sz="2000" dirty="0" smtClean="0">
                <a:solidFill>
                  <a:schemeClr val="accent1"/>
                </a:solidFill>
                <a:latin typeface="Comic Sans MS" pitchFamily="66" charset="0"/>
              </a:rPr>
              <a:t> aktivace </a:t>
            </a:r>
            <a:r>
              <a:rPr lang="cs-CZ" sz="2000" dirty="0">
                <a:solidFill>
                  <a:schemeClr val="accent1"/>
                </a:solidFill>
                <a:latin typeface="Comic Sans MS" pitchFamily="66" charset="0"/>
              </a:rPr>
              <a:t>nakonec vede k uvolnění Ca</a:t>
            </a:r>
            <a:r>
              <a:rPr lang="cs-CZ" sz="2000" baseline="30000" dirty="0">
                <a:solidFill>
                  <a:schemeClr val="accent1"/>
                </a:solidFill>
                <a:latin typeface="Comic Sans MS" pitchFamily="66" charset="0"/>
              </a:rPr>
              <a:t>2+ </a:t>
            </a:r>
            <a:r>
              <a:rPr lang="cs-CZ" sz="2000" dirty="0">
                <a:solidFill>
                  <a:schemeClr val="accent1"/>
                </a:solidFill>
                <a:latin typeface="Comic Sans MS" pitchFamily="66" charset="0"/>
              </a:rPr>
              <a:t>z retikula hladké svaloviny a ke stahu hladké svaloviny</a:t>
            </a:r>
          </a:p>
          <a:p>
            <a:pPr>
              <a:lnSpc>
                <a:spcPct val="110000"/>
              </a:lnSpc>
            </a:pPr>
            <a:r>
              <a:rPr lang="cs-CZ" sz="2000" dirty="0" smtClean="0">
                <a:solidFill>
                  <a:schemeClr val="accent1"/>
                </a:solidFill>
                <a:latin typeface="Comic Sans MS" pitchFamily="66" charset="0"/>
              </a:rPr>
              <a:t>jsou citlivější k adrenalinu než k </a:t>
            </a:r>
            <a:r>
              <a:rPr lang="cs-CZ" sz="2000" dirty="0" err="1" smtClean="0">
                <a:solidFill>
                  <a:schemeClr val="accent1"/>
                </a:solidFill>
                <a:latin typeface="Comic Sans MS" pitchFamily="66" charset="0"/>
              </a:rPr>
              <a:t>izoproterenolu</a:t>
            </a:r>
            <a:endParaRPr lang="cs-CZ" sz="2000" dirty="0" smtClean="0">
              <a:solidFill>
                <a:schemeClr val="accent1"/>
              </a:solidFill>
              <a:latin typeface="Comic Sans MS" pitchFamily="66" charset="0"/>
            </a:endParaRPr>
          </a:p>
          <a:p>
            <a:pPr>
              <a:lnSpc>
                <a:spcPct val="110000"/>
              </a:lnSpc>
            </a:pPr>
            <a:r>
              <a:rPr lang="cs-CZ" sz="2000" dirty="0">
                <a:solidFill>
                  <a:schemeClr val="accent1"/>
                </a:solidFill>
                <a:latin typeface="Comic Sans MS" pitchFamily="66" charset="0"/>
              </a:rPr>
              <a:t>zvýšená </a:t>
            </a:r>
            <a:r>
              <a:rPr lang="cs-CZ" sz="2000" dirty="0" err="1">
                <a:solidFill>
                  <a:schemeClr val="accent1"/>
                </a:solidFill>
                <a:latin typeface="Comic Sans MS" pitchFamily="66" charset="0"/>
              </a:rPr>
              <a:t>glykogenolýza</a:t>
            </a:r>
            <a:r>
              <a:rPr lang="cs-CZ" sz="2000" dirty="0">
                <a:solidFill>
                  <a:schemeClr val="accent1"/>
                </a:solidFill>
                <a:latin typeface="Comic Sans MS" pitchFamily="66" charset="0"/>
              </a:rPr>
              <a:t> v </a:t>
            </a:r>
            <a:r>
              <a:rPr lang="cs-CZ" sz="2000" dirty="0" smtClean="0">
                <a:solidFill>
                  <a:schemeClr val="accent1"/>
                </a:solidFill>
                <a:latin typeface="Comic Sans MS" pitchFamily="66" charset="0"/>
              </a:rPr>
              <a:t>játrech, zvýšená</a:t>
            </a:r>
            <a:r>
              <a:rPr lang="cs-CZ" sz="2000" dirty="0">
                <a:solidFill>
                  <a:schemeClr val="accent1"/>
                </a:solidFill>
                <a:latin typeface="Comic Sans MS" pitchFamily="66" charset="0"/>
              </a:rPr>
              <a:t>  </a:t>
            </a:r>
            <a:r>
              <a:rPr lang="cs-CZ" sz="2000" dirty="0" smtClean="0">
                <a:solidFill>
                  <a:schemeClr val="accent1"/>
                </a:solidFill>
                <a:latin typeface="Comic Sans MS" pitchFamily="66" charset="0"/>
              </a:rPr>
              <a:t>glukoneogeneze</a:t>
            </a:r>
          </a:p>
          <a:p>
            <a:pPr>
              <a:lnSpc>
                <a:spcPct val="110000"/>
              </a:lnSpc>
            </a:pPr>
            <a:r>
              <a:rPr lang="cs-CZ" sz="2000" dirty="0" smtClean="0">
                <a:solidFill>
                  <a:schemeClr val="accent1"/>
                </a:solidFill>
                <a:latin typeface="Comic Sans MS" pitchFamily="66" charset="0"/>
              </a:rPr>
              <a:t>relaxace</a:t>
            </a:r>
            <a:r>
              <a:rPr lang="cs-CZ" sz="2000" dirty="0">
                <a:solidFill>
                  <a:schemeClr val="accent1"/>
                </a:solidFill>
                <a:latin typeface="Comic Sans MS" pitchFamily="66" charset="0"/>
              </a:rPr>
              <a:t> hladkého svalstva ve </a:t>
            </a:r>
            <a:r>
              <a:rPr lang="cs-CZ" sz="2000" dirty="0" smtClean="0">
                <a:solidFill>
                  <a:schemeClr val="accent1"/>
                </a:solidFill>
                <a:latin typeface="Comic Sans MS" pitchFamily="66" charset="0"/>
              </a:rPr>
              <a:t>střevech</a:t>
            </a:r>
            <a:endParaRPr lang="cs-CZ" sz="2000" dirty="0">
              <a:solidFill>
                <a:schemeClr val="accent1"/>
              </a:solidFill>
              <a:latin typeface="Comic Sans MS" pitchFamily="66" charset="0"/>
            </a:endParaRPr>
          </a:p>
          <a:p>
            <a:pPr>
              <a:lnSpc>
                <a:spcPct val="110000"/>
              </a:lnSpc>
            </a:pPr>
            <a:endParaRPr lang="cs-CZ" sz="2000" dirty="0" smtClean="0">
              <a:solidFill>
                <a:schemeClr val="accent1"/>
              </a:solidFill>
              <a:latin typeface="Comic Sans MS" pitchFamily="66" charset="0"/>
            </a:endParaRPr>
          </a:p>
          <a:p>
            <a:pPr marL="0" indent="0" eaLnBrk="1" hangingPunct="1">
              <a:lnSpc>
                <a:spcPct val="110000"/>
              </a:lnSpc>
              <a:buNone/>
            </a:pPr>
            <a:r>
              <a:rPr lang="cs-CZ" sz="2000" dirty="0" smtClean="0">
                <a:solidFill>
                  <a:srgbClr val="FF115B"/>
                </a:solidFill>
                <a:latin typeface="Symbol" pitchFamily="18" charset="2"/>
              </a:rPr>
              <a:t>b</a:t>
            </a:r>
            <a:r>
              <a:rPr lang="cs-CZ" sz="2000" dirty="0" smtClean="0">
                <a:solidFill>
                  <a:srgbClr val="FF115B"/>
                </a:solidFill>
                <a:latin typeface="Comic Sans MS" pitchFamily="66" charset="0"/>
              </a:rPr>
              <a:t>-</a:t>
            </a:r>
            <a:r>
              <a:rPr lang="cs-CZ" sz="2000" dirty="0" err="1" smtClean="0">
                <a:solidFill>
                  <a:srgbClr val="FF115B"/>
                </a:solidFill>
                <a:latin typeface="Comic Sans MS" pitchFamily="66" charset="0"/>
              </a:rPr>
              <a:t>adrenoreceptory</a:t>
            </a:r>
            <a:r>
              <a:rPr lang="cs-CZ" sz="2000" dirty="0" smtClean="0">
                <a:solidFill>
                  <a:srgbClr val="FF115B"/>
                </a:solidFill>
                <a:latin typeface="Comic Sans MS" pitchFamily="66" charset="0"/>
              </a:rPr>
              <a:t> </a:t>
            </a:r>
          </a:p>
          <a:p>
            <a:pPr>
              <a:lnSpc>
                <a:spcPct val="110000"/>
              </a:lnSpc>
            </a:pPr>
            <a:r>
              <a:rPr lang="cs-CZ" sz="2000" dirty="0" smtClean="0">
                <a:solidFill>
                  <a:schemeClr val="accent1"/>
                </a:solidFill>
                <a:latin typeface="Comic Sans MS" pitchFamily="66" charset="0"/>
              </a:rPr>
              <a:t>aktivují Ca</a:t>
            </a:r>
            <a:r>
              <a:rPr lang="cs-CZ" sz="2000" baseline="30000" dirty="0" smtClean="0">
                <a:solidFill>
                  <a:schemeClr val="accent1"/>
                </a:solidFill>
                <a:latin typeface="Comic Sans MS" pitchFamily="66" charset="0"/>
              </a:rPr>
              <a:t>2+</a:t>
            </a:r>
            <a:r>
              <a:rPr lang="cs-CZ" sz="2000" dirty="0" smtClean="0">
                <a:solidFill>
                  <a:schemeClr val="accent1"/>
                </a:solidFill>
                <a:latin typeface="Comic Sans MS" pitchFamily="66" charset="0"/>
              </a:rPr>
              <a:t> pumpu </a:t>
            </a:r>
            <a:r>
              <a:rPr lang="cs-CZ" sz="2000" dirty="0">
                <a:solidFill>
                  <a:schemeClr val="accent1"/>
                </a:solidFill>
                <a:latin typeface="Comic Sans MS" pitchFamily="66" charset="0"/>
              </a:rPr>
              <a:t>a tím rychle </a:t>
            </a:r>
            <a:r>
              <a:rPr lang="cs-CZ" sz="2000" dirty="0" smtClean="0">
                <a:solidFill>
                  <a:schemeClr val="accent1"/>
                </a:solidFill>
                <a:latin typeface="Comic Sans MS" pitchFamily="66" charset="0"/>
              </a:rPr>
              <a:t>snižují volné </a:t>
            </a:r>
            <a:r>
              <a:rPr lang="cs-CZ" sz="2000" dirty="0" err="1">
                <a:solidFill>
                  <a:schemeClr val="accent1"/>
                </a:solidFill>
                <a:latin typeface="Comic Sans MS" pitchFamily="66" charset="0"/>
              </a:rPr>
              <a:t>cytosolický</a:t>
            </a:r>
            <a:r>
              <a:rPr lang="cs-CZ" sz="2000" dirty="0">
                <a:solidFill>
                  <a:schemeClr val="accent1"/>
                </a:solidFill>
                <a:latin typeface="Comic Sans MS" pitchFamily="66" charset="0"/>
              </a:rPr>
              <a:t> </a:t>
            </a:r>
            <a:r>
              <a:rPr lang="cs-CZ" sz="2000" dirty="0" smtClean="0">
                <a:solidFill>
                  <a:schemeClr val="accent1"/>
                </a:solidFill>
                <a:latin typeface="Comic Sans MS" pitchFamily="66" charset="0"/>
              </a:rPr>
              <a:t>Ca</a:t>
            </a:r>
            <a:r>
              <a:rPr lang="cs-CZ" sz="2000" baseline="30000" dirty="0" smtClean="0">
                <a:solidFill>
                  <a:schemeClr val="accent1"/>
                </a:solidFill>
                <a:latin typeface="Comic Sans MS" pitchFamily="66" charset="0"/>
              </a:rPr>
              <a:t>2+</a:t>
            </a:r>
            <a:r>
              <a:rPr lang="cs-CZ" sz="2000" dirty="0" smtClean="0">
                <a:solidFill>
                  <a:schemeClr val="accent1"/>
                </a:solidFill>
                <a:latin typeface="Comic Sans MS" pitchFamily="66" charset="0"/>
              </a:rPr>
              <a:t> </a:t>
            </a:r>
            <a:r>
              <a:rPr lang="cs-CZ" sz="2000" dirty="0" smtClean="0">
                <a:solidFill>
                  <a:schemeClr val="accent1"/>
                </a:solidFill>
                <a:latin typeface="Calibri"/>
                <a:cs typeface="Calibri"/>
              </a:rPr>
              <a:t>→ </a:t>
            </a:r>
            <a:r>
              <a:rPr lang="cs-CZ" sz="2000" dirty="0" smtClean="0">
                <a:solidFill>
                  <a:srgbClr val="66CCFF"/>
                </a:solidFill>
                <a:latin typeface="Comic Sans MS" pitchFamily="66" charset="0"/>
              </a:rPr>
              <a:t>vasodilatace</a:t>
            </a:r>
          </a:p>
          <a:p>
            <a:pPr>
              <a:lnSpc>
                <a:spcPct val="110000"/>
              </a:lnSpc>
            </a:pPr>
            <a:r>
              <a:rPr lang="cs-CZ" sz="2000" dirty="0" smtClean="0">
                <a:solidFill>
                  <a:schemeClr val="accent1"/>
                </a:solidFill>
                <a:latin typeface="Comic Sans MS" pitchFamily="66" charset="0"/>
              </a:rPr>
              <a:t>zvýšená svalová </a:t>
            </a:r>
            <a:r>
              <a:rPr lang="cs-CZ" sz="2000" dirty="0" err="1" smtClean="0">
                <a:solidFill>
                  <a:schemeClr val="accent1"/>
                </a:solidFill>
                <a:latin typeface="Comic Sans MS" pitchFamily="66" charset="0"/>
              </a:rPr>
              <a:t>glykogenolýza</a:t>
            </a:r>
            <a:r>
              <a:rPr lang="cs-CZ" sz="2000" dirty="0" smtClean="0">
                <a:solidFill>
                  <a:schemeClr val="accent1"/>
                </a:solidFill>
                <a:latin typeface="Comic Sans MS" pitchFamily="66" charset="0"/>
              </a:rPr>
              <a:t>, jaterní glukoneogeneze, </a:t>
            </a:r>
            <a:r>
              <a:rPr lang="cs-CZ" sz="2000" dirty="0" err="1" smtClean="0">
                <a:solidFill>
                  <a:schemeClr val="accent1"/>
                </a:solidFill>
                <a:latin typeface="Comic Sans MS" pitchFamily="66" charset="0"/>
              </a:rPr>
              <a:t>glykogenolýza</a:t>
            </a:r>
            <a:endParaRPr lang="cs-CZ" sz="2000" dirty="0" smtClean="0">
              <a:solidFill>
                <a:schemeClr val="accent1"/>
              </a:solidFill>
              <a:latin typeface="Comic Sans MS" pitchFamily="66" charset="0"/>
            </a:endParaRPr>
          </a:p>
          <a:p>
            <a:pPr eaLnBrk="1" hangingPunct="1">
              <a:lnSpc>
                <a:spcPct val="110000"/>
              </a:lnSpc>
            </a:pPr>
            <a:r>
              <a:rPr lang="cs-CZ" sz="2000" dirty="0" smtClean="0">
                <a:solidFill>
                  <a:schemeClr val="accent1"/>
                </a:solidFill>
                <a:latin typeface="Comic Sans MS" pitchFamily="66" charset="0"/>
              </a:rPr>
              <a:t>mobilizace zásobního tuku</a:t>
            </a:r>
          </a:p>
          <a:p>
            <a:pPr eaLnBrk="1" hangingPunct="1">
              <a:lnSpc>
                <a:spcPct val="110000"/>
              </a:lnSpc>
            </a:pPr>
            <a:r>
              <a:rPr lang="cs-CZ" sz="2000" dirty="0" smtClean="0">
                <a:solidFill>
                  <a:schemeClr val="accent1"/>
                </a:solidFill>
                <a:latin typeface="Comic Sans MS" pitchFamily="66" charset="0"/>
              </a:rPr>
              <a:t>zrychlení srdeční frekvence, prohloubení srdečních stahů</a:t>
            </a:r>
          </a:p>
          <a:p>
            <a:pPr eaLnBrk="1" hangingPunct="1">
              <a:lnSpc>
                <a:spcPct val="80000"/>
              </a:lnSpc>
            </a:pPr>
            <a:endParaRPr lang="cs-CZ" sz="2000" dirty="0" smtClean="0">
              <a:solidFill>
                <a:schemeClr val="accent1"/>
              </a:solidFill>
              <a:latin typeface="Comic Sans MS" pitchFamily="66" charset="0"/>
            </a:endParaRPr>
          </a:p>
          <a:p>
            <a:pPr eaLnBrk="1" hangingPunct="1">
              <a:lnSpc>
                <a:spcPct val="80000"/>
              </a:lnSpc>
            </a:pPr>
            <a:endParaRPr lang="cs-CZ" sz="1800" dirty="0" smtClean="0">
              <a:solidFill>
                <a:schemeClr val="accent1"/>
              </a:solidFill>
              <a:latin typeface="Comic Sans MS" pitchFamily="66" charset="0"/>
            </a:endParaRPr>
          </a:p>
        </p:txBody>
      </p:sp>
    </p:spTree>
    <p:extLst>
      <p:ext uri="{BB962C8B-B14F-4D97-AF65-F5344CB8AC3E}">
        <p14:creationId xmlns:p14="http://schemas.microsoft.com/office/powerpoint/2010/main" val="301922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Katecholaminy</a:t>
            </a:r>
            <a:endParaRPr lang="cs-CZ" dirty="0">
              <a:solidFill>
                <a:schemeClr val="accent1"/>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72" t="23283" r="26128" b="47612"/>
          <a:stretch/>
        </p:blipFill>
        <p:spPr bwMode="auto">
          <a:xfrm>
            <a:off x="251520" y="2852936"/>
            <a:ext cx="8389959" cy="384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539552" y="1268760"/>
            <a:ext cx="4572000" cy="1477328"/>
          </a:xfrm>
          <a:prstGeom prst="rect">
            <a:avLst/>
          </a:prstGeom>
        </p:spPr>
        <p:txBody>
          <a:bodyPr>
            <a:spAutoFit/>
          </a:bodyPr>
          <a:lstStyle/>
          <a:p>
            <a:r>
              <a:rPr lang="cs-CZ" dirty="0">
                <a:solidFill>
                  <a:schemeClr val="accent1"/>
                </a:solidFill>
              </a:rPr>
              <a:t>a) </a:t>
            </a:r>
            <a:r>
              <a:rPr lang="cs-CZ" dirty="0" err="1">
                <a:solidFill>
                  <a:schemeClr val="accent1"/>
                </a:solidFill>
              </a:rPr>
              <a:t>fenylalaninhydroxylasa</a:t>
            </a:r>
            <a:r>
              <a:rPr lang="cs-CZ" dirty="0">
                <a:solidFill>
                  <a:schemeClr val="accent1"/>
                </a:solidFill>
              </a:rPr>
              <a:t> </a:t>
            </a:r>
          </a:p>
          <a:p>
            <a:r>
              <a:rPr lang="cs-CZ" dirty="0">
                <a:solidFill>
                  <a:schemeClr val="accent1"/>
                </a:solidFill>
              </a:rPr>
              <a:t>b) </a:t>
            </a:r>
            <a:r>
              <a:rPr lang="cs-CZ" dirty="0" err="1">
                <a:solidFill>
                  <a:schemeClr val="accent1"/>
                </a:solidFill>
              </a:rPr>
              <a:t>tyrosinhydroxylasa</a:t>
            </a:r>
            <a:r>
              <a:rPr lang="cs-CZ" dirty="0">
                <a:solidFill>
                  <a:schemeClr val="accent1"/>
                </a:solidFill>
              </a:rPr>
              <a:t> </a:t>
            </a:r>
          </a:p>
          <a:p>
            <a:r>
              <a:rPr lang="cs-CZ" dirty="0">
                <a:solidFill>
                  <a:schemeClr val="accent1"/>
                </a:solidFill>
              </a:rPr>
              <a:t>c) DOPA-</a:t>
            </a:r>
            <a:r>
              <a:rPr lang="cs-CZ" dirty="0" err="1">
                <a:solidFill>
                  <a:schemeClr val="accent1"/>
                </a:solidFill>
              </a:rPr>
              <a:t>dekarboxylasa</a:t>
            </a:r>
            <a:r>
              <a:rPr lang="cs-CZ" dirty="0">
                <a:solidFill>
                  <a:schemeClr val="accent1"/>
                </a:solidFill>
              </a:rPr>
              <a:t> </a:t>
            </a:r>
          </a:p>
          <a:p>
            <a:r>
              <a:rPr lang="cs-CZ" dirty="0">
                <a:solidFill>
                  <a:schemeClr val="accent1"/>
                </a:solidFill>
              </a:rPr>
              <a:t>d) dopamin-</a:t>
            </a:r>
            <a:r>
              <a:rPr lang="el-GR" dirty="0">
                <a:solidFill>
                  <a:schemeClr val="accent1"/>
                </a:solidFill>
              </a:rPr>
              <a:t>β-</a:t>
            </a:r>
            <a:r>
              <a:rPr lang="cs-CZ" dirty="0" err="1">
                <a:solidFill>
                  <a:schemeClr val="accent1"/>
                </a:solidFill>
              </a:rPr>
              <a:t>hydroxylasa</a:t>
            </a:r>
            <a:r>
              <a:rPr lang="cs-CZ" dirty="0">
                <a:solidFill>
                  <a:schemeClr val="accent1"/>
                </a:solidFill>
              </a:rPr>
              <a:t> </a:t>
            </a:r>
          </a:p>
          <a:p>
            <a:r>
              <a:rPr lang="cs-CZ" dirty="0">
                <a:solidFill>
                  <a:schemeClr val="accent1"/>
                </a:solidFill>
              </a:rPr>
              <a:t>e) </a:t>
            </a:r>
            <a:r>
              <a:rPr lang="cs-CZ" dirty="0" err="1">
                <a:solidFill>
                  <a:schemeClr val="accent1"/>
                </a:solidFill>
              </a:rPr>
              <a:t>norepinephrin</a:t>
            </a:r>
            <a:r>
              <a:rPr lang="cs-CZ" dirty="0">
                <a:solidFill>
                  <a:schemeClr val="accent1"/>
                </a:solidFill>
              </a:rPr>
              <a:t>-N-</a:t>
            </a:r>
            <a:r>
              <a:rPr lang="cs-CZ" dirty="0" err="1">
                <a:solidFill>
                  <a:schemeClr val="accent1"/>
                </a:solidFill>
              </a:rPr>
              <a:t>methyltransferasa</a:t>
            </a:r>
            <a:endParaRPr lang="cs-CZ" dirty="0">
              <a:solidFill>
                <a:schemeClr val="accent1"/>
              </a:solidFill>
            </a:endParaRPr>
          </a:p>
        </p:txBody>
      </p:sp>
    </p:spTree>
    <p:extLst>
      <p:ext uri="{BB962C8B-B14F-4D97-AF65-F5344CB8AC3E}">
        <p14:creationId xmlns:p14="http://schemas.microsoft.com/office/powerpoint/2010/main" val="157629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Adrenalin</a:t>
            </a:r>
            <a:endParaRPr lang="cs-CZ" dirty="0">
              <a:solidFill>
                <a:schemeClr val="accent1"/>
              </a:solidFill>
            </a:endParaRPr>
          </a:p>
        </p:txBody>
      </p:sp>
      <p:sp>
        <p:nvSpPr>
          <p:cNvPr id="3" name="Obdélník 2"/>
          <p:cNvSpPr/>
          <p:nvPr/>
        </p:nvSpPr>
        <p:spPr>
          <a:xfrm>
            <a:off x="467544" y="1196752"/>
            <a:ext cx="8280920" cy="5078313"/>
          </a:xfrm>
          <a:prstGeom prst="rect">
            <a:avLst/>
          </a:prstGeom>
        </p:spPr>
        <p:txBody>
          <a:bodyPr wrap="square">
            <a:spAutoFit/>
          </a:bodyPr>
          <a:lstStyle/>
          <a:p>
            <a:pPr marL="285750" indent="-285750">
              <a:buFont typeface="Arial" pitchFamily="34" charset="0"/>
              <a:buChar char="•"/>
            </a:pPr>
            <a:r>
              <a:rPr lang="cs-CZ" dirty="0" smtClean="0">
                <a:solidFill>
                  <a:schemeClr val="accent1"/>
                </a:solidFill>
              </a:rPr>
              <a:t>vazodilatace </a:t>
            </a:r>
            <a:r>
              <a:rPr lang="cs-CZ" dirty="0">
                <a:solidFill>
                  <a:schemeClr val="accent1"/>
                </a:solidFill>
              </a:rPr>
              <a:t>kosterního </a:t>
            </a:r>
            <a:r>
              <a:rPr lang="cs-CZ" dirty="0" smtClean="0">
                <a:solidFill>
                  <a:schemeClr val="accent1"/>
                </a:solidFill>
              </a:rPr>
              <a:t>svalstva</a:t>
            </a:r>
            <a:r>
              <a:rPr lang="cs-CZ" dirty="0">
                <a:solidFill>
                  <a:schemeClr val="accent1"/>
                </a:solidFill>
              </a:rPr>
              <a:t>, </a:t>
            </a:r>
            <a:r>
              <a:rPr lang="cs-CZ" dirty="0" smtClean="0">
                <a:solidFill>
                  <a:schemeClr val="accent1"/>
                </a:solidFill>
              </a:rPr>
              <a:t>vazokonstrikce </a:t>
            </a:r>
            <a:r>
              <a:rPr lang="cs-CZ" dirty="0">
                <a:solidFill>
                  <a:schemeClr val="accent1"/>
                </a:solidFill>
              </a:rPr>
              <a:t>arteriol kůže a vnitřních </a:t>
            </a:r>
            <a:r>
              <a:rPr lang="cs-CZ" dirty="0" smtClean="0">
                <a:solidFill>
                  <a:schemeClr val="accent1"/>
                </a:solidFill>
              </a:rPr>
              <a:t>orgánů</a:t>
            </a:r>
            <a:endParaRPr lang="cs-CZ" dirty="0">
              <a:solidFill>
                <a:schemeClr val="accent1"/>
              </a:solidFill>
            </a:endParaRPr>
          </a:p>
          <a:p>
            <a:pPr marL="285750" indent="-285750">
              <a:buFont typeface="Arial" pitchFamily="34" charset="0"/>
              <a:buChar char="•"/>
            </a:pPr>
            <a:r>
              <a:rPr lang="cs-CZ" dirty="0" smtClean="0">
                <a:solidFill>
                  <a:schemeClr val="accent1"/>
                </a:solidFill>
              </a:rPr>
              <a:t>v cévách převládá ve fyziologických množstvích účinek </a:t>
            </a:r>
            <a:r>
              <a:rPr lang="cs-CZ" dirty="0" err="1" smtClean="0">
                <a:solidFill>
                  <a:schemeClr val="accent1"/>
                </a:solidFill>
              </a:rPr>
              <a:t>vazodilatační</a:t>
            </a:r>
            <a:endParaRPr lang="cs-CZ" dirty="0">
              <a:solidFill>
                <a:schemeClr val="accent1"/>
              </a:solidFill>
            </a:endParaRPr>
          </a:p>
          <a:p>
            <a:pPr marL="285750" indent="-285750">
              <a:buFont typeface="Arial" pitchFamily="34" charset="0"/>
              <a:buChar char="•"/>
            </a:pPr>
            <a:r>
              <a:rPr lang="cs-CZ" dirty="0">
                <a:solidFill>
                  <a:schemeClr val="accent1"/>
                </a:solidFill>
              </a:rPr>
              <a:t>v</a:t>
            </a:r>
            <a:r>
              <a:rPr lang="cs-CZ" dirty="0" smtClean="0">
                <a:solidFill>
                  <a:schemeClr val="accent1"/>
                </a:solidFill>
              </a:rPr>
              <a:t> </a:t>
            </a:r>
            <a:r>
              <a:rPr lang="cs-CZ" dirty="0">
                <a:solidFill>
                  <a:schemeClr val="accent1"/>
                </a:solidFill>
              </a:rPr>
              <a:t>srdci adrenalin zvyšuje frekvenci stahů (pozitivně </a:t>
            </a:r>
            <a:r>
              <a:rPr lang="cs-CZ" dirty="0" err="1">
                <a:solidFill>
                  <a:schemeClr val="accent1"/>
                </a:solidFill>
              </a:rPr>
              <a:t>chronotropní</a:t>
            </a:r>
            <a:r>
              <a:rPr lang="cs-CZ" dirty="0">
                <a:solidFill>
                  <a:schemeClr val="accent1"/>
                </a:solidFill>
              </a:rPr>
              <a:t> účinek), stažlivost </a:t>
            </a:r>
            <a:r>
              <a:rPr lang="cs-CZ" dirty="0" smtClean="0">
                <a:solidFill>
                  <a:schemeClr val="accent1"/>
                </a:solidFill>
              </a:rPr>
              <a:t>(</a:t>
            </a:r>
            <a:r>
              <a:rPr lang="cs-CZ" dirty="0">
                <a:solidFill>
                  <a:schemeClr val="accent1"/>
                </a:solidFill>
              </a:rPr>
              <a:t>pozitivně </a:t>
            </a:r>
            <a:r>
              <a:rPr lang="cs-CZ" dirty="0" err="1">
                <a:solidFill>
                  <a:schemeClr val="accent1"/>
                </a:solidFill>
              </a:rPr>
              <a:t>inotropní</a:t>
            </a:r>
            <a:r>
              <a:rPr lang="cs-CZ" dirty="0">
                <a:solidFill>
                  <a:schemeClr val="accent1"/>
                </a:solidFill>
              </a:rPr>
              <a:t> účinek), rychlost vedení vzruchu atrioventrikulárním (AV) uzlem (</a:t>
            </a:r>
            <a:r>
              <a:rPr lang="cs-CZ" dirty="0" smtClean="0">
                <a:solidFill>
                  <a:schemeClr val="accent1"/>
                </a:solidFill>
              </a:rPr>
              <a:t>pozitivně </a:t>
            </a:r>
            <a:r>
              <a:rPr lang="cs-CZ" dirty="0" err="1" smtClean="0">
                <a:solidFill>
                  <a:schemeClr val="accent1"/>
                </a:solidFill>
              </a:rPr>
              <a:t>dromotropní</a:t>
            </a:r>
            <a:r>
              <a:rPr lang="cs-CZ" dirty="0" smtClean="0">
                <a:solidFill>
                  <a:schemeClr val="accent1"/>
                </a:solidFill>
              </a:rPr>
              <a:t> </a:t>
            </a:r>
            <a:r>
              <a:rPr lang="cs-CZ" dirty="0">
                <a:solidFill>
                  <a:schemeClr val="accent1"/>
                </a:solidFill>
              </a:rPr>
              <a:t>účinek) a zvyšuje srdeční dráždivost (pozitivně </a:t>
            </a:r>
            <a:r>
              <a:rPr lang="cs-CZ" dirty="0" err="1">
                <a:solidFill>
                  <a:schemeClr val="accent1"/>
                </a:solidFill>
              </a:rPr>
              <a:t>bathmotropní</a:t>
            </a:r>
            <a:r>
              <a:rPr lang="cs-CZ" dirty="0">
                <a:solidFill>
                  <a:schemeClr val="accent1"/>
                </a:solidFill>
              </a:rPr>
              <a:t> účinek) </a:t>
            </a:r>
            <a:endParaRPr lang="cs-CZ" dirty="0" smtClean="0">
              <a:solidFill>
                <a:schemeClr val="accent1"/>
              </a:solidFill>
            </a:endParaRPr>
          </a:p>
          <a:p>
            <a:pPr marL="285750" indent="-285750">
              <a:buFont typeface="Arial" pitchFamily="34" charset="0"/>
              <a:buChar char="•"/>
            </a:pPr>
            <a:r>
              <a:rPr lang="cs-CZ" dirty="0">
                <a:solidFill>
                  <a:schemeClr val="accent1"/>
                </a:solidFill>
              </a:rPr>
              <a:t>ú</a:t>
            </a:r>
            <a:r>
              <a:rPr lang="cs-CZ" dirty="0" smtClean="0">
                <a:solidFill>
                  <a:schemeClr val="accent1"/>
                </a:solidFill>
              </a:rPr>
              <a:t>činky </a:t>
            </a:r>
            <a:r>
              <a:rPr lang="cs-CZ" dirty="0">
                <a:solidFill>
                  <a:schemeClr val="accent1"/>
                </a:solidFill>
              </a:rPr>
              <a:t>na srdeční sval se uskutečňují přes </a:t>
            </a:r>
            <a:r>
              <a:rPr lang="el-GR" dirty="0">
                <a:solidFill>
                  <a:schemeClr val="accent1"/>
                </a:solidFill>
              </a:rPr>
              <a:t>β </a:t>
            </a:r>
            <a:r>
              <a:rPr lang="cs-CZ" dirty="0" smtClean="0">
                <a:solidFill>
                  <a:schemeClr val="accent1"/>
                </a:solidFill>
              </a:rPr>
              <a:t>receptory</a:t>
            </a:r>
          </a:p>
          <a:p>
            <a:pPr marL="285750" indent="-285750">
              <a:buFont typeface="Arial" pitchFamily="34" charset="0"/>
              <a:buChar char="•"/>
            </a:pPr>
            <a:r>
              <a:rPr lang="el-GR" dirty="0" smtClean="0">
                <a:solidFill>
                  <a:schemeClr val="accent1"/>
                </a:solidFill>
              </a:rPr>
              <a:t>β1 </a:t>
            </a:r>
            <a:r>
              <a:rPr lang="cs-CZ" dirty="0">
                <a:solidFill>
                  <a:schemeClr val="accent1"/>
                </a:solidFill>
              </a:rPr>
              <a:t>adrenergní receptory v srdci </a:t>
            </a:r>
            <a:r>
              <a:rPr lang="cs-CZ" dirty="0" smtClean="0">
                <a:solidFill>
                  <a:schemeClr val="accent1"/>
                </a:solidFill>
              </a:rPr>
              <a:t>aktivují </a:t>
            </a:r>
            <a:r>
              <a:rPr lang="cs-CZ" dirty="0">
                <a:solidFill>
                  <a:schemeClr val="accent1"/>
                </a:solidFill>
              </a:rPr>
              <a:t>Ca</a:t>
            </a:r>
            <a:r>
              <a:rPr lang="cs-CZ" baseline="30000" dirty="0">
                <a:solidFill>
                  <a:schemeClr val="accent1"/>
                </a:solidFill>
              </a:rPr>
              <a:t>2+ </a:t>
            </a:r>
            <a:r>
              <a:rPr lang="cs-CZ" dirty="0">
                <a:solidFill>
                  <a:schemeClr val="accent1"/>
                </a:solidFill>
              </a:rPr>
              <a:t>kanály prostřednictvím aktivace </a:t>
            </a:r>
            <a:r>
              <a:rPr lang="cs-CZ" dirty="0" err="1" smtClean="0">
                <a:solidFill>
                  <a:schemeClr val="accent1"/>
                </a:solidFill>
              </a:rPr>
              <a:t>adenylylcyklázy</a:t>
            </a:r>
            <a:r>
              <a:rPr lang="cs-CZ" dirty="0" smtClean="0">
                <a:solidFill>
                  <a:schemeClr val="accent1"/>
                </a:solidFill>
              </a:rPr>
              <a:t> </a:t>
            </a:r>
            <a:r>
              <a:rPr lang="cs-CZ" dirty="0" smtClean="0">
                <a:solidFill>
                  <a:schemeClr val="accent1"/>
                </a:solidFill>
                <a:latin typeface="Calibri"/>
                <a:cs typeface="Calibri"/>
              </a:rPr>
              <a:t>→ </a:t>
            </a:r>
            <a:r>
              <a:rPr lang="cs-CZ" dirty="0" smtClean="0">
                <a:solidFill>
                  <a:schemeClr val="accent1"/>
                </a:solidFill>
              </a:rPr>
              <a:t>produkce </a:t>
            </a:r>
            <a:r>
              <a:rPr lang="cs-CZ" dirty="0" err="1">
                <a:solidFill>
                  <a:schemeClr val="accent1"/>
                </a:solidFill>
              </a:rPr>
              <a:t>cAMP</a:t>
            </a:r>
            <a:r>
              <a:rPr lang="cs-CZ" dirty="0">
                <a:solidFill>
                  <a:schemeClr val="accent1"/>
                </a:solidFill>
              </a:rPr>
              <a:t>, které </a:t>
            </a:r>
            <a:r>
              <a:rPr lang="cs-CZ" dirty="0" smtClean="0">
                <a:solidFill>
                  <a:schemeClr val="accent1"/>
                </a:solidFill>
              </a:rPr>
              <a:t>stimuluje </a:t>
            </a:r>
            <a:r>
              <a:rPr lang="cs-CZ" dirty="0" err="1">
                <a:solidFill>
                  <a:schemeClr val="accent1"/>
                </a:solidFill>
              </a:rPr>
              <a:t>proteinkinázy</a:t>
            </a:r>
            <a:r>
              <a:rPr lang="cs-CZ" dirty="0">
                <a:solidFill>
                  <a:schemeClr val="accent1"/>
                </a:solidFill>
              </a:rPr>
              <a:t> A </a:t>
            </a:r>
            <a:r>
              <a:rPr lang="cs-CZ" dirty="0" err="1">
                <a:solidFill>
                  <a:schemeClr val="accent1"/>
                </a:solidFill>
              </a:rPr>
              <a:t>a</a:t>
            </a:r>
            <a:r>
              <a:rPr lang="cs-CZ" dirty="0">
                <a:solidFill>
                  <a:schemeClr val="accent1"/>
                </a:solidFill>
              </a:rPr>
              <a:t> srdce se stahuje </a:t>
            </a:r>
            <a:r>
              <a:rPr lang="cs-CZ" dirty="0" smtClean="0">
                <a:solidFill>
                  <a:schemeClr val="accent1"/>
                </a:solidFill>
              </a:rPr>
              <a:t>víc</a:t>
            </a:r>
          </a:p>
          <a:p>
            <a:pPr marL="285750" indent="-285750">
              <a:buFont typeface="Arial" pitchFamily="34" charset="0"/>
              <a:buChar char="•"/>
            </a:pPr>
            <a:r>
              <a:rPr lang="cs-CZ" dirty="0">
                <a:solidFill>
                  <a:schemeClr val="accent1"/>
                </a:solidFill>
              </a:rPr>
              <a:t>a</a:t>
            </a:r>
            <a:r>
              <a:rPr lang="cs-CZ" dirty="0" smtClean="0">
                <a:solidFill>
                  <a:schemeClr val="accent1"/>
                </a:solidFill>
              </a:rPr>
              <a:t>drenalin </a:t>
            </a:r>
            <a:r>
              <a:rPr lang="cs-CZ" dirty="0">
                <a:solidFill>
                  <a:schemeClr val="accent1"/>
                </a:solidFill>
              </a:rPr>
              <a:t>zvyšuje systolický TK (zvýšení stažlivosti); noradrenalin naopak stimuluje diastolickou </a:t>
            </a:r>
            <a:r>
              <a:rPr lang="cs-CZ" dirty="0" smtClean="0">
                <a:solidFill>
                  <a:schemeClr val="accent1"/>
                </a:solidFill>
              </a:rPr>
              <a:t>složku </a:t>
            </a:r>
            <a:r>
              <a:rPr lang="cs-CZ" dirty="0">
                <a:solidFill>
                  <a:schemeClr val="accent1"/>
                </a:solidFill>
              </a:rPr>
              <a:t>(zvyšuje periferní odpor </a:t>
            </a:r>
            <a:r>
              <a:rPr lang="cs-CZ" dirty="0" smtClean="0">
                <a:solidFill>
                  <a:schemeClr val="accent1"/>
                </a:solidFill>
              </a:rPr>
              <a:t>cév)</a:t>
            </a:r>
          </a:p>
          <a:p>
            <a:pPr marL="285750" indent="-285750">
              <a:buFont typeface="Arial" pitchFamily="34" charset="0"/>
              <a:buChar char="•"/>
            </a:pPr>
            <a:r>
              <a:rPr lang="cs-CZ" dirty="0">
                <a:solidFill>
                  <a:schemeClr val="accent1"/>
                </a:solidFill>
              </a:rPr>
              <a:t>m</a:t>
            </a:r>
            <a:r>
              <a:rPr lang="cs-CZ" dirty="0" smtClean="0">
                <a:solidFill>
                  <a:schemeClr val="accent1"/>
                </a:solidFill>
              </a:rPr>
              <a:t>etabolické </a:t>
            </a:r>
            <a:r>
              <a:rPr lang="cs-CZ" dirty="0">
                <a:solidFill>
                  <a:schemeClr val="accent1"/>
                </a:solidFill>
              </a:rPr>
              <a:t>účinky katecholaminů jdou cestou </a:t>
            </a:r>
            <a:r>
              <a:rPr lang="el-GR" dirty="0">
                <a:solidFill>
                  <a:schemeClr val="accent1"/>
                </a:solidFill>
              </a:rPr>
              <a:t>β </a:t>
            </a:r>
            <a:r>
              <a:rPr lang="cs-CZ" dirty="0">
                <a:solidFill>
                  <a:schemeClr val="accent1"/>
                </a:solidFill>
              </a:rPr>
              <a:t>receptorů a </a:t>
            </a:r>
            <a:r>
              <a:rPr lang="cs-CZ" dirty="0" smtClean="0">
                <a:solidFill>
                  <a:schemeClr val="accent1"/>
                </a:solidFill>
              </a:rPr>
              <a:t> převládají </a:t>
            </a:r>
            <a:r>
              <a:rPr lang="cs-CZ" dirty="0">
                <a:solidFill>
                  <a:schemeClr val="accent1"/>
                </a:solidFill>
              </a:rPr>
              <a:t>u adrenalinu jako anabolické: zvyšuje se metabolismu paralelně s tvorbou tepla </a:t>
            </a:r>
            <a:r>
              <a:rPr lang="cs-CZ" dirty="0" smtClean="0">
                <a:solidFill>
                  <a:schemeClr val="accent1"/>
                </a:solidFill>
              </a:rPr>
              <a:t>(</a:t>
            </a:r>
            <a:r>
              <a:rPr lang="cs-CZ" dirty="0" err="1">
                <a:solidFill>
                  <a:schemeClr val="accent1"/>
                </a:solidFill>
              </a:rPr>
              <a:t>kalorigenní</a:t>
            </a:r>
            <a:r>
              <a:rPr lang="cs-CZ" dirty="0">
                <a:solidFill>
                  <a:schemeClr val="accent1"/>
                </a:solidFill>
              </a:rPr>
              <a:t> účinek), </a:t>
            </a:r>
            <a:r>
              <a:rPr lang="cs-CZ" dirty="0" err="1">
                <a:solidFill>
                  <a:schemeClr val="accent1"/>
                </a:solidFill>
              </a:rPr>
              <a:t>glykogenolýza</a:t>
            </a:r>
            <a:r>
              <a:rPr lang="cs-CZ" dirty="0">
                <a:solidFill>
                  <a:schemeClr val="accent1"/>
                </a:solidFill>
              </a:rPr>
              <a:t> v játrech a ve svalech, lipolýza v tukové </a:t>
            </a:r>
            <a:r>
              <a:rPr lang="cs-CZ" dirty="0" smtClean="0">
                <a:solidFill>
                  <a:schemeClr val="accent1"/>
                </a:solidFill>
              </a:rPr>
              <a:t>tkáni. Ovlivňují </a:t>
            </a:r>
            <a:r>
              <a:rPr lang="cs-CZ" dirty="0">
                <a:solidFill>
                  <a:schemeClr val="accent1"/>
                </a:solidFill>
              </a:rPr>
              <a:t>sekreci </a:t>
            </a:r>
            <a:r>
              <a:rPr lang="cs-CZ" dirty="0" err="1" smtClean="0">
                <a:solidFill>
                  <a:schemeClr val="accent1"/>
                </a:solidFill>
              </a:rPr>
              <a:t>hypothalamických</a:t>
            </a:r>
            <a:r>
              <a:rPr lang="cs-CZ" dirty="0" smtClean="0">
                <a:solidFill>
                  <a:schemeClr val="accent1"/>
                </a:solidFill>
              </a:rPr>
              <a:t> </a:t>
            </a:r>
            <a:r>
              <a:rPr lang="cs-CZ" dirty="0">
                <a:solidFill>
                  <a:schemeClr val="accent1"/>
                </a:solidFill>
              </a:rPr>
              <a:t>hormonů, sekreci reninu a mnoha dalších hormonů.</a:t>
            </a:r>
          </a:p>
        </p:txBody>
      </p:sp>
    </p:spTree>
    <p:extLst>
      <p:ext uri="{BB962C8B-B14F-4D97-AF65-F5344CB8AC3E}">
        <p14:creationId xmlns:p14="http://schemas.microsoft.com/office/powerpoint/2010/main" val="299801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Adrenalin</a:t>
            </a:r>
            <a:endParaRPr lang="cs-CZ" dirty="0">
              <a:solidFill>
                <a:schemeClr val="accent1"/>
              </a:solidFill>
            </a:endParaRPr>
          </a:p>
        </p:txBody>
      </p:sp>
      <p:pic>
        <p:nvPicPr>
          <p:cNvPr id="14338" name="Picture 2" descr="Glucose counter-regulatory hormones: effect on the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089939" cy="4980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hat-when-how.com/wp-content/uploads/2012/04/tmp14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901212" cy="4980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3/30/Atropa_belladonna_Prague_2011_2.jpg/250px-Atropa_belladonna_Prague_2011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4022"/>
            <a:ext cx="1328945" cy="109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4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Endokrinní systém</a:t>
            </a:r>
            <a:endParaRPr lang="cs-CZ" dirty="0">
              <a:solidFill>
                <a:schemeClr val="accent1"/>
              </a:solidFill>
            </a:endParaRPr>
          </a:p>
        </p:txBody>
      </p:sp>
      <p:sp>
        <p:nvSpPr>
          <p:cNvPr id="3" name="Zástupný symbol pro obsah 2"/>
          <p:cNvSpPr>
            <a:spLocks noGrp="1"/>
          </p:cNvSpPr>
          <p:nvPr>
            <p:ph idx="1"/>
          </p:nvPr>
        </p:nvSpPr>
        <p:spPr>
          <a:xfrm>
            <a:off x="457200" y="1340768"/>
            <a:ext cx="8147248" cy="5328592"/>
          </a:xfrm>
        </p:spPr>
        <p:txBody>
          <a:bodyPr>
            <a:normAutofit fontScale="25000" lnSpcReduction="20000"/>
          </a:bodyPr>
          <a:lstStyle/>
          <a:p>
            <a:pPr>
              <a:lnSpc>
                <a:spcPct val="120000"/>
              </a:lnSpc>
            </a:pPr>
            <a:r>
              <a:rPr lang="cs-CZ" sz="8000" dirty="0" smtClean="0">
                <a:solidFill>
                  <a:schemeClr val="accent1"/>
                </a:solidFill>
                <a:latin typeface="+mj-lt"/>
              </a:rPr>
              <a:t>řecky: </a:t>
            </a:r>
            <a:r>
              <a:rPr lang="el-GR" sz="8000" dirty="0">
                <a:solidFill>
                  <a:schemeClr val="accent1"/>
                </a:solidFill>
                <a:latin typeface="+mj-lt"/>
              </a:rPr>
              <a:t>endon</a:t>
            </a:r>
            <a:r>
              <a:rPr lang="cs-CZ" sz="8000" dirty="0">
                <a:solidFill>
                  <a:schemeClr val="accent1"/>
                </a:solidFill>
                <a:latin typeface="+mj-lt"/>
              </a:rPr>
              <a:t> – uvnitř, </a:t>
            </a:r>
            <a:r>
              <a:rPr lang="el-GR" sz="8000" dirty="0">
                <a:solidFill>
                  <a:schemeClr val="accent1"/>
                </a:solidFill>
                <a:latin typeface="+mj-lt"/>
              </a:rPr>
              <a:t>krinein</a:t>
            </a:r>
            <a:r>
              <a:rPr lang="cs-CZ" sz="8000" dirty="0">
                <a:solidFill>
                  <a:schemeClr val="accent1"/>
                </a:solidFill>
                <a:latin typeface="+mj-lt"/>
              </a:rPr>
              <a:t> – </a:t>
            </a:r>
            <a:r>
              <a:rPr lang="cs-CZ" sz="8000" dirty="0" smtClean="0">
                <a:solidFill>
                  <a:schemeClr val="accent1"/>
                </a:solidFill>
                <a:latin typeface="+mj-lt"/>
              </a:rPr>
              <a:t>vylučovat</a:t>
            </a:r>
          </a:p>
          <a:p>
            <a:pPr>
              <a:lnSpc>
                <a:spcPct val="120000"/>
              </a:lnSpc>
            </a:pPr>
            <a:r>
              <a:rPr lang="cs-CZ" sz="8000" dirty="0">
                <a:solidFill>
                  <a:schemeClr val="accent1"/>
                </a:solidFill>
                <a:latin typeface="+mj-lt"/>
              </a:rPr>
              <a:t>v</a:t>
            </a:r>
            <a:r>
              <a:rPr lang="cs-CZ" sz="8000" dirty="0" smtClean="0">
                <a:solidFill>
                  <a:schemeClr val="accent1"/>
                </a:solidFill>
                <a:latin typeface="+mj-lt"/>
              </a:rPr>
              <a:t>znik hormonů, žlázy z vnitřní sekrecí </a:t>
            </a:r>
            <a:endParaRPr lang="en-US" sz="8000" dirty="0">
              <a:solidFill>
                <a:schemeClr val="accent1"/>
              </a:solidFill>
              <a:latin typeface="+mj-lt"/>
            </a:endParaRPr>
          </a:p>
          <a:p>
            <a:pPr>
              <a:lnSpc>
                <a:spcPct val="120000"/>
              </a:lnSpc>
            </a:pPr>
            <a:r>
              <a:rPr lang="cs-CZ" sz="8000" dirty="0">
                <a:solidFill>
                  <a:schemeClr val="accent1"/>
                </a:solidFill>
                <a:latin typeface="+mj-lt"/>
              </a:rPr>
              <a:t>koordinuje funkci buněk v rámci </a:t>
            </a:r>
            <a:r>
              <a:rPr lang="cs-CZ" sz="8000" dirty="0" smtClean="0">
                <a:solidFill>
                  <a:schemeClr val="accent1"/>
                </a:solidFill>
                <a:latin typeface="+mj-lt"/>
              </a:rPr>
              <a:t>tkáně</a:t>
            </a:r>
          </a:p>
          <a:p>
            <a:pPr>
              <a:lnSpc>
                <a:spcPct val="120000"/>
              </a:lnSpc>
            </a:pPr>
            <a:r>
              <a:rPr lang="cs-CZ" sz="8000" dirty="0" smtClean="0">
                <a:solidFill>
                  <a:schemeClr val="accent1"/>
                </a:solidFill>
              </a:rPr>
              <a:t>podílí </a:t>
            </a:r>
            <a:r>
              <a:rPr lang="cs-CZ" sz="8000" dirty="0">
                <a:solidFill>
                  <a:schemeClr val="accent1"/>
                </a:solidFill>
              </a:rPr>
              <a:t>se na udržení homeostázy, reguluje metabolismus, odezvu organismu na stres a je hlavní regulátorem růstu a reprodukce </a:t>
            </a:r>
            <a:r>
              <a:rPr lang="cs-CZ" sz="8000" dirty="0" smtClean="0">
                <a:solidFill>
                  <a:schemeClr val="accent1"/>
                </a:solidFill>
              </a:rPr>
              <a:t>jedince</a:t>
            </a:r>
          </a:p>
          <a:p>
            <a:pPr>
              <a:lnSpc>
                <a:spcPct val="120000"/>
              </a:lnSpc>
            </a:pPr>
            <a:r>
              <a:rPr lang="cs-CZ" sz="8000" dirty="0" smtClean="0">
                <a:solidFill>
                  <a:srgbClr val="FF115B"/>
                </a:solidFill>
              </a:rPr>
              <a:t>uplatňuje se hlavně </a:t>
            </a:r>
            <a:r>
              <a:rPr lang="cs-CZ" sz="8000" dirty="0">
                <a:solidFill>
                  <a:srgbClr val="FF115B"/>
                </a:solidFill>
              </a:rPr>
              <a:t>při pomalejších regulacích dlouhodobého </a:t>
            </a:r>
            <a:r>
              <a:rPr lang="cs-CZ" sz="8000" dirty="0" smtClean="0">
                <a:solidFill>
                  <a:srgbClr val="FF115B"/>
                </a:solidFill>
              </a:rPr>
              <a:t>charakteru</a:t>
            </a:r>
            <a:endParaRPr lang="en-US" sz="8000" dirty="0">
              <a:solidFill>
                <a:srgbClr val="FF115B"/>
              </a:solidFill>
              <a:latin typeface="+mj-lt"/>
            </a:endParaRPr>
          </a:p>
          <a:p>
            <a:pPr>
              <a:lnSpc>
                <a:spcPct val="120000"/>
              </a:lnSpc>
            </a:pPr>
            <a:r>
              <a:rPr lang="cs-CZ" sz="8000" dirty="0">
                <a:solidFill>
                  <a:schemeClr val="accent1"/>
                </a:solidFill>
                <a:latin typeface="+mj-lt"/>
              </a:rPr>
              <a:t>odpověď na endokrinní </a:t>
            </a:r>
            <a:r>
              <a:rPr lang="cs-CZ" sz="8000" dirty="0" smtClean="0">
                <a:solidFill>
                  <a:schemeClr val="accent1"/>
                </a:solidFill>
                <a:latin typeface="+mj-lt"/>
              </a:rPr>
              <a:t>stimul </a:t>
            </a:r>
            <a:r>
              <a:rPr lang="cs-CZ" sz="8000" dirty="0">
                <a:solidFill>
                  <a:schemeClr val="accent1"/>
                </a:solidFill>
                <a:latin typeface="+mj-lt"/>
              </a:rPr>
              <a:t>se objevuje během minut až </a:t>
            </a:r>
            <a:r>
              <a:rPr lang="cs-CZ" sz="8000" dirty="0" smtClean="0">
                <a:solidFill>
                  <a:schemeClr val="accent1"/>
                </a:solidFill>
                <a:latin typeface="+mj-lt"/>
              </a:rPr>
              <a:t>hodin</a:t>
            </a:r>
          </a:p>
          <a:p>
            <a:pPr>
              <a:lnSpc>
                <a:spcPct val="120000"/>
              </a:lnSpc>
            </a:pPr>
            <a:r>
              <a:rPr lang="cs-CZ" sz="8000" dirty="0">
                <a:solidFill>
                  <a:schemeClr val="accent1"/>
                </a:solidFill>
              </a:rPr>
              <a:t>kooperace s nervovou </a:t>
            </a:r>
            <a:r>
              <a:rPr lang="cs-CZ" sz="8000" dirty="0" smtClean="0">
                <a:solidFill>
                  <a:schemeClr val="accent1"/>
                </a:solidFill>
              </a:rPr>
              <a:t>soustavou</a:t>
            </a:r>
          </a:p>
          <a:p>
            <a:pPr marL="0" indent="0">
              <a:buNone/>
            </a:pPr>
            <a:endParaRPr lang="cs-CZ" sz="8000" dirty="0" smtClean="0">
              <a:solidFill>
                <a:srgbClr val="669CF4"/>
              </a:solidFill>
            </a:endParaRPr>
          </a:p>
          <a:p>
            <a:pPr marL="0" indent="0">
              <a:buNone/>
            </a:pPr>
            <a:endParaRPr lang="cs-CZ" sz="8000" dirty="0" smtClean="0">
              <a:solidFill>
                <a:srgbClr val="669CF4"/>
              </a:solidFill>
            </a:endParaRPr>
          </a:p>
          <a:p>
            <a:pPr marL="0" indent="0">
              <a:buNone/>
            </a:pPr>
            <a:r>
              <a:rPr lang="cs-CZ" sz="8000" dirty="0" smtClean="0">
                <a:solidFill>
                  <a:srgbClr val="669CF4"/>
                </a:solidFill>
              </a:rPr>
              <a:t>Přehled </a:t>
            </a:r>
            <a:r>
              <a:rPr lang="cs-CZ" sz="8000" dirty="0">
                <a:solidFill>
                  <a:srgbClr val="669CF4"/>
                </a:solidFill>
              </a:rPr>
              <a:t>chemických </a:t>
            </a:r>
            <a:r>
              <a:rPr lang="cs-CZ" sz="8000" dirty="0" smtClean="0">
                <a:solidFill>
                  <a:srgbClr val="669CF4"/>
                </a:solidFill>
              </a:rPr>
              <a:t>regulátorů</a:t>
            </a:r>
            <a:endParaRPr lang="cs-CZ" sz="8000" dirty="0">
              <a:solidFill>
                <a:srgbClr val="669CF4"/>
              </a:solidFill>
            </a:endParaRPr>
          </a:p>
          <a:p>
            <a:r>
              <a:rPr lang="cs-CZ" sz="8000" dirty="0">
                <a:solidFill>
                  <a:schemeClr val="accent1"/>
                </a:solidFill>
              </a:rPr>
              <a:t>Feromony: signalizace mezi </a:t>
            </a:r>
            <a:r>
              <a:rPr lang="cs-CZ" sz="8000" dirty="0" smtClean="0">
                <a:solidFill>
                  <a:schemeClr val="accent1"/>
                </a:solidFill>
              </a:rPr>
              <a:t>organismy (</a:t>
            </a:r>
            <a:r>
              <a:rPr lang="cs-CZ" sz="8000" dirty="0" err="1">
                <a:solidFill>
                  <a:schemeClr val="accent1"/>
                </a:solidFill>
              </a:rPr>
              <a:t>J</a:t>
            </a:r>
            <a:r>
              <a:rPr lang="cs-CZ" sz="8000" dirty="0" err="1" smtClean="0">
                <a:solidFill>
                  <a:schemeClr val="accent1"/>
                </a:solidFill>
              </a:rPr>
              <a:t>acobsonův</a:t>
            </a:r>
            <a:r>
              <a:rPr lang="cs-CZ" sz="8000" dirty="0" smtClean="0">
                <a:solidFill>
                  <a:schemeClr val="accent1"/>
                </a:solidFill>
              </a:rPr>
              <a:t> orgán)</a:t>
            </a:r>
            <a:endParaRPr lang="en-US" sz="8000" dirty="0">
              <a:solidFill>
                <a:schemeClr val="accent1"/>
              </a:solidFill>
            </a:endParaRPr>
          </a:p>
          <a:p>
            <a:r>
              <a:rPr lang="en-US" sz="8000" dirty="0" err="1">
                <a:solidFill>
                  <a:schemeClr val="accent1"/>
                </a:solidFill>
              </a:rPr>
              <a:t>Hormon</a:t>
            </a:r>
            <a:r>
              <a:rPr lang="cs-CZ" sz="8000" dirty="0">
                <a:solidFill>
                  <a:schemeClr val="accent1"/>
                </a:solidFill>
              </a:rPr>
              <a:t>y: signalizace mezi buňkami</a:t>
            </a:r>
            <a:endParaRPr lang="en-US" sz="8000" dirty="0">
              <a:solidFill>
                <a:schemeClr val="accent1"/>
              </a:solidFill>
            </a:endParaRPr>
          </a:p>
          <a:p>
            <a:pPr>
              <a:lnSpc>
                <a:spcPct val="120000"/>
              </a:lnSpc>
            </a:pPr>
            <a:endParaRPr lang="cs-CZ" sz="5600" dirty="0" smtClean="0">
              <a:solidFill>
                <a:schemeClr val="accent1"/>
              </a:solidFill>
              <a:latin typeface="+mj-lt"/>
            </a:endParaRPr>
          </a:p>
          <a:p>
            <a:pPr marL="0" indent="0">
              <a:lnSpc>
                <a:spcPct val="120000"/>
              </a:lnSpc>
              <a:buNone/>
            </a:pPr>
            <a:endParaRPr lang="cs-CZ" sz="5600" dirty="0" smtClean="0">
              <a:solidFill>
                <a:srgbClr val="669CF4"/>
              </a:solidFill>
            </a:endParaRPr>
          </a:p>
          <a:p>
            <a:pPr marL="457200" lvl="1" indent="0">
              <a:lnSpc>
                <a:spcPct val="80000"/>
              </a:lnSpc>
              <a:buNone/>
            </a:pPr>
            <a:endParaRPr lang="en-US" dirty="0">
              <a:solidFill>
                <a:schemeClr val="accent1"/>
              </a:solidFill>
              <a:latin typeface="+mj-lt"/>
            </a:endParaRPr>
          </a:p>
          <a:p>
            <a:endParaRPr lang="cs-CZ" dirty="0"/>
          </a:p>
        </p:txBody>
      </p:sp>
    </p:spTree>
    <p:extLst>
      <p:ext uri="{BB962C8B-B14F-4D97-AF65-F5344CB8AC3E}">
        <p14:creationId xmlns:p14="http://schemas.microsoft.com/office/powerpoint/2010/main" val="386882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http://www.cybermedicine2000.com/pharmacology2000/Autonomics/Adrenergics1/adenylyl%20cyclase%20activation%20by%20G%20protein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4095"/>
            <a:ext cx="5184576" cy="2881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adrenergic receptors (or adrenoceptors) are a class of G protein-coupled receptors that are targets of the catecholamines, especially noradrenaline (norepinephrine) and adrenaline (epinephr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749" y="3949862"/>
            <a:ext cx="5170022" cy="2908138"/>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a:spLocks noGrp="1"/>
          </p:cNvSpPr>
          <p:nvPr>
            <p:ph type="title"/>
          </p:nvPr>
        </p:nvSpPr>
        <p:spPr>
          <a:xfrm>
            <a:off x="509836" y="116632"/>
            <a:ext cx="8229600" cy="1143000"/>
          </a:xfrm>
        </p:spPr>
        <p:txBody>
          <a:bodyPr/>
          <a:lstStyle/>
          <a:p>
            <a:r>
              <a:rPr lang="cs-CZ" dirty="0" smtClean="0">
                <a:solidFill>
                  <a:schemeClr val="accent1"/>
                </a:solidFill>
              </a:rPr>
              <a:t>Adrenalin</a:t>
            </a:r>
            <a:endParaRPr lang="cs-CZ" dirty="0">
              <a:solidFill>
                <a:schemeClr val="accent1"/>
              </a:solidFill>
            </a:endParaRPr>
          </a:p>
        </p:txBody>
      </p:sp>
    </p:spTree>
    <p:extLst>
      <p:ext uri="{BB962C8B-B14F-4D97-AF65-F5344CB8AC3E}">
        <p14:creationId xmlns:p14="http://schemas.microsoft.com/office/powerpoint/2010/main" val="4547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1"/>
                </a:solidFill>
              </a:rPr>
              <a:t>Endokrinní </a:t>
            </a:r>
            <a:r>
              <a:rPr lang="cs-CZ" dirty="0" smtClean="0">
                <a:solidFill>
                  <a:schemeClr val="accent1"/>
                </a:solidFill>
              </a:rPr>
              <a:t>regulace</a:t>
            </a:r>
            <a:endParaRPr lang="cs-CZ" dirty="0"/>
          </a:p>
        </p:txBody>
      </p:sp>
      <p:sp>
        <p:nvSpPr>
          <p:cNvPr id="3" name="Zástupný symbol pro obsah 2"/>
          <p:cNvSpPr>
            <a:spLocks noGrp="1"/>
          </p:cNvSpPr>
          <p:nvPr>
            <p:ph idx="1"/>
          </p:nvPr>
        </p:nvSpPr>
        <p:spPr>
          <a:xfrm>
            <a:off x="457199" y="1600200"/>
            <a:ext cx="8075241" cy="5069160"/>
          </a:xfrm>
        </p:spPr>
        <p:txBody>
          <a:bodyPr>
            <a:normAutofit lnSpcReduction="10000"/>
          </a:bodyPr>
          <a:lstStyle/>
          <a:p>
            <a:pPr>
              <a:lnSpc>
                <a:spcPct val="120000"/>
              </a:lnSpc>
            </a:pPr>
            <a:r>
              <a:rPr lang="cs-CZ" sz="2100" dirty="0" smtClean="0">
                <a:solidFill>
                  <a:schemeClr val="accent1"/>
                </a:solidFill>
                <a:latin typeface="+mj-lt"/>
              </a:rPr>
              <a:t>běžně </a:t>
            </a:r>
            <a:r>
              <a:rPr lang="cs-CZ" sz="2100" dirty="0">
                <a:solidFill>
                  <a:schemeClr val="accent1"/>
                </a:solidFill>
                <a:latin typeface="+mj-lt"/>
              </a:rPr>
              <a:t>na základě zpětné </a:t>
            </a:r>
            <a:r>
              <a:rPr lang="cs-CZ" sz="2100" dirty="0" smtClean="0">
                <a:solidFill>
                  <a:schemeClr val="accent1"/>
                </a:solidFill>
                <a:latin typeface="+mj-lt"/>
              </a:rPr>
              <a:t>vazby = odpověď </a:t>
            </a:r>
            <a:r>
              <a:rPr lang="cs-CZ" sz="2100" dirty="0">
                <a:solidFill>
                  <a:schemeClr val="accent1"/>
                </a:solidFill>
                <a:latin typeface="+mj-lt"/>
              </a:rPr>
              <a:t>buňky na signál (hormon) zpětně ovlivňuje zdroj signálu (endokrinní žlázu</a:t>
            </a:r>
            <a:r>
              <a:rPr lang="cs-CZ" sz="2100" dirty="0" smtClean="0">
                <a:solidFill>
                  <a:schemeClr val="accent1"/>
                </a:solidFill>
                <a:latin typeface="+mj-lt"/>
              </a:rPr>
              <a:t>)</a:t>
            </a:r>
          </a:p>
          <a:p>
            <a:pPr marL="457200" indent="-457200">
              <a:lnSpc>
                <a:spcPct val="120000"/>
              </a:lnSpc>
              <a:buFont typeface="+mj-lt"/>
              <a:buAutoNum type="alphaLcParenR"/>
            </a:pPr>
            <a:r>
              <a:rPr lang="cs-CZ" sz="2100" dirty="0">
                <a:solidFill>
                  <a:schemeClr val="accent1"/>
                </a:solidFill>
                <a:latin typeface="+mj-lt"/>
              </a:rPr>
              <a:t>endokrinní žláza; </a:t>
            </a:r>
            <a:endParaRPr lang="cs-CZ" sz="2100" dirty="0" smtClean="0">
              <a:solidFill>
                <a:schemeClr val="accent1"/>
              </a:solidFill>
              <a:latin typeface="+mj-lt"/>
            </a:endParaRPr>
          </a:p>
          <a:p>
            <a:pPr marL="457200" indent="-457200">
              <a:lnSpc>
                <a:spcPct val="120000"/>
              </a:lnSpc>
              <a:buFont typeface="+mj-lt"/>
              <a:buAutoNum type="alphaLcParenR"/>
            </a:pPr>
            <a:r>
              <a:rPr lang="cs-CZ" sz="2100" dirty="0" smtClean="0">
                <a:solidFill>
                  <a:schemeClr val="accent1"/>
                </a:solidFill>
                <a:latin typeface="+mj-lt"/>
              </a:rPr>
              <a:t>hormon</a:t>
            </a:r>
            <a:r>
              <a:rPr lang="cs-CZ" sz="2100" dirty="0">
                <a:solidFill>
                  <a:schemeClr val="accent1"/>
                </a:solidFill>
                <a:latin typeface="+mj-lt"/>
              </a:rPr>
              <a:t>; </a:t>
            </a:r>
            <a:endParaRPr lang="cs-CZ" sz="2100" dirty="0" smtClean="0">
              <a:solidFill>
                <a:schemeClr val="accent1"/>
              </a:solidFill>
              <a:latin typeface="+mj-lt"/>
            </a:endParaRPr>
          </a:p>
          <a:p>
            <a:pPr marL="457200" indent="-457200">
              <a:lnSpc>
                <a:spcPct val="120000"/>
              </a:lnSpc>
              <a:buFont typeface="+mj-lt"/>
              <a:buAutoNum type="alphaLcParenR"/>
            </a:pPr>
            <a:r>
              <a:rPr lang="cs-CZ" sz="2100" dirty="0" smtClean="0">
                <a:solidFill>
                  <a:schemeClr val="accent1"/>
                </a:solidFill>
                <a:latin typeface="+mj-lt"/>
              </a:rPr>
              <a:t>metabolické </a:t>
            </a:r>
            <a:r>
              <a:rPr lang="cs-CZ" sz="2100" dirty="0">
                <a:solidFill>
                  <a:schemeClr val="accent1"/>
                </a:solidFill>
                <a:latin typeface="+mj-lt"/>
              </a:rPr>
              <a:t>změny vyvolané hormonem; </a:t>
            </a:r>
            <a:endParaRPr lang="cs-CZ" sz="2100" dirty="0" smtClean="0">
              <a:solidFill>
                <a:schemeClr val="accent1"/>
              </a:solidFill>
              <a:latin typeface="+mj-lt"/>
            </a:endParaRPr>
          </a:p>
          <a:p>
            <a:pPr marL="457200" indent="-457200">
              <a:lnSpc>
                <a:spcPct val="120000"/>
              </a:lnSpc>
              <a:buFont typeface="+mj-lt"/>
              <a:buAutoNum type="alphaLcParenR"/>
            </a:pPr>
            <a:r>
              <a:rPr lang="cs-CZ" sz="2100" dirty="0">
                <a:solidFill>
                  <a:schemeClr val="accent1"/>
                </a:solidFill>
                <a:latin typeface="+mj-lt"/>
              </a:rPr>
              <a:t>r</a:t>
            </a:r>
            <a:r>
              <a:rPr lang="cs-CZ" sz="2100" dirty="0" smtClean="0">
                <a:solidFill>
                  <a:schemeClr val="accent1"/>
                </a:solidFill>
                <a:latin typeface="+mj-lt"/>
              </a:rPr>
              <a:t>eceptor </a:t>
            </a:r>
            <a:r>
              <a:rPr lang="cs-CZ" sz="2100" dirty="0">
                <a:solidFill>
                  <a:schemeClr val="accent1"/>
                </a:solidFill>
                <a:latin typeface="+mj-lt"/>
              </a:rPr>
              <a:t>pro hladinu hormonu nebo složení krve; </a:t>
            </a:r>
            <a:endParaRPr lang="cs-CZ" sz="2100" dirty="0" smtClean="0">
              <a:solidFill>
                <a:schemeClr val="accent1"/>
              </a:solidFill>
              <a:latin typeface="+mj-lt"/>
            </a:endParaRPr>
          </a:p>
          <a:p>
            <a:pPr marL="457200" indent="-457200">
              <a:lnSpc>
                <a:spcPct val="120000"/>
              </a:lnSpc>
              <a:buFont typeface="+mj-lt"/>
              <a:buAutoNum type="alphaLcParenR"/>
            </a:pPr>
            <a:r>
              <a:rPr lang="cs-CZ" sz="2100" dirty="0" smtClean="0">
                <a:solidFill>
                  <a:schemeClr val="accent1"/>
                </a:solidFill>
                <a:latin typeface="+mj-lt"/>
              </a:rPr>
              <a:t>spojení </a:t>
            </a:r>
            <a:r>
              <a:rPr lang="cs-CZ" sz="2100" dirty="0">
                <a:solidFill>
                  <a:schemeClr val="accent1"/>
                </a:solidFill>
                <a:latin typeface="+mj-lt"/>
              </a:rPr>
              <a:t>mezi receptorem a </a:t>
            </a:r>
            <a:r>
              <a:rPr lang="cs-CZ" sz="2100" dirty="0" smtClean="0">
                <a:solidFill>
                  <a:schemeClr val="accent1"/>
                </a:solidFill>
                <a:latin typeface="+mj-lt"/>
              </a:rPr>
              <a:t>žlázou</a:t>
            </a:r>
          </a:p>
          <a:p>
            <a:pPr marL="457200" indent="-457200">
              <a:lnSpc>
                <a:spcPct val="120000"/>
              </a:lnSpc>
              <a:buFont typeface="+mj-lt"/>
              <a:buAutoNum type="alphaLcParenR"/>
            </a:pPr>
            <a:endParaRPr lang="cs-CZ" sz="2100" dirty="0">
              <a:solidFill>
                <a:schemeClr val="accent1"/>
              </a:solidFill>
              <a:latin typeface="+mj-lt"/>
            </a:endParaRPr>
          </a:p>
          <a:p>
            <a:pPr marL="0" indent="0">
              <a:lnSpc>
                <a:spcPct val="120000"/>
              </a:lnSpc>
              <a:buNone/>
            </a:pPr>
            <a:r>
              <a:rPr lang="cs-CZ" sz="2100" dirty="0">
                <a:solidFill>
                  <a:srgbClr val="669CF4"/>
                </a:solidFill>
              </a:rPr>
              <a:t>Základní účinky hormonů při regulaci jsou</a:t>
            </a:r>
          </a:p>
          <a:p>
            <a:pPr>
              <a:lnSpc>
                <a:spcPct val="120000"/>
              </a:lnSpc>
              <a:buFont typeface="Comic Sans MS" pitchFamily="66" charset="0"/>
              <a:buChar char="–"/>
            </a:pPr>
            <a:r>
              <a:rPr lang="cs-CZ" sz="2100" dirty="0">
                <a:solidFill>
                  <a:schemeClr val="accent1"/>
                </a:solidFill>
              </a:rPr>
              <a:t>konfigurační změny enzymů (alosterické mechanismy)</a:t>
            </a:r>
          </a:p>
          <a:p>
            <a:pPr>
              <a:lnSpc>
                <a:spcPct val="120000"/>
              </a:lnSpc>
              <a:buFont typeface="Comic Sans MS" pitchFamily="66" charset="0"/>
              <a:buChar char="–"/>
            </a:pPr>
            <a:r>
              <a:rPr lang="cs-CZ" sz="2100" dirty="0">
                <a:solidFill>
                  <a:schemeClr val="accent1"/>
                </a:solidFill>
              </a:rPr>
              <a:t>útlum nebo stimulace enzymu</a:t>
            </a:r>
          </a:p>
          <a:p>
            <a:pPr>
              <a:lnSpc>
                <a:spcPct val="120000"/>
              </a:lnSpc>
              <a:buFont typeface="Comic Sans MS" pitchFamily="66" charset="0"/>
              <a:buChar char="–"/>
            </a:pPr>
            <a:r>
              <a:rPr lang="cs-CZ" sz="2100" dirty="0">
                <a:solidFill>
                  <a:schemeClr val="accent1"/>
                </a:solidFill>
              </a:rPr>
              <a:t>změna množství substrátu</a:t>
            </a:r>
          </a:p>
          <a:p>
            <a:pPr marL="457200" indent="-457200">
              <a:lnSpc>
                <a:spcPct val="120000"/>
              </a:lnSpc>
              <a:buFont typeface="+mj-lt"/>
              <a:buAutoNum type="alphaLcParenR"/>
            </a:pPr>
            <a:endParaRPr lang="cs-CZ" sz="2100" dirty="0" smtClean="0">
              <a:solidFill>
                <a:schemeClr val="accent1"/>
              </a:solidFill>
              <a:latin typeface="+mj-lt"/>
            </a:endParaRPr>
          </a:p>
          <a:p>
            <a:pPr marL="457200" indent="-457200">
              <a:lnSpc>
                <a:spcPct val="120000"/>
              </a:lnSpc>
              <a:buFont typeface="+mj-lt"/>
              <a:buAutoNum type="alphaLcParenR"/>
            </a:pPr>
            <a:endParaRPr lang="cs-CZ" sz="2100" dirty="0">
              <a:solidFill>
                <a:schemeClr val="accent1"/>
              </a:solidFill>
              <a:latin typeface="+mj-lt"/>
            </a:endParaRPr>
          </a:p>
          <a:p>
            <a:pPr marL="0" indent="0">
              <a:buNone/>
            </a:pPr>
            <a:endParaRPr lang="cs-CZ" sz="2000" dirty="0" smtClean="0">
              <a:solidFill>
                <a:srgbClr val="669CF4"/>
              </a:solidFill>
              <a:latin typeface="+mj-lt"/>
            </a:endParaRPr>
          </a:p>
          <a:p>
            <a:endParaRPr lang="cs-CZ" sz="2000" dirty="0">
              <a:solidFill>
                <a:schemeClr val="accent1"/>
              </a:solidFill>
              <a:latin typeface="+mj-lt"/>
            </a:endParaRPr>
          </a:p>
          <a:p>
            <a:endParaRPr lang="cs-CZ" dirty="0"/>
          </a:p>
        </p:txBody>
      </p:sp>
    </p:spTree>
    <p:extLst>
      <p:ext uri="{BB962C8B-B14F-4D97-AF65-F5344CB8AC3E}">
        <p14:creationId xmlns:p14="http://schemas.microsoft.com/office/powerpoint/2010/main" val="68190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1"/>
                </a:solidFill>
              </a:rPr>
              <a:t>Endokrinní </a:t>
            </a:r>
            <a:r>
              <a:rPr lang="cs-CZ" dirty="0" smtClean="0">
                <a:solidFill>
                  <a:schemeClr val="accent1"/>
                </a:solidFill>
              </a:rPr>
              <a:t>regulace</a:t>
            </a:r>
            <a:endParaRPr lang="cs-CZ" dirty="0"/>
          </a:p>
        </p:txBody>
      </p:sp>
      <p:sp>
        <p:nvSpPr>
          <p:cNvPr id="3" name="Zástupný symbol pro obsah 2"/>
          <p:cNvSpPr>
            <a:spLocks noGrp="1"/>
          </p:cNvSpPr>
          <p:nvPr>
            <p:ph idx="1"/>
          </p:nvPr>
        </p:nvSpPr>
        <p:spPr>
          <a:xfrm>
            <a:off x="457199" y="1600200"/>
            <a:ext cx="8003233" cy="5069160"/>
          </a:xfrm>
        </p:spPr>
        <p:txBody>
          <a:bodyPr>
            <a:normAutofit/>
          </a:bodyPr>
          <a:lstStyle/>
          <a:p>
            <a:pPr marL="0" indent="0">
              <a:lnSpc>
                <a:spcPct val="120000"/>
              </a:lnSpc>
              <a:buNone/>
            </a:pPr>
            <a:r>
              <a:rPr lang="cs-CZ" sz="2100" dirty="0">
                <a:solidFill>
                  <a:srgbClr val="66CCFF"/>
                </a:solidFill>
                <a:latin typeface="+mj-lt"/>
              </a:rPr>
              <a:t>P</a:t>
            </a:r>
            <a:r>
              <a:rPr lang="cs-CZ" sz="2100" dirty="0" smtClean="0">
                <a:solidFill>
                  <a:srgbClr val="66CCFF"/>
                </a:solidFill>
                <a:latin typeface="+mj-lt"/>
              </a:rPr>
              <a:t>ozitivní zpětná vazba</a:t>
            </a:r>
          </a:p>
          <a:p>
            <a:pPr>
              <a:lnSpc>
                <a:spcPct val="120000"/>
              </a:lnSpc>
            </a:pPr>
            <a:r>
              <a:rPr lang="cs-CZ" sz="2100" dirty="0" smtClean="0">
                <a:solidFill>
                  <a:schemeClr val="accent1"/>
                </a:solidFill>
                <a:latin typeface="+mj-lt"/>
              </a:rPr>
              <a:t>např</a:t>
            </a:r>
            <a:r>
              <a:rPr lang="cs-CZ" sz="2100" dirty="0">
                <a:solidFill>
                  <a:schemeClr val="accent1"/>
                </a:solidFill>
                <a:latin typeface="+mj-lt"/>
              </a:rPr>
              <a:t>. působení oxytocinu při </a:t>
            </a:r>
            <a:r>
              <a:rPr lang="cs-CZ" sz="2100" dirty="0" smtClean="0">
                <a:solidFill>
                  <a:schemeClr val="accent1"/>
                </a:solidFill>
                <a:latin typeface="+mj-lt"/>
              </a:rPr>
              <a:t>porodu - </a:t>
            </a:r>
            <a:r>
              <a:rPr lang="cs-CZ" sz="2100" dirty="0">
                <a:solidFill>
                  <a:schemeClr val="accent1"/>
                </a:solidFill>
                <a:latin typeface="+mj-lt"/>
              </a:rPr>
              <a:t>dojde k odpovědi zesilující původní </a:t>
            </a:r>
            <a:r>
              <a:rPr lang="cs-CZ" sz="2100" dirty="0" smtClean="0">
                <a:solidFill>
                  <a:schemeClr val="accent1"/>
                </a:solidFill>
                <a:latin typeface="+mj-lt"/>
              </a:rPr>
              <a:t>signál</a:t>
            </a:r>
          </a:p>
          <a:p>
            <a:pPr>
              <a:lnSpc>
                <a:spcPct val="120000"/>
              </a:lnSpc>
            </a:pPr>
            <a:endParaRPr lang="cs-CZ" sz="2100" dirty="0" smtClean="0">
              <a:solidFill>
                <a:schemeClr val="accent1"/>
              </a:solidFill>
              <a:latin typeface="+mj-lt"/>
            </a:endParaRPr>
          </a:p>
          <a:p>
            <a:pPr marL="0" indent="0">
              <a:lnSpc>
                <a:spcPct val="120000"/>
              </a:lnSpc>
              <a:buNone/>
            </a:pPr>
            <a:r>
              <a:rPr lang="cs-CZ" sz="2100" dirty="0">
                <a:solidFill>
                  <a:srgbClr val="66CCFF"/>
                </a:solidFill>
                <a:latin typeface="+mj-lt"/>
              </a:rPr>
              <a:t>N</a:t>
            </a:r>
            <a:r>
              <a:rPr lang="cs-CZ" sz="2100" dirty="0" smtClean="0">
                <a:solidFill>
                  <a:srgbClr val="66CCFF"/>
                </a:solidFill>
                <a:latin typeface="+mj-lt"/>
              </a:rPr>
              <a:t>egativní zpětná vazba </a:t>
            </a:r>
          </a:p>
          <a:p>
            <a:pPr>
              <a:lnSpc>
                <a:spcPct val="120000"/>
              </a:lnSpc>
            </a:pPr>
            <a:r>
              <a:rPr lang="cs-CZ" sz="2100" dirty="0" smtClean="0">
                <a:solidFill>
                  <a:schemeClr val="accent1"/>
                </a:solidFill>
                <a:latin typeface="+mj-lt"/>
              </a:rPr>
              <a:t>ZVNJ – n</a:t>
            </a:r>
            <a:r>
              <a:rPr lang="cs-CZ" sz="2100" dirty="0">
                <a:solidFill>
                  <a:schemeClr val="accent1"/>
                </a:solidFill>
                <a:latin typeface="+mj-lt"/>
              </a:rPr>
              <a:t>apř. koncentrace inzulínu v krvi se zvyšuje při vzestupu koncentrace krevní glukózy – při zvyšování glykémie [alimentární (hyper)glykémie, po sladkém jídle</a:t>
            </a:r>
            <a:r>
              <a:rPr lang="cs-CZ" sz="2100" dirty="0" smtClean="0">
                <a:solidFill>
                  <a:schemeClr val="accent1"/>
                </a:solidFill>
                <a:latin typeface="+mj-lt"/>
              </a:rPr>
              <a:t>]. Pokles </a:t>
            </a:r>
            <a:r>
              <a:rPr lang="cs-CZ" sz="2100" dirty="0">
                <a:solidFill>
                  <a:schemeClr val="accent1"/>
                </a:solidFill>
                <a:latin typeface="+mj-lt"/>
              </a:rPr>
              <a:t>glykémie naopak tlumí vylučování inzulínu buňkami </a:t>
            </a:r>
            <a:r>
              <a:rPr lang="cs-CZ" sz="2100" dirty="0" smtClean="0">
                <a:solidFill>
                  <a:schemeClr val="accent1"/>
                </a:solidFill>
                <a:latin typeface="+mj-lt"/>
              </a:rPr>
              <a:t>LO</a:t>
            </a:r>
            <a:endParaRPr lang="cs-CZ" sz="2100" dirty="0">
              <a:solidFill>
                <a:schemeClr val="accent1"/>
              </a:solidFill>
              <a:latin typeface="+mj-lt"/>
            </a:endParaRPr>
          </a:p>
          <a:p>
            <a:pPr>
              <a:lnSpc>
                <a:spcPct val="120000"/>
              </a:lnSpc>
            </a:pPr>
            <a:r>
              <a:rPr lang="cs-CZ" sz="2100" dirty="0" smtClean="0">
                <a:solidFill>
                  <a:schemeClr val="accent1"/>
                </a:solidFill>
                <a:latin typeface="+mj-lt"/>
              </a:rPr>
              <a:t>ZVNS - např. hormony ŠŽ a hypofyzární thyreotropin - původní </a:t>
            </a:r>
            <a:r>
              <a:rPr lang="cs-CZ" sz="2100" dirty="0">
                <a:solidFill>
                  <a:schemeClr val="accent1"/>
                </a:solidFill>
                <a:latin typeface="+mj-lt"/>
              </a:rPr>
              <a:t>signál odpovědí </a:t>
            </a:r>
            <a:r>
              <a:rPr lang="cs-CZ" sz="2100" dirty="0" smtClean="0">
                <a:solidFill>
                  <a:schemeClr val="accent1"/>
                </a:solidFill>
                <a:latin typeface="+mj-lt"/>
              </a:rPr>
              <a:t>ztlumen</a:t>
            </a:r>
            <a:endParaRPr lang="cs-CZ" sz="2100" dirty="0">
              <a:solidFill>
                <a:schemeClr val="accent1"/>
              </a:solidFill>
              <a:latin typeface="+mj-lt"/>
            </a:endParaRPr>
          </a:p>
          <a:p>
            <a:pPr marL="0" indent="0">
              <a:buNone/>
            </a:pPr>
            <a:endParaRPr lang="cs-CZ" sz="2000" dirty="0" smtClean="0">
              <a:solidFill>
                <a:srgbClr val="669CF4"/>
              </a:solidFill>
              <a:latin typeface="+mj-lt"/>
            </a:endParaRPr>
          </a:p>
          <a:p>
            <a:endParaRPr lang="cs-CZ" sz="2000" dirty="0">
              <a:solidFill>
                <a:schemeClr val="accent1"/>
              </a:solidFill>
              <a:latin typeface="+mj-lt"/>
            </a:endParaRPr>
          </a:p>
          <a:p>
            <a:endParaRPr lang="cs-CZ" dirty="0"/>
          </a:p>
        </p:txBody>
      </p:sp>
    </p:spTree>
    <p:extLst>
      <p:ext uri="{BB962C8B-B14F-4D97-AF65-F5344CB8AC3E}">
        <p14:creationId xmlns:p14="http://schemas.microsoft.com/office/powerpoint/2010/main" val="93242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Oxytocin</a:t>
            </a:r>
            <a:endParaRPr lang="cs-CZ" dirty="0">
              <a:solidFill>
                <a:schemeClr val="accent1"/>
              </a:solidFill>
            </a:endParaRPr>
          </a:p>
        </p:txBody>
      </p:sp>
      <p:sp>
        <p:nvSpPr>
          <p:cNvPr id="3" name="Zástupný symbol pro obsah 2"/>
          <p:cNvSpPr>
            <a:spLocks noGrp="1"/>
          </p:cNvSpPr>
          <p:nvPr>
            <p:ph idx="1"/>
          </p:nvPr>
        </p:nvSpPr>
        <p:spPr>
          <a:xfrm>
            <a:off x="467544" y="1268760"/>
            <a:ext cx="8229600" cy="4525963"/>
          </a:xfrm>
        </p:spPr>
        <p:txBody>
          <a:bodyPr>
            <a:normAutofit/>
          </a:bodyPr>
          <a:lstStyle/>
          <a:p>
            <a:r>
              <a:rPr lang="cs-CZ" sz="2000" dirty="0" smtClean="0">
                <a:solidFill>
                  <a:schemeClr val="accent1"/>
                </a:solidFill>
              </a:rPr>
              <a:t>nástup </a:t>
            </a:r>
            <a:r>
              <a:rPr lang="cs-CZ" sz="2000" dirty="0">
                <a:solidFill>
                  <a:schemeClr val="accent1"/>
                </a:solidFill>
              </a:rPr>
              <a:t>kontrakcí při </a:t>
            </a:r>
            <a:r>
              <a:rPr lang="cs-CZ" sz="2000" dirty="0" smtClean="0">
                <a:solidFill>
                  <a:schemeClr val="accent1"/>
                </a:solidFill>
              </a:rPr>
              <a:t>porodu (</a:t>
            </a:r>
            <a:r>
              <a:rPr lang="cs-CZ" sz="2000" dirty="0" err="1" smtClean="0">
                <a:solidFill>
                  <a:schemeClr val="accent1"/>
                </a:solidFill>
              </a:rPr>
              <a:t>Fergusonův</a:t>
            </a:r>
            <a:r>
              <a:rPr lang="cs-CZ" sz="2000" dirty="0" smtClean="0">
                <a:solidFill>
                  <a:schemeClr val="accent1"/>
                </a:solidFill>
              </a:rPr>
              <a:t> reflex = neuroendokrinní reflex)</a:t>
            </a:r>
          </a:p>
          <a:p>
            <a:r>
              <a:rPr lang="cs-CZ" sz="2000" dirty="0">
                <a:solidFill>
                  <a:schemeClr val="accent1"/>
                </a:solidFill>
              </a:rPr>
              <a:t>k</a:t>
            </a:r>
            <a:r>
              <a:rPr lang="cs-CZ" sz="2000" dirty="0" smtClean="0">
                <a:solidFill>
                  <a:schemeClr val="accent1"/>
                </a:solidFill>
              </a:rPr>
              <a:t>dyž </a:t>
            </a:r>
            <a:r>
              <a:rPr lang="cs-CZ" sz="2000" dirty="0">
                <a:solidFill>
                  <a:schemeClr val="accent1"/>
                </a:solidFill>
              </a:rPr>
              <a:t>nastane kontrakce - </a:t>
            </a:r>
            <a:r>
              <a:rPr lang="cs-CZ" sz="2000" dirty="0" smtClean="0">
                <a:solidFill>
                  <a:schemeClr val="accent1"/>
                </a:solidFill>
              </a:rPr>
              <a:t>tlak </a:t>
            </a:r>
            <a:r>
              <a:rPr lang="cs-CZ" sz="2000" dirty="0">
                <a:solidFill>
                  <a:schemeClr val="accent1"/>
                </a:solidFill>
              </a:rPr>
              <a:t>na vnitřní konec děložního </a:t>
            </a:r>
            <a:r>
              <a:rPr lang="cs-CZ" sz="2000" dirty="0" smtClean="0">
                <a:solidFill>
                  <a:schemeClr val="accent1"/>
                </a:solidFill>
              </a:rPr>
              <a:t>čípku</a:t>
            </a:r>
          </a:p>
          <a:p>
            <a:r>
              <a:rPr lang="cs-CZ" sz="2000" dirty="0" smtClean="0">
                <a:solidFill>
                  <a:schemeClr val="accent1"/>
                </a:solidFill>
              </a:rPr>
              <a:t>oxytocin </a:t>
            </a:r>
            <a:r>
              <a:rPr lang="cs-CZ" sz="2000" dirty="0">
                <a:solidFill>
                  <a:schemeClr val="accent1"/>
                </a:solidFill>
              </a:rPr>
              <a:t>způsobuje nervový impuls, který stimuluje </a:t>
            </a:r>
            <a:r>
              <a:rPr lang="cs-CZ" sz="2000" dirty="0" err="1">
                <a:solidFill>
                  <a:schemeClr val="accent1"/>
                </a:solidFill>
              </a:rPr>
              <a:t>hypothalamus</a:t>
            </a:r>
            <a:r>
              <a:rPr lang="cs-CZ" sz="2000" dirty="0">
                <a:solidFill>
                  <a:schemeClr val="accent1"/>
                </a:solidFill>
              </a:rPr>
              <a:t> </a:t>
            </a:r>
            <a:r>
              <a:rPr lang="cs-CZ" sz="2000" dirty="0" smtClean="0">
                <a:solidFill>
                  <a:schemeClr val="accent1"/>
                </a:solidFill>
              </a:rPr>
              <a:t>- produkce dalšího oxytocinu</a:t>
            </a:r>
            <a:r>
              <a:rPr lang="cs-CZ" sz="2000" dirty="0">
                <a:solidFill>
                  <a:schemeClr val="accent1"/>
                </a:solidFill>
              </a:rPr>
              <a:t>, což vede ke zvýšení tlaku na děložním čípku </a:t>
            </a:r>
          </a:p>
        </p:txBody>
      </p:sp>
      <p:pic>
        <p:nvPicPr>
          <p:cNvPr id="20482" name="Picture 2" descr="Soubor:Oxytocin col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311" y="3464793"/>
            <a:ext cx="5004048" cy="3158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ěloha před porod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64793"/>
            <a:ext cx="3509783" cy="315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6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o1152.nicerweb.net/Locked/media/ch45/45_02HormonControlPathway.jpg"/>
          <p:cNvPicPr>
            <a:picLocks noChangeAspect="1" noChangeArrowheads="1"/>
          </p:cNvPicPr>
          <p:nvPr/>
        </p:nvPicPr>
        <p:blipFill rotWithShape="1">
          <a:blip r:embed="rId2">
            <a:extLst>
              <a:ext uri="{28A0092B-C50C-407E-A947-70E740481C1C}">
                <a14:useLocalDpi xmlns:a14="http://schemas.microsoft.com/office/drawing/2010/main" val="0"/>
              </a:ext>
            </a:extLst>
          </a:blip>
          <a:srcRect r="68427" b="36453"/>
          <a:stretch/>
        </p:blipFill>
        <p:spPr bwMode="auto">
          <a:xfrm>
            <a:off x="973074" y="1161794"/>
            <a:ext cx="2114374" cy="35404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descr="http://bio1152.nicerweb.net/Locked/media/ch45/45_02HormonControlPathway.jpg"/>
          <p:cNvPicPr>
            <a:picLocks noChangeAspect="1" noChangeArrowheads="1"/>
          </p:cNvPicPr>
          <p:nvPr/>
        </p:nvPicPr>
        <p:blipFill rotWithShape="1">
          <a:blip r:embed="rId2">
            <a:extLst>
              <a:ext uri="{28A0092B-C50C-407E-A947-70E740481C1C}">
                <a14:useLocalDpi xmlns:a14="http://schemas.microsoft.com/office/drawing/2010/main" val="0"/>
              </a:ext>
            </a:extLst>
          </a:blip>
          <a:srcRect l="33827" r="34357" b="31035"/>
          <a:stretch/>
        </p:blipFill>
        <p:spPr bwMode="auto">
          <a:xfrm>
            <a:off x="3349338" y="1161794"/>
            <a:ext cx="2130641" cy="38423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http://bio1152.nicerweb.net/Locked/media/ch45/45_02HormonControlPathway.jpg"/>
          <p:cNvPicPr>
            <a:picLocks noChangeAspect="1" noChangeArrowheads="1"/>
          </p:cNvPicPr>
          <p:nvPr/>
        </p:nvPicPr>
        <p:blipFill rotWithShape="1">
          <a:blip r:embed="rId2">
            <a:extLst>
              <a:ext uri="{28A0092B-C50C-407E-A947-70E740481C1C}">
                <a14:useLocalDpi xmlns:a14="http://schemas.microsoft.com/office/drawing/2010/main" val="0"/>
              </a:ext>
            </a:extLst>
          </a:blip>
          <a:srcRect l="67764" b="4266"/>
          <a:stretch/>
        </p:blipFill>
        <p:spPr bwMode="auto">
          <a:xfrm>
            <a:off x="5797610" y="1161794"/>
            <a:ext cx="2158766" cy="53337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Obdélník 3"/>
          <p:cNvSpPr/>
          <p:nvPr/>
        </p:nvSpPr>
        <p:spPr>
          <a:xfrm>
            <a:off x="1335065" y="260648"/>
            <a:ext cx="1390392" cy="757130"/>
          </a:xfrm>
          <a:prstGeom prst="rect">
            <a:avLst/>
          </a:prstGeom>
        </p:spPr>
        <p:txBody>
          <a:bodyPr wrap="square">
            <a:spAutoFit/>
          </a:bodyPr>
          <a:lstStyle/>
          <a:p>
            <a:pPr algn="ctr">
              <a:lnSpc>
                <a:spcPct val="90000"/>
              </a:lnSpc>
            </a:pPr>
            <a:r>
              <a:rPr lang="cs-CZ" sz="1600" dirty="0" smtClean="0">
                <a:solidFill>
                  <a:schemeClr val="accent1"/>
                </a:solidFill>
              </a:rPr>
              <a:t>Jednoduchá </a:t>
            </a:r>
          </a:p>
          <a:p>
            <a:pPr algn="ctr">
              <a:lnSpc>
                <a:spcPct val="90000"/>
              </a:lnSpc>
            </a:pPr>
            <a:r>
              <a:rPr lang="cs-CZ" sz="1600" dirty="0" smtClean="0">
                <a:solidFill>
                  <a:schemeClr val="accent1"/>
                </a:solidFill>
              </a:rPr>
              <a:t>endokrinní </a:t>
            </a:r>
          </a:p>
          <a:p>
            <a:pPr algn="ctr">
              <a:lnSpc>
                <a:spcPct val="90000"/>
              </a:lnSpc>
            </a:pPr>
            <a:r>
              <a:rPr lang="cs-CZ" sz="1600" dirty="0" smtClean="0">
                <a:solidFill>
                  <a:schemeClr val="accent1"/>
                </a:solidFill>
              </a:rPr>
              <a:t>dráha</a:t>
            </a:r>
            <a:endParaRPr lang="cs-CZ" sz="1600" dirty="0">
              <a:solidFill>
                <a:schemeClr val="accent1"/>
              </a:solidFill>
            </a:endParaRPr>
          </a:p>
        </p:txBody>
      </p:sp>
      <p:sp>
        <p:nvSpPr>
          <p:cNvPr id="9" name="Obdélník 8"/>
          <p:cNvSpPr/>
          <p:nvPr/>
        </p:nvSpPr>
        <p:spPr>
          <a:xfrm>
            <a:off x="3349337" y="260648"/>
            <a:ext cx="2130641" cy="757130"/>
          </a:xfrm>
          <a:prstGeom prst="rect">
            <a:avLst/>
          </a:prstGeom>
        </p:spPr>
        <p:txBody>
          <a:bodyPr wrap="square">
            <a:spAutoFit/>
          </a:bodyPr>
          <a:lstStyle/>
          <a:p>
            <a:pPr algn="ctr">
              <a:lnSpc>
                <a:spcPct val="90000"/>
              </a:lnSpc>
            </a:pPr>
            <a:r>
              <a:rPr lang="cs-CZ" sz="1600" dirty="0" smtClean="0">
                <a:solidFill>
                  <a:schemeClr val="accent1"/>
                </a:solidFill>
              </a:rPr>
              <a:t>Jednoduchá </a:t>
            </a:r>
          </a:p>
          <a:p>
            <a:pPr algn="ctr">
              <a:lnSpc>
                <a:spcPct val="90000"/>
              </a:lnSpc>
            </a:pPr>
            <a:r>
              <a:rPr lang="cs-CZ" sz="1600" dirty="0" smtClean="0">
                <a:solidFill>
                  <a:schemeClr val="accent1"/>
                </a:solidFill>
              </a:rPr>
              <a:t>neurohormonální </a:t>
            </a:r>
          </a:p>
          <a:p>
            <a:pPr algn="ctr">
              <a:lnSpc>
                <a:spcPct val="90000"/>
              </a:lnSpc>
            </a:pPr>
            <a:r>
              <a:rPr lang="cs-CZ" sz="1600" dirty="0" smtClean="0">
                <a:solidFill>
                  <a:schemeClr val="accent1"/>
                </a:solidFill>
              </a:rPr>
              <a:t>dráha</a:t>
            </a:r>
            <a:endParaRPr lang="cs-CZ" sz="1600" dirty="0">
              <a:solidFill>
                <a:schemeClr val="accent1"/>
              </a:solidFill>
            </a:endParaRPr>
          </a:p>
        </p:txBody>
      </p:sp>
      <p:sp>
        <p:nvSpPr>
          <p:cNvPr id="10" name="Obdélník 9"/>
          <p:cNvSpPr/>
          <p:nvPr/>
        </p:nvSpPr>
        <p:spPr>
          <a:xfrm>
            <a:off x="5811672" y="260648"/>
            <a:ext cx="2130641" cy="757130"/>
          </a:xfrm>
          <a:prstGeom prst="rect">
            <a:avLst/>
          </a:prstGeom>
        </p:spPr>
        <p:txBody>
          <a:bodyPr wrap="square">
            <a:spAutoFit/>
          </a:bodyPr>
          <a:lstStyle/>
          <a:p>
            <a:pPr algn="ctr">
              <a:lnSpc>
                <a:spcPct val="90000"/>
              </a:lnSpc>
            </a:pPr>
            <a:r>
              <a:rPr lang="cs-CZ" sz="1600" dirty="0" smtClean="0">
                <a:solidFill>
                  <a:schemeClr val="accent1"/>
                </a:solidFill>
              </a:rPr>
              <a:t>Jednoduchá </a:t>
            </a:r>
          </a:p>
          <a:p>
            <a:pPr algn="ctr">
              <a:lnSpc>
                <a:spcPct val="90000"/>
              </a:lnSpc>
            </a:pPr>
            <a:r>
              <a:rPr lang="cs-CZ" sz="1600" dirty="0" smtClean="0">
                <a:solidFill>
                  <a:schemeClr val="accent1"/>
                </a:solidFill>
              </a:rPr>
              <a:t>neuroendokrinní </a:t>
            </a:r>
          </a:p>
          <a:p>
            <a:pPr algn="ctr">
              <a:lnSpc>
                <a:spcPct val="90000"/>
              </a:lnSpc>
            </a:pPr>
            <a:r>
              <a:rPr lang="cs-CZ" sz="1600" dirty="0" smtClean="0">
                <a:solidFill>
                  <a:schemeClr val="accent1"/>
                </a:solidFill>
              </a:rPr>
              <a:t>dráha</a:t>
            </a:r>
            <a:endParaRPr lang="cs-CZ" sz="1600" dirty="0">
              <a:solidFill>
                <a:schemeClr val="accent1"/>
              </a:solidFill>
            </a:endParaRPr>
          </a:p>
        </p:txBody>
      </p:sp>
    </p:spTree>
    <p:extLst>
      <p:ext uri="{BB962C8B-B14F-4D97-AF65-F5344CB8AC3E}">
        <p14:creationId xmlns:p14="http://schemas.microsoft.com/office/powerpoint/2010/main" val="375942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196752"/>
            <a:ext cx="8136904" cy="5256584"/>
          </a:xfrm>
        </p:spPr>
        <p:txBody>
          <a:bodyPr>
            <a:noAutofit/>
          </a:bodyPr>
          <a:lstStyle/>
          <a:p>
            <a:pPr marL="0" indent="0">
              <a:buNone/>
            </a:pPr>
            <a:r>
              <a:rPr lang="cs-CZ" sz="1800" dirty="0" smtClean="0">
                <a:solidFill>
                  <a:srgbClr val="669CF4"/>
                </a:solidFill>
                <a:latin typeface="+mj-lt"/>
              </a:rPr>
              <a:t>Hypotalamus</a:t>
            </a:r>
            <a:r>
              <a:rPr lang="cs-CZ" sz="1800" b="1" dirty="0" smtClean="0">
                <a:latin typeface="+mj-lt"/>
              </a:rPr>
              <a:t> </a:t>
            </a:r>
          </a:p>
          <a:p>
            <a:pPr marL="0" indent="0">
              <a:buNone/>
            </a:pPr>
            <a:r>
              <a:rPr lang="cs-CZ" sz="1800" dirty="0" smtClean="0">
                <a:solidFill>
                  <a:srgbClr val="669CF4"/>
                </a:solidFill>
              </a:rPr>
              <a:t>Epifýza</a:t>
            </a:r>
            <a:r>
              <a:rPr lang="cs-CZ" sz="1800" dirty="0" smtClean="0"/>
              <a:t> </a:t>
            </a:r>
          </a:p>
          <a:p>
            <a:pPr marL="0" indent="0">
              <a:buNone/>
            </a:pPr>
            <a:r>
              <a:rPr lang="cs-CZ" sz="1800" dirty="0" smtClean="0">
                <a:solidFill>
                  <a:srgbClr val="669CF4"/>
                </a:solidFill>
              </a:rPr>
              <a:t>Hypofýza </a:t>
            </a:r>
            <a:r>
              <a:rPr lang="cs-CZ" sz="1800" dirty="0" smtClean="0">
                <a:solidFill>
                  <a:schemeClr val="accent1"/>
                </a:solidFill>
              </a:rPr>
              <a:t>(adenohypofýza a neurohypofýza) </a:t>
            </a:r>
          </a:p>
          <a:p>
            <a:pPr marL="0" indent="0">
              <a:buNone/>
            </a:pPr>
            <a:r>
              <a:rPr lang="cs-CZ" sz="1800" dirty="0" smtClean="0">
                <a:solidFill>
                  <a:srgbClr val="669CF4"/>
                </a:solidFill>
              </a:rPr>
              <a:t>Štítná </a:t>
            </a:r>
            <a:r>
              <a:rPr lang="cs-CZ" sz="1800" dirty="0">
                <a:solidFill>
                  <a:srgbClr val="669CF4"/>
                </a:solidFill>
              </a:rPr>
              <a:t>žláza</a:t>
            </a:r>
          </a:p>
          <a:p>
            <a:pPr marL="0" indent="0">
              <a:buNone/>
            </a:pPr>
            <a:r>
              <a:rPr lang="cs-CZ" sz="1800" dirty="0" smtClean="0">
                <a:solidFill>
                  <a:srgbClr val="669CF4"/>
                </a:solidFill>
              </a:rPr>
              <a:t>Příštítná </a:t>
            </a:r>
            <a:r>
              <a:rPr lang="cs-CZ" sz="1800" dirty="0">
                <a:solidFill>
                  <a:srgbClr val="669CF4"/>
                </a:solidFill>
              </a:rPr>
              <a:t>tělíska </a:t>
            </a:r>
          </a:p>
          <a:p>
            <a:pPr marL="0" indent="0">
              <a:buNone/>
            </a:pPr>
            <a:r>
              <a:rPr lang="cs-CZ" sz="1800" dirty="0">
                <a:solidFill>
                  <a:srgbClr val="669CF4"/>
                </a:solidFill>
              </a:rPr>
              <a:t>Srdce</a:t>
            </a:r>
          </a:p>
          <a:p>
            <a:pPr marL="0" indent="0">
              <a:buNone/>
            </a:pPr>
            <a:r>
              <a:rPr lang="cs-CZ" sz="1800" dirty="0">
                <a:solidFill>
                  <a:srgbClr val="669CF4"/>
                </a:solidFill>
              </a:rPr>
              <a:t>Kůže</a:t>
            </a:r>
          </a:p>
          <a:p>
            <a:pPr marL="0" indent="0">
              <a:buNone/>
            </a:pPr>
            <a:r>
              <a:rPr lang="cs-CZ" sz="1800" dirty="0">
                <a:solidFill>
                  <a:srgbClr val="669CF4"/>
                </a:solidFill>
              </a:rPr>
              <a:t>Žaludek a střeva</a:t>
            </a:r>
          </a:p>
          <a:p>
            <a:pPr marL="0" indent="0">
              <a:buNone/>
            </a:pPr>
            <a:r>
              <a:rPr lang="cs-CZ" sz="1800" dirty="0" smtClean="0">
                <a:solidFill>
                  <a:srgbClr val="669CF4"/>
                </a:solidFill>
              </a:rPr>
              <a:t>Játra</a:t>
            </a:r>
            <a:endParaRPr lang="cs-CZ" sz="1800" dirty="0">
              <a:solidFill>
                <a:srgbClr val="669CF4"/>
              </a:solidFill>
            </a:endParaRPr>
          </a:p>
          <a:p>
            <a:pPr marL="0" indent="0">
              <a:buNone/>
            </a:pPr>
            <a:r>
              <a:rPr lang="cs-CZ" sz="1800" dirty="0" smtClean="0">
                <a:solidFill>
                  <a:srgbClr val="669CF4"/>
                </a:solidFill>
              </a:rPr>
              <a:t>Langerhansovy </a:t>
            </a:r>
            <a:r>
              <a:rPr lang="cs-CZ" sz="1800" dirty="0">
                <a:solidFill>
                  <a:srgbClr val="669CF4"/>
                </a:solidFill>
              </a:rPr>
              <a:t>ostrůvky v </a:t>
            </a:r>
            <a:r>
              <a:rPr lang="cs-CZ" sz="1800" dirty="0" smtClean="0">
                <a:solidFill>
                  <a:srgbClr val="669CF4"/>
                </a:solidFill>
              </a:rPr>
              <a:t>pankreatu</a:t>
            </a:r>
            <a:endParaRPr lang="cs-CZ" sz="1800" dirty="0">
              <a:solidFill>
                <a:schemeClr val="accent1"/>
              </a:solidFill>
            </a:endParaRPr>
          </a:p>
          <a:p>
            <a:pPr marL="0" indent="0">
              <a:buNone/>
            </a:pPr>
            <a:r>
              <a:rPr lang="cs-CZ" sz="1800" dirty="0" smtClean="0">
                <a:solidFill>
                  <a:srgbClr val="669CF4"/>
                </a:solidFill>
              </a:rPr>
              <a:t>Tuková tkáň</a:t>
            </a:r>
          </a:p>
          <a:p>
            <a:pPr marL="0" indent="0">
              <a:buNone/>
            </a:pPr>
            <a:r>
              <a:rPr lang="cs-CZ" sz="1800" dirty="0" smtClean="0">
                <a:solidFill>
                  <a:srgbClr val="669CF4"/>
                </a:solidFill>
              </a:rPr>
              <a:t>Nadledvinkové žlázy </a:t>
            </a:r>
            <a:r>
              <a:rPr lang="cs-CZ" sz="1800" dirty="0">
                <a:solidFill>
                  <a:schemeClr val="accent1"/>
                </a:solidFill>
              </a:rPr>
              <a:t>(kůra a dřeň</a:t>
            </a:r>
            <a:r>
              <a:rPr lang="cs-CZ" sz="1800" dirty="0" smtClean="0">
                <a:solidFill>
                  <a:schemeClr val="accent1"/>
                </a:solidFill>
              </a:rPr>
              <a:t>)</a:t>
            </a:r>
          </a:p>
          <a:p>
            <a:pPr marL="0" indent="0">
              <a:buNone/>
            </a:pPr>
            <a:r>
              <a:rPr lang="cs-CZ" sz="1800" dirty="0">
                <a:solidFill>
                  <a:srgbClr val="669CF4"/>
                </a:solidFill>
              </a:rPr>
              <a:t>Ledviny</a:t>
            </a:r>
          </a:p>
          <a:p>
            <a:pPr marL="0" indent="0">
              <a:buNone/>
            </a:pPr>
            <a:r>
              <a:rPr lang="cs-CZ" sz="1800" dirty="0">
                <a:solidFill>
                  <a:srgbClr val="669CF4"/>
                </a:solidFill>
              </a:rPr>
              <a:t>Varlata</a:t>
            </a:r>
          </a:p>
          <a:p>
            <a:pPr marL="0" indent="0">
              <a:buNone/>
            </a:pPr>
            <a:r>
              <a:rPr lang="cs-CZ" sz="1800" dirty="0" smtClean="0">
                <a:solidFill>
                  <a:srgbClr val="669CF4"/>
                </a:solidFill>
              </a:rPr>
              <a:t>Vaječníkový </a:t>
            </a:r>
            <a:r>
              <a:rPr lang="cs-CZ" sz="1800" dirty="0">
                <a:solidFill>
                  <a:srgbClr val="669CF4"/>
                </a:solidFill>
              </a:rPr>
              <a:t>folikul </a:t>
            </a:r>
          </a:p>
          <a:p>
            <a:pPr marL="0" indent="0">
              <a:buNone/>
            </a:pPr>
            <a:r>
              <a:rPr lang="cs-CZ" sz="1800" dirty="0" smtClean="0">
                <a:solidFill>
                  <a:srgbClr val="669CF4"/>
                </a:solidFill>
              </a:rPr>
              <a:t>Žluté tělísko</a:t>
            </a:r>
            <a:endParaRPr lang="cs-CZ" sz="1800" dirty="0">
              <a:solidFill>
                <a:schemeClr val="accent1"/>
              </a:solidFill>
            </a:endParaRPr>
          </a:p>
          <a:p>
            <a:pPr marL="0" indent="0">
              <a:buNone/>
            </a:pPr>
            <a:r>
              <a:rPr lang="cs-CZ" sz="1800" dirty="0" smtClean="0">
                <a:solidFill>
                  <a:srgbClr val="669CF4"/>
                </a:solidFill>
              </a:rPr>
              <a:t>Placenta</a:t>
            </a:r>
            <a:endParaRPr lang="cs-CZ" sz="1800" dirty="0">
              <a:solidFill>
                <a:schemeClr val="accent1"/>
              </a:solidFill>
            </a:endParaRPr>
          </a:p>
          <a:p>
            <a:pPr marL="0" indent="0">
              <a:buNone/>
            </a:pPr>
            <a:endParaRPr lang="cs-CZ" sz="1800" dirty="0">
              <a:solidFill>
                <a:schemeClr val="accent1"/>
              </a:solidFill>
            </a:endParaRPr>
          </a:p>
          <a:p>
            <a:pPr marL="0" indent="0">
              <a:buNone/>
            </a:pPr>
            <a:endParaRPr lang="cs-CZ" sz="1800" dirty="0" smtClean="0">
              <a:solidFill>
                <a:schemeClr val="accent1"/>
              </a:solidFill>
            </a:endParaRPr>
          </a:p>
          <a:p>
            <a:pPr marL="0" indent="0">
              <a:buNone/>
            </a:pPr>
            <a:endParaRPr lang="cs-CZ" sz="1800" dirty="0">
              <a:solidFill>
                <a:schemeClr val="accent1"/>
              </a:solidFill>
            </a:endParaRPr>
          </a:p>
          <a:p>
            <a:pPr marL="0" indent="0">
              <a:buNone/>
            </a:pPr>
            <a:r>
              <a:rPr lang="cs-CZ" sz="1800" dirty="0" smtClean="0">
                <a:solidFill>
                  <a:schemeClr val="accent1"/>
                </a:solidFill>
                <a:latin typeface="+mj-lt"/>
              </a:rPr>
              <a:t> </a:t>
            </a:r>
          </a:p>
          <a:p>
            <a:pPr marL="0" indent="0">
              <a:buNone/>
            </a:pPr>
            <a:endParaRPr lang="cs-CZ" sz="1800" dirty="0" smtClean="0">
              <a:solidFill>
                <a:schemeClr val="accent1"/>
              </a:solidFill>
              <a:latin typeface="+mj-lt"/>
            </a:endParaRPr>
          </a:p>
        </p:txBody>
      </p:sp>
      <p:pic>
        <p:nvPicPr>
          <p:cNvPr id="18434" name="Picture 2" descr="http://images.medicinenet.com/images/illustrations/endocrin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36912"/>
            <a:ext cx="3062114" cy="374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20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378496"/>
            <a:ext cx="8075240" cy="4637112"/>
          </a:xfrm>
        </p:spPr>
        <p:txBody>
          <a:bodyPr>
            <a:noAutofit/>
          </a:bodyPr>
          <a:lstStyle/>
          <a:p>
            <a:pPr marL="0" indent="0">
              <a:buNone/>
            </a:pPr>
            <a:r>
              <a:rPr lang="cs-CZ" sz="2000" dirty="0" smtClean="0">
                <a:solidFill>
                  <a:srgbClr val="669CF4"/>
                </a:solidFill>
                <a:latin typeface="+mj-lt"/>
              </a:rPr>
              <a:t>Hypotalamus</a:t>
            </a:r>
            <a:r>
              <a:rPr lang="cs-CZ" sz="2000" b="1" dirty="0" smtClean="0">
                <a:latin typeface="+mj-lt"/>
              </a:rPr>
              <a:t> </a:t>
            </a:r>
            <a:r>
              <a:rPr lang="cs-CZ" sz="2000" dirty="0" smtClean="0">
                <a:solidFill>
                  <a:schemeClr val="accent1"/>
                </a:solidFill>
                <a:latin typeface="+mj-lt"/>
              </a:rPr>
              <a:t>(</a:t>
            </a:r>
            <a:r>
              <a:rPr lang="cs-CZ" sz="2000" dirty="0">
                <a:solidFill>
                  <a:schemeClr val="accent1"/>
                </a:solidFill>
                <a:latin typeface="+mj-lt"/>
              </a:rPr>
              <a:t>bazální část mezimozku) </a:t>
            </a:r>
            <a:endParaRPr lang="cs-CZ" sz="2000" dirty="0" smtClean="0">
              <a:solidFill>
                <a:schemeClr val="accent1"/>
              </a:solidFill>
              <a:latin typeface="+mj-lt"/>
            </a:endParaRPr>
          </a:p>
          <a:p>
            <a:r>
              <a:rPr lang="cs-CZ" sz="2000" dirty="0" err="1" smtClean="0">
                <a:solidFill>
                  <a:schemeClr val="accent5">
                    <a:lumMod val="75000"/>
                  </a:schemeClr>
                </a:solidFill>
                <a:latin typeface="+mj-lt"/>
              </a:rPr>
              <a:t>Liberiny</a:t>
            </a:r>
            <a:r>
              <a:rPr lang="cs-CZ" sz="2000" dirty="0" smtClean="0">
                <a:solidFill>
                  <a:schemeClr val="accent5">
                    <a:lumMod val="75000"/>
                  </a:schemeClr>
                </a:solidFill>
                <a:latin typeface="+mj-lt"/>
              </a:rPr>
              <a:t> (hormone </a:t>
            </a:r>
            <a:r>
              <a:rPr lang="cs-CZ" sz="2000" dirty="0" err="1" smtClean="0">
                <a:solidFill>
                  <a:schemeClr val="accent5">
                    <a:lumMod val="75000"/>
                  </a:schemeClr>
                </a:solidFill>
                <a:latin typeface="+mj-lt"/>
              </a:rPr>
              <a:t>releasing</a:t>
            </a:r>
            <a:r>
              <a:rPr lang="cs-CZ" sz="2000" dirty="0" smtClean="0">
                <a:solidFill>
                  <a:schemeClr val="accent5">
                    <a:lumMod val="75000"/>
                  </a:schemeClr>
                </a:solidFill>
                <a:latin typeface="+mj-lt"/>
              </a:rPr>
              <a:t>) </a:t>
            </a:r>
          </a:p>
          <a:p>
            <a:pPr>
              <a:buFont typeface="Comic Sans MS" pitchFamily="66" charset="0"/>
              <a:buChar char="–"/>
            </a:pPr>
            <a:r>
              <a:rPr lang="cs-CZ" sz="2000" dirty="0">
                <a:solidFill>
                  <a:schemeClr val="bg1">
                    <a:lumMod val="40000"/>
                    <a:lumOff val="60000"/>
                  </a:schemeClr>
                </a:solidFill>
                <a:latin typeface="+mj-lt"/>
              </a:rPr>
              <a:t>h</a:t>
            </a:r>
            <a:r>
              <a:rPr lang="cs-CZ" sz="2000" dirty="0" smtClean="0">
                <a:solidFill>
                  <a:schemeClr val="bg1">
                    <a:lumMod val="40000"/>
                    <a:lumOff val="60000"/>
                  </a:schemeClr>
                </a:solidFill>
                <a:latin typeface="+mj-lt"/>
              </a:rPr>
              <a:t>ormon uvolňující </a:t>
            </a:r>
            <a:r>
              <a:rPr lang="cs-CZ" sz="2000" dirty="0" err="1" smtClean="0">
                <a:solidFill>
                  <a:schemeClr val="bg1">
                    <a:lumMod val="40000"/>
                    <a:lumOff val="60000"/>
                  </a:schemeClr>
                </a:solidFill>
                <a:latin typeface="+mj-lt"/>
              </a:rPr>
              <a:t>thyrotropin</a:t>
            </a:r>
            <a:r>
              <a:rPr lang="cs-CZ" sz="2000" dirty="0" smtClean="0">
                <a:solidFill>
                  <a:schemeClr val="bg1">
                    <a:lumMod val="40000"/>
                    <a:lumOff val="60000"/>
                  </a:schemeClr>
                </a:solidFill>
                <a:latin typeface="+mj-lt"/>
              </a:rPr>
              <a:t> </a:t>
            </a:r>
            <a:r>
              <a:rPr lang="cs-CZ" sz="2000" dirty="0">
                <a:solidFill>
                  <a:schemeClr val="accent1"/>
                </a:solidFill>
                <a:latin typeface="+mj-lt"/>
              </a:rPr>
              <a:t>(</a:t>
            </a:r>
            <a:r>
              <a:rPr lang="cs-CZ" sz="2000" dirty="0" err="1">
                <a:solidFill>
                  <a:schemeClr val="accent1"/>
                </a:solidFill>
                <a:latin typeface="+mj-lt"/>
              </a:rPr>
              <a:t>thyrotropin-releasing</a:t>
            </a:r>
            <a:r>
              <a:rPr lang="cs-CZ" sz="2000" dirty="0">
                <a:solidFill>
                  <a:schemeClr val="accent1"/>
                </a:solidFill>
                <a:latin typeface="+mj-lt"/>
              </a:rPr>
              <a:t> hormone - </a:t>
            </a:r>
            <a:r>
              <a:rPr lang="cs-CZ" sz="2000" dirty="0" smtClean="0">
                <a:solidFill>
                  <a:schemeClr val="accent1"/>
                </a:solidFill>
                <a:latin typeface="+mj-lt"/>
              </a:rPr>
              <a:t>TRH)</a:t>
            </a:r>
          </a:p>
          <a:p>
            <a:pPr>
              <a:buFont typeface="Comic Sans MS" pitchFamily="66" charset="0"/>
              <a:buChar char="–"/>
            </a:pPr>
            <a:r>
              <a:rPr lang="cs-CZ" sz="2000" dirty="0" smtClean="0">
                <a:solidFill>
                  <a:schemeClr val="bg1">
                    <a:lumMod val="40000"/>
                    <a:lumOff val="60000"/>
                  </a:schemeClr>
                </a:solidFill>
                <a:latin typeface="+mj-lt"/>
              </a:rPr>
              <a:t>hormon </a:t>
            </a:r>
            <a:r>
              <a:rPr lang="cs-CZ" sz="2000" dirty="0">
                <a:solidFill>
                  <a:schemeClr val="bg1">
                    <a:lumMod val="40000"/>
                    <a:lumOff val="60000"/>
                  </a:schemeClr>
                </a:solidFill>
                <a:latin typeface="+mj-lt"/>
              </a:rPr>
              <a:t>uvolňující </a:t>
            </a:r>
            <a:r>
              <a:rPr lang="cs-CZ" sz="2000" dirty="0" smtClean="0">
                <a:solidFill>
                  <a:schemeClr val="bg1">
                    <a:lumMod val="40000"/>
                    <a:lumOff val="60000"/>
                  </a:schemeClr>
                </a:solidFill>
                <a:latin typeface="+mj-lt"/>
              </a:rPr>
              <a:t>gonadotropin </a:t>
            </a:r>
            <a:r>
              <a:rPr lang="cs-CZ" sz="2000" dirty="0" smtClean="0">
                <a:solidFill>
                  <a:schemeClr val="accent1"/>
                </a:solidFill>
                <a:latin typeface="+mj-lt"/>
              </a:rPr>
              <a:t>(gonadotropin-</a:t>
            </a:r>
            <a:r>
              <a:rPr lang="cs-CZ" sz="2000" dirty="0" err="1" smtClean="0">
                <a:solidFill>
                  <a:schemeClr val="accent1"/>
                </a:solidFill>
                <a:latin typeface="+mj-lt"/>
              </a:rPr>
              <a:t>releasing</a:t>
            </a:r>
            <a:r>
              <a:rPr lang="cs-CZ" sz="2000" dirty="0" smtClean="0">
                <a:solidFill>
                  <a:schemeClr val="accent1"/>
                </a:solidFill>
                <a:latin typeface="+mj-lt"/>
              </a:rPr>
              <a:t> </a:t>
            </a:r>
            <a:r>
              <a:rPr lang="cs-CZ" sz="2000" dirty="0">
                <a:solidFill>
                  <a:schemeClr val="accent1"/>
                </a:solidFill>
                <a:latin typeface="+mj-lt"/>
              </a:rPr>
              <a:t>hormone - </a:t>
            </a:r>
            <a:r>
              <a:rPr lang="cs-CZ" sz="2000" dirty="0" err="1" smtClean="0">
                <a:solidFill>
                  <a:schemeClr val="accent1"/>
                </a:solidFill>
                <a:latin typeface="+mj-lt"/>
              </a:rPr>
              <a:t>GnRH</a:t>
            </a:r>
            <a:r>
              <a:rPr lang="cs-CZ" sz="2000" dirty="0" smtClean="0">
                <a:solidFill>
                  <a:schemeClr val="accent1"/>
                </a:solidFill>
                <a:latin typeface="+mj-lt"/>
              </a:rPr>
              <a:t>)</a:t>
            </a:r>
          </a:p>
          <a:p>
            <a:pPr>
              <a:buFont typeface="Comic Sans MS" pitchFamily="66" charset="0"/>
              <a:buChar char="–"/>
            </a:pPr>
            <a:r>
              <a:rPr lang="cs-CZ" sz="2000" dirty="0" smtClean="0">
                <a:solidFill>
                  <a:schemeClr val="bg1">
                    <a:lumMod val="40000"/>
                    <a:lumOff val="60000"/>
                  </a:schemeClr>
                </a:solidFill>
                <a:latin typeface="+mj-lt"/>
              </a:rPr>
              <a:t>hormon </a:t>
            </a:r>
            <a:r>
              <a:rPr lang="cs-CZ" sz="2000" dirty="0">
                <a:solidFill>
                  <a:schemeClr val="bg1">
                    <a:lumMod val="40000"/>
                    <a:lumOff val="60000"/>
                  </a:schemeClr>
                </a:solidFill>
                <a:latin typeface="+mj-lt"/>
              </a:rPr>
              <a:t>uvolňující růstový hormon </a:t>
            </a:r>
            <a:r>
              <a:rPr lang="cs-CZ" sz="2000" dirty="0">
                <a:solidFill>
                  <a:schemeClr val="accent1"/>
                </a:solidFill>
                <a:latin typeface="+mj-lt"/>
              </a:rPr>
              <a:t>(</a:t>
            </a:r>
            <a:r>
              <a:rPr lang="cs-CZ" sz="2000" dirty="0" err="1">
                <a:solidFill>
                  <a:schemeClr val="accent1"/>
                </a:solidFill>
                <a:latin typeface="+mj-lt"/>
              </a:rPr>
              <a:t>growth</a:t>
            </a:r>
            <a:r>
              <a:rPr lang="cs-CZ" sz="2000" dirty="0">
                <a:solidFill>
                  <a:schemeClr val="accent1"/>
                </a:solidFill>
                <a:latin typeface="+mj-lt"/>
              </a:rPr>
              <a:t> hormone-</a:t>
            </a:r>
            <a:r>
              <a:rPr lang="cs-CZ" sz="2000" dirty="0" err="1">
                <a:solidFill>
                  <a:schemeClr val="accent1"/>
                </a:solidFill>
                <a:latin typeface="+mj-lt"/>
              </a:rPr>
              <a:t>releasing</a:t>
            </a:r>
            <a:r>
              <a:rPr lang="cs-CZ" sz="2000" dirty="0">
                <a:solidFill>
                  <a:schemeClr val="accent1"/>
                </a:solidFill>
                <a:latin typeface="+mj-lt"/>
              </a:rPr>
              <a:t> hormone - </a:t>
            </a:r>
            <a:r>
              <a:rPr lang="cs-CZ" sz="2000" dirty="0" smtClean="0">
                <a:solidFill>
                  <a:schemeClr val="accent1"/>
                </a:solidFill>
                <a:latin typeface="+mj-lt"/>
              </a:rPr>
              <a:t>GHRH)</a:t>
            </a:r>
          </a:p>
          <a:p>
            <a:pPr>
              <a:buFont typeface="Comic Sans MS" pitchFamily="66" charset="0"/>
              <a:buChar char="–"/>
            </a:pPr>
            <a:r>
              <a:rPr lang="cs-CZ" sz="2000" dirty="0" smtClean="0">
                <a:solidFill>
                  <a:schemeClr val="bg1">
                    <a:lumMod val="40000"/>
                    <a:lumOff val="60000"/>
                  </a:schemeClr>
                </a:solidFill>
                <a:latin typeface="+mj-lt"/>
              </a:rPr>
              <a:t>hormon </a:t>
            </a:r>
            <a:r>
              <a:rPr lang="cs-CZ" sz="2000" dirty="0">
                <a:solidFill>
                  <a:schemeClr val="bg1">
                    <a:lumMod val="40000"/>
                    <a:lumOff val="60000"/>
                  </a:schemeClr>
                </a:solidFill>
                <a:latin typeface="+mj-lt"/>
              </a:rPr>
              <a:t>uvolňující kortikotropin </a:t>
            </a:r>
            <a:r>
              <a:rPr lang="cs-CZ" sz="2000" dirty="0">
                <a:solidFill>
                  <a:schemeClr val="accent1"/>
                </a:solidFill>
                <a:latin typeface="+mj-lt"/>
              </a:rPr>
              <a:t>(</a:t>
            </a:r>
            <a:r>
              <a:rPr lang="cs-CZ" sz="2000" dirty="0" err="1">
                <a:solidFill>
                  <a:schemeClr val="accent1"/>
                </a:solidFill>
                <a:latin typeface="+mj-lt"/>
              </a:rPr>
              <a:t>corticotropin-releasing</a:t>
            </a:r>
            <a:r>
              <a:rPr lang="cs-CZ" sz="2000" dirty="0">
                <a:solidFill>
                  <a:schemeClr val="accent1"/>
                </a:solidFill>
                <a:latin typeface="+mj-lt"/>
              </a:rPr>
              <a:t> hormone - </a:t>
            </a:r>
            <a:r>
              <a:rPr lang="cs-CZ" sz="2000" dirty="0" smtClean="0">
                <a:solidFill>
                  <a:schemeClr val="accent1"/>
                </a:solidFill>
                <a:latin typeface="+mj-lt"/>
              </a:rPr>
              <a:t>CRH)</a:t>
            </a:r>
            <a:endParaRPr lang="cs-CZ" sz="2000" dirty="0">
              <a:solidFill>
                <a:schemeClr val="accent1"/>
              </a:solidFill>
              <a:latin typeface="+mj-lt"/>
            </a:endParaRPr>
          </a:p>
        </p:txBody>
      </p:sp>
    </p:spTree>
    <p:extLst>
      <p:ext uri="{BB962C8B-B14F-4D97-AF65-F5344CB8AC3E}">
        <p14:creationId xmlns:p14="http://schemas.microsoft.com/office/powerpoint/2010/main" val="178090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378496"/>
            <a:ext cx="8136904" cy="5074840"/>
          </a:xfrm>
        </p:spPr>
        <p:txBody>
          <a:bodyPr>
            <a:noAutofit/>
          </a:bodyPr>
          <a:lstStyle/>
          <a:p>
            <a:pPr marL="0" indent="0">
              <a:buNone/>
            </a:pPr>
            <a:r>
              <a:rPr lang="cs-CZ" sz="2000" dirty="0" smtClean="0">
                <a:solidFill>
                  <a:srgbClr val="669CF4"/>
                </a:solidFill>
                <a:latin typeface="+mj-lt"/>
              </a:rPr>
              <a:t>Hypotalamus</a:t>
            </a:r>
            <a:r>
              <a:rPr lang="cs-CZ" sz="2000" b="1" dirty="0" smtClean="0">
                <a:latin typeface="+mj-lt"/>
              </a:rPr>
              <a:t> </a:t>
            </a:r>
            <a:r>
              <a:rPr lang="cs-CZ" sz="2000" dirty="0" smtClean="0">
                <a:solidFill>
                  <a:schemeClr val="accent1"/>
                </a:solidFill>
                <a:latin typeface="+mj-lt"/>
              </a:rPr>
              <a:t>(</a:t>
            </a:r>
            <a:r>
              <a:rPr lang="cs-CZ" sz="2000" dirty="0">
                <a:solidFill>
                  <a:schemeClr val="accent1"/>
                </a:solidFill>
                <a:latin typeface="+mj-lt"/>
              </a:rPr>
              <a:t>bazální část mezimozku) </a:t>
            </a:r>
            <a:endParaRPr lang="cs-CZ" sz="2000" dirty="0" smtClean="0">
              <a:solidFill>
                <a:schemeClr val="accent1"/>
              </a:solidFill>
              <a:latin typeface="+mj-lt"/>
            </a:endParaRPr>
          </a:p>
          <a:p>
            <a:r>
              <a:rPr lang="cs-CZ" sz="2000" dirty="0" err="1" smtClean="0">
                <a:solidFill>
                  <a:schemeClr val="accent5">
                    <a:lumMod val="75000"/>
                  </a:schemeClr>
                </a:solidFill>
                <a:latin typeface="+mj-lt"/>
              </a:rPr>
              <a:t>Statiny</a:t>
            </a:r>
            <a:endParaRPr lang="cs-CZ" sz="2000" dirty="0" smtClean="0">
              <a:solidFill>
                <a:schemeClr val="accent5">
                  <a:lumMod val="75000"/>
                </a:schemeClr>
              </a:solidFill>
              <a:latin typeface="+mj-lt"/>
            </a:endParaRPr>
          </a:p>
          <a:p>
            <a:pPr>
              <a:buFont typeface="Comic Sans MS" pitchFamily="66" charset="0"/>
              <a:buChar char="–"/>
            </a:pPr>
            <a:r>
              <a:rPr lang="cs-CZ" sz="2000" dirty="0" err="1" smtClean="0">
                <a:solidFill>
                  <a:schemeClr val="bg1">
                    <a:lumMod val="40000"/>
                    <a:lumOff val="60000"/>
                  </a:schemeClr>
                </a:solidFill>
                <a:latin typeface="+mj-lt"/>
              </a:rPr>
              <a:t>somatostatin</a:t>
            </a:r>
            <a:r>
              <a:rPr lang="cs-CZ" sz="2000" dirty="0" smtClean="0">
                <a:solidFill>
                  <a:schemeClr val="bg1">
                    <a:lumMod val="40000"/>
                    <a:lumOff val="60000"/>
                  </a:schemeClr>
                </a:solidFill>
                <a:latin typeface="+mj-lt"/>
              </a:rPr>
              <a:t> </a:t>
            </a:r>
            <a:r>
              <a:rPr lang="cs-CZ" sz="2000" dirty="0" smtClean="0">
                <a:solidFill>
                  <a:schemeClr val="accent1"/>
                </a:solidFill>
                <a:latin typeface="+mj-lt"/>
              </a:rPr>
              <a:t>– růst a vývoj</a:t>
            </a:r>
            <a:endParaRPr lang="cs-CZ" sz="2000" dirty="0">
              <a:solidFill>
                <a:schemeClr val="accent1"/>
              </a:solidFill>
              <a:latin typeface="+mj-lt"/>
            </a:endParaRPr>
          </a:p>
          <a:p>
            <a:pPr>
              <a:buFont typeface="Comic Sans MS" pitchFamily="66" charset="0"/>
              <a:buChar char="–"/>
            </a:pPr>
            <a:r>
              <a:rPr lang="cs-CZ" sz="2000" dirty="0">
                <a:solidFill>
                  <a:schemeClr val="bg1">
                    <a:lumMod val="40000"/>
                    <a:lumOff val="60000"/>
                  </a:schemeClr>
                </a:solidFill>
                <a:latin typeface="+mj-lt"/>
              </a:rPr>
              <a:t>d</a:t>
            </a:r>
            <a:r>
              <a:rPr lang="cs-CZ" sz="2000" dirty="0" smtClean="0">
                <a:solidFill>
                  <a:schemeClr val="bg1">
                    <a:lumMod val="40000"/>
                    <a:lumOff val="60000"/>
                  </a:schemeClr>
                </a:solidFill>
                <a:latin typeface="+mj-lt"/>
              </a:rPr>
              <a:t>opamin (PIH) </a:t>
            </a:r>
            <a:r>
              <a:rPr lang="cs-CZ" sz="2000" dirty="0" smtClean="0">
                <a:solidFill>
                  <a:schemeClr val="accent1"/>
                </a:solidFill>
                <a:latin typeface="+mj-lt"/>
              </a:rPr>
              <a:t>- </a:t>
            </a:r>
            <a:r>
              <a:rPr lang="cs-CZ" sz="2000" dirty="0" err="1" smtClean="0">
                <a:solidFill>
                  <a:schemeClr val="accent1"/>
                </a:solidFill>
                <a:latin typeface="+mj-lt"/>
              </a:rPr>
              <a:t>neurotransmitér</a:t>
            </a:r>
            <a:endParaRPr lang="cs-CZ" sz="2000" dirty="0">
              <a:solidFill>
                <a:schemeClr val="accent1"/>
              </a:solidFill>
              <a:latin typeface="+mj-lt"/>
            </a:endParaRPr>
          </a:p>
          <a:p>
            <a:pPr marL="0" indent="0">
              <a:buNone/>
            </a:pPr>
            <a:endParaRPr lang="cs-CZ" sz="2000" b="1" dirty="0" smtClean="0">
              <a:latin typeface="+mj-lt"/>
            </a:endParaRPr>
          </a:p>
          <a:p>
            <a:pPr marL="0" indent="0">
              <a:buNone/>
            </a:pPr>
            <a:endParaRPr lang="cs-CZ" sz="2000" b="1" dirty="0">
              <a:latin typeface="+mj-lt"/>
            </a:endParaRPr>
          </a:p>
          <a:p>
            <a:pPr marL="0" indent="0">
              <a:buNone/>
            </a:pPr>
            <a:endParaRPr lang="cs-CZ" sz="2000" b="1" dirty="0" smtClean="0">
              <a:latin typeface="+mj-lt"/>
            </a:endParaRPr>
          </a:p>
          <a:p>
            <a:pPr marL="0" indent="0">
              <a:buNone/>
            </a:pPr>
            <a:endParaRPr lang="cs-CZ" sz="2000" b="1" dirty="0" smtClean="0">
              <a:latin typeface="+mj-lt"/>
            </a:endParaRPr>
          </a:p>
        </p:txBody>
      </p:sp>
      <p:pic>
        <p:nvPicPr>
          <p:cNvPr id="3074" name="Picture 2" descr="http://files.viaweb.cz/Image/4/chci-bzt-zdrava-nemoci-tela/moz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564904"/>
            <a:ext cx="3219070" cy="193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7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Obdélník 2"/>
          <p:cNvSpPr/>
          <p:nvPr/>
        </p:nvSpPr>
        <p:spPr>
          <a:xfrm>
            <a:off x="683568" y="1412776"/>
            <a:ext cx="8136904" cy="4801314"/>
          </a:xfrm>
          <a:prstGeom prst="rect">
            <a:avLst/>
          </a:prstGeom>
        </p:spPr>
        <p:txBody>
          <a:bodyPr wrap="square">
            <a:spAutoFit/>
          </a:bodyPr>
          <a:lstStyle/>
          <a:p>
            <a:r>
              <a:rPr lang="cs-CZ" dirty="0">
                <a:solidFill>
                  <a:srgbClr val="669CF4"/>
                </a:solidFill>
              </a:rPr>
              <a:t>Epifýza</a:t>
            </a:r>
            <a:r>
              <a:rPr lang="cs-CZ" dirty="0"/>
              <a:t> </a:t>
            </a:r>
            <a:r>
              <a:rPr lang="cs-CZ" dirty="0">
                <a:solidFill>
                  <a:schemeClr val="accent1"/>
                </a:solidFill>
              </a:rPr>
              <a:t>(šišinka) </a:t>
            </a:r>
          </a:p>
          <a:p>
            <a:pPr marL="285750" lvl="0" indent="-285750">
              <a:buFont typeface="Arial" pitchFamily="34" charset="0"/>
              <a:buChar char="•"/>
            </a:pPr>
            <a:r>
              <a:rPr lang="cs-CZ" dirty="0">
                <a:solidFill>
                  <a:schemeClr val="accent1"/>
                </a:solidFill>
              </a:rPr>
              <a:t>vznikla jako vychlípenina mezimozku (parietální oko</a:t>
            </a:r>
            <a:r>
              <a:rPr lang="cs-CZ" dirty="0" smtClean="0">
                <a:solidFill>
                  <a:schemeClr val="accent1"/>
                </a:solidFill>
              </a:rPr>
              <a:t>)</a:t>
            </a:r>
          </a:p>
          <a:p>
            <a:pPr marL="285750" indent="-285750">
              <a:buFont typeface="Arial" pitchFamily="34" charset="0"/>
              <a:buChar char="•"/>
            </a:pPr>
            <a:r>
              <a:rPr lang="cs-CZ" dirty="0">
                <a:solidFill>
                  <a:srgbClr val="FF0000"/>
                </a:solidFill>
              </a:rPr>
              <a:t>trofický hormon </a:t>
            </a:r>
            <a:r>
              <a:rPr lang="cs-CZ" dirty="0">
                <a:solidFill>
                  <a:schemeClr val="accent1"/>
                </a:solidFill>
              </a:rPr>
              <a:t>(</a:t>
            </a:r>
            <a:r>
              <a:rPr lang="cs-CZ" dirty="0" err="1">
                <a:solidFill>
                  <a:schemeClr val="accent1"/>
                </a:solidFill>
              </a:rPr>
              <a:t>glomerulotrofin</a:t>
            </a:r>
            <a:r>
              <a:rPr lang="cs-CZ" dirty="0">
                <a:solidFill>
                  <a:schemeClr val="accent1"/>
                </a:solidFill>
              </a:rPr>
              <a:t>)</a:t>
            </a:r>
          </a:p>
          <a:p>
            <a:pPr lvl="0"/>
            <a:endParaRPr lang="cs-CZ" dirty="0">
              <a:solidFill>
                <a:srgbClr val="FF0000"/>
              </a:solidFill>
            </a:endParaRPr>
          </a:p>
          <a:p>
            <a:pPr marL="285750" lvl="0" indent="-285750">
              <a:buFont typeface="Arial" pitchFamily="34" charset="0"/>
              <a:buChar char="•"/>
            </a:pPr>
            <a:r>
              <a:rPr lang="cs-CZ" dirty="0">
                <a:solidFill>
                  <a:srgbClr val="FF0000"/>
                </a:solidFill>
              </a:rPr>
              <a:t>melatonin </a:t>
            </a:r>
            <a:endParaRPr lang="cs-CZ" dirty="0" smtClean="0">
              <a:solidFill>
                <a:srgbClr val="FF0000"/>
              </a:solidFill>
            </a:endParaRPr>
          </a:p>
          <a:p>
            <a:pPr marL="285750" lvl="0" indent="-285750">
              <a:buFont typeface="Arial" pitchFamily="34" charset="0"/>
              <a:buChar char="•"/>
            </a:pPr>
            <a:r>
              <a:rPr lang="cs-CZ" dirty="0" smtClean="0">
                <a:solidFill>
                  <a:schemeClr val="accent1"/>
                </a:solidFill>
              </a:rPr>
              <a:t>jeho </a:t>
            </a:r>
            <a:r>
              <a:rPr lang="cs-CZ" dirty="0">
                <a:solidFill>
                  <a:schemeClr val="accent1"/>
                </a:solidFill>
              </a:rPr>
              <a:t>tvorba je řízena intenzitou světla, podílí se na 24 hodinových i ročních biorytmech (cirkadiánní </a:t>
            </a:r>
            <a:r>
              <a:rPr lang="cs-CZ" dirty="0" smtClean="0">
                <a:solidFill>
                  <a:schemeClr val="accent1"/>
                </a:solidFill>
              </a:rPr>
              <a:t>cykly)</a:t>
            </a:r>
          </a:p>
          <a:p>
            <a:pPr marL="285750" lvl="0" indent="-285750">
              <a:buFont typeface="Arial" pitchFamily="34" charset="0"/>
              <a:buChar char="•"/>
            </a:pPr>
            <a:r>
              <a:rPr lang="cs-CZ" dirty="0" smtClean="0">
                <a:solidFill>
                  <a:schemeClr val="accent1"/>
                </a:solidFill>
              </a:rPr>
              <a:t>chemicky </a:t>
            </a:r>
            <a:r>
              <a:rPr lang="cs-CZ" dirty="0">
                <a:solidFill>
                  <a:schemeClr val="accent1"/>
                </a:solidFill>
              </a:rPr>
              <a:t>podobný hormonu serotoninu a kožnímu pigmentu </a:t>
            </a:r>
            <a:r>
              <a:rPr lang="cs-CZ" dirty="0" smtClean="0">
                <a:solidFill>
                  <a:schemeClr val="accent1"/>
                </a:solidFill>
              </a:rPr>
              <a:t>melaninu</a:t>
            </a:r>
          </a:p>
          <a:p>
            <a:pPr marL="285750" lvl="0" indent="-285750">
              <a:buFont typeface="Arial" pitchFamily="34" charset="0"/>
              <a:buChar char="•"/>
            </a:pPr>
            <a:r>
              <a:rPr lang="cs-CZ" dirty="0">
                <a:solidFill>
                  <a:schemeClr val="accent1"/>
                </a:solidFill>
              </a:rPr>
              <a:t>s</a:t>
            </a:r>
            <a:r>
              <a:rPr lang="cs-CZ" dirty="0" smtClean="0">
                <a:solidFill>
                  <a:schemeClr val="accent1"/>
                </a:solidFill>
              </a:rPr>
              <a:t>větlo blokuje syntézu melatoninu</a:t>
            </a:r>
          </a:p>
          <a:p>
            <a:pPr marL="285750" lvl="0" indent="-285750">
              <a:buFont typeface="Arial" pitchFamily="34" charset="0"/>
              <a:buChar char="•"/>
            </a:pPr>
            <a:r>
              <a:rPr lang="en-US" dirty="0" smtClean="0">
                <a:solidFill>
                  <a:schemeClr val="accent1"/>
                </a:solidFill>
              </a:rPr>
              <a:t>melatonin </a:t>
            </a:r>
            <a:r>
              <a:rPr lang="cs-CZ" dirty="0" smtClean="0">
                <a:solidFill>
                  <a:schemeClr val="accent1"/>
                </a:solidFill>
              </a:rPr>
              <a:t>snižuje </a:t>
            </a:r>
            <a:r>
              <a:rPr lang="cs-CZ" dirty="0" err="1" smtClean="0">
                <a:solidFill>
                  <a:schemeClr val="accent1"/>
                </a:solidFill>
              </a:rPr>
              <a:t>koncetraci</a:t>
            </a:r>
            <a:r>
              <a:rPr lang="en-US" dirty="0" smtClean="0">
                <a:solidFill>
                  <a:schemeClr val="accent1"/>
                </a:solidFill>
              </a:rPr>
              <a:t> </a:t>
            </a:r>
            <a:r>
              <a:rPr lang="en-US" dirty="0" err="1">
                <a:solidFill>
                  <a:schemeClr val="accent1"/>
                </a:solidFill>
              </a:rPr>
              <a:t>cAMP</a:t>
            </a:r>
            <a:r>
              <a:rPr lang="en-US" dirty="0">
                <a:solidFill>
                  <a:schemeClr val="accent1"/>
                </a:solidFill>
              </a:rPr>
              <a:t> </a:t>
            </a:r>
            <a:r>
              <a:rPr lang="cs-CZ" dirty="0" smtClean="0">
                <a:solidFill>
                  <a:schemeClr val="accent1"/>
                </a:solidFill>
              </a:rPr>
              <a:t>indukovanou</a:t>
            </a:r>
            <a:r>
              <a:rPr lang="en-US" dirty="0" smtClean="0">
                <a:solidFill>
                  <a:schemeClr val="accent1"/>
                </a:solidFill>
              </a:rPr>
              <a:t> </a:t>
            </a:r>
            <a:r>
              <a:rPr lang="cs-CZ" dirty="0">
                <a:solidFill>
                  <a:schemeClr val="bg1">
                    <a:lumMod val="20000"/>
                    <a:lumOff val="80000"/>
                  </a:schemeClr>
                </a:solidFill>
              </a:rPr>
              <a:t>MSH</a:t>
            </a:r>
            <a:r>
              <a:rPr lang="cs-CZ" dirty="0">
                <a:solidFill>
                  <a:schemeClr val="accent1"/>
                </a:solidFill>
              </a:rPr>
              <a:t> (melanocyte-</a:t>
            </a:r>
            <a:r>
              <a:rPr lang="cs-CZ" dirty="0" err="1">
                <a:solidFill>
                  <a:schemeClr val="accent1"/>
                </a:solidFill>
              </a:rPr>
              <a:t>stimulating</a:t>
            </a:r>
            <a:r>
              <a:rPr lang="cs-CZ" dirty="0">
                <a:solidFill>
                  <a:schemeClr val="accent1"/>
                </a:solidFill>
              </a:rPr>
              <a:t> hormone)</a:t>
            </a:r>
          </a:p>
          <a:p>
            <a:pPr marL="285750" lvl="0" indent="-285750">
              <a:buFont typeface="Arial" pitchFamily="34" charset="0"/>
              <a:buChar char="•"/>
            </a:pPr>
            <a:endParaRPr lang="cs-CZ" dirty="0">
              <a:solidFill>
                <a:schemeClr val="accent1"/>
              </a:solidFill>
            </a:endParaRPr>
          </a:p>
          <a:p>
            <a:pPr lvl="0"/>
            <a:r>
              <a:rPr lang="cs-CZ" dirty="0" smtClean="0">
                <a:solidFill>
                  <a:schemeClr val="accent1"/>
                </a:solidFill>
              </a:rPr>
              <a:t>Zvýšená produkce </a:t>
            </a:r>
            <a:r>
              <a:rPr lang="cs-CZ" dirty="0" smtClean="0">
                <a:solidFill>
                  <a:schemeClr val="bg1">
                    <a:lumMod val="20000"/>
                    <a:lumOff val="80000"/>
                  </a:schemeClr>
                </a:solidFill>
              </a:rPr>
              <a:t>MSH</a:t>
            </a:r>
            <a:r>
              <a:rPr lang="cs-CZ" dirty="0" smtClean="0">
                <a:solidFill>
                  <a:schemeClr val="accent1"/>
                </a:solidFill>
              </a:rPr>
              <a:t> </a:t>
            </a:r>
          </a:p>
          <a:p>
            <a:pPr marL="285750" lvl="0" indent="-285750">
              <a:buFont typeface="Arial" pitchFamily="34" charset="0"/>
              <a:buChar char="•"/>
            </a:pPr>
            <a:r>
              <a:rPr lang="cs-CZ" dirty="0" smtClean="0">
                <a:solidFill>
                  <a:schemeClr val="accent1"/>
                </a:solidFill>
              </a:rPr>
              <a:t>ve tmě </a:t>
            </a:r>
            <a:r>
              <a:rPr lang="cs-CZ" dirty="0" smtClean="0">
                <a:solidFill>
                  <a:schemeClr val="accent1"/>
                </a:solidFill>
                <a:latin typeface="Calibri"/>
                <a:cs typeface="Calibri"/>
              </a:rPr>
              <a:t>→ </a:t>
            </a:r>
            <a:r>
              <a:rPr lang="cs-CZ" dirty="0">
                <a:solidFill>
                  <a:schemeClr val="accent1"/>
                </a:solidFill>
              </a:rPr>
              <a:t> </a:t>
            </a:r>
            <a:r>
              <a:rPr lang="cs-CZ" dirty="0" smtClean="0">
                <a:solidFill>
                  <a:schemeClr val="accent1"/>
                </a:solidFill>
              </a:rPr>
              <a:t>vyšší produkce melaninu v kůži </a:t>
            </a:r>
          </a:p>
          <a:p>
            <a:pPr marL="285750" lvl="0" indent="-285750">
              <a:buFont typeface="Arial" pitchFamily="34" charset="0"/>
              <a:buChar char="•"/>
            </a:pPr>
            <a:r>
              <a:rPr lang="cs-CZ" dirty="0">
                <a:solidFill>
                  <a:schemeClr val="accent1"/>
                </a:solidFill>
              </a:rPr>
              <a:t>v</a:t>
            </a:r>
            <a:r>
              <a:rPr lang="cs-CZ" dirty="0" smtClean="0">
                <a:solidFill>
                  <a:schemeClr val="accent1"/>
                </a:solidFill>
              </a:rPr>
              <a:t> těhotenství (díky estrogenům)</a:t>
            </a:r>
          </a:p>
          <a:p>
            <a:pPr marL="285750" lvl="0" indent="-285750">
              <a:buFont typeface="Arial" pitchFamily="34" charset="0"/>
              <a:buChar char="•"/>
            </a:pPr>
            <a:r>
              <a:rPr lang="cs-CZ" dirty="0">
                <a:solidFill>
                  <a:schemeClr val="accent1"/>
                </a:solidFill>
              </a:rPr>
              <a:t>u</a:t>
            </a:r>
            <a:r>
              <a:rPr lang="cs-CZ" dirty="0" smtClean="0">
                <a:solidFill>
                  <a:schemeClr val="accent1"/>
                </a:solidFill>
              </a:rPr>
              <a:t> </a:t>
            </a:r>
            <a:r>
              <a:rPr lang="cs-CZ" dirty="0" err="1" smtClean="0">
                <a:solidFill>
                  <a:schemeClr val="accent1"/>
                </a:solidFill>
              </a:rPr>
              <a:t>Cushingova</a:t>
            </a:r>
            <a:r>
              <a:rPr lang="cs-CZ" dirty="0" smtClean="0">
                <a:solidFill>
                  <a:schemeClr val="accent1"/>
                </a:solidFill>
              </a:rPr>
              <a:t> syndromu (ACTH)</a:t>
            </a:r>
          </a:p>
          <a:p>
            <a:pPr marL="285750" lvl="0" indent="-285750">
              <a:buFont typeface="Arial" pitchFamily="34" charset="0"/>
              <a:buChar char="•"/>
            </a:pPr>
            <a:r>
              <a:rPr lang="cs-CZ" dirty="0">
                <a:solidFill>
                  <a:schemeClr val="accent1"/>
                </a:solidFill>
              </a:rPr>
              <a:t>u</a:t>
            </a:r>
            <a:r>
              <a:rPr lang="cs-CZ" dirty="0" smtClean="0">
                <a:solidFill>
                  <a:schemeClr val="accent1"/>
                </a:solidFill>
              </a:rPr>
              <a:t> </a:t>
            </a:r>
            <a:r>
              <a:rPr lang="cs-CZ" dirty="0" err="1" smtClean="0">
                <a:solidFill>
                  <a:schemeClr val="accent1"/>
                </a:solidFill>
              </a:rPr>
              <a:t>Addisonovy</a:t>
            </a:r>
            <a:r>
              <a:rPr lang="cs-CZ" dirty="0" smtClean="0">
                <a:solidFill>
                  <a:schemeClr val="accent1"/>
                </a:solidFill>
              </a:rPr>
              <a:t> choroby  </a:t>
            </a:r>
            <a:endParaRPr lang="cs-CZ" dirty="0">
              <a:solidFill>
                <a:schemeClr val="accent1"/>
              </a:solidFill>
            </a:endParaRPr>
          </a:p>
        </p:txBody>
      </p:sp>
    </p:spTree>
    <p:extLst>
      <p:ext uri="{BB962C8B-B14F-4D97-AF65-F5344CB8AC3E}">
        <p14:creationId xmlns:p14="http://schemas.microsoft.com/office/powerpoint/2010/main" val="2178902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Melatonin</a:t>
            </a:r>
            <a:endParaRPr lang="cs-CZ" dirty="0">
              <a:solidFill>
                <a:schemeClr val="accent1"/>
              </a:solidFill>
            </a:endParaRPr>
          </a:p>
        </p:txBody>
      </p:sp>
      <p:pic>
        <p:nvPicPr>
          <p:cNvPr id="5122" name="Picture 2" descr="http://www.remedia.cz/Images/Articles/Main/vtextu20081021061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062" y="1412776"/>
            <a:ext cx="4865426" cy="5040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hivehealthmedia.com/wp-content/uploads/2011/12/melatonin-recep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1" y="2276872"/>
            <a:ext cx="3946475" cy="309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8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MHC  - výběr partnera</a:t>
            </a:r>
            <a:endParaRPr lang="cs-CZ" dirty="0">
              <a:solidFill>
                <a:schemeClr val="accent1"/>
              </a:solidFill>
            </a:endParaRPr>
          </a:p>
        </p:txBody>
      </p:sp>
      <p:sp>
        <p:nvSpPr>
          <p:cNvPr id="3" name="Zástupný symbol pro obsah 2"/>
          <p:cNvSpPr>
            <a:spLocks noGrp="1"/>
          </p:cNvSpPr>
          <p:nvPr>
            <p:ph idx="1"/>
          </p:nvPr>
        </p:nvSpPr>
        <p:spPr/>
        <p:txBody>
          <a:bodyPr>
            <a:normAutofit fontScale="47500" lnSpcReduction="20000"/>
          </a:bodyPr>
          <a:lstStyle/>
          <a:p>
            <a:pPr marL="0" indent="0">
              <a:buNone/>
            </a:pPr>
            <a:r>
              <a:rPr lang="en-US" b="1" dirty="0" smtClean="0">
                <a:solidFill>
                  <a:schemeClr val="accent1"/>
                </a:solidFill>
              </a:rPr>
              <a:t>Major</a:t>
            </a:r>
            <a:r>
              <a:rPr lang="en-US" b="1" dirty="0">
                <a:solidFill>
                  <a:schemeClr val="accent1"/>
                </a:solidFill>
              </a:rPr>
              <a:t> histocompatibility complex peptide ligands as olfactory cues in human body </a:t>
            </a:r>
            <a:endParaRPr lang="cs-CZ" b="1" dirty="0" smtClean="0">
              <a:solidFill>
                <a:schemeClr val="accent1"/>
              </a:solidFill>
            </a:endParaRPr>
          </a:p>
          <a:p>
            <a:pPr marL="0" indent="0">
              <a:buNone/>
            </a:pPr>
            <a:r>
              <a:rPr lang="en-US" b="1" dirty="0" err="1" smtClean="0">
                <a:solidFill>
                  <a:schemeClr val="accent1"/>
                </a:solidFill>
              </a:rPr>
              <a:t>odour</a:t>
            </a:r>
            <a:r>
              <a:rPr lang="en-US" b="1" dirty="0">
                <a:solidFill>
                  <a:schemeClr val="accent1"/>
                </a:solidFill>
              </a:rPr>
              <a:t> assessment.</a:t>
            </a:r>
          </a:p>
          <a:p>
            <a:pPr marL="0" indent="0">
              <a:buNone/>
            </a:pPr>
            <a:r>
              <a:rPr lang="en-US" u="sng" dirty="0" err="1">
                <a:solidFill>
                  <a:schemeClr val="accent1"/>
                </a:solidFill>
                <a:hlinkClick r:id="rId2"/>
              </a:rPr>
              <a:t>Milinski</a:t>
            </a:r>
            <a:r>
              <a:rPr lang="en-US" u="sng" dirty="0">
                <a:solidFill>
                  <a:schemeClr val="accent1"/>
                </a:solidFill>
                <a:hlinkClick r:id="rId2"/>
              </a:rPr>
              <a:t> M</a:t>
            </a:r>
            <a:r>
              <a:rPr lang="en-US" baseline="30000" dirty="0">
                <a:solidFill>
                  <a:schemeClr val="accent1"/>
                </a:solidFill>
              </a:rPr>
              <a:t>1</a:t>
            </a:r>
            <a:r>
              <a:rPr lang="en-US" dirty="0">
                <a:solidFill>
                  <a:schemeClr val="accent1"/>
                </a:solidFill>
              </a:rPr>
              <a:t>, </a:t>
            </a:r>
            <a:r>
              <a:rPr lang="en-US" u="sng" dirty="0" err="1">
                <a:solidFill>
                  <a:schemeClr val="accent1"/>
                </a:solidFill>
                <a:hlinkClick r:id="rId3"/>
              </a:rPr>
              <a:t>Croy</a:t>
            </a:r>
            <a:r>
              <a:rPr lang="en-US" u="sng" dirty="0">
                <a:solidFill>
                  <a:schemeClr val="accent1"/>
                </a:solidFill>
                <a:hlinkClick r:id="rId3"/>
              </a:rPr>
              <a:t> I</a:t>
            </a:r>
            <a:r>
              <a:rPr lang="en-US" dirty="0">
                <a:solidFill>
                  <a:schemeClr val="accent1"/>
                </a:solidFill>
              </a:rPr>
              <a:t>, </a:t>
            </a:r>
            <a:r>
              <a:rPr lang="en-US" u="sng" dirty="0">
                <a:solidFill>
                  <a:schemeClr val="accent1"/>
                </a:solidFill>
                <a:hlinkClick r:id="rId4"/>
              </a:rPr>
              <a:t>Hummel T</a:t>
            </a:r>
            <a:r>
              <a:rPr lang="en-US" dirty="0">
                <a:solidFill>
                  <a:schemeClr val="accent1"/>
                </a:solidFill>
              </a:rPr>
              <a:t>, </a:t>
            </a:r>
            <a:r>
              <a:rPr lang="en-US" u="sng" dirty="0">
                <a:solidFill>
                  <a:schemeClr val="accent1"/>
                </a:solidFill>
                <a:hlinkClick r:id="rId5"/>
              </a:rPr>
              <a:t>Boehm T</a:t>
            </a:r>
            <a:r>
              <a:rPr lang="en-US" dirty="0">
                <a:solidFill>
                  <a:schemeClr val="accent1"/>
                </a:solidFill>
              </a:rPr>
              <a:t>.</a:t>
            </a:r>
          </a:p>
          <a:p>
            <a:pPr marL="0" indent="0">
              <a:buNone/>
            </a:pPr>
            <a:r>
              <a:rPr lang="en-US" dirty="0" err="1" smtClean="0">
                <a:solidFill>
                  <a:schemeClr val="accent1"/>
                </a:solidFill>
              </a:rPr>
              <a:t>Proc</a:t>
            </a:r>
            <a:r>
              <a:rPr lang="en-US" dirty="0" smtClean="0">
                <a:solidFill>
                  <a:schemeClr val="accent1"/>
                </a:solidFill>
              </a:rPr>
              <a:t> </a:t>
            </a:r>
            <a:r>
              <a:rPr lang="en-US" dirty="0" err="1">
                <a:solidFill>
                  <a:schemeClr val="accent1"/>
                </a:solidFill>
              </a:rPr>
              <a:t>Biol</a:t>
            </a:r>
            <a:r>
              <a:rPr lang="en-US" dirty="0">
                <a:solidFill>
                  <a:schemeClr val="accent1"/>
                </a:solidFill>
              </a:rPr>
              <a:t> Sci. 2013 Mar 22;280(1755):20130381</a:t>
            </a:r>
            <a:r>
              <a:rPr lang="en-US" dirty="0" smtClean="0">
                <a:solidFill>
                  <a:schemeClr val="accent1"/>
                </a:solidFill>
              </a:rPr>
              <a:t>.</a:t>
            </a:r>
            <a:endParaRPr lang="cs-CZ" dirty="0" smtClean="0">
              <a:solidFill>
                <a:schemeClr val="accent1"/>
              </a:solidFill>
            </a:endParaRPr>
          </a:p>
          <a:p>
            <a:pPr marL="0" indent="0">
              <a:buNone/>
            </a:pPr>
            <a:endParaRPr lang="en-US" dirty="0">
              <a:solidFill>
                <a:schemeClr val="accent1"/>
              </a:solidFill>
            </a:endParaRPr>
          </a:p>
          <a:p>
            <a:pPr marL="0" indent="0">
              <a:buNone/>
            </a:pPr>
            <a:r>
              <a:rPr lang="en-US" b="1" dirty="0">
                <a:solidFill>
                  <a:schemeClr val="accent1"/>
                </a:solidFill>
              </a:rPr>
              <a:t>Abstract</a:t>
            </a:r>
          </a:p>
          <a:p>
            <a:pPr marL="0" indent="0">
              <a:buNone/>
            </a:pPr>
            <a:r>
              <a:rPr lang="en-US" dirty="0">
                <a:solidFill>
                  <a:schemeClr val="accent1"/>
                </a:solidFill>
              </a:rPr>
              <a:t>In many animal species, social communication and mate choice are influenced by cues encoded by the major histocompatibility complex (MHC). The mechanism by which the MHC influences sexual selection is a matter of intense debate. In mice, peptide ligands of MHC molecules activate subsets of </a:t>
            </a:r>
            <a:r>
              <a:rPr lang="en-US" dirty="0" err="1">
                <a:solidFill>
                  <a:schemeClr val="accent1"/>
                </a:solidFill>
              </a:rPr>
              <a:t>vomeronasal</a:t>
            </a:r>
            <a:r>
              <a:rPr lang="en-US" dirty="0">
                <a:solidFill>
                  <a:schemeClr val="accent1"/>
                </a:solidFill>
              </a:rPr>
              <a:t> and olfactory sensory neurons and influence social memory formation; in sticklebacks, such peptides predictably modify the outcome of mate choice. Here, we examine whether this evolutionarily conserved mechanism of </a:t>
            </a:r>
            <a:r>
              <a:rPr lang="en-US" dirty="0" err="1">
                <a:solidFill>
                  <a:schemeClr val="accent1"/>
                </a:solidFill>
              </a:rPr>
              <a:t>interindividual</a:t>
            </a:r>
            <a:r>
              <a:rPr lang="en-US" dirty="0">
                <a:solidFill>
                  <a:schemeClr val="accent1"/>
                </a:solidFill>
              </a:rPr>
              <a:t> communication extends to humans. In psychometric tests, volunteers recognized the supplementation of their body </a:t>
            </a:r>
            <a:r>
              <a:rPr lang="en-US" dirty="0" err="1">
                <a:solidFill>
                  <a:schemeClr val="accent1"/>
                </a:solidFill>
              </a:rPr>
              <a:t>odour</a:t>
            </a:r>
            <a:r>
              <a:rPr lang="en-US" dirty="0">
                <a:solidFill>
                  <a:schemeClr val="accent1"/>
                </a:solidFill>
              </a:rPr>
              <a:t> by MHC peptides and preferred 'self' to 'non-self' ligands when asked to decide whether the modified </a:t>
            </a:r>
            <a:r>
              <a:rPr lang="en-US" dirty="0" err="1">
                <a:solidFill>
                  <a:schemeClr val="accent1"/>
                </a:solidFill>
              </a:rPr>
              <a:t>odour</a:t>
            </a:r>
            <a:r>
              <a:rPr lang="en-US" dirty="0">
                <a:solidFill>
                  <a:schemeClr val="accent1"/>
                </a:solidFill>
              </a:rPr>
              <a:t> smelled 'like themselves' or 'like their </a:t>
            </a:r>
            <a:r>
              <a:rPr lang="en-US" dirty="0" err="1">
                <a:solidFill>
                  <a:schemeClr val="accent1"/>
                </a:solidFill>
              </a:rPr>
              <a:t>favourite</a:t>
            </a:r>
            <a:r>
              <a:rPr lang="en-US" dirty="0">
                <a:solidFill>
                  <a:schemeClr val="accent1"/>
                </a:solidFill>
              </a:rPr>
              <a:t> perfume'. Functional magnetic resonance imaging indicated that 'self'-peptides specifically activated a region in the right middle frontal cortex. Our results suggest that despite the absence of a </a:t>
            </a:r>
            <a:r>
              <a:rPr lang="en-US" dirty="0" err="1">
                <a:solidFill>
                  <a:schemeClr val="accent1"/>
                </a:solidFill>
              </a:rPr>
              <a:t>vomeronasal</a:t>
            </a:r>
            <a:r>
              <a:rPr lang="en-US" dirty="0">
                <a:solidFill>
                  <a:schemeClr val="accent1"/>
                </a:solidFill>
              </a:rPr>
              <a:t> organ, humans have the ability to detect and evaluate MHC peptides in body </a:t>
            </a:r>
            <a:r>
              <a:rPr lang="en-US" dirty="0" err="1">
                <a:solidFill>
                  <a:schemeClr val="accent1"/>
                </a:solidFill>
              </a:rPr>
              <a:t>odour</a:t>
            </a:r>
            <a:r>
              <a:rPr lang="en-US" dirty="0">
                <a:solidFill>
                  <a:schemeClr val="accent1"/>
                </a:solidFill>
              </a:rPr>
              <a:t>. This may provide a basis for the sensory evaluation of potential partners during human mate choice</a:t>
            </a:r>
          </a:p>
          <a:p>
            <a:endParaRPr lang="cs-CZ" dirty="0"/>
          </a:p>
        </p:txBody>
      </p:sp>
    </p:spTree>
    <p:extLst>
      <p:ext uri="{BB962C8B-B14F-4D97-AF65-F5344CB8AC3E}">
        <p14:creationId xmlns:p14="http://schemas.microsoft.com/office/powerpoint/2010/main" val="315055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Melatonin</a:t>
            </a:r>
            <a:endParaRPr lang="cs-CZ" dirty="0">
              <a:solidFill>
                <a:schemeClr val="accent1"/>
              </a:solidFill>
            </a:endParaRPr>
          </a:p>
        </p:txBody>
      </p:sp>
      <p:pic>
        <p:nvPicPr>
          <p:cNvPr id="5126" name="Picture 6" descr="http://4.bp.blogspot.com/-lNt50SpBGn4/TePiLku7m3I/AAAAAAAAAVs/T_CCmrZM4Ds/s1600/tryptophan-serotonin-melaton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920926" cy="233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vivo.colostate.edu/hbooks/pathphys/endocrine/hypopit/pom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05064"/>
            <a:ext cx="7598613" cy="2666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mm.edu/graphics/images/en/96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302702"/>
            <a:ext cx="3377952" cy="270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7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412776"/>
            <a:ext cx="8291264" cy="4637112"/>
          </a:xfrm>
        </p:spPr>
        <p:txBody>
          <a:bodyPr>
            <a:noAutofit/>
          </a:bodyPr>
          <a:lstStyle/>
          <a:p>
            <a:pPr marL="0" indent="0">
              <a:buNone/>
            </a:pPr>
            <a:r>
              <a:rPr lang="cs-CZ" sz="1800" dirty="0" smtClean="0">
                <a:solidFill>
                  <a:srgbClr val="669CF4"/>
                </a:solidFill>
              </a:rPr>
              <a:t>Hypofýza </a:t>
            </a:r>
            <a:r>
              <a:rPr lang="cs-CZ" sz="1800" dirty="0" smtClean="0">
                <a:solidFill>
                  <a:schemeClr val="accent1"/>
                </a:solidFill>
              </a:rPr>
              <a:t>(</a:t>
            </a:r>
            <a:r>
              <a:rPr lang="cs-CZ" sz="1800" dirty="0">
                <a:solidFill>
                  <a:schemeClr val="accent1"/>
                </a:solidFill>
              </a:rPr>
              <a:t>podvěsek mozkový) </a:t>
            </a:r>
            <a:endParaRPr lang="cs-CZ" sz="1800" dirty="0" smtClean="0">
              <a:solidFill>
                <a:schemeClr val="accent1"/>
              </a:solidFill>
            </a:endParaRPr>
          </a:p>
          <a:p>
            <a:pPr marL="0" indent="0">
              <a:buNone/>
            </a:pPr>
            <a:endParaRPr lang="cs-CZ" sz="1800" dirty="0">
              <a:solidFill>
                <a:schemeClr val="accent1"/>
              </a:solidFill>
            </a:endParaRPr>
          </a:p>
          <a:p>
            <a:pPr marL="0" indent="0">
              <a:buNone/>
            </a:pPr>
            <a:r>
              <a:rPr lang="cs-CZ" sz="1800" dirty="0" smtClean="0">
                <a:solidFill>
                  <a:srgbClr val="FFFF00"/>
                </a:solidFill>
              </a:rPr>
              <a:t>Neurohypofýza (zadní lalok) </a:t>
            </a:r>
          </a:p>
          <a:p>
            <a:r>
              <a:rPr lang="cs-CZ" sz="1800" dirty="0">
                <a:solidFill>
                  <a:schemeClr val="accent1"/>
                </a:solidFill>
              </a:rPr>
              <a:t>netvoří hormony, pouze je shromažďuje a distribuuje, hormony vznikají v </a:t>
            </a:r>
            <a:r>
              <a:rPr lang="cs-CZ" sz="1800" dirty="0" err="1">
                <a:solidFill>
                  <a:schemeClr val="accent1"/>
                </a:solidFill>
              </a:rPr>
              <a:t>neurosekretorických</a:t>
            </a:r>
            <a:r>
              <a:rPr lang="cs-CZ" sz="1800" dirty="0">
                <a:solidFill>
                  <a:schemeClr val="accent1"/>
                </a:solidFill>
              </a:rPr>
              <a:t> buňkách hypotalamu</a:t>
            </a:r>
          </a:p>
          <a:p>
            <a:pPr marL="0" indent="0">
              <a:buNone/>
            </a:pPr>
            <a:endParaRPr lang="cs-CZ" sz="1800" dirty="0" smtClean="0">
              <a:solidFill>
                <a:schemeClr val="accent1"/>
              </a:solidFill>
            </a:endParaRPr>
          </a:p>
          <a:p>
            <a:r>
              <a:rPr lang="cs-CZ" sz="1800" dirty="0" smtClean="0">
                <a:solidFill>
                  <a:srgbClr val="FF115B"/>
                </a:solidFill>
              </a:rPr>
              <a:t>oxytocin</a:t>
            </a:r>
            <a:r>
              <a:rPr lang="cs-CZ" sz="1800" dirty="0" smtClean="0">
                <a:solidFill>
                  <a:schemeClr val="bg1">
                    <a:lumMod val="40000"/>
                    <a:lumOff val="60000"/>
                  </a:schemeClr>
                </a:solidFill>
              </a:rPr>
              <a:t> </a:t>
            </a:r>
            <a:r>
              <a:rPr lang="cs-CZ" sz="1800" dirty="0" smtClean="0">
                <a:solidFill>
                  <a:schemeClr val="accent1"/>
                </a:solidFill>
              </a:rPr>
              <a:t>– </a:t>
            </a:r>
            <a:r>
              <a:rPr lang="cs-CZ" sz="1800" dirty="0">
                <a:solidFill>
                  <a:schemeClr val="accent1"/>
                </a:solidFill>
              </a:rPr>
              <a:t>při kojení stahy svalstva kolem mléčné žlázy</a:t>
            </a:r>
            <a:r>
              <a:rPr lang="cs-CZ" sz="1800" dirty="0" smtClean="0">
                <a:solidFill>
                  <a:schemeClr val="accent1"/>
                </a:solidFill>
              </a:rPr>
              <a:t>, chování, stahy děložního svalstva při </a:t>
            </a:r>
            <a:r>
              <a:rPr lang="cs-CZ" sz="1800" dirty="0" smtClean="0">
                <a:solidFill>
                  <a:schemeClr val="accent1"/>
                </a:solidFill>
              </a:rPr>
              <a:t>porodu a po porodu</a:t>
            </a:r>
            <a:endParaRPr lang="cs-CZ" sz="1800" dirty="0">
              <a:solidFill>
                <a:schemeClr val="accent1"/>
              </a:solidFill>
            </a:endParaRPr>
          </a:p>
          <a:p>
            <a:pPr lvl="0"/>
            <a:r>
              <a:rPr lang="cs-CZ" sz="1800" dirty="0" smtClean="0">
                <a:solidFill>
                  <a:srgbClr val="FF115B"/>
                </a:solidFill>
              </a:rPr>
              <a:t>antidiuretický hormon</a:t>
            </a:r>
            <a:r>
              <a:rPr lang="cs-CZ" sz="1800" dirty="0">
                <a:solidFill>
                  <a:srgbClr val="FF115B"/>
                </a:solidFill>
              </a:rPr>
              <a:t> </a:t>
            </a:r>
            <a:r>
              <a:rPr lang="cs-CZ" sz="1800" dirty="0" smtClean="0">
                <a:solidFill>
                  <a:schemeClr val="accent1"/>
                </a:solidFill>
              </a:rPr>
              <a:t>(vasopresin , ADH) - reabsorpce vody </a:t>
            </a:r>
            <a:r>
              <a:rPr lang="cs-CZ" sz="1800" dirty="0">
                <a:solidFill>
                  <a:schemeClr val="accent1"/>
                </a:solidFill>
              </a:rPr>
              <a:t>v ledvinných kanálcích </a:t>
            </a:r>
          </a:p>
          <a:p>
            <a:endParaRPr lang="cs-CZ" sz="1800" dirty="0">
              <a:solidFill>
                <a:schemeClr val="accent1"/>
              </a:solidFill>
            </a:endParaRPr>
          </a:p>
        </p:txBody>
      </p:sp>
      <p:sp>
        <p:nvSpPr>
          <p:cNvPr id="4" name="Obdélník 3"/>
          <p:cNvSpPr/>
          <p:nvPr/>
        </p:nvSpPr>
        <p:spPr>
          <a:xfrm>
            <a:off x="5148064" y="836712"/>
            <a:ext cx="4572000" cy="341632"/>
          </a:xfrm>
          <a:prstGeom prst="rect">
            <a:avLst/>
          </a:prstGeom>
        </p:spPr>
        <p:txBody>
          <a:bodyPr>
            <a:spAutoFit/>
          </a:bodyPr>
          <a:lstStyle/>
          <a:p>
            <a:pPr>
              <a:lnSpc>
                <a:spcPct val="90000"/>
              </a:lnSpc>
            </a:pPr>
            <a:endParaRPr lang="cs-CZ" dirty="0"/>
          </a:p>
        </p:txBody>
      </p:sp>
      <p:pic>
        <p:nvPicPr>
          <p:cNvPr id="2050" name="Picture 2" descr="http://www.endokrinni-system.cz/dbpic/hypothalamus-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423" y="4509120"/>
            <a:ext cx="300583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64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412776"/>
            <a:ext cx="8291264" cy="4637112"/>
          </a:xfrm>
        </p:spPr>
        <p:txBody>
          <a:bodyPr>
            <a:noAutofit/>
          </a:bodyPr>
          <a:lstStyle/>
          <a:p>
            <a:pPr marL="0" indent="0">
              <a:buNone/>
            </a:pPr>
            <a:r>
              <a:rPr lang="cs-CZ" sz="1800" dirty="0" smtClean="0">
                <a:solidFill>
                  <a:srgbClr val="669CF4"/>
                </a:solidFill>
              </a:rPr>
              <a:t>Hypofýza </a:t>
            </a:r>
            <a:r>
              <a:rPr lang="cs-CZ" sz="1800" dirty="0" smtClean="0">
                <a:solidFill>
                  <a:schemeClr val="accent1"/>
                </a:solidFill>
              </a:rPr>
              <a:t>(</a:t>
            </a:r>
            <a:r>
              <a:rPr lang="cs-CZ" sz="1800" dirty="0">
                <a:solidFill>
                  <a:schemeClr val="accent1"/>
                </a:solidFill>
              </a:rPr>
              <a:t>podvěsek mozkový) </a:t>
            </a:r>
          </a:p>
          <a:p>
            <a:pPr marL="0" indent="0">
              <a:buNone/>
            </a:pPr>
            <a:r>
              <a:rPr lang="cs-CZ" sz="1800" dirty="0">
                <a:solidFill>
                  <a:srgbClr val="FFFF00"/>
                </a:solidFill>
              </a:rPr>
              <a:t>Adenohypofýza (přední lalok) </a:t>
            </a:r>
          </a:p>
          <a:p>
            <a:r>
              <a:rPr lang="cs-CZ" sz="1800" dirty="0" smtClean="0">
                <a:solidFill>
                  <a:srgbClr val="FF115B"/>
                </a:solidFill>
              </a:rPr>
              <a:t>růstový </a:t>
            </a:r>
            <a:r>
              <a:rPr lang="cs-CZ" sz="1800" dirty="0">
                <a:solidFill>
                  <a:srgbClr val="FF115B"/>
                </a:solidFill>
              </a:rPr>
              <a:t>hormon </a:t>
            </a:r>
            <a:r>
              <a:rPr lang="cs-CZ" sz="1800" dirty="0">
                <a:solidFill>
                  <a:schemeClr val="accent1"/>
                </a:solidFill>
              </a:rPr>
              <a:t>(somatotropní hormon, STH, </a:t>
            </a:r>
            <a:r>
              <a:rPr lang="cs-CZ" sz="1800" dirty="0" err="1">
                <a:solidFill>
                  <a:schemeClr val="accent1"/>
                </a:solidFill>
              </a:rPr>
              <a:t>growth</a:t>
            </a:r>
            <a:r>
              <a:rPr lang="cs-CZ" sz="1800" dirty="0">
                <a:solidFill>
                  <a:schemeClr val="accent1"/>
                </a:solidFill>
              </a:rPr>
              <a:t> </a:t>
            </a:r>
            <a:r>
              <a:rPr lang="cs-CZ" sz="1800" dirty="0" smtClean="0">
                <a:solidFill>
                  <a:schemeClr val="accent1"/>
                </a:solidFill>
              </a:rPr>
              <a:t>hormone)</a:t>
            </a:r>
          </a:p>
          <a:p>
            <a:r>
              <a:rPr lang="cs-CZ" sz="1800" dirty="0">
                <a:solidFill>
                  <a:srgbClr val="FF115B"/>
                </a:solidFill>
              </a:rPr>
              <a:t>p</a:t>
            </a:r>
            <a:r>
              <a:rPr lang="cs-CZ" sz="1800" dirty="0" smtClean="0">
                <a:solidFill>
                  <a:srgbClr val="FF115B"/>
                </a:solidFill>
              </a:rPr>
              <a:t>rolaktin </a:t>
            </a:r>
            <a:r>
              <a:rPr lang="cs-CZ" sz="1800" dirty="0" smtClean="0">
                <a:solidFill>
                  <a:schemeClr val="accent1"/>
                </a:solidFill>
              </a:rPr>
              <a:t>(luteotropní hormon, </a:t>
            </a:r>
            <a:r>
              <a:rPr lang="cs-CZ" sz="1800" dirty="0">
                <a:solidFill>
                  <a:schemeClr val="accent1"/>
                </a:solidFill>
              </a:rPr>
              <a:t>LTH) - laktační hormon podporující tvorbu mléka při </a:t>
            </a:r>
            <a:r>
              <a:rPr lang="cs-CZ" sz="1800" dirty="0" smtClean="0">
                <a:solidFill>
                  <a:schemeClr val="accent1"/>
                </a:solidFill>
              </a:rPr>
              <a:t>kojení, růst mléčné žlázy</a:t>
            </a:r>
          </a:p>
          <a:p>
            <a:pPr marL="0" indent="0">
              <a:buNone/>
            </a:pPr>
            <a:endParaRPr lang="cs-CZ" sz="1800" dirty="0" smtClean="0">
              <a:solidFill>
                <a:schemeClr val="accent1"/>
              </a:solidFill>
            </a:endParaRPr>
          </a:p>
          <a:p>
            <a:pPr marL="0" indent="0">
              <a:buNone/>
            </a:pPr>
            <a:r>
              <a:rPr lang="cs-CZ" sz="1800" dirty="0" err="1" smtClean="0">
                <a:solidFill>
                  <a:srgbClr val="FF115B"/>
                </a:solidFill>
              </a:rPr>
              <a:t>Glandotropní</a:t>
            </a:r>
            <a:r>
              <a:rPr lang="cs-CZ" sz="1800" dirty="0" smtClean="0">
                <a:solidFill>
                  <a:srgbClr val="FF115B"/>
                </a:solidFill>
              </a:rPr>
              <a:t> hormony</a:t>
            </a:r>
          </a:p>
          <a:p>
            <a:r>
              <a:rPr lang="cs-CZ" sz="1800" dirty="0" smtClean="0">
                <a:solidFill>
                  <a:schemeClr val="bg1">
                    <a:lumMod val="40000"/>
                    <a:lumOff val="60000"/>
                  </a:schemeClr>
                </a:solidFill>
              </a:rPr>
              <a:t>adrenokortikotropní hormon</a:t>
            </a:r>
            <a:r>
              <a:rPr lang="cs-CZ" sz="1800" dirty="0">
                <a:solidFill>
                  <a:schemeClr val="bg1">
                    <a:lumMod val="40000"/>
                    <a:lumOff val="60000"/>
                  </a:schemeClr>
                </a:solidFill>
              </a:rPr>
              <a:t> </a:t>
            </a:r>
            <a:r>
              <a:rPr lang="cs-CZ" sz="1800" dirty="0" smtClean="0">
                <a:solidFill>
                  <a:schemeClr val="accent1"/>
                </a:solidFill>
              </a:rPr>
              <a:t>(</a:t>
            </a:r>
            <a:r>
              <a:rPr lang="cs-CZ" sz="1800" dirty="0" err="1" smtClean="0">
                <a:solidFill>
                  <a:schemeClr val="accent1"/>
                </a:solidFill>
              </a:rPr>
              <a:t>adrenocorticotropic</a:t>
            </a:r>
            <a:r>
              <a:rPr lang="cs-CZ" sz="1800" dirty="0" smtClean="0">
                <a:solidFill>
                  <a:schemeClr val="accent1"/>
                </a:solidFill>
              </a:rPr>
              <a:t> hormone, ACTH)</a:t>
            </a:r>
          </a:p>
          <a:p>
            <a:r>
              <a:rPr lang="cs-CZ" sz="1800" dirty="0" err="1" smtClean="0">
                <a:solidFill>
                  <a:schemeClr val="bg1">
                    <a:lumMod val="40000"/>
                    <a:lumOff val="60000"/>
                  </a:schemeClr>
                </a:solidFill>
              </a:rPr>
              <a:t>thyreotropní</a:t>
            </a:r>
            <a:r>
              <a:rPr lang="cs-CZ" sz="1800" dirty="0" smtClean="0">
                <a:solidFill>
                  <a:schemeClr val="bg1">
                    <a:lumMod val="40000"/>
                    <a:lumOff val="60000"/>
                  </a:schemeClr>
                </a:solidFill>
              </a:rPr>
              <a:t> </a:t>
            </a:r>
            <a:r>
              <a:rPr lang="cs-CZ" sz="1800" dirty="0">
                <a:solidFill>
                  <a:schemeClr val="bg1">
                    <a:lumMod val="40000"/>
                    <a:lumOff val="60000"/>
                  </a:schemeClr>
                </a:solidFill>
              </a:rPr>
              <a:t>hormon</a:t>
            </a:r>
            <a:r>
              <a:rPr lang="cs-CZ" sz="1800" dirty="0">
                <a:solidFill>
                  <a:schemeClr val="accent1"/>
                </a:solidFill>
              </a:rPr>
              <a:t> (</a:t>
            </a:r>
            <a:r>
              <a:rPr lang="cs-CZ" sz="1800" dirty="0" err="1">
                <a:solidFill>
                  <a:schemeClr val="accent1"/>
                </a:solidFill>
              </a:rPr>
              <a:t>thyroid-stimulating</a:t>
            </a:r>
            <a:r>
              <a:rPr lang="cs-CZ" sz="1800" dirty="0">
                <a:solidFill>
                  <a:schemeClr val="accent1"/>
                </a:solidFill>
              </a:rPr>
              <a:t> </a:t>
            </a:r>
            <a:r>
              <a:rPr lang="cs-CZ" sz="1800" dirty="0" err="1" smtClean="0">
                <a:solidFill>
                  <a:schemeClr val="accent1"/>
                </a:solidFill>
              </a:rPr>
              <a:t>hormone,TSH</a:t>
            </a:r>
            <a:r>
              <a:rPr lang="cs-CZ" sz="1800" dirty="0">
                <a:solidFill>
                  <a:schemeClr val="accent1"/>
                </a:solidFill>
              </a:rPr>
              <a:t>)- </a:t>
            </a:r>
            <a:r>
              <a:rPr lang="cs-CZ" sz="1800" dirty="0" smtClean="0">
                <a:solidFill>
                  <a:schemeClr val="accent1"/>
                </a:solidFill>
              </a:rPr>
              <a:t>stimuluje </a:t>
            </a:r>
            <a:r>
              <a:rPr lang="cs-CZ" sz="1800" dirty="0">
                <a:solidFill>
                  <a:schemeClr val="accent1"/>
                </a:solidFill>
              </a:rPr>
              <a:t>syntézu a uvolňování hormonů štítné </a:t>
            </a:r>
            <a:r>
              <a:rPr lang="cs-CZ" sz="1800" dirty="0" smtClean="0">
                <a:solidFill>
                  <a:schemeClr val="accent1"/>
                </a:solidFill>
              </a:rPr>
              <a:t>žlázy</a:t>
            </a:r>
          </a:p>
          <a:p>
            <a:r>
              <a:rPr lang="cs-CZ" sz="1800" dirty="0">
                <a:solidFill>
                  <a:schemeClr val="bg1">
                    <a:lumMod val="40000"/>
                    <a:lumOff val="60000"/>
                  </a:schemeClr>
                </a:solidFill>
              </a:rPr>
              <a:t>g</a:t>
            </a:r>
            <a:r>
              <a:rPr lang="cs-CZ" sz="1800" dirty="0" smtClean="0">
                <a:solidFill>
                  <a:schemeClr val="bg1">
                    <a:lumMod val="40000"/>
                    <a:lumOff val="60000"/>
                  </a:schemeClr>
                </a:solidFill>
              </a:rPr>
              <a:t>onadotropní hormony</a:t>
            </a:r>
          </a:p>
          <a:p>
            <a:pPr marL="342900" lvl="2" indent="-342900"/>
            <a:r>
              <a:rPr lang="cs-CZ" sz="1800" dirty="0" smtClean="0">
                <a:solidFill>
                  <a:schemeClr val="tx2">
                    <a:lumMod val="40000"/>
                    <a:lumOff val="60000"/>
                  </a:schemeClr>
                </a:solidFill>
              </a:rPr>
              <a:t>folikuly </a:t>
            </a:r>
            <a:r>
              <a:rPr lang="cs-CZ" sz="1800" dirty="0">
                <a:solidFill>
                  <a:schemeClr val="tx2">
                    <a:lumMod val="40000"/>
                    <a:lumOff val="60000"/>
                  </a:schemeClr>
                </a:solidFill>
              </a:rPr>
              <a:t>stimulující hormon </a:t>
            </a:r>
            <a:r>
              <a:rPr lang="cs-CZ" sz="1800" dirty="0">
                <a:solidFill>
                  <a:schemeClr val="accent1"/>
                </a:solidFill>
              </a:rPr>
              <a:t>(</a:t>
            </a:r>
            <a:r>
              <a:rPr lang="cs-CZ" sz="1800" dirty="0" err="1">
                <a:solidFill>
                  <a:schemeClr val="accent1"/>
                </a:solidFill>
              </a:rPr>
              <a:t>follicle-stimulating</a:t>
            </a:r>
            <a:r>
              <a:rPr lang="cs-CZ" sz="1800" dirty="0">
                <a:solidFill>
                  <a:schemeClr val="accent1"/>
                </a:solidFill>
              </a:rPr>
              <a:t> </a:t>
            </a:r>
            <a:r>
              <a:rPr lang="cs-CZ" sz="1800" dirty="0" smtClean="0">
                <a:solidFill>
                  <a:schemeClr val="accent1"/>
                </a:solidFill>
              </a:rPr>
              <a:t>hormone, FSH)</a:t>
            </a:r>
            <a:r>
              <a:rPr lang="cs-CZ" sz="1800" dirty="0">
                <a:solidFill>
                  <a:schemeClr val="accent1"/>
                </a:solidFill>
              </a:rPr>
              <a:t> tvorba estrogenu, růst folikulů, spermií</a:t>
            </a:r>
          </a:p>
          <a:p>
            <a:r>
              <a:rPr lang="cs-CZ" sz="1800" dirty="0" smtClean="0">
                <a:solidFill>
                  <a:schemeClr val="tx2">
                    <a:lumMod val="40000"/>
                    <a:lumOff val="60000"/>
                  </a:schemeClr>
                </a:solidFill>
              </a:rPr>
              <a:t>luteinizační </a:t>
            </a:r>
            <a:r>
              <a:rPr lang="cs-CZ" sz="1800" dirty="0">
                <a:solidFill>
                  <a:schemeClr val="tx2">
                    <a:lumMod val="40000"/>
                    <a:lumOff val="60000"/>
                  </a:schemeClr>
                </a:solidFill>
              </a:rPr>
              <a:t>hormon </a:t>
            </a:r>
            <a:r>
              <a:rPr lang="cs-CZ" sz="1800" dirty="0" smtClean="0">
                <a:solidFill>
                  <a:schemeClr val="accent1"/>
                </a:solidFill>
              </a:rPr>
              <a:t>(LH</a:t>
            </a:r>
            <a:r>
              <a:rPr lang="cs-CZ" sz="1800" dirty="0">
                <a:solidFill>
                  <a:schemeClr val="accent1"/>
                </a:solidFill>
              </a:rPr>
              <a:t>), </a:t>
            </a:r>
            <a:r>
              <a:rPr lang="cs-CZ" sz="1800" dirty="0" err="1">
                <a:solidFill>
                  <a:schemeClr val="accent1"/>
                </a:solidFill>
              </a:rPr>
              <a:t>luteinizace</a:t>
            </a:r>
            <a:r>
              <a:rPr lang="cs-CZ" sz="1800" dirty="0">
                <a:solidFill>
                  <a:schemeClr val="accent1"/>
                </a:solidFill>
              </a:rPr>
              <a:t> = vývoj žlutého tělíska uvnitř prasklého Graafova </a:t>
            </a:r>
            <a:r>
              <a:rPr lang="cs-CZ" sz="1800" dirty="0" smtClean="0">
                <a:solidFill>
                  <a:schemeClr val="accent1"/>
                </a:solidFill>
              </a:rPr>
              <a:t>folikulu, produkce vajíček a spermií, produkce pohlavních hormonů - testosteronu</a:t>
            </a:r>
          </a:p>
        </p:txBody>
      </p:sp>
      <p:sp>
        <p:nvSpPr>
          <p:cNvPr id="4" name="Obdélník 3"/>
          <p:cNvSpPr/>
          <p:nvPr/>
        </p:nvSpPr>
        <p:spPr>
          <a:xfrm>
            <a:off x="5148064" y="836712"/>
            <a:ext cx="4572000" cy="341632"/>
          </a:xfrm>
          <a:prstGeom prst="rect">
            <a:avLst/>
          </a:prstGeom>
        </p:spPr>
        <p:txBody>
          <a:bodyPr>
            <a:spAutoFit/>
          </a:bodyPr>
          <a:lstStyle/>
          <a:p>
            <a:pPr>
              <a:lnSpc>
                <a:spcPct val="90000"/>
              </a:lnSpc>
            </a:pPr>
            <a:endParaRPr lang="cs-CZ" dirty="0"/>
          </a:p>
        </p:txBody>
      </p:sp>
    </p:spTree>
    <p:extLst>
      <p:ext uri="{BB962C8B-B14F-4D97-AF65-F5344CB8AC3E}">
        <p14:creationId xmlns:p14="http://schemas.microsoft.com/office/powerpoint/2010/main" val="2603709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484784"/>
            <a:ext cx="5832648" cy="5069160"/>
          </a:xfrm>
        </p:spPr>
        <p:txBody>
          <a:bodyPr>
            <a:normAutofit lnSpcReduction="10000"/>
          </a:bodyPr>
          <a:lstStyle/>
          <a:p>
            <a:pPr marL="0" indent="0">
              <a:lnSpc>
                <a:spcPct val="120000"/>
              </a:lnSpc>
              <a:buNone/>
            </a:pPr>
            <a:r>
              <a:rPr lang="cs-CZ" sz="1800" dirty="0" smtClean="0">
                <a:solidFill>
                  <a:srgbClr val="669CF4"/>
                </a:solidFill>
              </a:rPr>
              <a:t>Štítná žláza</a:t>
            </a:r>
            <a:endParaRPr lang="cs-CZ" sz="1800" dirty="0">
              <a:solidFill>
                <a:srgbClr val="669CF4"/>
              </a:solidFill>
            </a:endParaRPr>
          </a:p>
          <a:p>
            <a:pPr>
              <a:lnSpc>
                <a:spcPct val="120000"/>
              </a:lnSpc>
            </a:pPr>
            <a:r>
              <a:rPr lang="cs-CZ" sz="1800" dirty="0" err="1" smtClean="0">
                <a:solidFill>
                  <a:srgbClr val="FF115B"/>
                </a:solidFill>
              </a:rPr>
              <a:t>thyroxin</a:t>
            </a:r>
            <a:r>
              <a:rPr lang="cs-CZ" sz="1800" dirty="0" smtClean="0">
                <a:solidFill>
                  <a:schemeClr val="accent1"/>
                </a:solidFill>
              </a:rPr>
              <a:t> </a:t>
            </a:r>
            <a:r>
              <a:rPr lang="cs-CZ" sz="1800" dirty="0">
                <a:solidFill>
                  <a:schemeClr val="accent1"/>
                </a:solidFill>
              </a:rPr>
              <a:t>(</a:t>
            </a:r>
            <a:r>
              <a:rPr lang="cs-CZ" sz="1800" dirty="0" smtClean="0">
                <a:solidFill>
                  <a:schemeClr val="accent1"/>
                </a:solidFill>
              </a:rPr>
              <a:t>T4) – MTB, růst a vývoj</a:t>
            </a:r>
          </a:p>
          <a:p>
            <a:pPr>
              <a:lnSpc>
                <a:spcPct val="120000"/>
              </a:lnSpc>
            </a:pPr>
            <a:r>
              <a:rPr lang="cs-CZ" sz="1800" dirty="0" err="1" smtClean="0">
                <a:solidFill>
                  <a:srgbClr val="FF115B"/>
                </a:solidFill>
              </a:rPr>
              <a:t>trijodthyronin</a:t>
            </a:r>
            <a:r>
              <a:rPr lang="cs-CZ" sz="1800" dirty="0" smtClean="0">
                <a:solidFill>
                  <a:schemeClr val="accent1"/>
                </a:solidFill>
              </a:rPr>
              <a:t> </a:t>
            </a:r>
            <a:r>
              <a:rPr lang="cs-CZ" sz="1800" dirty="0">
                <a:solidFill>
                  <a:schemeClr val="accent1"/>
                </a:solidFill>
              </a:rPr>
              <a:t>(</a:t>
            </a:r>
            <a:r>
              <a:rPr lang="cs-CZ" sz="1800" dirty="0" smtClean="0">
                <a:solidFill>
                  <a:schemeClr val="accent1"/>
                </a:solidFill>
              </a:rPr>
              <a:t>T3)</a:t>
            </a:r>
          </a:p>
          <a:p>
            <a:pPr>
              <a:lnSpc>
                <a:spcPct val="120000"/>
              </a:lnSpc>
            </a:pPr>
            <a:r>
              <a:rPr lang="cs-CZ" sz="1800" dirty="0" smtClean="0">
                <a:solidFill>
                  <a:srgbClr val="FF115B"/>
                </a:solidFill>
              </a:rPr>
              <a:t>kalcitonin</a:t>
            </a:r>
            <a:r>
              <a:rPr lang="cs-CZ" sz="1800" dirty="0" smtClean="0">
                <a:solidFill>
                  <a:schemeClr val="accent1"/>
                </a:solidFill>
              </a:rPr>
              <a:t> </a:t>
            </a:r>
            <a:r>
              <a:rPr lang="cs-CZ" sz="1800" dirty="0">
                <a:solidFill>
                  <a:schemeClr val="accent1"/>
                </a:solidFill>
              </a:rPr>
              <a:t>- snižuje hladinu vápenatých a </a:t>
            </a:r>
            <a:r>
              <a:rPr lang="cs-CZ" sz="1800" dirty="0" err="1">
                <a:solidFill>
                  <a:schemeClr val="accent1"/>
                </a:solidFill>
              </a:rPr>
              <a:t>fosforečnanových</a:t>
            </a:r>
            <a:r>
              <a:rPr lang="cs-CZ" sz="1800" dirty="0">
                <a:solidFill>
                  <a:schemeClr val="accent1"/>
                </a:solidFill>
              </a:rPr>
              <a:t> iontů v krvi jejich ukládáním do </a:t>
            </a:r>
            <a:r>
              <a:rPr lang="cs-CZ" sz="1800" dirty="0" smtClean="0">
                <a:solidFill>
                  <a:schemeClr val="accent1"/>
                </a:solidFill>
              </a:rPr>
              <a:t>kostí</a:t>
            </a:r>
          </a:p>
          <a:p>
            <a:pPr>
              <a:lnSpc>
                <a:spcPct val="120000"/>
              </a:lnSpc>
            </a:pPr>
            <a:r>
              <a:rPr lang="cs-CZ" sz="1800" dirty="0" err="1">
                <a:solidFill>
                  <a:srgbClr val="FF115B"/>
                </a:solidFill>
              </a:rPr>
              <a:t>k</a:t>
            </a:r>
            <a:r>
              <a:rPr lang="cs-CZ" sz="1800" dirty="0" err="1" smtClean="0">
                <a:solidFill>
                  <a:srgbClr val="FF115B"/>
                </a:solidFill>
              </a:rPr>
              <a:t>alcitriol</a:t>
            </a:r>
            <a:r>
              <a:rPr lang="cs-CZ" sz="1800" dirty="0" smtClean="0">
                <a:solidFill>
                  <a:srgbClr val="FF115B"/>
                </a:solidFill>
              </a:rPr>
              <a:t> </a:t>
            </a:r>
            <a:r>
              <a:rPr lang="cs-CZ" sz="1800" dirty="0" smtClean="0">
                <a:solidFill>
                  <a:schemeClr val="accent1"/>
                </a:solidFill>
              </a:rPr>
              <a:t>– aktivní forma vitaminu D, zvyšuje tvorbu Ca vázajícího proteinu = zvýšení plazmatické hladiny vápníku vázaného ze střeva</a:t>
            </a:r>
            <a:endParaRPr lang="cs-CZ" sz="1800" dirty="0" smtClean="0">
              <a:solidFill>
                <a:srgbClr val="669CF4"/>
              </a:solidFill>
            </a:endParaRPr>
          </a:p>
          <a:p>
            <a:pPr marL="0" indent="0">
              <a:lnSpc>
                <a:spcPct val="120000"/>
              </a:lnSpc>
              <a:buNone/>
            </a:pPr>
            <a:r>
              <a:rPr lang="cs-CZ" sz="1800" dirty="0" err="1">
                <a:solidFill>
                  <a:srgbClr val="669CF4"/>
                </a:solidFill>
              </a:rPr>
              <a:t>P</a:t>
            </a:r>
            <a:r>
              <a:rPr lang="cs-CZ" sz="1800" dirty="0" err="1" smtClean="0">
                <a:solidFill>
                  <a:srgbClr val="669CF4"/>
                </a:solidFill>
              </a:rPr>
              <a:t>říštitná</a:t>
            </a:r>
            <a:r>
              <a:rPr lang="cs-CZ" sz="1800" dirty="0" smtClean="0">
                <a:solidFill>
                  <a:srgbClr val="669CF4"/>
                </a:solidFill>
              </a:rPr>
              <a:t> tělíska</a:t>
            </a:r>
          </a:p>
          <a:p>
            <a:pPr>
              <a:lnSpc>
                <a:spcPct val="120000"/>
              </a:lnSpc>
            </a:pPr>
            <a:r>
              <a:rPr lang="cs-CZ" sz="1800" dirty="0" smtClean="0">
                <a:solidFill>
                  <a:srgbClr val="FF115B"/>
                </a:solidFill>
              </a:rPr>
              <a:t>parathormon </a:t>
            </a:r>
            <a:r>
              <a:rPr lang="cs-CZ" sz="1800" dirty="0">
                <a:solidFill>
                  <a:schemeClr val="accent1"/>
                </a:solidFill>
              </a:rPr>
              <a:t>(</a:t>
            </a:r>
            <a:r>
              <a:rPr lang="cs-CZ" sz="1800" dirty="0" err="1">
                <a:solidFill>
                  <a:schemeClr val="accent1"/>
                </a:solidFill>
              </a:rPr>
              <a:t>parathyroid</a:t>
            </a:r>
            <a:r>
              <a:rPr lang="cs-CZ" sz="1800" dirty="0">
                <a:solidFill>
                  <a:schemeClr val="accent1"/>
                </a:solidFill>
              </a:rPr>
              <a:t> </a:t>
            </a:r>
            <a:r>
              <a:rPr lang="cs-CZ" sz="1800" dirty="0" smtClean="0">
                <a:solidFill>
                  <a:schemeClr val="accent1"/>
                </a:solidFill>
              </a:rPr>
              <a:t>hormone, PTH) zvyšuje hladiny Ca</a:t>
            </a:r>
            <a:r>
              <a:rPr lang="cs-CZ" sz="1800" baseline="30000" dirty="0" smtClean="0">
                <a:solidFill>
                  <a:schemeClr val="accent1"/>
                </a:solidFill>
              </a:rPr>
              <a:t>2+ </a:t>
            </a:r>
            <a:r>
              <a:rPr lang="cs-CZ" sz="1800" dirty="0" smtClean="0">
                <a:solidFill>
                  <a:schemeClr val="accent1"/>
                </a:solidFill>
              </a:rPr>
              <a:t>v krvi (z kostní tkáně), stimuluje tvorbu </a:t>
            </a:r>
            <a:r>
              <a:rPr lang="cs-CZ" sz="1800" dirty="0" err="1" smtClean="0">
                <a:solidFill>
                  <a:schemeClr val="accent1"/>
                </a:solidFill>
              </a:rPr>
              <a:t>kalcitriolu</a:t>
            </a:r>
            <a:endParaRPr lang="cs-CZ" sz="1800" dirty="0" smtClean="0">
              <a:solidFill>
                <a:schemeClr val="accent1"/>
              </a:solidFill>
            </a:endParaRPr>
          </a:p>
          <a:p>
            <a:pPr>
              <a:lnSpc>
                <a:spcPct val="120000"/>
              </a:lnSpc>
            </a:pPr>
            <a:r>
              <a:rPr lang="cs-CZ" sz="1800" dirty="0">
                <a:solidFill>
                  <a:schemeClr val="accent1"/>
                </a:solidFill>
              </a:rPr>
              <a:t>zvýšené vyplavování </a:t>
            </a:r>
            <a:r>
              <a:rPr lang="cs-CZ" sz="1800" dirty="0" smtClean="0">
                <a:solidFill>
                  <a:schemeClr val="accent1"/>
                </a:solidFill>
              </a:rPr>
              <a:t>HPO</a:t>
            </a:r>
            <a:r>
              <a:rPr lang="cs-CZ" sz="1800" baseline="-25000" dirty="0" smtClean="0">
                <a:solidFill>
                  <a:schemeClr val="accent1"/>
                </a:solidFill>
              </a:rPr>
              <a:t>4</a:t>
            </a:r>
            <a:r>
              <a:rPr lang="cs-CZ" sz="1800" baseline="30000" dirty="0" smtClean="0">
                <a:solidFill>
                  <a:schemeClr val="accent1"/>
                </a:solidFill>
              </a:rPr>
              <a:t>2-</a:t>
            </a:r>
            <a:endParaRPr lang="cs-CZ" sz="1800" baseline="30000" dirty="0">
              <a:solidFill>
                <a:schemeClr val="accent1"/>
              </a:solidFill>
            </a:endParaRPr>
          </a:p>
          <a:p>
            <a:pPr marL="0" indent="0">
              <a:lnSpc>
                <a:spcPct val="120000"/>
              </a:lnSpc>
              <a:buNone/>
            </a:pPr>
            <a:endParaRPr lang="cs-CZ" sz="1800" dirty="0" smtClean="0">
              <a:solidFill>
                <a:schemeClr val="accent1"/>
              </a:solidFill>
            </a:endParaRPr>
          </a:p>
          <a:p>
            <a:pPr marL="457200" lvl="1" indent="0">
              <a:lnSpc>
                <a:spcPct val="90000"/>
              </a:lnSpc>
              <a:buNone/>
            </a:pPr>
            <a:endParaRPr lang="en-US" sz="1600" dirty="0">
              <a:latin typeface="+mj-l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340768"/>
            <a:ext cx="23336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16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484784"/>
            <a:ext cx="5832648" cy="5069160"/>
          </a:xfrm>
        </p:spPr>
        <p:txBody>
          <a:bodyPr>
            <a:normAutofit/>
          </a:bodyPr>
          <a:lstStyle/>
          <a:p>
            <a:pPr marL="0" indent="0">
              <a:lnSpc>
                <a:spcPct val="120000"/>
              </a:lnSpc>
              <a:buNone/>
            </a:pPr>
            <a:r>
              <a:rPr lang="cs-CZ" sz="1800" dirty="0" smtClean="0">
                <a:solidFill>
                  <a:srgbClr val="669CF4"/>
                </a:solidFill>
              </a:rPr>
              <a:t>Srdce</a:t>
            </a:r>
          </a:p>
          <a:p>
            <a:pPr>
              <a:lnSpc>
                <a:spcPct val="120000"/>
              </a:lnSpc>
            </a:pPr>
            <a:r>
              <a:rPr lang="cs-CZ" sz="1800" dirty="0" smtClean="0">
                <a:solidFill>
                  <a:srgbClr val="FF115B"/>
                </a:solidFill>
              </a:rPr>
              <a:t>atriální </a:t>
            </a:r>
            <a:r>
              <a:rPr lang="cs-CZ" sz="1800" dirty="0" err="1">
                <a:solidFill>
                  <a:srgbClr val="FF115B"/>
                </a:solidFill>
              </a:rPr>
              <a:t>natriuretický</a:t>
            </a:r>
            <a:r>
              <a:rPr lang="cs-CZ" sz="1800" dirty="0">
                <a:solidFill>
                  <a:srgbClr val="FF115B"/>
                </a:solidFill>
              </a:rPr>
              <a:t> peptid </a:t>
            </a:r>
            <a:r>
              <a:rPr lang="cs-CZ" sz="1800" dirty="0">
                <a:solidFill>
                  <a:schemeClr val="accent1"/>
                </a:solidFill>
              </a:rPr>
              <a:t>(</a:t>
            </a:r>
            <a:r>
              <a:rPr lang="cs-CZ" sz="1800" dirty="0" err="1">
                <a:solidFill>
                  <a:schemeClr val="accent1"/>
                </a:solidFill>
              </a:rPr>
              <a:t>atrial-natriuretic</a:t>
            </a:r>
            <a:r>
              <a:rPr lang="cs-CZ" sz="1800" dirty="0">
                <a:solidFill>
                  <a:schemeClr val="accent1"/>
                </a:solidFill>
              </a:rPr>
              <a:t> </a:t>
            </a:r>
            <a:r>
              <a:rPr lang="cs-CZ" sz="1800" dirty="0" smtClean="0">
                <a:solidFill>
                  <a:schemeClr val="accent1"/>
                </a:solidFill>
              </a:rPr>
              <a:t>peptide, ANP) – zvýšení exkrece sodíku, močení, relaxace cév…snižuje TK</a:t>
            </a:r>
          </a:p>
          <a:p>
            <a:pPr>
              <a:lnSpc>
                <a:spcPct val="120000"/>
              </a:lnSpc>
            </a:pPr>
            <a:r>
              <a:rPr lang="cs-CZ" sz="1800" dirty="0">
                <a:solidFill>
                  <a:schemeClr val="accent1"/>
                </a:solidFill>
              </a:rPr>
              <a:t>brání tvorbě reninu, vasopresinu a aldosteronu</a:t>
            </a:r>
          </a:p>
          <a:p>
            <a:pPr marL="0" indent="0">
              <a:lnSpc>
                <a:spcPct val="120000"/>
              </a:lnSpc>
              <a:buNone/>
            </a:pPr>
            <a:endParaRPr lang="cs-CZ" sz="1800" dirty="0" smtClean="0">
              <a:solidFill>
                <a:srgbClr val="669CF4"/>
              </a:solidFill>
            </a:endParaRPr>
          </a:p>
          <a:p>
            <a:pPr marL="0" indent="0">
              <a:lnSpc>
                <a:spcPct val="120000"/>
              </a:lnSpc>
              <a:buNone/>
            </a:pPr>
            <a:endParaRPr lang="cs-CZ" sz="1800" dirty="0">
              <a:solidFill>
                <a:srgbClr val="669CF4"/>
              </a:solidFill>
            </a:endParaRPr>
          </a:p>
          <a:p>
            <a:pPr marL="0" indent="0">
              <a:lnSpc>
                <a:spcPct val="120000"/>
              </a:lnSpc>
              <a:buNone/>
            </a:pPr>
            <a:endParaRPr lang="cs-CZ" sz="1800" dirty="0">
              <a:solidFill>
                <a:srgbClr val="669CF4"/>
              </a:solidFill>
            </a:endParaRPr>
          </a:p>
          <a:p>
            <a:pPr marL="0" indent="0">
              <a:lnSpc>
                <a:spcPct val="120000"/>
              </a:lnSpc>
              <a:buNone/>
            </a:pPr>
            <a:r>
              <a:rPr lang="cs-CZ" sz="1800" dirty="0">
                <a:solidFill>
                  <a:srgbClr val="669CF4"/>
                </a:solidFill>
              </a:rPr>
              <a:t>Kůže </a:t>
            </a:r>
          </a:p>
          <a:p>
            <a:pPr>
              <a:lnSpc>
                <a:spcPct val="120000"/>
              </a:lnSpc>
            </a:pPr>
            <a:r>
              <a:rPr lang="cs-CZ" sz="1800" dirty="0">
                <a:solidFill>
                  <a:srgbClr val="FF115B"/>
                </a:solidFill>
              </a:rPr>
              <a:t>kalciferol</a:t>
            </a:r>
            <a:r>
              <a:rPr lang="cs-CZ" sz="1800" dirty="0">
                <a:solidFill>
                  <a:schemeClr val="accent1"/>
                </a:solidFill>
              </a:rPr>
              <a:t> </a:t>
            </a:r>
            <a:r>
              <a:rPr lang="cs-CZ" sz="1800" dirty="0" smtClean="0">
                <a:solidFill>
                  <a:schemeClr val="accent1"/>
                </a:solidFill>
              </a:rPr>
              <a:t>(cholekalciferol = vitamin D</a:t>
            </a:r>
            <a:r>
              <a:rPr lang="cs-CZ" sz="1800" baseline="-25000" dirty="0" smtClean="0">
                <a:solidFill>
                  <a:schemeClr val="accent1"/>
                </a:solidFill>
              </a:rPr>
              <a:t>3</a:t>
            </a:r>
            <a:r>
              <a:rPr lang="cs-CZ" sz="1800" dirty="0">
                <a:solidFill>
                  <a:schemeClr val="accent1"/>
                </a:solidFill>
              </a:rPr>
              <a:t> </a:t>
            </a:r>
            <a:r>
              <a:rPr lang="cs-CZ" sz="1800" dirty="0" smtClean="0">
                <a:solidFill>
                  <a:schemeClr val="accent1"/>
                </a:solidFill>
              </a:rPr>
              <a:t>– prekurzor </a:t>
            </a:r>
            <a:r>
              <a:rPr lang="cs-CZ" sz="1800" dirty="0" err="1" smtClean="0">
                <a:solidFill>
                  <a:schemeClr val="accent1"/>
                </a:solidFill>
              </a:rPr>
              <a:t>kalcotriolu</a:t>
            </a:r>
            <a:r>
              <a:rPr lang="cs-CZ" sz="1800" dirty="0" smtClean="0">
                <a:solidFill>
                  <a:schemeClr val="accent1"/>
                </a:solidFill>
              </a:rPr>
              <a:t>)</a:t>
            </a:r>
          </a:p>
          <a:p>
            <a:pPr>
              <a:lnSpc>
                <a:spcPct val="120000"/>
              </a:lnSpc>
            </a:pPr>
            <a:r>
              <a:rPr lang="cs-CZ" sz="1800" dirty="0" smtClean="0">
                <a:solidFill>
                  <a:schemeClr val="accent1"/>
                </a:solidFill>
              </a:rPr>
              <a:t>7-dehydrocholesterol - provitamin </a:t>
            </a:r>
            <a:r>
              <a:rPr lang="cs-CZ" sz="1800" dirty="0">
                <a:solidFill>
                  <a:schemeClr val="accent1"/>
                </a:solidFill>
              </a:rPr>
              <a:t>D</a:t>
            </a:r>
            <a:r>
              <a:rPr lang="cs-CZ" sz="1800" baseline="-25000" dirty="0">
                <a:solidFill>
                  <a:schemeClr val="accent1"/>
                </a:solidFill>
              </a:rPr>
              <a:t>3</a:t>
            </a:r>
            <a:r>
              <a:rPr lang="cs-CZ" sz="1800" dirty="0">
                <a:solidFill>
                  <a:schemeClr val="accent1"/>
                </a:solidFill>
              </a:rPr>
              <a:t> </a:t>
            </a:r>
            <a:r>
              <a:rPr lang="cs-CZ" sz="1800" dirty="0" smtClean="0">
                <a:solidFill>
                  <a:schemeClr val="accent1"/>
                </a:solidFill>
              </a:rPr>
              <a:t>- vitamin </a:t>
            </a:r>
            <a:r>
              <a:rPr lang="cs-CZ" sz="1800" dirty="0">
                <a:solidFill>
                  <a:schemeClr val="accent1"/>
                </a:solidFill>
              </a:rPr>
              <a:t>D</a:t>
            </a:r>
            <a:r>
              <a:rPr lang="cs-CZ" sz="1800" baseline="-25000" dirty="0">
                <a:solidFill>
                  <a:schemeClr val="accent1"/>
                </a:solidFill>
              </a:rPr>
              <a:t>3</a:t>
            </a:r>
            <a:r>
              <a:rPr lang="cs-CZ" sz="1800" dirty="0">
                <a:solidFill>
                  <a:schemeClr val="accent1"/>
                </a:solidFill>
              </a:rPr>
              <a:t> </a:t>
            </a:r>
            <a:r>
              <a:rPr lang="cs-CZ" sz="1800" dirty="0" smtClean="0">
                <a:solidFill>
                  <a:schemeClr val="accent1"/>
                </a:solidFill>
              </a:rPr>
              <a:t>- </a:t>
            </a:r>
            <a:r>
              <a:rPr lang="cs-CZ" sz="1800" dirty="0" err="1" smtClean="0">
                <a:solidFill>
                  <a:schemeClr val="accent1"/>
                </a:solidFill>
              </a:rPr>
              <a:t>kalcitriol</a:t>
            </a:r>
            <a:endParaRPr lang="cs-CZ" sz="1800" dirty="0">
              <a:solidFill>
                <a:schemeClr val="accent1"/>
              </a:solidFill>
            </a:endParaRPr>
          </a:p>
          <a:p>
            <a:pPr marL="0" indent="0">
              <a:buNone/>
            </a:pPr>
            <a:endParaRPr lang="cs-CZ" sz="1800" dirty="0" smtClean="0">
              <a:solidFill>
                <a:schemeClr val="accent1"/>
              </a:solidFill>
              <a:latin typeface="+mj-lt"/>
            </a:endParaRP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56992"/>
            <a:ext cx="2857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71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Soubor:Reaction-Dehydrocholesterol-Previtamin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093" y="342928"/>
            <a:ext cx="6513190" cy="143584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oubor:Reaction-VitaminiD3-Calcitri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82752"/>
            <a:ext cx="6524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oubor:Reaction-PrevitaminD3-Vitamin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092" y="1762748"/>
            <a:ext cx="6513190" cy="235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0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268760"/>
            <a:ext cx="8352928" cy="5472608"/>
          </a:xfrm>
        </p:spPr>
        <p:txBody>
          <a:bodyPr>
            <a:normAutofit fontScale="32500" lnSpcReduction="20000"/>
          </a:bodyPr>
          <a:lstStyle/>
          <a:p>
            <a:pPr marL="0" indent="0">
              <a:buNone/>
            </a:pPr>
            <a:r>
              <a:rPr lang="cs-CZ" sz="4900" dirty="0">
                <a:solidFill>
                  <a:srgbClr val="669CF4"/>
                </a:solidFill>
                <a:latin typeface="+mj-lt"/>
              </a:rPr>
              <a:t>Ž</a:t>
            </a:r>
            <a:r>
              <a:rPr lang="cs-CZ" sz="4900" dirty="0" smtClean="0">
                <a:solidFill>
                  <a:srgbClr val="669CF4"/>
                </a:solidFill>
                <a:latin typeface="+mj-lt"/>
              </a:rPr>
              <a:t>aludek </a:t>
            </a:r>
            <a:r>
              <a:rPr lang="cs-CZ" sz="4900" dirty="0">
                <a:solidFill>
                  <a:srgbClr val="669CF4"/>
                </a:solidFill>
                <a:latin typeface="+mj-lt"/>
              </a:rPr>
              <a:t>a </a:t>
            </a:r>
            <a:r>
              <a:rPr lang="cs-CZ" sz="4900" dirty="0" smtClean="0">
                <a:solidFill>
                  <a:srgbClr val="669CF4"/>
                </a:solidFill>
                <a:latin typeface="+mj-lt"/>
              </a:rPr>
              <a:t>střeva</a:t>
            </a:r>
          </a:p>
          <a:p>
            <a:r>
              <a:rPr lang="cs-CZ" sz="4900" dirty="0">
                <a:solidFill>
                  <a:schemeClr val="bg1">
                    <a:lumMod val="40000"/>
                    <a:lumOff val="60000"/>
                  </a:schemeClr>
                </a:solidFill>
                <a:latin typeface="+mj-lt"/>
              </a:rPr>
              <a:t>g</a:t>
            </a:r>
            <a:r>
              <a:rPr lang="cs-CZ" sz="4900" dirty="0" smtClean="0">
                <a:solidFill>
                  <a:schemeClr val="bg1">
                    <a:lumMod val="40000"/>
                    <a:lumOff val="60000"/>
                  </a:schemeClr>
                </a:solidFill>
                <a:latin typeface="+mj-lt"/>
              </a:rPr>
              <a:t>astrin</a:t>
            </a:r>
          </a:p>
          <a:p>
            <a:r>
              <a:rPr lang="cs-CZ" sz="4900" dirty="0">
                <a:solidFill>
                  <a:schemeClr val="bg1">
                    <a:lumMod val="40000"/>
                    <a:lumOff val="60000"/>
                  </a:schemeClr>
                </a:solidFill>
                <a:latin typeface="+mj-lt"/>
              </a:rPr>
              <a:t>s</a:t>
            </a:r>
            <a:r>
              <a:rPr lang="cs-CZ" sz="4900" dirty="0" smtClean="0">
                <a:solidFill>
                  <a:schemeClr val="bg1">
                    <a:lumMod val="40000"/>
                    <a:lumOff val="60000"/>
                  </a:schemeClr>
                </a:solidFill>
                <a:latin typeface="+mj-lt"/>
              </a:rPr>
              <a:t>ekretin</a:t>
            </a:r>
          </a:p>
          <a:p>
            <a:r>
              <a:rPr lang="cs-CZ" sz="4900" dirty="0" err="1" smtClean="0">
                <a:solidFill>
                  <a:schemeClr val="bg1">
                    <a:lumMod val="40000"/>
                    <a:lumOff val="60000"/>
                  </a:schemeClr>
                </a:solidFill>
                <a:latin typeface="+mj-lt"/>
              </a:rPr>
              <a:t>cholecystokinin</a:t>
            </a:r>
            <a:r>
              <a:rPr lang="cs-CZ" sz="4900" dirty="0" smtClean="0">
                <a:solidFill>
                  <a:schemeClr val="bg1">
                    <a:lumMod val="40000"/>
                    <a:lumOff val="60000"/>
                  </a:schemeClr>
                </a:solidFill>
                <a:latin typeface="+mj-lt"/>
              </a:rPr>
              <a:t> </a:t>
            </a:r>
            <a:r>
              <a:rPr lang="cs-CZ" sz="4900" dirty="0">
                <a:solidFill>
                  <a:schemeClr val="accent1"/>
                </a:solidFill>
                <a:latin typeface="+mj-lt"/>
              </a:rPr>
              <a:t>(</a:t>
            </a:r>
            <a:r>
              <a:rPr lang="cs-CZ" sz="4900" dirty="0" smtClean="0">
                <a:solidFill>
                  <a:schemeClr val="accent1"/>
                </a:solidFill>
                <a:latin typeface="+mj-lt"/>
              </a:rPr>
              <a:t>CCK)</a:t>
            </a:r>
          </a:p>
          <a:p>
            <a:r>
              <a:rPr lang="cs-CZ" sz="4900" dirty="0" err="1" smtClean="0">
                <a:solidFill>
                  <a:schemeClr val="bg1">
                    <a:lumMod val="40000"/>
                    <a:lumOff val="60000"/>
                  </a:schemeClr>
                </a:solidFill>
                <a:latin typeface="+mj-lt"/>
              </a:rPr>
              <a:t>somatostatin</a:t>
            </a:r>
            <a:endParaRPr lang="cs-CZ" sz="4900" dirty="0" smtClean="0">
              <a:solidFill>
                <a:schemeClr val="bg1">
                  <a:lumMod val="40000"/>
                  <a:lumOff val="60000"/>
                </a:schemeClr>
              </a:solidFill>
              <a:latin typeface="+mj-lt"/>
            </a:endParaRPr>
          </a:p>
          <a:p>
            <a:r>
              <a:rPr lang="cs-CZ" sz="4900" dirty="0" smtClean="0">
                <a:solidFill>
                  <a:schemeClr val="bg1">
                    <a:lumMod val="40000"/>
                    <a:lumOff val="60000"/>
                  </a:schemeClr>
                </a:solidFill>
                <a:latin typeface="+mj-lt"/>
              </a:rPr>
              <a:t>neuropeptid Y</a:t>
            </a:r>
          </a:p>
          <a:p>
            <a:r>
              <a:rPr lang="cs-CZ" sz="4900" dirty="0" err="1" smtClean="0">
                <a:solidFill>
                  <a:schemeClr val="bg1">
                    <a:lumMod val="40000"/>
                    <a:lumOff val="60000"/>
                  </a:schemeClr>
                </a:solidFill>
                <a:latin typeface="+mj-lt"/>
              </a:rPr>
              <a:t>ghrelin</a:t>
            </a:r>
            <a:endParaRPr lang="cs-CZ" sz="4900" dirty="0">
              <a:solidFill>
                <a:schemeClr val="bg1">
                  <a:lumMod val="40000"/>
                  <a:lumOff val="60000"/>
                </a:schemeClr>
              </a:solidFill>
              <a:latin typeface="+mj-lt"/>
            </a:endParaRPr>
          </a:p>
          <a:p>
            <a:pPr marL="0" indent="0">
              <a:buNone/>
            </a:pPr>
            <a:endParaRPr lang="cs-CZ" sz="4900" b="1" dirty="0" smtClean="0">
              <a:solidFill>
                <a:schemeClr val="accent1"/>
              </a:solidFill>
              <a:latin typeface="+mj-lt"/>
            </a:endParaRPr>
          </a:p>
          <a:p>
            <a:pPr marL="0" indent="0">
              <a:buNone/>
            </a:pPr>
            <a:r>
              <a:rPr lang="cs-CZ" sz="4900" dirty="0" smtClean="0">
                <a:solidFill>
                  <a:srgbClr val="669CF4"/>
                </a:solidFill>
                <a:latin typeface="+mj-lt"/>
              </a:rPr>
              <a:t>Játra</a:t>
            </a:r>
          </a:p>
          <a:p>
            <a:r>
              <a:rPr lang="cs-CZ" sz="4900" dirty="0" err="1">
                <a:solidFill>
                  <a:schemeClr val="bg1">
                    <a:lumMod val="40000"/>
                    <a:lumOff val="60000"/>
                  </a:schemeClr>
                </a:solidFill>
                <a:latin typeface="+mj-lt"/>
              </a:rPr>
              <a:t>s</a:t>
            </a:r>
            <a:r>
              <a:rPr lang="cs-CZ" sz="4900" dirty="0" err="1" smtClean="0">
                <a:solidFill>
                  <a:schemeClr val="bg1">
                    <a:lumMod val="40000"/>
                    <a:lumOff val="60000"/>
                  </a:schemeClr>
                </a:solidFill>
                <a:latin typeface="+mj-lt"/>
              </a:rPr>
              <a:t>omatomedin</a:t>
            </a:r>
            <a:r>
              <a:rPr lang="cs-CZ" sz="4900" dirty="0" smtClean="0">
                <a:solidFill>
                  <a:schemeClr val="bg1">
                    <a:lumMod val="40000"/>
                    <a:lumOff val="60000"/>
                  </a:schemeClr>
                </a:solidFill>
                <a:latin typeface="+mj-lt"/>
              </a:rPr>
              <a:t> </a:t>
            </a:r>
            <a:r>
              <a:rPr lang="cs-CZ" sz="4900" dirty="0" smtClean="0">
                <a:solidFill>
                  <a:schemeClr val="accent1"/>
                </a:solidFill>
                <a:latin typeface="+mj-lt"/>
              </a:rPr>
              <a:t>(růst kostí)</a:t>
            </a:r>
          </a:p>
          <a:p>
            <a:r>
              <a:rPr lang="cs-CZ" sz="4900" dirty="0" err="1" smtClean="0">
                <a:solidFill>
                  <a:schemeClr val="bg1">
                    <a:lumMod val="40000"/>
                    <a:lumOff val="60000"/>
                  </a:schemeClr>
                </a:solidFill>
                <a:latin typeface="+mj-lt"/>
              </a:rPr>
              <a:t>angiotenzinogen</a:t>
            </a:r>
            <a:endParaRPr lang="cs-CZ" sz="4900" dirty="0" smtClean="0">
              <a:solidFill>
                <a:schemeClr val="bg1">
                  <a:lumMod val="40000"/>
                  <a:lumOff val="60000"/>
                </a:schemeClr>
              </a:solidFill>
              <a:latin typeface="+mj-lt"/>
            </a:endParaRPr>
          </a:p>
          <a:p>
            <a:r>
              <a:rPr lang="cs-CZ" sz="4900" dirty="0" err="1">
                <a:solidFill>
                  <a:schemeClr val="bg1">
                    <a:lumMod val="40000"/>
                    <a:lumOff val="60000"/>
                  </a:schemeClr>
                </a:solidFill>
                <a:latin typeface="+mj-lt"/>
              </a:rPr>
              <a:t>t</a:t>
            </a:r>
            <a:r>
              <a:rPr lang="cs-CZ" sz="4900" dirty="0" err="1" smtClean="0">
                <a:solidFill>
                  <a:schemeClr val="bg1">
                    <a:lumMod val="40000"/>
                    <a:lumOff val="60000"/>
                  </a:schemeClr>
                </a:solidFill>
                <a:latin typeface="+mj-lt"/>
              </a:rPr>
              <a:t>rombopoetin</a:t>
            </a:r>
            <a:endParaRPr lang="cs-CZ" sz="4900" dirty="0" smtClean="0">
              <a:solidFill>
                <a:schemeClr val="bg1">
                  <a:lumMod val="40000"/>
                  <a:lumOff val="60000"/>
                </a:schemeClr>
              </a:solidFill>
              <a:latin typeface="+mj-lt"/>
            </a:endParaRPr>
          </a:p>
          <a:p>
            <a:pPr marL="0" indent="0">
              <a:buNone/>
            </a:pPr>
            <a:endParaRPr lang="cs-CZ" sz="4900" dirty="0">
              <a:solidFill>
                <a:schemeClr val="accent1"/>
              </a:solidFill>
              <a:latin typeface="+mj-lt"/>
            </a:endParaRPr>
          </a:p>
          <a:p>
            <a:pPr marL="0" indent="0">
              <a:buNone/>
            </a:pPr>
            <a:r>
              <a:rPr lang="cs-CZ" sz="4900" dirty="0">
                <a:solidFill>
                  <a:srgbClr val="669CF4"/>
                </a:solidFill>
                <a:latin typeface="+mj-lt"/>
              </a:rPr>
              <a:t>Langerhansovy ostrůvky v pankreatu </a:t>
            </a:r>
            <a:r>
              <a:rPr lang="cs-CZ" sz="4900" dirty="0">
                <a:solidFill>
                  <a:schemeClr val="accent1"/>
                </a:solidFill>
                <a:latin typeface="+mj-lt"/>
              </a:rPr>
              <a:t>(slinivce břišní) </a:t>
            </a:r>
            <a:endParaRPr lang="cs-CZ" sz="4900" dirty="0" smtClean="0">
              <a:solidFill>
                <a:schemeClr val="accent1"/>
              </a:solidFill>
              <a:latin typeface="+mj-lt"/>
            </a:endParaRPr>
          </a:p>
          <a:p>
            <a:r>
              <a:rPr lang="cs-CZ" sz="4900" dirty="0" smtClean="0">
                <a:solidFill>
                  <a:schemeClr val="bg1">
                    <a:lumMod val="40000"/>
                    <a:lumOff val="60000"/>
                  </a:schemeClr>
                </a:solidFill>
                <a:latin typeface="+mj-lt"/>
              </a:rPr>
              <a:t>inzulin</a:t>
            </a:r>
          </a:p>
          <a:p>
            <a:r>
              <a:rPr lang="cs-CZ" sz="4900" dirty="0" err="1" smtClean="0">
                <a:solidFill>
                  <a:schemeClr val="bg1">
                    <a:lumMod val="40000"/>
                    <a:lumOff val="60000"/>
                  </a:schemeClr>
                </a:solidFill>
                <a:latin typeface="+mj-lt"/>
              </a:rPr>
              <a:t>gukagon</a:t>
            </a:r>
            <a:endParaRPr lang="cs-CZ" sz="4900" dirty="0" smtClean="0">
              <a:solidFill>
                <a:schemeClr val="bg1">
                  <a:lumMod val="40000"/>
                  <a:lumOff val="60000"/>
                </a:schemeClr>
              </a:solidFill>
              <a:latin typeface="+mj-lt"/>
            </a:endParaRPr>
          </a:p>
          <a:p>
            <a:r>
              <a:rPr lang="cs-CZ" sz="4900" dirty="0" err="1" smtClean="0">
                <a:solidFill>
                  <a:schemeClr val="bg1">
                    <a:lumMod val="40000"/>
                    <a:lumOff val="60000"/>
                  </a:schemeClr>
                </a:solidFill>
                <a:latin typeface="+mj-lt"/>
              </a:rPr>
              <a:t>somatostatin</a:t>
            </a:r>
            <a:endParaRPr lang="cs-CZ" sz="4900" dirty="0" smtClean="0">
              <a:solidFill>
                <a:schemeClr val="bg1">
                  <a:lumMod val="40000"/>
                  <a:lumOff val="60000"/>
                </a:schemeClr>
              </a:solidFill>
              <a:latin typeface="+mj-lt"/>
            </a:endParaRPr>
          </a:p>
          <a:p>
            <a:r>
              <a:rPr lang="cs-CZ" sz="4900" dirty="0" smtClean="0">
                <a:solidFill>
                  <a:schemeClr val="bg1">
                    <a:lumMod val="40000"/>
                    <a:lumOff val="60000"/>
                  </a:schemeClr>
                </a:solidFill>
                <a:latin typeface="+mj-lt"/>
              </a:rPr>
              <a:t>pankreatický polypeptid</a:t>
            </a:r>
          </a:p>
          <a:p>
            <a:pPr marL="0" indent="0">
              <a:buNone/>
            </a:pPr>
            <a:endParaRPr lang="cs-CZ" sz="4900" b="1" dirty="0">
              <a:latin typeface="+mj-lt"/>
            </a:endParaRPr>
          </a:p>
          <a:p>
            <a:pPr marL="0" indent="0">
              <a:buNone/>
            </a:pPr>
            <a:r>
              <a:rPr lang="cs-CZ" sz="4900" dirty="0">
                <a:solidFill>
                  <a:srgbClr val="669CF4"/>
                </a:solidFill>
                <a:latin typeface="+mj-lt"/>
              </a:rPr>
              <a:t>Tuková tkáň</a:t>
            </a:r>
          </a:p>
          <a:p>
            <a:r>
              <a:rPr lang="cs-CZ" sz="4900" dirty="0" err="1">
                <a:solidFill>
                  <a:schemeClr val="bg1">
                    <a:lumMod val="40000"/>
                    <a:lumOff val="60000"/>
                  </a:schemeClr>
                </a:solidFill>
                <a:latin typeface="+mj-lt"/>
              </a:rPr>
              <a:t>l</a:t>
            </a:r>
            <a:r>
              <a:rPr lang="cs-CZ" sz="4900" dirty="0" err="1" smtClean="0">
                <a:solidFill>
                  <a:schemeClr val="bg1">
                    <a:lumMod val="40000"/>
                    <a:lumOff val="60000"/>
                  </a:schemeClr>
                </a:solidFill>
                <a:latin typeface="+mj-lt"/>
              </a:rPr>
              <a:t>eptin</a:t>
            </a:r>
            <a:r>
              <a:rPr lang="cs-CZ" sz="4900" dirty="0" smtClean="0">
                <a:solidFill>
                  <a:schemeClr val="bg1">
                    <a:lumMod val="40000"/>
                    <a:lumOff val="60000"/>
                  </a:schemeClr>
                </a:solidFill>
                <a:latin typeface="+mj-lt"/>
              </a:rPr>
              <a:t> </a:t>
            </a:r>
            <a:r>
              <a:rPr lang="cs-CZ" sz="4900" dirty="0" smtClean="0">
                <a:solidFill>
                  <a:schemeClr val="accent1"/>
                </a:solidFill>
                <a:latin typeface="+mj-lt"/>
              </a:rPr>
              <a:t>– přísun jídla, MTB, reprodukce</a:t>
            </a:r>
            <a:endParaRPr lang="en-US" sz="4900" dirty="0">
              <a:solidFill>
                <a:schemeClr val="accent1"/>
              </a:solidFill>
              <a:latin typeface="+mj-lt"/>
            </a:endParaRPr>
          </a:p>
          <a:p>
            <a:pPr marL="457200" lvl="1" indent="0">
              <a:lnSpc>
                <a:spcPct val="90000"/>
              </a:lnSpc>
              <a:buNone/>
            </a:pPr>
            <a:endParaRPr lang="en-US" sz="1600" dirty="0">
              <a:solidFill>
                <a:schemeClr val="accent1"/>
              </a:solidFill>
              <a:latin typeface="+mj-lt"/>
            </a:endParaRPr>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00" l="9931" r="99307"/>
                    </a14:imgEffect>
                  </a14:imgLayer>
                </a14:imgProps>
              </a:ext>
              <a:ext uri="{28A0092B-C50C-407E-A947-70E740481C1C}">
                <a14:useLocalDpi xmlns:a14="http://schemas.microsoft.com/office/drawing/2010/main" val="0"/>
              </a:ext>
            </a:extLst>
          </a:blip>
          <a:srcRect/>
          <a:stretch>
            <a:fillRect/>
          </a:stretch>
        </p:blipFill>
        <p:spPr bwMode="auto">
          <a:xfrm>
            <a:off x="5724128" y="1772816"/>
            <a:ext cx="2945581" cy="408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80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67544" y="1484784"/>
            <a:ext cx="7056784" cy="5069160"/>
          </a:xfrm>
        </p:spPr>
        <p:txBody>
          <a:bodyPr>
            <a:noAutofit/>
          </a:bodyPr>
          <a:lstStyle/>
          <a:p>
            <a:pPr marL="0" indent="0">
              <a:buNone/>
            </a:pPr>
            <a:r>
              <a:rPr lang="cs-CZ" sz="1800" dirty="0">
                <a:solidFill>
                  <a:srgbClr val="669CF4"/>
                </a:solidFill>
                <a:latin typeface="+mj-lt"/>
              </a:rPr>
              <a:t>N</a:t>
            </a:r>
            <a:r>
              <a:rPr lang="cs-CZ" sz="1800" dirty="0" smtClean="0">
                <a:solidFill>
                  <a:srgbClr val="669CF4"/>
                </a:solidFill>
                <a:latin typeface="+mj-lt"/>
              </a:rPr>
              <a:t>adledvinkové </a:t>
            </a:r>
            <a:r>
              <a:rPr lang="cs-CZ" sz="1800" dirty="0">
                <a:solidFill>
                  <a:srgbClr val="669CF4"/>
                </a:solidFill>
                <a:latin typeface="+mj-lt"/>
              </a:rPr>
              <a:t>žlázy </a:t>
            </a:r>
            <a:endParaRPr lang="cs-CZ" sz="1800" dirty="0" smtClean="0">
              <a:solidFill>
                <a:srgbClr val="669CF4"/>
              </a:solidFill>
              <a:latin typeface="+mj-lt"/>
            </a:endParaRPr>
          </a:p>
          <a:p>
            <a:pPr marL="0" indent="0">
              <a:buNone/>
            </a:pPr>
            <a:r>
              <a:rPr lang="cs-CZ" sz="1800" dirty="0">
                <a:solidFill>
                  <a:srgbClr val="FF115B"/>
                </a:solidFill>
                <a:latin typeface="+mj-lt"/>
              </a:rPr>
              <a:t>N</a:t>
            </a:r>
            <a:r>
              <a:rPr lang="cs-CZ" sz="1800" dirty="0" smtClean="0">
                <a:solidFill>
                  <a:srgbClr val="FF115B"/>
                </a:solidFill>
                <a:latin typeface="+mj-lt"/>
              </a:rPr>
              <a:t>adledvinková </a:t>
            </a:r>
            <a:r>
              <a:rPr lang="cs-CZ" sz="1800" dirty="0">
                <a:solidFill>
                  <a:srgbClr val="FF115B"/>
                </a:solidFill>
                <a:latin typeface="+mj-lt"/>
              </a:rPr>
              <a:t>kůra </a:t>
            </a:r>
            <a:endParaRPr lang="cs-CZ" sz="1800" dirty="0" smtClean="0">
              <a:solidFill>
                <a:srgbClr val="FF115B"/>
              </a:solidFill>
              <a:latin typeface="+mj-lt"/>
            </a:endParaRPr>
          </a:p>
          <a:p>
            <a:r>
              <a:rPr lang="cs-CZ" sz="1800" dirty="0" smtClean="0">
                <a:solidFill>
                  <a:schemeClr val="bg1">
                    <a:lumMod val="40000"/>
                    <a:lumOff val="60000"/>
                  </a:schemeClr>
                </a:solidFill>
                <a:latin typeface="+mj-lt"/>
              </a:rPr>
              <a:t>glukokortikoidy</a:t>
            </a:r>
            <a:r>
              <a:rPr lang="cs-CZ" sz="1800" dirty="0" smtClean="0">
                <a:solidFill>
                  <a:schemeClr val="accent1"/>
                </a:solidFill>
                <a:latin typeface="+mj-lt"/>
              </a:rPr>
              <a:t> (kortizol – stresová odpověď)</a:t>
            </a:r>
          </a:p>
          <a:p>
            <a:r>
              <a:rPr lang="cs-CZ" sz="1800" dirty="0" err="1" smtClean="0">
                <a:solidFill>
                  <a:schemeClr val="bg1">
                    <a:lumMod val="40000"/>
                    <a:lumOff val="60000"/>
                  </a:schemeClr>
                </a:solidFill>
                <a:latin typeface="+mj-lt"/>
              </a:rPr>
              <a:t>mineralokortikoidy</a:t>
            </a:r>
            <a:r>
              <a:rPr lang="cs-CZ" sz="1800" dirty="0" smtClean="0">
                <a:solidFill>
                  <a:schemeClr val="accent1"/>
                </a:solidFill>
                <a:latin typeface="+mj-lt"/>
              </a:rPr>
              <a:t> (aldosteron – řídí homeostázu Na</a:t>
            </a:r>
            <a:r>
              <a:rPr lang="cs-CZ" sz="1800" baseline="30000" dirty="0" smtClean="0">
                <a:solidFill>
                  <a:schemeClr val="accent1"/>
                </a:solidFill>
                <a:latin typeface="+mj-lt"/>
              </a:rPr>
              <a:t>+</a:t>
            </a:r>
            <a:r>
              <a:rPr lang="cs-CZ" sz="1800" dirty="0" smtClean="0">
                <a:solidFill>
                  <a:schemeClr val="accent1"/>
                </a:solidFill>
                <a:latin typeface="+mj-lt"/>
              </a:rPr>
              <a:t> a K</a:t>
            </a:r>
            <a:r>
              <a:rPr lang="cs-CZ" sz="1800" baseline="30000" dirty="0" smtClean="0">
                <a:solidFill>
                  <a:schemeClr val="accent1"/>
                </a:solidFill>
                <a:latin typeface="+mj-lt"/>
              </a:rPr>
              <a:t>+</a:t>
            </a:r>
            <a:r>
              <a:rPr lang="cs-CZ" sz="1800" dirty="0" smtClean="0">
                <a:solidFill>
                  <a:schemeClr val="accent1"/>
                </a:solidFill>
                <a:latin typeface="+mj-lt"/>
              </a:rPr>
              <a:t> iontů)</a:t>
            </a:r>
          </a:p>
          <a:p>
            <a:r>
              <a:rPr lang="cs-CZ" sz="1800" dirty="0" smtClean="0">
                <a:solidFill>
                  <a:schemeClr val="bg1">
                    <a:lumMod val="40000"/>
                    <a:lumOff val="60000"/>
                  </a:schemeClr>
                </a:solidFill>
                <a:latin typeface="+mj-lt"/>
              </a:rPr>
              <a:t>androgeny</a:t>
            </a:r>
            <a:r>
              <a:rPr lang="cs-CZ" sz="1800" dirty="0" smtClean="0">
                <a:solidFill>
                  <a:schemeClr val="accent1"/>
                </a:solidFill>
                <a:latin typeface="+mj-lt"/>
              </a:rPr>
              <a:t> (testosteron)</a:t>
            </a:r>
          </a:p>
          <a:p>
            <a:pPr marL="0" indent="0">
              <a:buNone/>
            </a:pPr>
            <a:endParaRPr lang="cs-CZ" sz="1800" dirty="0">
              <a:solidFill>
                <a:schemeClr val="accent1"/>
              </a:solidFill>
              <a:latin typeface="+mj-lt"/>
            </a:endParaRPr>
          </a:p>
          <a:p>
            <a:pPr marL="0" indent="0">
              <a:buNone/>
            </a:pPr>
            <a:r>
              <a:rPr lang="cs-CZ" sz="1800" dirty="0">
                <a:solidFill>
                  <a:srgbClr val="FF115B"/>
                </a:solidFill>
                <a:latin typeface="+mj-lt"/>
              </a:rPr>
              <a:t>N</a:t>
            </a:r>
            <a:r>
              <a:rPr lang="cs-CZ" sz="1800" dirty="0" smtClean="0">
                <a:solidFill>
                  <a:srgbClr val="FF115B"/>
                </a:solidFill>
                <a:latin typeface="+mj-lt"/>
              </a:rPr>
              <a:t>adledvinková </a:t>
            </a:r>
            <a:r>
              <a:rPr lang="cs-CZ" sz="1800" dirty="0">
                <a:solidFill>
                  <a:srgbClr val="FF115B"/>
                </a:solidFill>
                <a:latin typeface="+mj-lt"/>
              </a:rPr>
              <a:t>dřeň </a:t>
            </a:r>
            <a:endParaRPr lang="cs-CZ" sz="1800" dirty="0" smtClean="0">
              <a:solidFill>
                <a:srgbClr val="FF115B"/>
              </a:solidFill>
              <a:latin typeface="+mj-lt"/>
            </a:endParaRPr>
          </a:p>
          <a:p>
            <a:r>
              <a:rPr lang="cs-CZ" sz="1800" dirty="0" smtClean="0">
                <a:solidFill>
                  <a:schemeClr val="bg1">
                    <a:lumMod val="40000"/>
                    <a:lumOff val="60000"/>
                  </a:schemeClr>
                </a:solidFill>
                <a:latin typeface="+mj-lt"/>
              </a:rPr>
              <a:t>adrenalin </a:t>
            </a:r>
            <a:r>
              <a:rPr lang="cs-CZ" sz="1800" dirty="0">
                <a:solidFill>
                  <a:schemeClr val="accent1"/>
                </a:solidFill>
                <a:latin typeface="+mj-lt"/>
              </a:rPr>
              <a:t>(epinefrin) - zvyšuje srdeční </a:t>
            </a:r>
            <a:r>
              <a:rPr lang="cs-CZ" sz="1800" dirty="0" smtClean="0">
                <a:solidFill>
                  <a:schemeClr val="accent1"/>
                </a:solidFill>
                <a:latin typeface="+mj-lt"/>
              </a:rPr>
              <a:t>frekvenci</a:t>
            </a:r>
          </a:p>
          <a:p>
            <a:r>
              <a:rPr lang="cs-CZ" sz="1800" dirty="0" smtClean="0">
                <a:solidFill>
                  <a:schemeClr val="bg1">
                    <a:lumMod val="40000"/>
                    <a:lumOff val="60000"/>
                  </a:schemeClr>
                </a:solidFill>
                <a:latin typeface="+mj-lt"/>
              </a:rPr>
              <a:t>noradrenalin </a:t>
            </a:r>
            <a:r>
              <a:rPr lang="cs-CZ" sz="1800" dirty="0">
                <a:solidFill>
                  <a:schemeClr val="accent1"/>
                </a:solidFill>
                <a:latin typeface="+mj-lt"/>
              </a:rPr>
              <a:t>(</a:t>
            </a:r>
            <a:r>
              <a:rPr lang="cs-CZ" sz="1800" dirty="0" err="1">
                <a:solidFill>
                  <a:schemeClr val="accent1"/>
                </a:solidFill>
                <a:latin typeface="+mj-lt"/>
              </a:rPr>
              <a:t>norepinefrin</a:t>
            </a:r>
            <a:r>
              <a:rPr lang="cs-CZ" sz="1800" dirty="0">
                <a:solidFill>
                  <a:schemeClr val="accent1"/>
                </a:solidFill>
                <a:latin typeface="+mj-lt"/>
              </a:rPr>
              <a:t>) - zužuje cévy (zvyšuje krevní </a:t>
            </a:r>
            <a:r>
              <a:rPr lang="cs-CZ" sz="1800" dirty="0" smtClean="0">
                <a:solidFill>
                  <a:schemeClr val="accent1"/>
                </a:solidFill>
                <a:latin typeface="+mj-lt"/>
              </a:rPr>
              <a:t>tlak)</a:t>
            </a:r>
          </a:p>
          <a:p>
            <a:pPr marL="0" indent="0">
              <a:buNone/>
            </a:pPr>
            <a:endParaRPr lang="cs-CZ" sz="1800" dirty="0" smtClean="0">
              <a:solidFill>
                <a:schemeClr val="accent1"/>
              </a:solidFill>
              <a:latin typeface="+mj-lt"/>
            </a:endParaRPr>
          </a:p>
          <a:p>
            <a:pPr marL="0" indent="0">
              <a:buNone/>
            </a:pPr>
            <a:r>
              <a:rPr lang="cs-CZ" sz="1800" dirty="0" smtClean="0">
                <a:solidFill>
                  <a:srgbClr val="669CF4"/>
                </a:solidFill>
                <a:latin typeface="+mj-lt"/>
              </a:rPr>
              <a:t>Ledvina </a:t>
            </a:r>
          </a:p>
          <a:p>
            <a:r>
              <a:rPr lang="cs-CZ" sz="1800" dirty="0">
                <a:solidFill>
                  <a:schemeClr val="bg1">
                    <a:lumMod val="40000"/>
                    <a:lumOff val="60000"/>
                  </a:schemeClr>
                </a:solidFill>
                <a:latin typeface="+mj-lt"/>
              </a:rPr>
              <a:t>r</a:t>
            </a:r>
            <a:r>
              <a:rPr lang="cs-CZ" sz="1800" dirty="0" smtClean="0">
                <a:solidFill>
                  <a:schemeClr val="bg1">
                    <a:lumMod val="40000"/>
                    <a:lumOff val="60000"/>
                  </a:schemeClr>
                </a:solidFill>
                <a:latin typeface="+mj-lt"/>
              </a:rPr>
              <a:t>enin </a:t>
            </a:r>
            <a:r>
              <a:rPr lang="cs-CZ" sz="1800" dirty="0" smtClean="0">
                <a:solidFill>
                  <a:srgbClr val="FFFFFF"/>
                </a:solidFill>
                <a:latin typeface="+mj-lt"/>
              </a:rPr>
              <a:t>(RAAS)</a:t>
            </a:r>
          </a:p>
          <a:p>
            <a:r>
              <a:rPr lang="cs-CZ" sz="1800" dirty="0" smtClean="0">
                <a:solidFill>
                  <a:schemeClr val="bg1">
                    <a:lumMod val="40000"/>
                    <a:lumOff val="60000"/>
                  </a:schemeClr>
                </a:solidFill>
                <a:latin typeface="+mj-lt"/>
              </a:rPr>
              <a:t>erytropoetin</a:t>
            </a:r>
            <a:r>
              <a:rPr lang="cs-CZ" sz="1800" dirty="0" smtClean="0">
                <a:solidFill>
                  <a:schemeClr val="accent1"/>
                </a:solidFill>
                <a:latin typeface="+mj-lt"/>
              </a:rPr>
              <a:t> </a:t>
            </a:r>
            <a:r>
              <a:rPr lang="cs-CZ" sz="1800" dirty="0">
                <a:solidFill>
                  <a:schemeClr val="accent1"/>
                </a:solidFill>
                <a:latin typeface="+mj-lt"/>
              </a:rPr>
              <a:t>(</a:t>
            </a:r>
            <a:r>
              <a:rPr lang="cs-CZ" sz="1800" dirty="0" smtClean="0">
                <a:solidFill>
                  <a:schemeClr val="accent1"/>
                </a:solidFill>
                <a:latin typeface="+mj-lt"/>
              </a:rPr>
              <a:t>EPO)</a:t>
            </a:r>
          </a:p>
          <a:p>
            <a:pPr marL="0" indent="0">
              <a:buNone/>
            </a:pPr>
            <a:endParaRPr lang="cs-CZ" sz="1600" b="1" dirty="0" smtClean="0">
              <a:latin typeface="+mj-lt"/>
            </a:endParaRPr>
          </a:p>
          <a:p>
            <a:pPr marL="0" indent="0">
              <a:buNone/>
            </a:pPr>
            <a:endParaRPr lang="cs-CZ" sz="1600" dirty="0" smtClean="0">
              <a:solidFill>
                <a:schemeClr val="accent1"/>
              </a:solidFill>
              <a:latin typeface="+mj-lt"/>
            </a:endParaRPr>
          </a:p>
          <a:p>
            <a:pPr marL="0" indent="0">
              <a:buNone/>
            </a:pPr>
            <a:endParaRPr lang="en-US" sz="1600" dirty="0">
              <a:solidFill>
                <a:schemeClr val="accent1"/>
              </a:solidFill>
              <a:latin typeface="+mj-lt"/>
            </a:endParaRPr>
          </a:p>
          <a:p>
            <a:pPr marL="457200" lvl="1" indent="0">
              <a:lnSpc>
                <a:spcPct val="90000"/>
              </a:lnSpc>
              <a:buNone/>
            </a:pPr>
            <a:endParaRPr lang="en-US" sz="1600" dirty="0">
              <a:latin typeface="+mj-lt"/>
            </a:endParaRPr>
          </a:p>
        </p:txBody>
      </p:sp>
      <p:pic>
        <p:nvPicPr>
          <p:cNvPr id="13314"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9758" r="14419"/>
          <a:stretch/>
        </p:blipFill>
        <p:spPr bwMode="auto">
          <a:xfrm>
            <a:off x="7092280" y="1988840"/>
            <a:ext cx="1673671" cy="25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56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Renin</a:t>
            </a:r>
            <a:endParaRPr lang="cs-CZ" dirty="0">
              <a:solidFill>
                <a:schemeClr val="accent1"/>
              </a:solidFill>
            </a:endParaRPr>
          </a:p>
        </p:txBody>
      </p:sp>
      <p:sp>
        <p:nvSpPr>
          <p:cNvPr id="3" name="Zástupný symbol pro obsah 2"/>
          <p:cNvSpPr>
            <a:spLocks noGrp="1"/>
          </p:cNvSpPr>
          <p:nvPr>
            <p:ph idx="1"/>
          </p:nvPr>
        </p:nvSpPr>
        <p:spPr>
          <a:xfrm>
            <a:off x="457200" y="1196752"/>
            <a:ext cx="8291264" cy="5472608"/>
          </a:xfrm>
        </p:spPr>
        <p:txBody>
          <a:bodyPr>
            <a:normAutofit fontScale="47500" lnSpcReduction="20000"/>
          </a:bodyPr>
          <a:lstStyle/>
          <a:p>
            <a:r>
              <a:rPr lang="cs-CZ" sz="3800" dirty="0" smtClean="0">
                <a:solidFill>
                  <a:schemeClr val="accent1"/>
                </a:solidFill>
              </a:rPr>
              <a:t>enzym</a:t>
            </a:r>
            <a:r>
              <a:rPr lang="cs-CZ" sz="3800" dirty="0">
                <a:solidFill>
                  <a:schemeClr val="accent1"/>
                </a:solidFill>
              </a:rPr>
              <a:t> (nikoliv hormon v pravém slova smyslu), který se tvoří </a:t>
            </a:r>
            <a:r>
              <a:rPr lang="cs-CZ" sz="3800" dirty="0" smtClean="0">
                <a:solidFill>
                  <a:schemeClr val="accent1"/>
                </a:solidFill>
              </a:rPr>
              <a:t>v buňkách </a:t>
            </a:r>
            <a:r>
              <a:rPr lang="cs-CZ" sz="3800" dirty="0" err="1" smtClean="0">
                <a:solidFill>
                  <a:schemeClr val="accent1"/>
                </a:solidFill>
              </a:rPr>
              <a:t>juxtaglomerulárního</a:t>
            </a:r>
            <a:r>
              <a:rPr lang="cs-CZ" sz="3800" dirty="0" smtClean="0">
                <a:solidFill>
                  <a:schemeClr val="accent1"/>
                </a:solidFill>
              </a:rPr>
              <a:t> aparátu</a:t>
            </a:r>
            <a:r>
              <a:rPr lang="cs-CZ" sz="3800" dirty="0">
                <a:solidFill>
                  <a:schemeClr val="accent1"/>
                </a:solidFill>
              </a:rPr>
              <a:t> </a:t>
            </a:r>
            <a:endParaRPr lang="cs-CZ" sz="3800" dirty="0" smtClean="0">
              <a:solidFill>
                <a:schemeClr val="accent1"/>
              </a:solidFill>
            </a:endParaRPr>
          </a:p>
          <a:p>
            <a:r>
              <a:rPr lang="cs-CZ" sz="3800" dirty="0" smtClean="0">
                <a:solidFill>
                  <a:schemeClr val="accent1"/>
                </a:solidFill>
              </a:rPr>
              <a:t>štěpí</a:t>
            </a:r>
            <a:r>
              <a:rPr lang="cs-CZ" sz="3800" dirty="0">
                <a:solidFill>
                  <a:schemeClr val="accent1"/>
                </a:solidFill>
              </a:rPr>
              <a:t> alfa-globulin krevní plazmy a tak dává vzniknout angiotensinu </a:t>
            </a:r>
            <a:r>
              <a:rPr lang="cs-CZ" sz="3800" dirty="0" smtClean="0">
                <a:solidFill>
                  <a:schemeClr val="accent1"/>
                </a:solidFill>
              </a:rPr>
              <a:t>I </a:t>
            </a:r>
            <a:r>
              <a:rPr lang="cs-CZ" sz="3800" dirty="0">
                <a:solidFill>
                  <a:schemeClr val="accent1"/>
                </a:solidFill>
              </a:rPr>
              <a:t>(po další </a:t>
            </a:r>
            <a:r>
              <a:rPr lang="cs-CZ" sz="3800" dirty="0" smtClean="0">
                <a:solidFill>
                  <a:schemeClr val="accent1"/>
                </a:solidFill>
              </a:rPr>
              <a:t>přeměně angiotensin </a:t>
            </a:r>
            <a:r>
              <a:rPr lang="cs-CZ" sz="3800" dirty="0">
                <a:solidFill>
                  <a:schemeClr val="accent1"/>
                </a:solidFill>
              </a:rPr>
              <a:t>II - tkáňový hormon). </a:t>
            </a:r>
            <a:endParaRPr lang="cs-CZ" sz="3800" dirty="0" smtClean="0">
              <a:solidFill>
                <a:schemeClr val="accent1"/>
              </a:solidFill>
            </a:endParaRPr>
          </a:p>
          <a:p>
            <a:r>
              <a:rPr lang="cs-CZ" sz="3800" dirty="0" smtClean="0">
                <a:solidFill>
                  <a:srgbClr val="FF115B"/>
                </a:solidFill>
              </a:rPr>
              <a:t>RAAS (renin-angiotensinový systém)</a:t>
            </a:r>
            <a:r>
              <a:rPr lang="cs-CZ" sz="3800" dirty="0" smtClean="0">
                <a:solidFill>
                  <a:schemeClr val="accent1"/>
                </a:solidFill>
              </a:rPr>
              <a:t>, </a:t>
            </a:r>
            <a:r>
              <a:rPr lang="cs-CZ" sz="3800" dirty="0">
                <a:solidFill>
                  <a:schemeClr val="accent1"/>
                </a:solidFill>
              </a:rPr>
              <a:t>který se podílí na řízení vylučování vody </a:t>
            </a:r>
            <a:r>
              <a:rPr lang="cs-CZ" sz="3800" dirty="0" smtClean="0">
                <a:solidFill>
                  <a:schemeClr val="accent1"/>
                </a:solidFill>
              </a:rPr>
              <a:t>a iontů</a:t>
            </a:r>
            <a:r>
              <a:rPr lang="cs-CZ" sz="3800" dirty="0">
                <a:solidFill>
                  <a:schemeClr val="accent1"/>
                </a:solidFill>
              </a:rPr>
              <a:t> </a:t>
            </a:r>
            <a:r>
              <a:rPr lang="cs-CZ" sz="3800" dirty="0" smtClean="0">
                <a:solidFill>
                  <a:schemeClr val="accent1"/>
                </a:solidFill>
              </a:rPr>
              <a:t>ledvinami</a:t>
            </a:r>
          </a:p>
          <a:p>
            <a:pPr marL="0" indent="0">
              <a:buNone/>
            </a:pPr>
            <a:endParaRPr lang="cs-CZ" sz="3800" dirty="0">
              <a:solidFill>
                <a:schemeClr val="accent1"/>
              </a:solidFill>
            </a:endParaRPr>
          </a:p>
          <a:p>
            <a:pPr marL="0" indent="0">
              <a:buNone/>
            </a:pPr>
            <a:r>
              <a:rPr lang="cs-CZ" sz="3800" dirty="0">
                <a:solidFill>
                  <a:srgbClr val="FFFF00"/>
                </a:solidFill>
              </a:rPr>
              <a:t>Sekrece reninu je regulována:</a:t>
            </a:r>
          </a:p>
          <a:p>
            <a:pPr marL="0" indent="0">
              <a:buNone/>
            </a:pPr>
            <a:r>
              <a:rPr lang="cs-CZ" sz="3800" dirty="0">
                <a:solidFill>
                  <a:schemeClr val="accent1"/>
                </a:solidFill>
              </a:rPr>
              <a:t>a) tlakem krve v ledvinné tepně (přívod krve do ledviny) - pokles tlaku zvyšuje jeho vylučování</a:t>
            </a:r>
          </a:p>
          <a:p>
            <a:endParaRPr lang="cs-CZ" sz="3800" dirty="0" smtClean="0">
              <a:solidFill>
                <a:schemeClr val="accent1"/>
              </a:solidFill>
            </a:endParaRPr>
          </a:p>
          <a:p>
            <a:pPr marL="0" indent="0">
              <a:buNone/>
            </a:pPr>
            <a:r>
              <a:rPr lang="cs-CZ" sz="3800" dirty="0" smtClean="0">
                <a:solidFill>
                  <a:schemeClr val="accent1"/>
                </a:solidFill>
              </a:rPr>
              <a:t>b</a:t>
            </a:r>
            <a:r>
              <a:rPr lang="cs-CZ" sz="3800" dirty="0">
                <a:solidFill>
                  <a:schemeClr val="accent1"/>
                </a:solidFill>
              </a:rPr>
              <a:t>) koncentrací Na</a:t>
            </a:r>
            <a:r>
              <a:rPr lang="cs-CZ" sz="3800" baseline="30000" dirty="0">
                <a:solidFill>
                  <a:schemeClr val="accent1"/>
                </a:solidFill>
              </a:rPr>
              <a:t>+ </a:t>
            </a:r>
            <a:r>
              <a:rPr lang="cs-CZ" sz="3800" dirty="0">
                <a:solidFill>
                  <a:schemeClr val="accent1"/>
                </a:solidFill>
              </a:rPr>
              <a:t>iontů v krvi - pokles koncentrace zvyšuje jeho produkci</a:t>
            </a:r>
          </a:p>
          <a:p>
            <a:pPr marL="0" indent="0">
              <a:buNone/>
            </a:pPr>
            <a:endParaRPr lang="cs-CZ" sz="3800" dirty="0" smtClean="0">
              <a:solidFill>
                <a:schemeClr val="accent1"/>
              </a:solidFill>
            </a:endParaRPr>
          </a:p>
          <a:p>
            <a:pPr marL="0" indent="0">
              <a:buNone/>
            </a:pPr>
            <a:r>
              <a:rPr lang="cs-CZ" sz="3800" dirty="0" smtClean="0">
                <a:solidFill>
                  <a:schemeClr val="accent1"/>
                </a:solidFill>
              </a:rPr>
              <a:t>c</a:t>
            </a:r>
            <a:r>
              <a:rPr lang="cs-CZ" sz="3800" dirty="0">
                <a:solidFill>
                  <a:schemeClr val="accent1"/>
                </a:solidFill>
              </a:rPr>
              <a:t>) koncentrace Na</a:t>
            </a:r>
            <a:r>
              <a:rPr lang="cs-CZ" sz="3800" baseline="30000" dirty="0">
                <a:solidFill>
                  <a:schemeClr val="accent1"/>
                </a:solidFill>
              </a:rPr>
              <a:t>+</a:t>
            </a:r>
            <a:r>
              <a:rPr lang="cs-CZ" sz="3800" dirty="0">
                <a:solidFill>
                  <a:schemeClr val="accent1"/>
                </a:solidFill>
              </a:rPr>
              <a:t> iontů v </a:t>
            </a:r>
            <a:r>
              <a:rPr lang="cs-CZ" sz="3800" dirty="0" err="1">
                <a:solidFill>
                  <a:schemeClr val="accent1"/>
                </a:solidFill>
              </a:rPr>
              <a:t>Henleově</a:t>
            </a:r>
            <a:r>
              <a:rPr lang="cs-CZ" sz="3800" dirty="0">
                <a:solidFill>
                  <a:schemeClr val="accent1"/>
                </a:solidFill>
              </a:rPr>
              <a:t> kličce (část tubulárního systému ledviny) zvýšená koncentrace stimuluje produkci</a:t>
            </a:r>
          </a:p>
          <a:p>
            <a:pPr marL="0" indent="0">
              <a:buNone/>
            </a:pPr>
            <a:endParaRPr lang="cs-CZ" sz="3800" dirty="0" smtClean="0">
              <a:solidFill>
                <a:schemeClr val="accent1"/>
              </a:solidFill>
            </a:endParaRPr>
          </a:p>
          <a:p>
            <a:pPr marL="0" indent="0">
              <a:buNone/>
            </a:pPr>
            <a:r>
              <a:rPr lang="cs-CZ" sz="3800" dirty="0" smtClean="0">
                <a:solidFill>
                  <a:schemeClr val="accent1"/>
                </a:solidFill>
              </a:rPr>
              <a:t>d</a:t>
            </a:r>
            <a:r>
              <a:rPr lang="cs-CZ" sz="3800" dirty="0">
                <a:solidFill>
                  <a:schemeClr val="accent1"/>
                </a:solidFill>
              </a:rPr>
              <a:t>) adrenergní nervové impulsy způsobují jeho vyplavení</a:t>
            </a:r>
          </a:p>
          <a:p>
            <a:pPr marL="0" indent="0">
              <a:buNone/>
            </a:pPr>
            <a:endParaRPr lang="cs-CZ" sz="3800" dirty="0" smtClean="0">
              <a:solidFill>
                <a:schemeClr val="accent1"/>
              </a:solidFill>
            </a:endParaRPr>
          </a:p>
          <a:p>
            <a:pPr marL="0" indent="0">
              <a:buNone/>
            </a:pPr>
            <a:r>
              <a:rPr lang="cs-CZ" sz="3800" dirty="0" smtClean="0">
                <a:solidFill>
                  <a:schemeClr val="accent1"/>
                </a:solidFill>
              </a:rPr>
              <a:t>Ovlivnění</a:t>
            </a:r>
            <a:r>
              <a:rPr lang="cs-CZ" sz="3800" dirty="0">
                <a:solidFill>
                  <a:schemeClr val="accent1"/>
                </a:solidFill>
              </a:rPr>
              <a:t> sekrece reninu je zpětnovazebné - tzn. po snížení intenzity vyvolávajícího impulsu se snižuje i intenzita jeho vyplavování do </a:t>
            </a:r>
            <a:r>
              <a:rPr lang="cs-CZ" sz="3800" dirty="0" smtClean="0">
                <a:solidFill>
                  <a:schemeClr val="accent1"/>
                </a:solidFill>
              </a:rPr>
              <a:t>krve</a:t>
            </a:r>
            <a:r>
              <a:rPr lang="cs-CZ" dirty="0">
                <a:solidFill>
                  <a:schemeClr val="accent1"/>
                </a:solidFill>
              </a:rPr>
              <a:t>.</a:t>
            </a:r>
          </a:p>
        </p:txBody>
      </p:sp>
    </p:spTree>
    <p:extLst>
      <p:ext uri="{BB962C8B-B14F-4D97-AF65-F5344CB8AC3E}">
        <p14:creationId xmlns:p14="http://schemas.microsoft.com/office/powerpoint/2010/main" val="1415630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sp>
        <p:nvSpPr>
          <p:cNvPr id="3" name="Zástupný symbol pro obsah 2"/>
          <p:cNvSpPr>
            <a:spLocks noGrp="1"/>
          </p:cNvSpPr>
          <p:nvPr>
            <p:ph idx="1"/>
          </p:nvPr>
        </p:nvSpPr>
        <p:spPr>
          <a:xfrm>
            <a:off x="457200" y="1600200"/>
            <a:ext cx="8075240" cy="4637112"/>
          </a:xfrm>
        </p:spPr>
        <p:txBody>
          <a:bodyPr>
            <a:normAutofit fontScale="85000" lnSpcReduction="20000"/>
          </a:bodyPr>
          <a:lstStyle/>
          <a:p>
            <a:pPr marL="0" indent="0">
              <a:buNone/>
            </a:pPr>
            <a:r>
              <a:rPr lang="cs-CZ" sz="2100" dirty="0" smtClean="0">
                <a:solidFill>
                  <a:schemeClr val="accent1"/>
                </a:solidFill>
              </a:rPr>
              <a:t>Muži</a:t>
            </a:r>
            <a:endParaRPr lang="cs-CZ" sz="2100" dirty="0">
              <a:solidFill>
                <a:schemeClr val="accent1"/>
              </a:solidFill>
            </a:endParaRPr>
          </a:p>
          <a:p>
            <a:pPr marL="0" indent="0">
              <a:buNone/>
            </a:pPr>
            <a:r>
              <a:rPr lang="cs-CZ" sz="2100" dirty="0" smtClean="0">
                <a:solidFill>
                  <a:srgbClr val="669CF4"/>
                </a:solidFill>
              </a:rPr>
              <a:t>Varlata – </a:t>
            </a:r>
            <a:r>
              <a:rPr lang="cs-CZ" sz="2100" dirty="0" err="1" smtClean="0">
                <a:solidFill>
                  <a:srgbClr val="669CF4"/>
                </a:solidFill>
              </a:rPr>
              <a:t>Leydigovy</a:t>
            </a:r>
            <a:r>
              <a:rPr lang="cs-CZ" sz="2100" dirty="0" smtClean="0">
                <a:solidFill>
                  <a:srgbClr val="669CF4"/>
                </a:solidFill>
              </a:rPr>
              <a:t> buňky</a:t>
            </a:r>
          </a:p>
          <a:p>
            <a:r>
              <a:rPr lang="cs-CZ" sz="2100" dirty="0" smtClean="0">
                <a:solidFill>
                  <a:schemeClr val="bg1">
                    <a:lumMod val="40000"/>
                    <a:lumOff val="60000"/>
                  </a:schemeClr>
                </a:solidFill>
              </a:rPr>
              <a:t>androgeny </a:t>
            </a:r>
            <a:r>
              <a:rPr lang="cs-CZ" sz="2100" dirty="0">
                <a:solidFill>
                  <a:schemeClr val="accent1"/>
                </a:solidFill>
              </a:rPr>
              <a:t>(</a:t>
            </a:r>
            <a:r>
              <a:rPr lang="cs-CZ" sz="2100" dirty="0" smtClean="0">
                <a:solidFill>
                  <a:schemeClr val="accent1"/>
                </a:solidFill>
              </a:rPr>
              <a:t>testosteron)</a:t>
            </a:r>
          </a:p>
          <a:p>
            <a:pPr marL="0" indent="0">
              <a:buNone/>
            </a:pPr>
            <a:r>
              <a:rPr lang="cs-CZ" sz="2100" dirty="0" smtClean="0">
                <a:solidFill>
                  <a:schemeClr val="accent1"/>
                </a:solidFill>
              </a:rPr>
              <a:t> </a:t>
            </a:r>
          </a:p>
          <a:p>
            <a:pPr marL="0" indent="0">
              <a:buNone/>
            </a:pPr>
            <a:r>
              <a:rPr lang="cs-CZ" sz="2100" dirty="0" smtClean="0">
                <a:solidFill>
                  <a:schemeClr val="accent1"/>
                </a:solidFill>
              </a:rPr>
              <a:t>Ženy</a:t>
            </a:r>
            <a:endParaRPr lang="cs-CZ" sz="2100" dirty="0">
              <a:solidFill>
                <a:schemeClr val="accent1"/>
              </a:solidFill>
            </a:endParaRPr>
          </a:p>
          <a:p>
            <a:pPr marL="0" indent="0">
              <a:buNone/>
            </a:pPr>
            <a:r>
              <a:rPr lang="cs-CZ" sz="2100" dirty="0" smtClean="0">
                <a:solidFill>
                  <a:srgbClr val="669CF4"/>
                </a:solidFill>
              </a:rPr>
              <a:t>Vaječníkový folikul </a:t>
            </a:r>
          </a:p>
          <a:p>
            <a:r>
              <a:rPr lang="cs-CZ" sz="2100" dirty="0">
                <a:solidFill>
                  <a:schemeClr val="bg1">
                    <a:lumMod val="40000"/>
                    <a:lumOff val="60000"/>
                  </a:schemeClr>
                </a:solidFill>
              </a:rPr>
              <a:t>e</a:t>
            </a:r>
            <a:r>
              <a:rPr lang="cs-CZ" sz="2100" dirty="0" smtClean="0">
                <a:solidFill>
                  <a:schemeClr val="bg1">
                    <a:lumMod val="40000"/>
                    <a:lumOff val="60000"/>
                  </a:schemeClr>
                </a:solidFill>
              </a:rPr>
              <a:t>strogen</a:t>
            </a:r>
            <a:endParaRPr lang="cs-CZ" sz="2100" dirty="0">
              <a:solidFill>
                <a:schemeClr val="bg1">
                  <a:lumMod val="40000"/>
                  <a:lumOff val="60000"/>
                </a:schemeClr>
              </a:solidFill>
            </a:endParaRPr>
          </a:p>
          <a:p>
            <a:pPr marL="0" indent="0">
              <a:buNone/>
            </a:pPr>
            <a:endParaRPr lang="cs-CZ" sz="2100" dirty="0" smtClean="0">
              <a:solidFill>
                <a:schemeClr val="accent1"/>
              </a:solidFill>
            </a:endParaRPr>
          </a:p>
          <a:p>
            <a:pPr marL="0" indent="0">
              <a:buNone/>
            </a:pPr>
            <a:r>
              <a:rPr lang="cs-CZ" sz="2100" dirty="0">
                <a:solidFill>
                  <a:srgbClr val="669CF4"/>
                </a:solidFill>
              </a:rPr>
              <a:t>Ž</a:t>
            </a:r>
            <a:r>
              <a:rPr lang="cs-CZ" sz="2100" dirty="0" smtClean="0">
                <a:solidFill>
                  <a:srgbClr val="669CF4"/>
                </a:solidFill>
              </a:rPr>
              <a:t>luté tělísko </a:t>
            </a:r>
          </a:p>
          <a:p>
            <a:r>
              <a:rPr lang="cs-CZ" sz="2100" dirty="0">
                <a:solidFill>
                  <a:schemeClr val="bg1">
                    <a:lumMod val="40000"/>
                    <a:lumOff val="60000"/>
                  </a:schemeClr>
                </a:solidFill>
              </a:rPr>
              <a:t>p</a:t>
            </a:r>
            <a:r>
              <a:rPr lang="cs-CZ" sz="2100" dirty="0" smtClean="0">
                <a:solidFill>
                  <a:schemeClr val="bg1">
                    <a:lumMod val="40000"/>
                    <a:lumOff val="60000"/>
                  </a:schemeClr>
                </a:solidFill>
              </a:rPr>
              <a:t>rogesteron</a:t>
            </a:r>
          </a:p>
          <a:p>
            <a:endParaRPr lang="cs-CZ" sz="2100" dirty="0">
              <a:solidFill>
                <a:schemeClr val="accent1"/>
              </a:solidFill>
            </a:endParaRPr>
          </a:p>
          <a:p>
            <a:pPr marL="0" indent="0">
              <a:buNone/>
            </a:pPr>
            <a:r>
              <a:rPr lang="cs-CZ" sz="2100" dirty="0">
                <a:solidFill>
                  <a:srgbClr val="669CF4"/>
                </a:solidFill>
              </a:rPr>
              <a:t>P</a:t>
            </a:r>
            <a:r>
              <a:rPr lang="cs-CZ" sz="2100" dirty="0" smtClean="0">
                <a:solidFill>
                  <a:srgbClr val="669CF4"/>
                </a:solidFill>
              </a:rPr>
              <a:t>lacenta</a:t>
            </a:r>
            <a:r>
              <a:rPr lang="cs-CZ" sz="2100" dirty="0" smtClean="0">
                <a:solidFill>
                  <a:schemeClr val="accent1"/>
                </a:solidFill>
              </a:rPr>
              <a:t> </a:t>
            </a:r>
            <a:r>
              <a:rPr lang="cs-CZ" sz="2100" dirty="0">
                <a:solidFill>
                  <a:schemeClr val="accent1"/>
                </a:solidFill>
              </a:rPr>
              <a:t>(v těhotenství) </a:t>
            </a:r>
            <a:endParaRPr lang="cs-CZ" sz="2100" dirty="0" smtClean="0">
              <a:solidFill>
                <a:schemeClr val="accent1"/>
              </a:solidFill>
            </a:endParaRPr>
          </a:p>
          <a:p>
            <a:r>
              <a:rPr lang="cs-CZ" sz="2100" dirty="0">
                <a:solidFill>
                  <a:schemeClr val="bg1">
                    <a:lumMod val="40000"/>
                    <a:lumOff val="60000"/>
                  </a:schemeClr>
                </a:solidFill>
              </a:rPr>
              <a:t>e</a:t>
            </a:r>
            <a:r>
              <a:rPr lang="cs-CZ" sz="2100" dirty="0" smtClean="0">
                <a:solidFill>
                  <a:schemeClr val="bg1">
                    <a:lumMod val="40000"/>
                    <a:lumOff val="60000"/>
                  </a:schemeClr>
                </a:solidFill>
              </a:rPr>
              <a:t>stradiol, progesteron</a:t>
            </a:r>
          </a:p>
          <a:p>
            <a:r>
              <a:rPr lang="cs-CZ" sz="2100" dirty="0" err="1" smtClean="0">
                <a:solidFill>
                  <a:schemeClr val="bg1">
                    <a:lumMod val="40000"/>
                    <a:lumOff val="60000"/>
                  </a:schemeClr>
                </a:solidFill>
              </a:rPr>
              <a:t>chorionický</a:t>
            </a:r>
            <a:r>
              <a:rPr lang="cs-CZ" sz="2100" dirty="0" smtClean="0">
                <a:solidFill>
                  <a:schemeClr val="bg1">
                    <a:lumMod val="40000"/>
                    <a:lumOff val="60000"/>
                  </a:schemeClr>
                </a:solidFill>
              </a:rPr>
              <a:t> gonadotropin </a:t>
            </a:r>
            <a:r>
              <a:rPr lang="cs-CZ" sz="2100" dirty="0" smtClean="0">
                <a:solidFill>
                  <a:schemeClr val="accent1"/>
                </a:solidFill>
              </a:rPr>
              <a:t>(</a:t>
            </a:r>
            <a:r>
              <a:rPr lang="cs-CZ" sz="2100" dirty="0" err="1" smtClean="0">
                <a:solidFill>
                  <a:schemeClr val="accent1"/>
                </a:solidFill>
              </a:rPr>
              <a:t>hCG</a:t>
            </a:r>
            <a:r>
              <a:rPr lang="cs-CZ" sz="2100" dirty="0" smtClean="0">
                <a:solidFill>
                  <a:schemeClr val="accent1"/>
                </a:solidFill>
              </a:rPr>
              <a:t> – řídí MTB a </a:t>
            </a:r>
            <a:r>
              <a:rPr lang="cs-CZ" sz="2100" dirty="0" err="1" smtClean="0">
                <a:solidFill>
                  <a:schemeClr val="accent1"/>
                </a:solidFill>
              </a:rPr>
              <a:t>fudržení</a:t>
            </a:r>
            <a:r>
              <a:rPr lang="cs-CZ" sz="2100" dirty="0" smtClean="0">
                <a:solidFill>
                  <a:schemeClr val="accent1"/>
                </a:solidFill>
              </a:rPr>
              <a:t> CL)</a:t>
            </a:r>
          </a:p>
          <a:p>
            <a:r>
              <a:rPr lang="cs-CZ" sz="2100" dirty="0" err="1">
                <a:solidFill>
                  <a:schemeClr val="bg1">
                    <a:lumMod val="40000"/>
                    <a:lumOff val="60000"/>
                  </a:schemeClr>
                </a:solidFill>
              </a:rPr>
              <a:t>c</a:t>
            </a:r>
            <a:r>
              <a:rPr lang="cs-CZ" sz="2100" dirty="0" err="1" smtClean="0">
                <a:solidFill>
                  <a:schemeClr val="bg1">
                    <a:lumMod val="40000"/>
                    <a:lumOff val="60000"/>
                  </a:schemeClr>
                </a:solidFill>
              </a:rPr>
              <a:t>horionický</a:t>
            </a:r>
            <a:r>
              <a:rPr lang="cs-CZ" sz="2100" dirty="0" smtClean="0">
                <a:solidFill>
                  <a:schemeClr val="bg1">
                    <a:lumMod val="40000"/>
                    <a:lumOff val="60000"/>
                  </a:schemeClr>
                </a:solidFill>
              </a:rPr>
              <a:t> somatotropin </a:t>
            </a:r>
            <a:r>
              <a:rPr lang="cs-CZ" sz="2100" dirty="0" smtClean="0">
                <a:solidFill>
                  <a:schemeClr val="accent1"/>
                </a:solidFill>
              </a:rPr>
              <a:t>(</a:t>
            </a:r>
            <a:r>
              <a:rPr lang="cs-CZ" sz="2100" dirty="0" err="1" smtClean="0">
                <a:solidFill>
                  <a:schemeClr val="accent1"/>
                </a:solidFill>
              </a:rPr>
              <a:t>hCS</a:t>
            </a:r>
            <a:r>
              <a:rPr lang="cs-CZ" sz="2100" dirty="0" smtClean="0">
                <a:solidFill>
                  <a:schemeClr val="accent1"/>
                </a:solidFill>
              </a:rPr>
              <a:t> – </a:t>
            </a:r>
            <a:r>
              <a:rPr lang="cs-CZ" sz="2100" dirty="0" err="1" smtClean="0">
                <a:solidFill>
                  <a:schemeClr val="accent1"/>
                </a:solidFill>
              </a:rPr>
              <a:t>fce</a:t>
            </a:r>
            <a:r>
              <a:rPr lang="cs-CZ" sz="2100" dirty="0" smtClean="0">
                <a:solidFill>
                  <a:schemeClr val="accent1"/>
                </a:solidFill>
              </a:rPr>
              <a:t> jako STH a prolaktin)</a:t>
            </a:r>
          </a:p>
          <a:p>
            <a:r>
              <a:rPr lang="cs-CZ" sz="2100" dirty="0" smtClean="0">
                <a:solidFill>
                  <a:schemeClr val="bg1">
                    <a:lumMod val="40000"/>
                    <a:lumOff val="60000"/>
                  </a:schemeClr>
                </a:solidFill>
              </a:rPr>
              <a:t>placentální </a:t>
            </a:r>
            <a:r>
              <a:rPr lang="cs-CZ" sz="2100" dirty="0" err="1">
                <a:solidFill>
                  <a:schemeClr val="bg1">
                    <a:lumMod val="40000"/>
                    <a:lumOff val="60000"/>
                  </a:schemeClr>
                </a:solidFill>
              </a:rPr>
              <a:t>laktogen</a:t>
            </a:r>
            <a:r>
              <a:rPr lang="cs-CZ" sz="2100" dirty="0">
                <a:solidFill>
                  <a:schemeClr val="bg1">
                    <a:lumMod val="40000"/>
                    <a:lumOff val="60000"/>
                  </a:schemeClr>
                </a:solidFill>
              </a:rPr>
              <a:t> </a:t>
            </a:r>
            <a:r>
              <a:rPr lang="cs-CZ" sz="2100" dirty="0" smtClean="0">
                <a:solidFill>
                  <a:schemeClr val="accent1"/>
                </a:solidFill>
              </a:rPr>
              <a:t>(</a:t>
            </a:r>
            <a:r>
              <a:rPr lang="cs-CZ" sz="2100" dirty="0" err="1" smtClean="0">
                <a:solidFill>
                  <a:schemeClr val="accent1"/>
                </a:solidFill>
              </a:rPr>
              <a:t>hPL</a:t>
            </a:r>
            <a:r>
              <a:rPr lang="cs-CZ" sz="2100" dirty="0">
                <a:solidFill>
                  <a:schemeClr val="accent1"/>
                </a:solidFill>
              </a:rPr>
              <a:t>)</a:t>
            </a:r>
          </a:p>
          <a:p>
            <a:pPr marL="0" indent="0">
              <a:buNone/>
            </a:pPr>
            <a:endParaRPr lang="cs-CZ" sz="1800" dirty="0" smtClean="0">
              <a:solidFill>
                <a:schemeClr val="accent1"/>
              </a:solidFill>
              <a:latin typeface="+mj-lt"/>
            </a:endParaRP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21743"/>
            <a:ext cx="12001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12" y="3573016"/>
            <a:ext cx="12287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69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HA – výběr partnera</a:t>
            </a:r>
            <a:endParaRPr lang="cs-CZ" dirty="0">
              <a:solidFill>
                <a:schemeClr val="accent1"/>
              </a:solidFill>
            </a:endParaRPr>
          </a:p>
        </p:txBody>
      </p:sp>
      <p:sp>
        <p:nvSpPr>
          <p:cNvPr id="3" name="Zástupný symbol pro obsah 2"/>
          <p:cNvSpPr>
            <a:spLocks noGrp="1"/>
          </p:cNvSpPr>
          <p:nvPr>
            <p:ph idx="1"/>
          </p:nvPr>
        </p:nvSpPr>
        <p:spPr/>
        <p:txBody>
          <a:bodyPr>
            <a:normAutofit fontScale="47500" lnSpcReduction="20000"/>
          </a:bodyPr>
          <a:lstStyle/>
          <a:p>
            <a:pPr marL="0" indent="0">
              <a:buNone/>
            </a:pPr>
            <a:r>
              <a:rPr lang="en-US" b="1" dirty="0" smtClean="0">
                <a:solidFill>
                  <a:schemeClr val="accent1"/>
                </a:solidFill>
              </a:rPr>
              <a:t>Partner </a:t>
            </a:r>
            <a:r>
              <a:rPr lang="en-US" b="1" dirty="0">
                <a:solidFill>
                  <a:schemeClr val="accent1"/>
                </a:solidFill>
              </a:rPr>
              <a:t>Choice, Relationship Satisfaction, and Oral Contraception: The Congruency Hypothesis.</a:t>
            </a:r>
          </a:p>
          <a:p>
            <a:pPr marL="0" indent="0">
              <a:buNone/>
            </a:pPr>
            <a:r>
              <a:rPr lang="en-US" u="sng" dirty="0">
                <a:solidFill>
                  <a:schemeClr val="accent1"/>
                </a:solidFill>
                <a:hlinkClick r:id="rId2"/>
              </a:rPr>
              <a:t>Roberts SC</a:t>
            </a:r>
            <a:r>
              <a:rPr lang="en-US" baseline="30000" dirty="0">
                <a:solidFill>
                  <a:schemeClr val="accent1"/>
                </a:solidFill>
              </a:rPr>
              <a:t>1</a:t>
            </a:r>
            <a:r>
              <a:rPr lang="en-US" dirty="0">
                <a:solidFill>
                  <a:schemeClr val="accent1"/>
                </a:solidFill>
              </a:rPr>
              <a:t>, </a:t>
            </a:r>
            <a:r>
              <a:rPr lang="en-US" u="sng" dirty="0">
                <a:solidFill>
                  <a:schemeClr val="accent1"/>
                </a:solidFill>
                <a:hlinkClick r:id="rId3"/>
              </a:rPr>
              <a:t>Little AC</a:t>
            </a:r>
            <a:r>
              <a:rPr lang="en-US" baseline="30000" dirty="0">
                <a:solidFill>
                  <a:schemeClr val="accent1"/>
                </a:solidFill>
              </a:rPr>
              <a:t>2</a:t>
            </a:r>
            <a:r>
              <a:rPr lang="en-US" dirty="0">
                <a:solidFill>
                  <a:schemeClr val="accent1"/>
                </a:solidFill>
              </a:rPr>
              <a:t>, </a:t>
            </a:r>
            <a:r>
              <a:rPr lang="en-US" u="sng" dirty="0" err="1">
                <a:solidFill>
                  <a:schemeClr val="accent1"/>
                </a:solidFill>
                <a:hlinkClick r:id="rId4"/>
              </a:rPr>
              <a:t>Burriss</a:t>
            </a:r>
            <a:r>
              <a:rPr lang="en-US" u="sng" dirty="0">
                <a:solidFill>
                  <a:schemeClr val="accent1"/>
                </a:solidFill>
                <a:hlinkClick r:id="rId4"/>
              </a:rPr>
              <a:t> RP</a:t>
            </a:r>
            <a:r>
              <a:rPr lang="en-US" baseline="30000" dirty="0">
                <a:solidFill>
                  <a:schemeClr val="accent1"/>
                </a:solidFill>
              </a:rPr>
              <a:t>3</a:t>
            </a:r>
            <a:r>
              <a:rPr lang="en-US" dirty="0">
                <a:solidFill>
                  <a:schemeClr val="accent1"/>
                </a:solidFill>
              </a:rPr>
              <a:t>, </a:t>
            </a:r>
            <a:r>
              <a:rPr lang="en-US" u="sng" dirty="0" err="1">
                <a:solidFill>
                  <a:schemeClr val="accent1"/>
                </a:solidFill>
                <a:hlinkClick r:id="rId5"/>
              </a:rPr>
              <a:t>Cobey</a:t>
            </a:r>
            <a:r>
              <a:rPr lang="en-US" u="sng" dirty="0">
                <a:solidFill>
                  <a:schemeClr val="accent1"/>
                </a:solidFill>
                <a:hlinkClick r:id="rId5"/>
              </a:rPr>
              <a:t> KD</a:t>
            </a:r>
            <a:r>
              <a:rPr lang="en-US" baseline="30000" dirty="0">
                <a:solidFill>
                  <a:schemeClr val="accent1"/>
                </a:solidFill>
              </a:rPr>
              <a:t>2</a:t>
            </a:r>
            <a:r>
              <a:rPr lang="en-US" dirty="0">
                <a:solidFill>
                  <a:schemeClr val="accent1"/>
                </a:solidFill>
              </a:rPr>
              <a:t>, </a:t>
            </a:r>
            <a:r>
              <a:rPr lang="en-US" u="sng" dirty="0" err="1">
                <a:solidFill>
                  <a:schemeClr val="accent1"/>
                </a:solidFill>
                <a:hlinkClick r:id="rId6"/>
              </a:rPr>
              <a:t>Klapilová</a:t>
            </a:r>
            <a:r>
              <a:rPr lang="en-US" u="sng" dirty="0">
                <a:solidFill>
                  <a:schemeClr val="accent1"/>
                </a:solidFill>
                <a:hlinkClick r:id="rId6"/>
              </a:rPr>
              <a:t> K</a:t>
            </a:r>
            <a:r>
              <a:rPr lang="en-US" baseline="30000" dirty="0">
                <a:solidFill>
                  <a:schemeClr val="accent1"/>
                </a:solidFill>
              </a:rPr>
              <a:t>4</a:t>
            </a:r>
            <a:r>
              <a:rPr lang="en-US" dirty="0">
                <a:solidFill>
                  <a:schemeClr val="accent1"/>
                </a:solidFill>
              </a:rPr>
              <a:t>, </a:t>
            </a:r>
            <a:r>
              <a:rPr lang="en-US" u="sng" dirty="0" err="1">
                <a:solidFill>
                  <a:schemeClr val="accent1"/>
                </a:solidFill>
                <a:hlinkClick r:id="rId7"/>
              </a:rPr>
              <a:t>Havlíček</a:t>
            </a:r>
            <a:r>
              <a:rPr lang="en-US" u="sng" dirty="0">
                <a:solidFill>
                  <a:schemeClr val="accent1"/>
                </a:solidFill>
                <a:hlinkClick r:id="rId7"/>
              </a:rPr>
              <a:t> J</a:t>
            </a:r>
            <a:r>
              <a:rPr lang="en-US" baseline="30000" dirty="0">
                <a:solidFill>
                  <a:schemeClr val="accent1"/>
                </a:solidFill>
              </a:rPr>
              <a:t>5</a:t>
            </a:r>
            <a:r>
              <a:rPr lang="en-US" dirty="0">
                <a:solidFill>
                  <a:schemeClr val="accent1"/>
                </a:solidFill>
              </a:rPr>
              <a:t>, </a:t>
            </a:r>
            <a:r>
              <a:rPr lang="en-US" u="sng" dirty="0">
                <a:solidFill>
                  <a:schemeClr val="accent1"/>
                </a:solidFill>
                <a:hlinkClick r:id="rId8"/>
              </a:rPr>
              <a:t>Jones BC</a:t>
            </a:r>
            <a:r>
              <a:rPr lang="en-US" baseline="30000" dirty="0">
                <a:solidFill>
                  <a:schemeClr val="accent1"/>
                </a:solidFill>
              </a:rPr>
              <a:t>6</a:t>
            </a:r>
            <a:r>
              <a:rPr lang="en-US" dirty="0">
                <a:solidFill>
                  <a:schemeClr val="accent1"/>
                </a:solidFill>
              </a:rPr>
              <a:t>, </a:t>
            </a:r>
            <a:r>
              <a:rPr lang="en-US" u="sng" dirty="0" err="1">
                <a:solidFill>
                  <a:schemeClr val="accent1"/>
                </a:solidFill>
                <a:hlinkClick r:id="rId9"/>
              </a:rPr>
              <a:t>DeBruine</a:t>
            </a:r>
            <a:r>
              <a:rPr lang="en-US" u="sng" dirty="0">
                <a:solidFill>
                  <a:schemeClr val="accent1"/>
                </a:solidFill>
                <a:hlinkClick r:id="rId9"/>
              </a:rPr>
              <a:t> L</a:t>
            </a:r>
            <a:r>
              <a:rPr lang="en-US" baseline="30000" dirty="0">
                <a:solidFill>
                  <a:schemeClr val="accent1"/>
                </a:solidFill>
              </a:rPr>
              <a:t>6</a:t>
            </a:r>
            <a:r>
              <a:rPr lang="en-US" dirty="0">
                <a:solidFill>
                  <a:schemeClr val="accent1"/>
                </a:solidFill>
              </a:rPr>
              <a:t>, </a:t>
            </a:r>
            <a:r>
              <a:rPr lang="en-US" u="sng" dirty="0">
                <a:solidFill>
                  <a:schemeClr val="accent1"/>
                </a:solidFill>
                <a:hlinkClick r:id="rId10"/>
              </a:rPr>
              <a:t>Petrie M</a:t>
            </a:r>
            <a:r>
              <a:rPr lang="en-US" baseline="30000" dirty="0">
                <a:solidFill>
                  <a:schemeClr val="accent1"/>
                </a:solidFill>
              </a:rPr>
              <a:t>7</a:t>
            </a:r>
            <a:r>
              <a:rPr lang="en-US" dirty="0" smtClean="0">
                <a:solidFill>
                  <a:schemeClr val="accent1"/>
                </a:solidFill>
              </a:rPr>
              <a:t>.</a:t>
            </a:r>
            <a:endParaRPr lang="cs-CZ" dirty="0" smtClean="0">
              <a:solidFill>
                <a:schemeClr val="accent1"/>
              </a:solidFill>
            </a:endParaRPr>
          </a:p>
          <a:p>
            <a:pPr marL="0" indent="0">
              <a:buNone/>
            </a:pPr>
            <a:r>
              <a:rPr lang="en-US" u="sng" dirty="0" err="1">
                <a:solidFill>
                  <a:schemeClr val="accent1"/>
                </a:solidFill>
              </a:rPr>
              <a:t>Psychol</a:t>
            </a:r>
            <a:r>
              <a:rPr lang="en-US" u="sng" dirty="0">
                <a:solidFill>
                  <a:schemeClr val="accent1"/>
                </a:solidFill>
              </a:rPr>
              <a:t> </a:t>
            </a:r>
            <a:r>
              <a:rPr lang="en-US" u="sng" dirty="0" smtClean="0">
                <a:solidFill>
                  <a:schemeClr val="accent1"/>
                </a:solidFill>
              </a:rPr>
              <a:t>Sci.</a:t>
            </a:r>
            <a:r>
              <a:rPr lang="cs-CZ" dirty="0" smtClean="0">
                <a:solidFill>
                  <a:schemeClr val="accent1"/>
                </a:solidFill>
              </a:rPr>
              <a:t> </a:t>
            </a:r>
            <a:r>
              <a:rPr lang="en-US" dirty="0" smtClean="0">
                <a:solidFill>
                  <a:schemeClr val="accent1"/>
                </a:solidFill>
              </a:rPr>
              <a:t>2014 </a:t>
            </a:r>
            <a:r>
              <a:rPr lang="en-US" dirty="0">
                <a:solidFill>
                  <a:schemeClr val="accent1"/>
                </a:solidFill>
              </a:rPr>
              <a:t>May 12;25(7):1497-1503</a:t>
            </a:r>
            <a:r>
              <a:rPr lang="en-US" dirty="0" smtClean="0">
                <a:solidFill>
                  <a:schemeClr val="accent1"/>
                </a:solidFill>
              </a:rPr>
              <a:t>.</a:t>
            </a:r>
            <a:endParaRPr lang="cs-CZ" dirty="0" smtClean="0">
              <a:solidFill>
                <a:schemeClr val="accent1"/>
              </a:solidFill>
            </a:endParaRPr>
          </a:p>
          <a:p>
            <a:pPr marL="0" indent="0">
              <a:buNone/>
            </a:pPr>
            <a:endParaRPr lang="en-US" dirty="0">
              <a:solidFill>
                <a:schemeClr val="accent1"/>
              </a:solidFill>
            </a:endParaRPr>
          </a:p>
          <a:p>
            <a:pPr marL="0" indent="0">
              <a:buNone/>
            </a:pPr>
            <a:r>
              <a:rPr lang="en-US" dirty="0" smtClean="0">
                <a:solidFill>
                  <a:schemeClr val="accent1"/>
                </a:solidFill>
              </a:rPr>
              <a:t>Hormonal </a:t>
            </a:r>
            <a:r>
              <a:rPr lang="en-US" dirty="0">
                <a:solidFill>
                  <a:schemeClr val="accent1"/>
                </a:solidFill>
              </a:rPr>
              <a:t>fluctuation across the menstrual cycle explains temporal variation in women's judgment of the attractiveness of members of the opposite sex. Use of hormonal contraceptives could therefore influence both initial partner choice and, if contraceptive use subsequently changes, </a:t>
            </a:r>
            <a:r>
              <a:rPr lang="en-US" dirty="0" err="1">
                <a:solidFill>
                  <a:schemeClr val="accent1"/>
                </a:solidFill>
              </a:rPr>
              <a:t>intrapair</a:t>
            </a:r>
            <a:r>
              <a:rPr lang="en-US" dirty="0">
                <a:solidFill>
                  <a:schemeClr val="accent1"/>
                </a:solidFill>
              </a:rPr>
              <a:t> dynamics. Associations between hormonal contraceptive use and relationship satisfaction may thus be best understood by considering whether current use is congruent with use when relationships formed, rather than by considering current use alone. In the study reported here, we tested this congruency hypothesis in a survey of 365 couples. Controlling for potential confounds (including relationship duration, age, parenthood, and income), we found that congruency in current and previous hormonal contraceptive use, but not current use alone, predicted women's sexual satisfaction with their partners. Congruency was not associated with women's nonsexual satisfaction or with the satisfaction of their male partners. Our results provide empirical support for the congruency hypothesis and suggest that women's sexual satisfaction is influenced by changes in partner preference associated with change in hormonal contraceptive use.</a:t>
            </a:r>
          </a:p>
          <a:p>
            <a:endParaRPr lang="cs-CZ" dirty="0"/>
          </a:p>
        </p:txBody>
      </p:sp>
    </p:spTree>
    <p:extLst>
      <p:ext uri="{BB962C8B-B14F-4D97-AF65-F5344CB8AC3E}">
        <p14:creationId xmlns:p14="http://schemas.microsoft.com/office/powerpoint/2010/main" val="1983548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Žlázy s vnitřní sekrecí</a:t>
            </a:r>
            <a:endParaRPr lang="cs-CZ" dirty="0">
              <a:solidFill>
                <a:schemeClr val="accent1"/>
              </a:solidFill>
            </a:endParaRPr>
          </a:p>
        </p:txBody>
      </p:sp>
      <p:pic>
        <p:nvPicPr>
          <p:cNvPr id="4" name="Picture 4"/>
          <p:cNvPicPr>
            <a:picLocks noChangeAspect="1" noChangeArrowheads="1"/>
          </p:cNvPicPr>
          <p:nvPr/>
        </p:nvPicPr>
        <p:blipFill>
          <a:blip r:embed="rId2"/>
          <a:srcRect l="5333" t="667" r="5499" b="3075"/>
          <a:stretch>
            <a:fillRect/>
          </a:stretch>
        </p:blipFill>
        <p:spPr bwMode="auto">
          <a:xfrm>
            <a:off x="395536" y="2276872"/>
            <a:ext cx="4990617" cy="3672407"/>
          </a:xfrm>
          <a:prstGeom prst="rect">
            <a:avLst/>
          </a:prstGeom>
          <a:noFill/>
        </p:spPr>
      </p:pic>
      <p:sp>
        <p:nvSpPr>
          <p:cNvPr id="5" name="Zástupný symbol pro obsah 4"/>
          <p:cNvSpPr>
            <a:spLocks noGrp="1"/>
          </p:cNvSpPr>
          <p:nvPr>
            <p:ph idx="1"/>
          </p:nvPr>
        </p:nvSpPr>
        <p:spPr>
          <a:xfrm>
            <a:off x="502840" y="1268760"/>
            <a:ext cx="8229600" cy="4525963"/>
          </a:xfrm>
        </p:spPr>
        <p:txBody>
          <a:bodyPr>
            <a:normAutofit/>
          </a:bodyPr>
          <a:lstStyle/>
          <a:p>
            <a:pPr marL="0" indent="0">
              <a:buNone/>
            </a:pPr>
            <a:r>
              <a:rPr lang="cs-CZ" sz="2000" dirty="0" smtClean="0">
                <a:solidFill>
                  <a:schemeClr val="accent1"/>
                </a:solidFill>
              </a:rPr>
              <a:t>Endokrinní kontrola – tři úrovně integrace</a:t>
            </a:r>
            <a:endParaRPr lang="cs-CZ" sz="2000" dirty="0">
              <a:solidFill>
                <a:schemeClr val="accent1"/>
              </a:solidFill>
            </a:endParaRPr>
          </a:p>
        </p:txBody>
      </p:sp>
      <p:pic>
        <p:nvPicPr>
          <p:cNvPr id="6" name="Picture 4"/>
          <p:cNvPicPr>
            <a:picLocks noChangeAspect="1" noChangeArrowheads="1"/>
          </p:cNvPicPr>
          <p:nvPr/>
        </p:nvPicPr>
        <p:blipFill>
          <a:blip r:embed="rId3"/>
          <a:srcRect l="16132" t="438" r="38962" b="3311"/>
          <a:stretch>
            <a:fillRect/>
          </a:stretch>
        </p:blipFill>
        <p:spPr>
          <a:xfrm>
            <a:off x="5580112" y="1858515"/>
            <a:ext cx="3394710" cy="4509120"/>
          </a:xfrm>
          <a:prstGeom prst="rect">
            <a:avLst/>
          </a:prstGeom>
          <a:noFill/>
          <a:ln/>
        </p:spPr>
      </p:pic>
    </p:spTree>
    <p:extLst>
      <p:ext uri="{BB962C8B-B14F-4D97-AF65-F5344CB8AC3E}">
        <p14:creationId xmlns:p14="http://schemas.microsoft.com/office/powerpoint/2010/main" val="165731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67544" y="1268760"/>
            <a:ext cx="8075240" cy="5184576"/>
          </a:xfrm>
        </p:spPr>
        <p:txBody>
          <a:bodyPr>
            <a:noAutofit/>
          </a:bodyPr>
          <a:lstStyle/>
          <a:p>
            <a:pPr>
              <a:lnSpc>
                <a:spcPct val="120000"/>
              </a:lnSpc>
            </a:pPr>
            <a:r>
              <a:rPr lang="cs-CZ" sz="2000" dirty="0">
                <a:solidFill>
                  <a:schemeClr val="accent1"/>
                </a:solidFill>
              </a:rPr>
              <a:t>hormony ovlivňují metabolismus, hospodaření s vodou a ionty, růst, rozmnožování </a:t>
            </a:r>
          </a:p>
          <a:p>
            <a:pPr marL="0" indent="0">
              <a:lnSpc>
                <a:spcPct val="120000"/>
              </a:lnSpc>
              <a:buNone/>
            </a:pPr>
            <a:endParaRPr lang="cs-CZ" sz="2000" dirty="0">
              <a:solidFill>
                <a:schemeClr val="accent1"/>
              </a:solidFill>
              <a:latin typeface="+mj-lt"/>
            </a:endParaRPr>
          </a:p>
          <a:p>
            <a:pPr marL="0" indent="0">
              <a:lnSpc>
                <a:spcPct val="120000"/>
              </a:lnSpc>
              <a:buNone/>
            </a:pPr>
            <a:r>
              <a:rPr lang="cs-CZ" sz="2000" dirty="0">
                <a:solidFill>
                  <a:srgbClr val="669CF4"/>
                </a:solidFill>
                <a:latin typeface="+mj-lt"/>
              </a:rPr>
              <a:t>Typy mediátorů dle </a:t>
            </a:r>
            <a:r>
              <a:rPr lang="cs-CZ" sz="2000" dirty="0" smtClean="0">
                <a:solidFill>
                  <a:srgbClr val="669CF4"/>
                </a:solidFill>
                <a:latin typeface="+mj-lt"/>
              </a:rPr>
              <a:t>způsobu účinku</a:t>
            </a:r>
            <a:endParaRPr lang="cs-CZ" sz="2000" b="1" dirty="0" smtClean="0">
              <a:latin typeface="+mj-lt"/>
            </a:endParaRPr>
          </a:p>
          <a:p>
            <a:pPr marL="342900" lvl="1" indent="-342900">
              <a:lnSpc>
                <a:spcPct val="120000"/>
              </a:lnSpc>
              <a:buFont typeface="Arial" pitchFamily="34" charset="0"/>
              <a:buChar char="•"/>
            </a:pPr>
            <a:r>
              <a:rPr lang="cs-CZ" sz="2000" dirty="0">
                <a:solidFill>
                  <a:srgbClr val="FFFF00"/>
                </a:solidFill>
                <a:latin typeface="+mj-lt"/>
              </a:rPr>
              <a:t>regulační </a:t>
            </a:r>
            <a:r>
              <a:rPr lang="cs-CZ" sz="2000" dirty="0">
                <a:solidFill>
                  <a:schemeClr val="accent1"/>
                </a:solidFill>
                <a:latin typeface="+mj-lt"/>
              </a:rPr>
              <a:t>– ovlivňují jiné endokrinní žlázy (</a:t>
            </a:r>
            <a:r>
              <a:rPr lang="cs-CZ" sz="2000" dirty="0" err="1">
                <a:solidFill>
                  <a:schemeClr val="accent1"/>
                </a:solidFill>
                <a:latin typeface="+mj-lt"/>
              </a:rPr>
              <a:t>liberiny</a:t>
            </a:r>
            <a:r>
              <a:rPr lang="cs-CZ" sz="2000" dirty="0">
                <a:solidFill>
                  <a:schemeClr val="accent1"/>
                </a:solidFill>
                <a:latin typeface="+mj-lt"/>
              </a:rPr>
              <a:t> hypotalamu, </a:t>
            </a:r>
            <a:r>
              <a:rPr lang="cs-CZ" sz="2000" dirty="0" err="1" smtClean="0">
                <a:solidFill>
                  <a:schemeClr val="accent1"/>
                </a:solidFill>
                <a:latin typeface="+mj-lt"/>
              </a:rPr>
              <a:t>tropní</a:t>
            </a:r>
            <a:r>
              <a:rPr lang="cs-CZ" sz="2000" dirty="0">
                <a:solidFill>
                  <a:schemeClr val="accent1"/>
                </a:solidFill>
                <a:latin typeface="+mj-lt"/>
              </a:rPr>
              <a:t> </a:t>
            </a:r>
            <a:r>
              <a:rPr lang="cs-CZ" sz="2000" dirty="0" smtClean="0">
                <a:solidFill>
                  <a:schemeClr val="accent1"/>
                </a:solidFill>
                <a:latin typeface="+mj-lt"/>
              </a:rPr>
              <a:t>hormony </a:t>
            </a:r>
            <a:r>
              <a:rPr lang="cs-CZ" sz="2000" dirty="0">
                <a:solidFill>
                  <a:schemeClr val="accent1"/>
                </a:solidFill>
                <a:latin typeface="+mj-lt"/>
              </a:rPr>
              <a:t>předního laloku hypofýzy)</a:t>
            </a:r>
          </a:p>
          <a:p>
            <a:pPr marL="342900" lvl="1" indent="-342900">
              <a:lnSpc>
                <a:spcPct val="120000"/>
              </a:lnSpc>
              <a:buFont typeface="Arial" pitchFamily="34" charset="0"/>
              <a:buChar char="•"/>
            </a:pPr>
            <a:r>
              <a:rPr lang="cs-CZ" sz="2000" dirty="0">
                <a:solidFill>
                  <a:srgbClr val="FFFF00"/>
                </a:solidFill>
                <a:latin typeface="+mj-lt"/>
              </a:rPr>
              <a:t>hormony s přímým účinkem na tkáně </a:t>
            </a:r>
            <a:r>
              <a:rPr lang="cs-CZ" sz="2000" dirty="0">
                <a:solidFill>
                  <a:schemeClr val="accent1"/>
                </a:solidFill>
                <a:latin typeface="+mj-lt"/>
              </a:rPr>
              <a:t>(inzulin, tyroxin)</a:t>
            </a:r>
          </a:p>
          <a:p>
            <a:pPr marL="342900" lvl="1" indent="-342900">
              <a:lnSpc>
                <a:spcPct val="120000"/>
              </a:lnSpc>
              <a:buFont typeface="Arial" pitchFamily="34" charset="0"/>
              <a:buChar char="•"/>
            </a:pPr>
            <a:r>
              <a:rPr lang="cs-CZ" sz="2000" dirty="0">
                <a:solidFill>
                  <a:srgbClr val="FFFF00"/>
                </a:solidFill>
                <a:latin typeface="+mj-lt"/>
              </a:rPr>
              <a:t>hormony působící lokálně </a:t>
            </a:r>
            <a:r>
              <a:rPr lang="cs-CZ" sz="2000" dirty="0">
                <a:solidFill>
                  <a:schemeClr val="accent1"/>
                </a:solidFill>
                <a:latin typeface="+mj-lt"/>
              </a:rPr>
              <a:t>– </a:t>
            </a:r>
            <a:r>
              <a:rPr lang="cs-CZ" sz="2000" dirty="0" err="1">
                <a:solidFill>
                  <a:schemeClr val="accent1"/>
                </a:solidFill>
                <a:latin typeface="+mj-lt"/>
              </a:rPr>
              <a:t>endotelin</a:t>
            </a:r>
            <a:endParaRPr lang="cs-CZ" sz="2000" dirty="0">
              <a:solidFill>
                <a:schemeClr val="accent1"/>
              </a:solidFill>
              <a:latin typeface="+mj-lt"/>
            </a:endParaRPr>
          </a:p>
          <a:p>
            <a:pPr marL="0" indent="0">
              <a:lnSpc>
                <a:spcPct val="120000"/>
              </a:lnSpc>
              <a:buNone/>
            </a:pPr>
            <a:endParaRPr lang="cs-CZ" sz="1600" b="1" dirty="0" smtClean="0">
              <a:latin typeface="+mj-lt"/>
            </a:endParaRPr>
          </a:p>
          <a:p>
            <a:pPr marL="0" indent="0">
              <a:buNone/>
            </a:pPr>
            <a:endParaRPr lang="en-US" sz="1600" dirty="0">
              <a:solidFill>
                <a:schemeClr val="accent1"/>
              </a:solidFill>
              <a:latin typeface="+mj-lt"/>
            </a:endParaRPr>
          </a:p>
          <a:p>
            <a:pPr marL="457200" lvl="1" indent="0">
              <a:lnSpc>
                <a:spcPct val="90000"/>
              </a:lnSpc>
              <a:buNone/>
            </a:pPr>
            <a:endParaRPr lang="en-US" sz="1600" dirty="0">
              <a:latin typeface="+mj-lt"/>
            </a:endParaRPr>
          </a:p>
        </p:txBody>
      </p:sp>
    </p:spTree>
    <p:extLst>
      <p:ext uri="{BB962C8B-B14F-4D97-AF65-F5344CB8AC3E}">
        <p14:creationId xmlns:p14="http://schemas.microsoft.com/office/powerpoint/2010/main" val="3346103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57200" y="1600200"/>
            <a:ext cx="8229600" cy="4421088"/>
          </a:xfrm>
        </p:spPr>
        <p:txBody>
          <a:bodyPr>
            <a:normAutofit lnSpcReduction="10000"/>
          </a:bodyPr>
          <a:lstStyle/>
          <a:p>
            <a:pPr lvl="0">
              <a:lnSpc>
                <a:spcPct val="120000"/>
              </a:lnSpc>
            </a:pPr>
            <a:r>
              <a:rPr lang="cs-CZ" sz="2000" dirty="0" smtClean="0">
                <a:solidFill>
                  <a:srgbClr val="FFFF00"/>
                </a:solidFill>
              </a:rPr>
              <a:t>katabolické </a:t>
            </a:r>
            <a:r>
              <a:rPr lang="cs-CZ" sz="2000" dirty="0">
                <a:solidFill>
                  <a:srgbClr val="FFFF00"/>
                </a:solidFill>
              </a:rPr>
              <a:t>hormony</a:t>
            </a:r>
            <a:r>
              <a:rPr lang="cs-CZ" sz="2000" dirty="0">
                <a:solidFill>
                  <a:schemeClr val="accent1"/>
                </a:solidFill>
              </a:rPr>
              <a:t>: kortizol, tyroxin, parathormon, </a:t>
            </a:r>
            <a:r>
              <a:rPr lang="cs-CZ" sz="2000" dirty="0" err="1">
                <a:solidFill>
                  <a:schemeClr val="accent1"/>
                </a:solidFill>
              </a:rPr>
              <a:t>tyreokalcitonin</a:t>
            </a:r>
            <a:r>
              <a:rPr lang="cs-CZ" sz="2000" dirty="0">
                <a:solidFill>
                  <a:schemeClr val="accent1"/>
                </a:solidFill>
              </a:rPr>
              <a:t>, </a:t>
            </a:r>
            <a:r>
              <a:rPr lang="cs-CZ" sz="2000" dirty="0" err="1" smtClean="0">
                <a:solidFill>
                  <a:schemeClr val="accent1"/>
                </a:solidFill>
              </a:rPr>
              <a:t>glukagon</a:t>
            </a:r>
            <a:endParaRPr lang="cs-CZ" sz="2000" dirty="0" smtClean="0">
              <a:solidFill>
                <a:schemeClr val="accent1"/>
              </a:solidFill>
            </a:endParaRPr>
          </a:p>
          <a:p>
            <a:pPr marL="0" lvl="0" indent="0">
              <a:lnSpc>
                <a:spcPct val="120000"/>
              </a:lnSpc>
              <a:buNone/>
            </a:pPr>
            <a:endParaRPr lang="cs-CZ" sz="2000" dirty="0">
              <a:solidFill>
                <a:schemeClr val="accent1"/>
              </a:solidFill>
            </a:endParaRPr>
          </a:p>
          <a:p>
            <a:pPr lvl="0">
              <a:lnSpc>
                <a:spcPct val="120000"/>
              </a:lnSpc>
            </a:pPr>
            <a:r>
              <a:rPr lang="cs-CZ" sz="2000" dirty="0">
                <a:solidFill>
                  <a:srgbClr val="FFFF00"/>
                </a:solidFill>
              </a:rPr>
              <a:t>anabolické hormony</a:t>
            </a:r>
            <a:r>
              <a:rPr lang="cs-CZ" sz="2000" dirty="0">
                <a:solidFill>
                  <a:schemeClr val="accent1"/>
                </a:solidFill>
              </a:rPr>
              <a:t>: androgeny, estrogeny, </a:t>
            </a:r>
            <a:r>
              <a:rPr lang="cs-CZ" sz="2000" dirty="0" err="1">
                <a:solidFill>
                  <a:schemeClr val="accent1"/>
                </a:solidFill>
              </a:rPr>
              <a:t>gestageny</a:t>
            </a:r>
            <a:r>
              <a:rPr lang="cs-CZ" sz="2000" dirty="0">
                <a:solidFill>
                  <a:schemeClr val="accent1"/>
                </a:solidFill>
              </a:rPr>
              <a:t>, inzulin, somatotropní hormon </a:t>
            </a:r>
            <a:endParaRPr lang="cs-CZ" sz="2000" dirty="0" smtClean="0">
              <a:solidFill>
                <a:schemeClr val="accent1"/>
              </a:solidFill>
            </a:endParaRPr>
          </a:p>
          <a:p>
            <a:pPr marL="0" lvl="0" indent="0">
              <a:lnSpc>
                <a:spcPct val="120000"/>
              </a:lnSpc>
              <a:buNone/>
            </a:pPr>
            <a:endParaRPr lang="cs-CZ" sz="2000" dirty="0">
              <a:solidFill>
                <a:schemeClr val="accent1"/>
              </a:solidFill>
            </a:endParaRPr>
          </a:p>
          <a:p>
            <a:pPr marL="0" indent="0">
              <a:lnSpc>
                <a:spcPct val="120000"/>
              </a:lnSpc>
              <a:buNone/>
            </a:pPr>
            <a:r>
              <a:rPr lang="cs-CZ" sz="2000" b="1" dirty="0" smtClean="0">
                <a:solidFill>
                  <a:srgbClr val="FFFF00"/>
                </a:solidFill>
              </a:rPr>
              <a:t>Tkáňové hormony</a:t>
            </a:r>
            <a:endParaRPr lang="cs-CZ" sz="2000" b="1" dirty="0">
              <a:solidFill>
                <a:srgbClr val="FFFF00"/>
              </a:solidFill>
            </a:endParaRPr>
          </a:p>
          <a:p>
            <a:pPr lvl="0">
              <a:lnSpc>
                <a:spcPct val="120000"/>
              </a:lnSpc>
            </a:pPr>
            <a:r>
              <a:rPr lang="cs-CZ" sz="2000" dirty="0">
                <a:solidFill>
                  <a:schemeClr val="accent1"/>
                </a:solidFill>
              </a:rPr>
              <a:t>žaludek: gastrin - stimulace peristaltiky, tvorba žaludeční šťávy</a:t>
            </a:r>
          </a:p>
          <a:p>
            <a:pPr lvl="0">
              <a:lnSpc>
                <a:spcPct val="120000"/>
              </a:lnSpc>
            </a:pPr>
            <a:r>
              <a:rPr lang="cs-CZ" sz="2000" dirty="0">
                <a:solidFill>
                  <a:schemeClr val="accent1"/>
                </a:solidFill>
              </a:rPr>
              <a:t>tenké střevo: sekretin - stimuluje žlučník a pankreas; </a:t>
            </a:r>
            <a:r>
              <a:rPr lang="cs-CZ" sz="2000" dirty="0" err="1">
                <a:solidFill>
                  <a:schemeClr val="accent1"/>
                </a:solidFill>
              </a:rPr>
              <a:t>somatostatin</a:t>
            </a:r>
            <a:r>
              <a:rPr lang="cs-CZ" sz="2000" dirty="0">
                <a:solidFill>
                  <a:schemeClr val="accent1"/>
                </a:solidFill>
              </a:rPr>
              <a:t> - inhibuje žlučník a pankreas; </a:t>
            </a:r>
            <a:r>
              <a:rPr lang="cs-CZ" sz="2000" dirty="0" err="1">
                <a:solidFill>
                  <a:schemeClr val="accent1"/>
                </a:solidFill>
              </a:rPr>
              <a:t>motilin</a:t>
            </a:r>
            <a:r>
              <a:rPr lang="cs-CZ" sz="2000" dirty="0">
                <a:solidFill>
                  <a:schemeClr val="accent1"/>
                </a:solidFill>
              </a:rPr>
              <a:t> - stimuluje peristaltiku </a:t>
            </a:r>
          </a:p>
          <a:p>
            <a:pPr lvl="0">
              <a:lnSpc>
                <a:spcPct val="120000"/>
              </a:lnSpc>
            </a:pPr>
            <a:endParaRPr lang="cs-CZ" sz="2000" dirty="0" smtClean="0">
              <a:solidFill>
                <a:schemeClr val="accent1"/>
              </a:solidFill>
            </a:endParaRPr>
          </a:p>
          <a:p>
            <a:endParaRPr lang="cs-CZ" sz="2000" dirty="0"/>
          </a:p>
        </p:txBody>
      </p:sp>
    </p:spTree>
    <p:extLst>
      <p:ext uri="{BB962C8B-B14F-4D97-AF65-F5344CB8AC3E}">
        <p14:creationId xmlns:p14="http://schemas.microsoft.com/office/powerpoint/2010/main" val="2901928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67544" y="1268760"/>
            <a:ext cx="8075240" cy="5184576"/>
          </a:xfrm>
        </p:spPr>
        <p:txBody>
          <a:bodyPr>
            <a:noAutofit/>
          </a:bodyPr>
          <a:lstStyle/>
          <a:p>
            <a:pPr marL="0" indent="0">
              <a:lnSpc>
                <a:spcPct val="120000"/>
              </a:lnSpc>
              <a:buNone/>
            </a:pPr>
            <a:r>
              <a:rPr lang="cs-CZ" sz="2000" dirty="0" smtClean="0">
                <a:solidFill>
                  <a:srgbClr val="669CF4"/>
                </a:solidFill>
                <a:latin typeface="+mj-lt"/>
              </a:rPr>
              <a:t>Typy mediátorů dle chemické struktury</a:t>
            </a:r>
          </a:p>
          <a:p>
            <a:pPr marL="0" indent="0">
              <a:lnSpc>
                <a:spcPct val="120000"/>
              </a:lnSpc>
              <a:buNone/>
            </a:pPr>
            <a:r>
              <a:rPr lang="cs-CZ" sz="2000" dirty="0" smtClean="0">
                <a:solidFill>
                  <a:schemeClr val="accent1"/>
                </a:solidFill>
                <a:latin typeface="+mj-lt"/>
              </a:rPr>
              <a:t>Hydrofilní hormony</a:t>
            </a:r>
          </a:p>
          <a:p>
            <a:pPr>
              <a:lnSpc>
                <a:spcPct val="120000"/>
              </a:lnSpc>
            </a:pPr>
            <a:r>
              <a:rPr lang="cs-CZ" sz="2000" dirty="0" smtClean="0">
                <a:solidFill>
                  <a:schemeClr val="bg1">
                    <a:lumMod val="40000"/>
                    <a:lumOff val="60000"/>
                  </a:schemeClr>
                </a:solidFill>
                <a:latin typeface="+mj-lt"/>
              </a:rPr>
              <a:t>Proteiny a peptidy</a:t>
            </a:r>
            <a:endParaRPr lang="cs-CZ" sz="2000" dirty="0">
              <a:solidFill>
                <a:schemeClr val="accent1"/>
              </a:solidFill>
              <a:latin typeface="+mj-lt"/>
            </a:endParaRPr>
          </a:p>
          <a:p>
            <a:pPr>
              <a:lnSpc>
                <a:spcPct val="120000"/>
              </a:lnSpc>
            </a:pPr>
            <a:r>
              <a:rPr lang="cs-CZ" sz="2000" dirty="0">
                <a:solidFill>
                  <a:schemeClr val="bg1">
                    <a:lumMod val="40000"/>
                    <a:lumOff val="60000"/>
                  </a:schemeClr>
                </a:solidFill>
                <a:latin typeface="+mj-lt"/>
              </a:rPr>
              <a:t>Aminokyseliny a deriváty </a:t>
            </a:r>
            <a:r>
              <a:rPr lang="cs-CZ" sz="2000" dirty="0" smtClean="0">
                <a:solidFill>
                  <a:schemeClr val="bg1">
                    <a:lumMod val="40000"/>
                    <a:lumOff val="60000"/>
                  </a:schemeClr>
                </a:solidFill>
                <a:latin typeface="+mj-lt"/>
              </a:rPr>
              <a:t>aminokyselin</a:t>
            </a:r>
          </a:p>
          <a:p>
            <a:pPr marL="0" indent="0">
              <a:lnSpc>
                <a:spcPct val="120000"/>
              </a:lnSpc>
              <a:buNone/>
            </a:pPr>
            <a:endParaRPr lang="cs-CZ" sz="2000" dirty="0">
              <a:solidFill>
                <a:schemeClr val="accent1"/>
              </a:solidFill>
              <a:latin typeface="+mj-lt"/>
            </a:endParaRPr>
          </a:p>
          <a:p>
            <a:pPr marL="0" indent="0">
              <a:lnSpc>
                <a:spcPct val="120000"/>
              </a:lnSpc>
              <a:buNone/>
            </a:pPr>
            <a:r>
              <a:rPr lang="cs-CZ" sz="2000" dirty="0" err="1" smtClean="0">
                <a:solidFill>
                  <a:schemeClr val="accent1"/>
                </a:solidFill>
                <a:latin typeface="+mj-lt"/>
              </a:rPr>
              <a:t>Hydrofóbní</a:t>
            </a:r>
            <a:r>
              <a:rPr lang="cs-CZ" sz="2000" dirty="0" smtClean="0">
                <a:solidFill>
                  <a:schemeClr val="accent1"/>
                </a:solidFill>
                <a:latin typeface="+mj-lt"/>
              </a:rPr>
              <a:t> hormony</a:t>
            </a:r>
            <a:endParaRPr lang="cs-CZ" sz="2000" dirty="0">
              <a:solidFill>
                <a:schemeClr val="accent1"/>
              </a:solidFill>
              <a:latin typeface="+mj-lt"/>
            </a:endParaRPr>
          </a:p>
          <a:p>
            <a:pPr>
              <a:lnSpc>
                <a:spcPct val="120000"/>
              </a:lnSpc>
            </a:pPr>
            <a:r>
              <a:rPr lang="cs-CZ" sz="2000" dirty="0" smtClean="0">
                <a:solidFill>
                  <a:schemeClr val="bg1">
                    <a:lumMod val="40000"/>
                    <a:lumOff val="60000"/>
                  </a:schemeClr>
                </a:solidFill>
                <a:latin typeface="+mj-lt"/>
              </a:rPr>
              <a:t>Steroidy a </a:t>
            </a:r>
            <a:r>
              <a:rPr lang="cs-CZ" sz="2000" dirty="0" err="1" smtClean="0">
                <a:solidFill>
                  <a:schemeClr val="bg1">
                    <a:lumMod val="40000"/>
                    <a:lumOff val="60000"/>
                  </a:schemeClr>
                </a:solidFill>
                <a:latin typeface="+mj-lt"/>
              </a:rPr>
              <a:t>retinoidy</a:t>
            </a:r>
            <a:endParaRPr lang="cs-CZ" sz="2000" dirty="0" smtClean="0">
              <a:solidFill>
                <a:schemeClr val="bg1">
                  <a:lumMod val="40000"/>
                  <a:lumOff val="60000"/>
                </a:schemeClr>
              </a:solidFill>
              <a:latin typeface="+mj-lt"/>
            </a:endParaRPr>
          </a:p>
          <a:p>
            <a:pPr>
              <a:lnSpc>
                <a:spcPct val="120000"/>
              </a:lnSpc>
            </a:pPr>
            <a:endParaRPr lang="cs-CZ" sz="2000" dirty="0">
              <a:solidFill>
                <a:schemeClr val="bg1">
                  <a:lumMod val="40000"/>
                  <a:lumOff val="60000"/>
                </a:schemeClr>
              </a:solidFill>
              <a:latin typeface="+mj-lt"/>
            </a:endParaRPr>
          </a:p>
          <a:p>
            <a:pPr marL="0" indent="0">
              <a:lnSpc>
                <a:spcPct val="120000"/>
              </a:lnSpc>
              <a:buNone/>
            </a:pPr>
            <a:r>
              <a:rPr lang="en-US" sz="2000" dirty="0">
                <a:solidFill>
                  <a:srgbClr val="669CF4"/>
                </a:solidFill>
              </a:rPr>
              <a:t>Transport</a:t>
            </a:r>
            <a:r>
              <a:rPr lang="cs-CZ" sz="2000" dirty="0">
                <a:solidFill>
                  <a:srgbClr val="669CF4"/>
                </a:solidFill>
              </a:rPr>
              <a:t> hormonů</a:t>
            </a:r>
            <a:endParaRPr lang="en-US" sz="2000" dirty="0">
              <a:solidFill>
                <a:srgbClr val="669CF4"/>
              </a:solidFill>
            </a:endParaRPr>
          </a:p>
          <a:p>
            <a:pPr>
              <a:lnSpc>
                <a:spcPct val="120000"/>
              </a:lnSpc>
            </a:pPr>
            <a:r>
              <a:rPr lang="cs-CZ" sz="2000" dirty="0">
                <a:solidFill>
                  <a:schemeClr val="accent1"/>
                </a:solidFill>
              </a:rPr>
              <a:t>některé hormony volně rozpuštěny v krvi</a:t>
            </a:r>
          </a:p>
          <a:p>
            <a:pPr>
              <a:lnSpc>
                <a:spcPct val="120000"/>
              </a:lnSpc>
            </a:pPr>
            <a:r>
              <a:rPr lang="cs-CZ" sz="2000" dirty="0">
                <a:solidFill>
                  <a:schemeClr val="accent1"/>
                </a:solidFill>
              </a:rPr>
              <a:t>většina hormonů ve vazbě k plazmatickým peptidům  (př. steroidy)</a:t>
            </a:r>
          </a:p>
          <a:p>
            <a:pPr>
              <a:lnSpc>
                <a:spcPct val="120000"/>
              </a:lnSpc>
            </a:pPr>
            <a:endParaRPr lang="cs-CZ" sz="2000" dirty="0" smtClean="0">
              <a:solidFill>
                <a:schemeClr val="bg1">
                  <a:lumMod val="40000"/>
                  <a:lumOff val="60000"/>
                </a:schemeClr>
              </a:solidFill>
              <a:latin typeface="+mj-lt"/>
            </a:endParaRPr>
          </a:p>
          <a:p>
            <a:pPr marL="0" indent="0">
              <a:lnSpc>
                <a:spcPct val="120000"/>
              </a:lnSpc>
              <a:buNone/>
            </a:pPr>
            <a:endParaRPr lang="cs-CZ" sz="1600" dirty="0">
              <a:solidFill>
                <a:schemeClr val="accent1"/>
              </a:solidFill>
              <a:latin typeface="+mj-lt"/>
            </a:endParaRPr>
          </a:p>
        </p:txBody>
      </p:sp>
    </p:spTree>
    <p:extLst>
      <p:ext uri="{BB962C8B-B14F-4D97-AF65-F5344CB8AC3E}">
        <p14:creationId xmlns:p14="http://schemas.microsoft.com/office/powerpoint/2010/main" val="3759286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67544" y="1412776"/>
            <a:ext cx="8075240" cy="4637112"/>
          </a:xfrm>
        </p:spPr>
        <p:txBody>
          <a:bodyPr>
            <a:normAutofit/>
          </a:bodyPr>
          <a:lstStyle/>
          <a:p>
            <a:pPr marL="0" indent="0">
              <a:buNone/>
            </a:pPr>
            <a:r>
              <a:rPr lang="cs-CZ" sz="2000" dirty="0" smtClean="0">
                <a:solidFill>
                  <a:srgbClr val="669CF4"/>
                </a:solidFill>
                <a:latin typeface="+mj-lt"/>
              </a:rPr>
              <a:t>Typy mediátorů dle chemické struktury</a:t>
            </a:r>
          </a:p>
          <a:p>
            <a:pPr marL="0" indent="0">
              <a:buNone/>
            </a:pPr>
            <a:r>
              <a:rPr lang="cs-CZ" sz="2000" dirty="0" smtClean="0">
                <a:solidFill>
                  <a:schemeClr val="accent1"/>
                </a:solidFill>
                <a:latin typeface="+mj-lt"/>
              </a:rPr>
              <a:t>Hydrofilní hormony</a:t>
            </a:r>
          </a:p>
          <a:p>
            <a:r>
              <a:rPr lang="cs-CZ" sz="2000" dirty="0" smtClean="0">
                <a:solidFill>
                  <a:schemeClr val="bg1">
                    <a:lumMod val="40000"/>
                    <a:lumOff val="60000"/>
                  </a:schemeClr>
                </a:solidFill>
                <a:latin typeface="+mj-lt"/>
              </a:rPr>
              <a:t>Proteiny a peptidy</a:t>
            </a:r>
          </a:p>
          <a:p>
            <a:pPr>
              <a:buFont typeface="Comic Sans MS" pitchFamily="66" charset="0"/>
              <a:buChar char="–"/>
            </a:pPr>
            <a:r>
              <a:rPr lang="cs-CZ" sz="2000" dirty="0">
                <a:solidFill>
                  <a:schemeClr val="accent1"/>
                </a:solidFill>
                <a:latin typeface="+mj-lt"/>
              </a:rPr>
              <a:t>sestávají ze specifických AMK</a:t>
            </a:r>
          </a:p>
          <a:p>
            <a:pPr>
              <a:buFont typeface="Comic Sans MS" pitchFamily="66" charset="0"/>
              <a:buChar char="–"/>
            </a:pPr>
            <a:r>
              <a:rPr lang="cs-CZ" sz="2000" dirty="0">
                <a:solidFill>
                  <a:schemeClr val="accent1"/>
                </a:solidFill>
                <a:latin typeface="+mj-lt"/>
              </a:rPr>
              <a:t>obvykle syntetizovány jako velké prekurzory</a:t>
            </a:r>
          </a:p>
          <a:p>
            <a:pPr>
              <a:buFont typeface="Comic Sans MS" pitchFamily="66" charset="0"/>
              <a:buChar char="–"/>
            </a:pPr>
            <a:r>
              <a:rPr lang="cs-CZ" sz="2000" dirty="0">
                <a:solidFill>
                  <a:schemeClr val="accent1"/>
                </a:solidFill>
                <a:latin typeface="+mj-lt"/>
              </a:rPr>
              <a:t>skladovány intracelulárně </a:t>
            </a:r>
            <a:endParaRPr lang="cs-CZ" sz="2000" dirty="0" smtClean="0">
              <a:solidFill>
                <a:schemeClr val="accent1"/>
              </a:solidFill>
              <a:latin typeface="+mj-lt"/>
            </a:endParaRPr>
          </a:p>
          <a:p>
            <a:pPr>
              <a:buFont typeface="Comic Sans MS" pitchFamily="66" charset="0"/>
              <a:buChar char="–"/>
            </a:pPr>
            <a:r>
              <a:rPr lang="cs-CZ" sz="2000" dirty="0">
                <a:solidFill>
                  <a:schemeClr val="accent1"/>
                </a:solidFill>
                <a:latin typeface="+mj-lt"/>
              </a:rPr>
              <a:t>t</a:t>
            </a:r>
            <a:r>
              <a:rPr lang="cs-CZ" sz="2000" dirty="0" smtClean="0">
                <a:solidFill>
                  <a:schemeClr val="accent1"/>
                </a:solidFill>
                <a:latin typeface="+mj-lt"/>
              </a:rPr>
              <a:t>yreotropin,  luteinizační hormon…</a:t>
            </a:r>
          </a:p>
          <a:p>
            <a:pPr marL="0" indent="0">
              <a:buNone/>
            </a:pPr>
            <a:endParaRPr lang="cs-CZ" sz="2000" dirty="0">
              <a:solidFill>
                <a:schemeClr val="accent1"/>
              </a:solidFill>
              <a:latin typeface="+mj-lt"/>
            </a:endParaRPr>
          </a:p>
          <a:p>
            <a:r>
              <a:rPr lang="cs-CZ" sz="2000" dirty="0">
                <a:solidFill>
                  <a:schemeClr val="bg1">
                    <a:lumMod val="40000"/>
                    <a:lumOff val="60000"/>
                  </a:schemeClr>
                </a:solidFill>
              </a:rPr>
              <a:t>Aminokyseliny a deriváty aminokyselin</a:t>
            </a:r>
          </a:p>
          <a:p>
            <a:pPr>
              <a:buFont typeface="Times New Roman" pitchFamily="18" charset="0"/>
              <a:buChar char="–"/>
            </a:pPr>
            <a:r>
              <a:rPr lang="cs-CZ" sz="2000" dirty="0" smtClean="0">
                <a:solidFill>
                  <a:schemeClr val="accent1"/>
                </a:solidFill>
              </a:rPr>
              <a:t>glycin</a:t>
            </a:r>
            <a:endParaRPr lang="cs-CZ" sz="2000" dirty="0">
              <a:solidFill>
                <a:schemeClr val="accent1"/>
              </a:solidFill>
            </a:endParaRPr>
          </a:p>
          <a:p>
            <a:pPr>
              <a:buFont typeface="Times New Roman" pitchFamily="18" charset="0"/>
              <a:buChar char="–"/>
            </a:pPr>
            <a:r>
              <a:rPr lang="cs-CZ" sz="2000" dirty="0">
                <a:solidFill>
                  <a:schemeClr val="accent1"/>
                </a:solidFill>
              </a:rPr>
              <a:t>GABA, histamin, tyroxin, </a:t>
            </a:r>
            <a:r>
              <a:rPr lang="cs-CZ" sz="2000" dirty="0" smtClean="0">
                <a:solidFill>
                  <a:schemeClr val="accent1"/>
                </a:solidFill>
              </a:rPr>
              <a:t>katecholaminy</a:t>
            </a:r>
          </a:p>
          <a:p>
            <a:pPr>
              <a:buFont typeface="Times New Roman" pitchFamily="18" charset="0"/>
              <a:buChar char="–"/>
            </a:pPr>
            <a:endParaRPr lang="cs-CZ" sz="2000" dirty="0" smtClean="0">
              <a:solidFill>
                <a:schemeClr val="accent1"/>
              </a:solidFill>
            </a:endParaRPr>
          </a:p>
          <a:p>
            <a:pPr marL="0" indent="0">
              <a:buNone/>
            </a:pPr>
            <a:endParaRPr lang="cs-CZ" sz="1800" dirty="0">
              <a:solidFill>
                <a:schemeClr val="accent1"/>
              </a:solidFill>
              <a:latin typeface="+mj-lt"/>
            </a:endParaRP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spTree>
    <p:extLst>
      <p:ext uri="{BB962C8B-B14F-4D97-AF65-F5344CB8AC3E}">
        <p14:creationId xmlns:p14="http://schemas.microsoft.com/office/powerpoint/2010/main" val="638815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67544" y="1412776"/>
            <a:ext cx="8075240" cy="4637112"/>
          </a:xfrm>
        </p:spPr>
        <p:txBody>
          <a:bodyPr>
            <a:normAutofit/>
          </a:bodyPr>
          <a:lstStyle/>
          <a:p>
            <a:pPr marL="0" indent="0">
              <a:buNone/>
            </a:pPr>
            <a:r>
              <a:rPr lang="cs-CZ" sz="1800" dirty="0" smtClean="0">
                <a:solidFill>
                  <a:srgbClr val="669CF4"/>
                </a:solidFill>
                <a:latin typeface="+mj-lt"/>
              </a:rPr>
              <a:t>Proteinové a peptidové hormony</a:t>
            </a: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5" name="Picture 4"/>
          <p:cNvPicPr>
            <a:picLocks noChangeAspect="1" noChangeArrowheads="1"/>
          </p:cNvPicPr>
          <p:nvPr/>
        </p:nvPicPr>
        <p:blipFill>
          <a:blip r:embed="rId2"/>
          <a:srcRect t="6148" b="9459"/>
          <a:stretch>
            <a:fillRect/>
          </a:stretch>
        </p:blipFill>
        <p:spPr bwMode="auto">
          <a:xfrm>
            <a:off x="870863" y="1844824"/>
            <a:ext cx="7445553" cy="4709963"/>
          </a:xfrm>
          <a:prstGeom prst="rect">
            <a:avLst/>
          </a:prstGeom>
          <a:noFill/>
        </p:spPr>
      </p:pic>
    </p:spTree>
    <p:extLst>
      <p:ext uri="{BB962C8B-B14F-4D97-AF65-F5344CB8AC3E}">
        <p14:creationId xmlns:p14="http://schemas.microsoft.com/office/powerpoint/2010/main" val="469456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395536" y="1628800"/>
            <a:ext cx="8075240" cy="4637112"/>
          </a:xfrm>
        </p:spPr>
        <p:txBody>
          <a:bodyPr>
            <a:normAutofit fontScale="92500" lnSpcReduction="20000"/>
          </a:bodyPr>
          <a:lstStyle/>
          <a:p>
            <a:pPr marL="0" indent="0">
              <a:buNone/>
            </a:pPr>
            <a:r>
              <a:rPr lang="cs-CZ" sz="1800" dirty="0" err="1" smtClean="0">
                <a:solidFill>
                  <a:srgbClr val="669CF4"/>
                </a:solidFill>
                <a:latin typeface="+mj-lt"/>
              </a:rPr>
              <a:t>Hydrofóbní</a:t>
            </a:r>
            <a:r>
              <a:rPr lang="cs-CZ" sz="1800" dirty="0" smtClean="0">
                <a:solidFill>
                  <a:srgbClr val="669CF4"/>
                </a:solidFill>
                <a:latin typeface="+mj-lt"/>
              </a:rPr>
              <a:t> </a:t>
            </a:r>
            <a:r>
              <a:rPr lang="cs-CZ" sz="1800" dirty="0">
                <a:solidFill>
                  <a:srgbClr val="669CF4"/>
                </a:solidFill>
                <a:latin typeface="+mj-lt"/>
              </a:rPr>
              <a:t>hormony</a:t>
            </a:r>
          </a:p>
          <a:p>
            <a:r>
              <a:rPr lang="cs-CZ" sz="1800" dirty="0">
                <a:solidFill>
                  <a:schemeClr val="accent1"/>
                </a:solidFill>
                <a:latin typeface="+mj-lt"/>
              </a:rPr>
              <a:t>vznikají z cholesterolu procesem </a:t>
            </a:r>
            <a:r>
              <a:rPr lang="cs-CZ" sz="1800" dirty="0" err="1" smtClean="0">
                <a:solidFill>
                  <a:schemeClr val="accent1"/>
                </a:solidFill>
                <a:latin typeface="+mj-lt"/>
              </a:rPr>
              <a:t>steroidogeneze</a:t>
            </a:r>
            <a:endParaRPr lang="cs-CZ" sz="1800" dirty="0" smtClean="0">
              <a:solidFill>
                <a:schemeClr val="accent1"/>
              </a:solidFill>
              <a:latin typeface="+mj-lt"/>
            </a:endParaRPr>
          </a:p>
          <a:p>
            <a:r>
              <a:rPr lang="cs-CZ" sz="1800" dirty="0" smtClean="0">
                <a:solidFill>
                  <a:schemeClr val="accent1"/>
                </a:solidFill>
                <a:latin typeface="+mj-lt"/>
              </a:rPr>
              <a:t>z b. se uvolňují bezprostředně po dokončení syntézy</a:t>
            </a:r>
          </a:p>
          <a:p>
            <a:r>
              <a:rPr lang="cs-CZ" sz="1800" dirty="0">
                <a:solidFill>
                  <a:schemeClr val="accent1"/>
                </a:solidFill>
                <a:latin typeface="+mj-lt"/>
              </a:rPr>
              <a:t>n</a:t>
            </a:r>
            <a:r>
              <a:rPr lang="cs-CZ" sz="1800" dirty="0" smtClean="0">
                <a:solidFill>
                  <a:schemeClr val="accent1"/>
                </a:solidFill>
                <a:latin typeface="+mj-lt"/>
              </a:rPr>
              <a:t>ejsou </a:t>
            </a:r>
            <a:r>
              <a:rPr lang="cs-CZ" sz="1800" dirty="0">
                <a:solidFill>
                  <a:schemeClr val="accent1"/>
                </a:solidFill>
                <a:latin typeface="+mj-lt"/>
              </a:rPr>
              <a:t>ukládány do zásoby, ale v případě potřeby se </a:t>
            </a:r>
            <a:r>
              <a:rPr lang="cs-CZ" sz="1800" dirty="0" smtClean="0">
                <a:solidFill>
                  <a:schemeClr val="accent1"/>
                </a:solidFill>
                <a:latin typeface="+mj-lt"/>
              </a:rPr>
              <a:t>zvyšuje </a:t>
            </a:r>
            <a:r>
              <a:rPr lang="cs-CZ" sz="1800" dirty="0">
                <a:solidFill>
                  <a:schemeClr val="accent1"/>
                </a:solidFill>
                <a:latin typeface="+mj-lt"/>
              </a:rPr>
              <a:t>jejich </a:t>
            </a:r>
            <a:r>
              <a:rPr lang="cs-CZ" sz="1800" dirty="0" smtClean="0">
                <a:solidFill>
                  <a:schemeClr val="accent1"/>
                </a:solidFill>
                <a:latin typeface="+mj-lt"/>
              </a:rPr>
              <a:t>syntéza </a:t>
            </a:r>
          </a:p>
          <a:p>
            <a:r>
              <a:rPr lang="cs-CZ" sz="1800" dirty="0">
                <a:solidFill>
                  <a:schemeClr val="accent1"/>
                </a:solidFill>
                <a:latin typeface="+mj-lt"/>
              </a:rPr>
              <a:t>v</a:t>
            </a:r>
            <a:r>
              <a:rPr lang="cs-CZ" sz="1800" dirty="0" smtClean="0">
                <a:solidFill>
                  <a:schemeClr val="accent1"/>
                </a:solidFill>
                <a:latin typeface="+mj-lt"/>
              </a:rPr>
              <a:t> </a:t>
            </a:r>
            <a:r>
              <a:rPr lang="cs-CZ" sz="1800" dirty="0">
                <a:solidFill>
                  <a:schemeClr val="accent1"/>
                </a:solidFill>
                <a:latin typeface="+mj-lt"/>
              </a:rPr>
              <a:t>krvi jsou transportovány z velké části navázané na plazmatické bílkoviny, malá část steroidních hormonů je v plazmě ve volné (nenavázané) formě</a:t>
            </a:r>
          </a:p>
          <a:p>
            <a:r>
              <a:rPr lang="cs-CZ" sz="1800" dirty="0">
                <a:solidFill>
                  <a:schemeClr val="accent1"/>
                </a:solidFill>
                <a:latin typeface="+mj-lt"/>
              </a:rPr>
              <a:t>v cílové tkáni působí cestou nitrobuněčných receptorů (cytoplazmatické a nukleární)</a:t>
            </a:r>
          </a:p>
          <a:p>
            <a:r>
              <a:rPr lang="cs-CZ" sz="1800" dirty="0">
                <a:solidFill>
                  <a:schemeClr val="accent1"/>
                </a:solidFill>
                <a:latin typeface="+mj-lt"/>
              </a:rPr>
              <a:t>aktivují přes specifické responzivní elementy syntézu proteinů</a:t>
            </a:r>
            <a:endParaRPr lang="en-US" sz="1800" dirty="0">
              <a:solidFill>
                <a:schemeClr val="accent1"/>
              </a:solidFill>
              <a:latin typeface="+mj-lt"/>
            </a:endParaRPr>
          </a:p>
          <a:p>
            <a:endParaRPr lang="cs-CZ" sz="1800" dirty="0">
              <a:solidFill>
                <a:schemeClr val="accent1"/>
              </a:solidFill>
              <a:latin typeface="+mj-lt"/>
            </a:endParaRPr>
          </a:p>
          <a:p>
            <a:pPr marL="0" indent="0">
              <a:buNone/>
            </a:pPr>
            <a:endParaRPr lang="cs-CZ" sz="1800" dirty="0">
              <a:solidFill>
                <a:schemeClr val="accent1"/>
              </a:solidFill>
              <a:latin typeface="+mj-lt"/>
            </a:endParaRPr>
          </a:p>
          <a:p>
            <a:r>
              <a:rPr lang="cs-CZ" sz="1800" dirty="0">
                <a:solidFill>
                  <a:schemeClr val="accent1"/>
                </a:solidFill>
                <a:latin typeface="+mj-lt"/>
              </a:rPr>
              <a:t>Glukokortikoidy (kortizol)</a:t>
            </a:r>
          </a:p>
          <a:p>
            <a:r>
              <a:rPr lang="cs-CZ" sz="1800" dirty="0" err="1">
                <a:solidFill>
                  <a:schemeClr val="accent1"/>
                </a:solidFill>
                <a:latin typeface="+mj-lt"/>
              </a:rPr>
              <a:t>Mineralokortikoidy</a:t>
            </a:r>
            <a:r>
              <a:rPr lang="cs-CZ" sz="1800" dirty="0">
                <a:solidFill>
                  <a:schemeClr val="accent1"/>
                </a:solidFill>
                <a:latin typeface="+mj-lt"/>
              </a:rPr>
              <a:t> (aldosteron)</a:t>
            </a:r>
          </a:p>
          <a:p>
            <a:r>
              <a:rPr lang="cs-CZ" sz="1800" dirty="0">
                <a:solidFill>
                  <a:schemeClr val="accent1"/>
                </a:solidFill>
                <a:latin typeface="+mj-lt"/>
              </a:rPr>
              <a:t>Androgeny (testosteron)</a:t>
            </a:r>
          </a:p>
          <a:p>
            <a:r>
              <a:rPr lang="cs-CZ" sz="1800" dirty="0" smtClean="0">
                <a:solidFill>
                  <a:schemeClr val="accent1"/>
                </a:solidFill>
                <a:latin typeface="+mj-lt"/>
              </a:rPr>
              <a:t>Estrogeny (estradiol)</a:t>
            </a:r>
            <a:endParaRPr lang="cs-CZ" sz="1800" dirty="0">
              <a:solidFill>
                <a:schemeClr val="accent1"/>
              </a:solidFill>
              <a:latin typeface="+mj-lt"/>
            </a:endParaRPr>
          </a:p>
          <a:p>
            <a:r>
              <a:rPr lang="cs-CZ" sz="1800" dirty="0">
                <a:solidFill>
                  <a:schemeClr val="accent1"/>
                </a:solidFill>
                <a:latin typeface="+mj-lt"/>
              </a:rPr>
              <a:t>Progesteron</a:t>
            </a:r>
          </a:p>
          <a:p>
            <a:r>
              <a:rPr lang="cs-CZ" sz="1800" dirty="0" err="1">
                <a:solidFill>
                  <a:schemeClr val="accent1"/>
                </a:solidFill>
                <a:latin typeface="+mj-lt"/>
              </a:rPr>
              <a:t>Kalcitriol</a:t>
            </a:r>
            <a:endParaRPr lang="cs-CZ" sz="1800" dirty="0">
              <a:solidFill>
                <a:schemeClr val="accent1"/>
              </a:solidFill>
              <a:latin typeface="+mj-lt"/>
            </a:endParaRP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10246" name="Picture 6" descr="http://www.wikiskripta.eu/images/6/6a/Pregnenolon_z_cholesterolu.jpg"/>
          <p:cNvPicPr>
            <a:picLocks noChangeAspect="1" noChangeArrowheads="1"/>
          </p:cNvPicPr>
          <p:nvPr/>
        </p:nvPicPr>
        <p:blipFill rotWithShape="1">
          <a:blip r:embed="rId2">
            <a:extLst>
              <a:ext uri="{28A0092B-C50C-407E-A947-70E740481C1C}">
                <a14:useLocalDpi xmlns:a14="http://schemas.microsoft.com/office/drawing/2010/main" val="0"/>
              </a:ext>
            </a:extLst>
          </a:blip>
          <a:srcRect l="61721"/>
          <a:stretch/>
        </p:blipFill>
        <p:spPr bwMode="auto">
          <a:xfrm>
            <a:off x="5009239" y="5301208"/>
            <a:ext cx="1795009" cy="124004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wikiskripta.eu/images/1/11/Progester%C3%B3n.jpg"/>
          <p:cNvPicPr>
            <a:picLocks noChangeAspect="1" noChangeArrowheads="1"/>
          </p:cNvPicPr>
          <p:nvPr/>
        </p:nvPicPr>
        <p:blipFill rotWithShape="1">
          <a:blip r:embed="rId3">
            <a:extLst>
              <a:ext uri="{28A0092B-C50C-407E-A947-70E740481C1C}">
                <a14:useLocalDpi xmlns:a14="http://schemas.microsoft.com/office/drawing/2010/main" val="0"/>
              </a:ext>
            </a:extLst>
          </a:blip>
          <a:srcRect l="55233" t="3996" b="3996"/>
          <a:stretch/>
        </p:blipFill>
        <p:spPr bwMode="auto">
          <a:xfrm>
            <a:off x="6804248" y="5301208"/>
            <a:ext cx="2099282" cy="1240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wikiskripta.eu/images/6/6a/Pregnenolon_z_cholesterolu.jpg"/>
          <p:cNvPicPr>
            <a:picLocks noChangeAspect="1" noChangeArrowheads="1"/>
          </p:cNvPicPr>
          <p:nvPr/>
        </p:nvPicPr>
        <p:blipFill rotWithShape="1">
          <a:blip r:embed="rId2">
            <a:extLst>
              <a:ext uri="{28A0092B-C50C-407E-A947-70E740481C1C}">
                <a14:useLocalDpi xmlns:a14="http://schemas.microsoft.com/office/drawing/2010/main" val="0"/>
              </a:ext>
            </a:extLst>
          </a:blip>
          <a:srcRect r="56746"/>
          <a:stretch/>
        </p:blipFill>
        <p:spPr bwMode="auto">
          <a:xfrm>
            <a:off x="2987824" y="5301208"/>
            <a:ext cx="2028337" cy="12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57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56" y="332656"/>
            <a:ext cx="8229600" cy="1143000"/>
          </a:xfrm>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67544" y="1412776"/>
            <a:ext cx="8075240" cy="4637112"/>
          </a:xfrm>
        </p:spPr>
        <p:txBody>
          <a:bodyPr>
            <a:normAutofit/>
          </a:bodyPr>
          <a:lstStyle/>
          <a:p>
            <a:pPr marL="0" indent="0">
              <a:buNone/>
            </a:pPr>
            <a:r>
              <a:rPr lang="cs-CZ" sz="1800" dirty="0" smtClean="0">
                <a:solidFill>
                  <a:srgbClr val="669CF4"/>
                </a:solidFill>
                <a:latin typeface="+mj-lt"/>
              </a:rPr>
              <a:t>Steroidní hormony</a:t>
            </a: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6" name="Picture 4"/>
          <p:cNvPicPr>
            <a:picLocks noChangeAspect="1" noChangeArrowheads="1"/>
          </p:cNvPicPr>
          <p:nvPr/>
        </p:nvPicPr>
        <p:blipFill>
          <a:blip r:embed="rId2"/>
          <a:srcRect t="13480" b="16553"/>
          <a:stretch>
            <a:fillRect/>
          </a:stretch>
        </p:blipFill>
        <p:spPr bwMode="auto">
          <a:xfrm>
            <a:off x="157163" y="1916832"/>
            <a:ext cx="8840787" cy="4637088"/>
          </a:xfrm>
          <a:prstGeom prst="rect">
            <a:avLst/>
          </a:prstGeom>
          <a:noFill/>
        </p:spPr>
      </p:pic>
    </p:spTree>
    <p:extLst>
      <p:ext uri="{BB962C8B-B14F-4D97-AF65-F5344CB8AC3E}">
        <p14:creationId xmlns:p14="http://schemas.microsoft.com/office/powerpoint/2010/main" val="422315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Hormony</a:t>
            </a:r>
            <a:endParaRPr lang="cs-CZ" dirty="0">
              <a:solidFill>
                <a:schemeClr val="accent1"/>
              </a:solidFill>
            </a:endParaRPr>
          </a:p>
        </p:txBody>
      </p:sp>
      <p:sp>
        <p:nvSpPr>
          <p:cNvPr id="3" name="Zástupný symbol pro obsah 2"/>
          <p:cNvSpPr>
            <a:spLocks noGrp="1"/>
          </p:cNvSpPr>
          <p:nvPr>
            <p:ph idx="1"/>
          </p:nvPr>
        </p:nvSpPr>
        <p:spPr>
          <a:xfrm>
            <a:off x="457200" y="1600200"/>
            <a:ext cx="8075240" cy="4637112"/>
          </a:xfrm>
        </p:spPr>
        <p:txBody>
          <a:bodyPr>
            <a:normAutofit/>
          </a:bodyPr>
          <a:lstStyle/>
          <a:p>
            <a:pPr marL="0" indent="0">
              <a:buNone/>
            </a:pPr>
            <a:r>
              <a:rPr lang="cs-CZ" sz="1800" dirty="0" smtClean="0">
                <a:solidFill>
                  <a:srgbClr val="669CF4"/>
                </a:solidFill>
                <a:latin typeface="+mj-lt"/>
              </a:rPr>
              <a:t>Hormonální regulace</a:t>
            </a:r>
          </a:p>
          <a:p>
            <a:r>
              <a:rPr lang="cs-CZ" sz="1800" dirty="0">
                <a:solidFill>
                  <a:schemeClr val="accent1"/>
                </a:solidFill>
                <a:latin typeface="+mj-lt"/>
              </a:rPr>
              <a:t>h</a:t>
            </a:r>
            <a:r>
              <a:rPr lang="cs-CZ" sz="1800" dirty="0" smtClean="0">
                <a:solidFill>
                  <a:schemeClr val="accent1"/>
                </a:solidFill>
                <a:latin typeface="+mj-lt"/>
              </a:rPr>
              <a:t>ladiny </a:t>
            </a:r>
            <a:r>
              <a:rPr lang="cs-CZ" sz="1800" dirty="0">
                <a:solidFill>
                  <a:schemeClr val="accent1"/>
                </a:solidFill>
                <a:latin typeface="+mj-lt"/>
              </a:rPr>
              <a:t>hormonů cirkulujících v krvi </a:t>
            </a:r>
            <a:r>
              <a:rPr lang="cs-CZ" sz="1800" dirty="0" smtClean="0">
                <a:solidFill>
                  <a:schemeClr val="accent1"/>
                </a:solidFill>
                <a:latin typeface="+mj-lt"/>
              </a:rPr>
              <a:t>jsou </a:t>
            </a:r>
            <a:r>
              <a:rPr lang="cs-CZ" sz="1800" dirty="0">
                <a:solidFill>
                  <a:schemeClr val="accent1"/>
                </a:solidFill>
                <a:latin typeface="+mj-lt"/>
              </a:rPr>
              <a:t>důsledně </a:t>
            </a:r>
            <a:r>
              <a:rPr lang="cs-CZ" sz="1800" dirty="0" smtClean="0">
                <a:solidFill>
                  <a:schemeClr val="accent1"/>
                </a:solidFill>
                <a:latin typeface="+mj-lt"/>
              </a:rPr>
              <a:t>kontrolovány třemi homeostatickými mechanismy:</a:t>
            </a:r>
            <a:r>
              <a:rPr lang="cs-CZ" sz="1800" dirty="0">
                <a:solidFill>
                  <a:schemeClr val="accent1"/>
                </a:solidFill>
                <a:latin typeface="+mj-lt"/>
              </a:rPr>
              <a:t/>
            </a:r>
            <a:br>
              <a:rPr lang="cs-CZ" sz="1800" dirty="0">
                <a:solidFill>
                  <a:schemeClr val="accent1"/>
                </a:solidFill>
                <a:latin typeface="+mj-lt"/>
              </a:rPr>
            </a:br>
            <a:endParaRPr lang="cs-CZ" sz="1800" dirty="0" smtClean="0">
              <a:solidFill>
                <a:schemeClr val="accent1"/>
              </a:solidFill>
              <a:latin typeface="+mj-lt"/>
            </a:endParaRPr>
          </a:p>
          <a:p>
            <a:pPr>
              <a:buFont typeface="+mj-lt"/>
              <a:buAutoNum type="arabicPeriod"/>
            </a:pPr>
            <a:r>
              <a:rPr lang="cs-CZ" sz="1800" dirty="0" smtClean="0">
                <a:solidFill>
                  <a:schemeClr val="accent1"/>
                </a:solidFill>
                <a:latin typeface="+mj-lt"/>
              </a:rPr>
              <a:t>Když </a:t>
            </a:r>
            <a:r>
              <a:rPr lang="cs-CZ" sz="1800" dirty="0">
                <a:solidFill>
                  <a:schemeClr val="accent1"/>
                </a:solidFill>
                <a:latin typeface="+mj-lt"/>
              </a:rPr>
              <a:t>jeden hormon stimuluje produkci druhého, druhý potlačuje produkci první. </a:t>
            </a:r>
            <a:r>
              <a:rPr lang="cs-CZ" sz="1800" dirty="0" smtClean="0">
                <a:solidFill>
                  <a:schemeClr val="accent1"/>
                </a:solidFill>
                <a:latin typeface="+mj-lt"/>
              </a:rPr>
              <a:t>Př. FSH </a:t>
            </a:r>
            <a:r>
              <a:rPr lang="cs-CZ" sz="1800" dirty="0">
                <a:solidFill>
                  <a:schemeClr val="accent1"/>
                </a:solidFill>
                <a:latin typeface="+mj-lt"/>
              </a:rPr>
              <a:t>stimuluje uvolňování estrogenů z vaječníku </a:t>
            </a:r>
            <a:r>
              <a:rPr lang="cs-CZ" sz="1800" dirty="0" smtClean="0">
                <a:solidFill>
                  <a:schemeClr val="accent1"/>
                </a:solidFill>
                <a:latin typeface="+mj-lt"/>
              </a:rPr>
              <a:t>folikul </a:t>
            </a:r>
            <a:r>
              <a:rPr lang="cs-CZ" sz="1800" dirty="0" smtClean="0">
                <a:solidFill>
                  <a:schemeClr val="accent1"/>
                </a:solidFill>
                <a:latin typeface="Times New Roman"/>
                <a:cs typeface="Times New Roman"/>
              </a:rPr>
              <a:t>→ </a:t>
            </a:r>
            <a:r>
              <a:rPr lang="cs-CZ" sz="1800" dirty="0">
                <a:solidFill>
                  <a:schemeClr val="accent1"/>
                </a:solidFill>
                <a:latin typeface="+mj-lt"/>
              </a:rPr>
              <a:t>v</a:t>
            </a:r>
            <a:r>
              <a:rPr lang="cs-CZ" sz="1800" dirty="0" smtClean="0">
                <a:solidFill>
                  <a:schemeClr val="accent1"/>
                </a:solidFill>
                <a:latin typeface="+mj-lt"/>
              </a:rPr>
              <a:t>ysoká </a:t>
            </a:r>
            <a:r>
              <a:rPr lang="cs-CZ" sz="1800" dirty="0">
                <a:solidFill>
                  <a:schemeClr val="accent1"/>
                </a:solidFill>
                <a:latin typeface="+mj-lt"/>
              </a:rPr>
              <a:t>úroveň </a:t>
            </a:r>
            <a:r>
              <a:rPr lang="cs-CZ" sz="1800" dirty="0" smtClean="0">
                <a:solidFill>
                  <a:schemeClr val="accent1"/>
                </a:solidFill>
                <a:latin typeface="+mj-lt"/>
              </a:rPr>
              <a:t>estrogenu naopak </a:t>
            </a:r>
            <a:r>
              <a:rPr lang="cs-CZ" sz="1800" dirty="0">
                <a:solidFill>
                  <a:schemeClr val="accent1"/>
                </a:solidFill>
                <a:latin typeface="+mj-lt"/>
              </a:rPr>
              <a:t>potlačuje další produkci </a:t>
            </a:r>
            <a:r>
              <a:rPr lang="cs-CZ" sz="1800" dirty="0" smtClean="0">
                <a:solidFill>
                  <a:schemeClr val="accent1"/>
                </a:solidFill>
                <a:latin typeface="+mj-lt"/>
              </a:rPr>
              <a:t>FSH.</a:t>
            </a:r>
          </a:p>
          <a:p>
            <a:pPr>
              <a:buFont typeface="+mj-lt"/>
              <a:buAutoNum type="arabicPeriod"/>
            </a:pPr>
            <a:r>
              <a:rPr lang="cs-CZ" sz="1800" dirty="0" smtClean="0">
                <a:solidFill>
                  <a:schemeClr val="accent1"/>
                </a:solidFill>
                <a:latin typeface="+mj-lt"/>
              </a:rPr>
              <a:t>Protichůdné </a:t>
            </a:r>
            <a:r>
              <a:rPr lang="cs-CZ" sz="1800" dirty="0">
                <a:solidFill>
                  <a:schemeClr val="accent1"/>
                </a:solidFill>
                <a:latin typeface="+mj-lt"/>
              </a:rPr>
              <a:t>dvojice hormonů. </a:t>
            </a:r>
            <a:r>
              <a:rPr lang="cs-CZ" sz="1800" dirty="0" smtClean="0">
                <a:solidFill>
                  <a:schemeClr val="accent1"/>
                </a:solidFill>
                <a:latin typeface="+mj-lt"/>
              </a:rPr>
              <a:t>Př.: Zvýšením koncentrace inzulinu dojde k poklesu hladiny </a:t>
            </a:r>
            <a:r>
              <a:rPr lang="cs-CZ" sz="1800" dirty="0">
                <a:solidFill>
                  <a:schemeClr val="accent1"/>
                </a:solidFill>
                <a:latin typeface="+mj-lt"/>
              </a:rPr>
              <a:t>krevního cukru (glukózy</a:t>
            </a:r>
            <a:r>
              <a:rPr lang="cs-CZ" sz="1800" dirty="0" smtClean="0">
                <a:solidFill>
                  <a:schemeClr val="accent1"/>
                </a:solidFill>
                <a:latin typeface="+mj-lt"/>
              </a:rPr>
              <a:t>), </a:t>
            </a:r>
            <a:r>
              <a:rPr lang="cs-CZ" sz="1800" dirty="0" err="1" smtClean="0">
                <a:solidFill>
                  <a:schemeClr val="accent1"/>
                </a:solidFill>
                <a:latin typeface="+mj-lt"/>
              </a:rPr>
              <a:t>glukagon</a:t>
            </a:r>
            <a:r>
              <a:rPr lang="cs-CZ" sz="1800" dirty="0" smtClean="0">
                <a:solidFill>
                  <a:schemeClr val="accent1"/>
                </a:solidFill>
                <a:latin typeface="+mj-lt"/>
              </a:rPr>
              <a:t> stimuluje játra k odbourávání glykogenu.</a:t>
            </a:r>
          </a:p>
          <a:p>
            <a:pPr>
              <a:buFont typeface="+mj-lt"/>
              <a:buAutoNum type="arabicPeriod"/>
            </a:pPr>
            <a:r>
              <a:rPr lang="cs-CZ" sz="1800" dirty="0" smtClean="0">
                <a:solidFill>
                  <a:schemeClr val="accent1"/>
                </a:solidFill>
                <a:latin typeface="+mj-lt"/>
              </a:rPr>
              <a:t>Hormonální </a:t>
            </a:r>
            <a:r>
              <a:rPr lang="cs-CZ" sz="1800" dirty="0">
                <a:solidFill>
                  <a:schemeClr val="accent1"/>
                </a:solidFill>
                <a:latin typeface="+mj-lt"/>
              </a:rPr>
              <a:t>sekrece </a:t>
            </a:r>
            <a:r>
              <a:rPr lang="cs-CZ" sz="1800" dirty="0" smtClean="0">
                <a:solidFill>
                  <a:schemeClr val="accent1"/>
                </a:solidFill>
                <a:latin typeface="+mj-lt"/>
              </a:rPr>
              <a:t>jednoho hormonu se zvyšuje (snižuje) působením druhého hormonu, jehož koncentrace se </a:t>
            </a:r>
            <a:r>
              <a:rPr lang="cs-CZ" sz="1800" dirty="0">
                <a:solidFill>
                  <a:schemeClr val="accent1"/>
                </a:solidFill>
                <a:latin typeface="+mj-lt"/>
              </a:rPr>
              <a:t>snižuje (nebo </a:t>
            </a:r>
            <a:r>
              <a:rPr lang="cs-CZ" sz="1800" dirty="0" smtClean="0">
                <a:solidFill>
                  <a:schemeClr val="accent1"/>
                </a:solidFill>
                <a:latin typeface="+mj-lt"/>
              </a:rPr>
              <a:t>zvyšuje). Př.: </a:t>
            </a:r>
            <a:r>
              <a:rPr lang="cs-CZ" sz="1800" dirty="0">
                <a:solidFill>
                  <a:schemeClr val="accent1"/>
                </a:solidFill>
                <a:latin typeface="+mj-lt"/>
              </a:rPr>
              <a:t>stoupající hladina </a:t>
            </a:r>
            <a:r>
              <a:rPr lang="cs-CZ" sz="1800" dirty="0">
                <a:solidFill>
                  <a:schemeClr val="accent1"/>
                </a:solidFill>
              </a:rPr>
              <a:t>Ca</a:t>
            </a:r>
            <a:r>
              <a:rPr lang="cs-CZ" sz="1800" baseline="30000" dirty="0">
                <a:solidFill>
                  <a:schemeClr val="accent1"/>
                </a:solidFill>
              </a:rPr>
              <a:t>2+ </a:t>
            </a:r>
            <a:r>
              <a:rPr lang="cs-CZ" sz="1800" dirty="0" smtClean="0">
                <a:solidFill>
                  <a:schemeClr val="accent1"/>
                </a:solidFill>
                <a:latin typeface="+mj-lt"/>
              </a:rPr>
              <a:t>v </a:t>
            </a:r>
            <a:r>
              <a:rPr lang="cs-CZ" sz="1800" dirty="0">
                <a:solidFill>
                  <a:schemeClr val="accent1"/>
                </a:solidFill>
                <a:latin typeface="+mj-lt"/>
              </a:rPr>
              <a:t>krvi potlačuje </a:t>
            </a:r>
            <a:r>
              <a:rPr lang="cs-CZ" sz="1800" dirty="0" smtClean="0">
                <a:solidFill>
                  <a:schemeClr val="accent1"/>
                </a:solidFill>
                <a:latin typeface="+mj-lt"/>
              </a:rPr>
              <a:t>produkci PTH, </a:t>
            </a:r>
            <a:r>
              <a:rPr lang="cs-CZ" sz="1800" dirty="0">
                <a:solidFill>
                  <a:schemeClr val="accent1"/>
                </a:solidFill>
                <a:latin typeface="+mj-lt"/>
              </a:rPr>
              <a:t>n</a:t>
            </a:r>
            <a:r>
              <a:rPr lang="cs-CZ" sz="1800" dirty="0" smtClean="0">
                <a:solidFill>
                  <a:schemeClr val="accent1"/>
                </a:solidFill>
                <a:latin typeface="+mj-lt"/>
              </a:rPr>
              <a:t>ízká </a:t>
            </a:r>
            <a:r>
              <a:rPr lang="cs-CZ" sz="1800" dirty="0">
                <a:solidFill>
                  <a:schemeClr val="accent1"/>
                </a:solidFill>
                <a:latin typeface="+mj-lt"/>
              </a:rPr>
              <a:t>úroveň </a:t>
            </a:r>
            <a:r>
              <a:rPr lang="cs-CZ" sz="1800" dirty="0" smtClean="0">
                <a:solidFill>
                  <a:schemeClr val="accent1"/>
                </a:solidFill>
                <a:latin typeface="+mj-lt"/>
              </a:rPr>
              <a:t>Ca</a:t>
            </a:r>
            <a:r>
              <a:rPr lang="cs-CZ" sz="1800" baseline="30000" dirty="0" smtClean="0">
                <a:solidFill>
                  <a:schemeClr val="accent1"/>
                </a:solidFill>
                <a:latin typeface="+mj-lt"/>
              </a:rPr>
              <a:t>2+  </a:t>
            </a:r>
            <a:r>
              <a:rPr lang="cs-CZ" sz="1800" dirty="0" smtClean="0">
                <a:solidFill>
                  <a:schemeClr val="accent1"/>
                </a:solidFill>
                <a:latin typeface="+mj-lt"/>
              </a:rPr>
              <a:t>ho stimuluje.</a:t>
            </a:r>
            <a:endParaRPr lang="en-US" sz="1800" dirty="0">
              <a:solidFill>
                <a:schemeClr val="accent1"/>
              </a:solidFill>
              <a:latin typeface="+mj-lt"/>
            </a:endParaRPr>
          </a:p>
        </p:txBody>
      </p:sp>
    </p:spTree>
    <p:extLst>
      <p:ext uri="{BB962C8B-B14F-4D97-AF65-F5344CB8AC3E}">
        <p14:creationId xmlns:p14="http://schemas.microsoft.com/office/powerpoint/2010/main" val="2325629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Endokrinopatie</a:t>
            </a:r>
            <a:endParaRPr lang="cs-CZ" dirty="0">
              <a:solidFill>
                <a:schemeClr val="accent1"/>
              </a:solidFill>
            </a:endParaRPr>
          </a:p>
        </p:txBody>
      </p:sp>
      <p:sp>
        <p:nvSpPr>
          <p:cNvPr id="3" name="Zástupný symbol pro obsah 2"/>
          <p:cNvSpPr>
            <a:spLocks noGrp="1"/>
          </p:cNvSpPr>
          <p:nvPr>
            <p:ph idx="1"/>
          </p:nvPr>
        </p:nvSpPr>
        <p:spPr>
          <a:xfrm>
            <a:off x="395536" y="1340768"/>
            <a:ext cx="8640960" cy="5400600"/>
          </a:xfrm>
        </p:spPr>
        <p:txBody>
          <a:bodyPr>
            <a:normAutofit fontScale="92500" lnSpcReduction="10000"/>
          </a:bodyPr>
          <a:lstStyle/>
          <a:p>
            <a:pPr marL="0" indent="0">
              <a:buNone/>
            </a:pPr>
            <a:r>
              <a:rPr lang="cs-CZ" sz="1800" dirty="0" smtClean="0">
                <a:solidFill>
                  <a:srgbClr val="669CF4"/>
                </a:solidFill>
                <a:latin typeface="+mj-lt"/>
              </a:rPr>
              <a:t>Mechanismus vzniku </a:t>
            </a:r>
          </a:p>
          <a:p>
            <a:pPr marL="0" indent="0">
              <a:buNone/>
            </a:pPr>
            <a:r>
              <a:rPr lang="cs-CZ" sz="1800" dirty="0" smtClean="0">
                <a:solidFill>
                  <a:srgbClr val="669CF4"/>
                </a:solidFill>
                <a:latin typeface="+mj-lt"/>
              </a:rPr>
              <a:t>1. Primární </a:t>
            </a:r>
            <a:r>
              <a:rPr lang="cs-CZ" sz="1800" dirty="0" smtClean="0">
                <a:solidFill>
                  <a:srgbClr val="FFFFFF"/>
                </a:solidFill>
                <a:latin typeface="+mj-lt"/>
              </a:rPr>
              <a:t>- deficit hormonu</a:t>
            </a:r>
          </a:p>
          <a:p>
            <a:r>
              <a:rPr lang="cs-CZ" sz="1800" dirty="0">
                <a:solidFill>
                  <a:srgbClr val="FFFFFF"/>
                </a:solidFill>
                <a:latin typeface="+mj-lt"/>
              </a:rPr>
              <a:t>destrukční proces postihující žlázu nebo porucha syntézy</a:t>
            </a:r>
          </a:p>
          <a:p>
            <a:pPr>
              <a:buFont typeface="Comic Sans MS" pitchFamily="66" charset="0"/>
              <a:buChar char="–"/>
            </a:pPr>
            <a:r>
              <a:rPr lang="cs-CZ" sz="1800" dirty="0">
                <a:solidFill>
                  <a:srgbClr val="FFFFFF"/>
                </a:solidFill>
                <a:latin typeface="+mj-lt"/>
              </a:rPr>
              <a:t>hereditární - genetický defekt</a:t>
            </a:r>
          </a:p>
          <a:p>
            <a:pPr>
              <a:buFont typeface="Comic Sans MS" pitchFamily="66" charset="0"/>
              <a:buChar char="–"/>
            </a:pPr>
            <a:r>
              <a:rPr lang="cs-CZ" sz="1800" dirty="0">
                <a:solidFill>
                  <a:srgbClr val="FFFFFF"/>
                </a:solidFill>
                <a:latin typeface="+mj-lt"/>
              </a:rPr>
              <a:t>získaný – </a:t>
            </a:r>
            <a:r>
              <a:rPr lang="cs-CZ" sz="1800" dirty="0" smtClean="0">
                <a:solidFill>
                  <a:srgbClr val="FFFFFF"/>
                </a:solidFill>
                <a:latin typeface="+mj-lt"/>
              </a:rPr>
              <a:t>infekce</a:t>
            </a:r>
            <a:r>
              <a:rPr lang="cs-CZ" sz="1800" dirty="0">
                <a:solidFill>
                  <a:srgbClr val="FFFFFF"/>
                </a:solidFill>
                <a:latin typeface="+mj-lt"/>
              </a:rPr>
              <a:t>, infarkt, komprese tumorem, autoimunita (většinou hypersensitivita II. typu)</a:t>
            </a:r>
          </a:p>
          <a:p>
            <a:pPr>
              <a:buFont typeface="+mj-lt"/>
              <a:buAutoNum type="arabicPeriod"/>
            </a:pPr>
            <a:endParaRPr lang="cs-CZ" sz="1800" dirty="0" smtClean="0">
              <a:latin typeface="+mj-lt"/>
            </a:endParaRPr>
          </a:p>
          <a:p>
            <a:pPr marL="0" indent="0">
              <a:buNone/>
            </a:pPr>
            <a:r>
              <a:rPr lang="cs-CZ" sz="1800" dirty="0" smtClean="0">
                <a:solidFill>
                  <a:srgbClr val="669CF4"/>
                </a:solidFill>
                <a:latin typeface="+mj-lt"/>
              </a:rPr>
              <a:t>2. Sekundární </a:t>
            </a:r>
            <a:r>
              <a:rPr lang="cs-CZ" sz="1800" dirty="0" smtClean="0">
                <a:solidFill>
                  <a:srgbClr val="FFFFFF"/>
                </a:solidFill>
                <a:latin typeface="+mj-lt"/>
              </a:rPr>
              <a:t>- nadbytek hormonu</a:t>
            </a:r>
          </a:p>
          <a:p>
            <a:r>
              <a:rPr lang="cs-CZ" sz="1800" dirty="0" err="1" smtClean="0">
                <a:solidFill>
                  <a:srgbClr val="FFFFFF"/>
                </a:solidFill>
                <a:latin typeface="+mj-lt"/>
              </a:rPr>
              <a:t>autotopická</a:t>
            </a:r>
            <a:r>
              <a:rPr lang="cs-CZ" sz="1800" dirty="0" smtClean="0">
                <a:solidFill>
                  <a:srgbClr val="FFFFFF"/>
                </a:solidFill>
                <a:latin typeface="+mj-lt"/>
              </a:rPr>
              <a:t> </a:t>
            </a:r>
            <a:r>
              <a:rPr lang="cs-CZ" sz="1800" dirty="0">
                <a:solidFill>
                  <a:srgbClr val="FFFFFF"/>
                </a:solidFill>
                <a:latin typeface="+mj-lt"/>
              </a:rPr>
              <a:t>sekrece – </a:t>
            </a:r>
            <a:r>
              <a:rPr lang="cs-CZ" sz="1800" dirty="0" smtClean="0">
                <a:solidFill>
                  <a:srgbClr val="FFFFFF"/>
                </a:solidFill>
                <a:latin typeface="+mj-lt"/>
              </a:rPr>
              <a:t>tumor </a:t>
            </a:r>
            <a:r>
              <a:rPr lang="cs-CZ" sz="1800" dirty="0">
                <a:solidFill>
                  <a:srgbClr val="FFFFFF"/>
                </a:solidFill>
                <a:latin typeface="+mj-lt"/>
              </a:rPr>
              <a:t>(</a:t>
            </a:r>
            <a:r>
              <a:rPr lang="cs-CZ" sz="1800" dirty="0" smtClean="0">
                <a:solidFill>
                  <a:srgbClr val="FFFFFF"/>
                </a:solidFill>
                <a:latin typeface="+mj-lt"/>
              </a:rPr>
              <a:t>adenom), imunopatologická</a:t>
            </a:r>
            <a:r>
              <a:rPr lang="cs-CZ" sz="1800" dirty="0">
                <a:solidFill>
                  <a:srgbClr val="FFFFFF"/>
                </a:solidFill>
                <a:latin typeface="+mj-lt"/>
              </a:rPr>
              <a:t> </a:t>
            </a:r>
            <a:r>
              <a:rPr lang="cs-CZ" sz="1800" dirty="0" smtClean="0">
                <a:solidFill>
                  <a:srgbClr val="FFFFFF"/>
                </a:solidFill>
                <a:latin typeface="+mj-lt"/>
              </a:rPr>
              <a:t>(hypersensitivita </a:t>
            </a:r>
            <a:r>
              <a:rPr lang="cs-CZ" sz="1800" dirty="0">
                <a:solidFill>
                  <a:srgbClr val="FFFFFF"/>
                </a:solidFill>
                <a:latin typeface="+mj-lt"/>
              </a:rPr>
              <a:t>V. typu – stimulace </a:t>
            </a:r>
            <a:r>
              <a:rPr lang="cs-CZ" sz="1800" dirty="0" err="1" smtClean="0">
                <a:solidFill>
                  <a:srgbClr val="FFFFFF"/>
                </a:solidFill>
                <a:latin typeface="+mj-lt"/>
              </a:rPr>
              <a:t>antireceptorovými</a:t>
            </a:r>
            <a:r>
              <a:rPr lang="cs-CZ" sz="1800" dirty="0">
                <a:solidFill>
                  <a:srgbClr val="FFFFFF"/>
                </a:solidFill>
                <a:latin typeface="+mj-lt"/>
              </a:rPr>
              <a:t> </a:t>
            </a:r>
            <a:r>
              <a:rPr lang="cs-CZ" sz="1800" dirty="0" err="1" smtClean="0">
                <a:solidFill>
                  <a:srgbClr val="FFFFFF"/>
                </a:solidFill>
                <a:latin typeface="+mj-lt"/>
              </a:rPr>
              <a:t>Ig</a:t>
            </a:r>
            <a:r>
              <a:rPr lang="cs-CZ" sz="1800" dirty="0" smtClean="0">
                <a:solidFill>
                  <a:srgbClr val="FFFFFF"/>
                </a:solidFill>
                <a:latin typeface="+mj-lt"/>
              </a:rPr>
              <a:t>)</a:t>
            </a:r>
            <a:endParaRPr lang="cs-CZ" sz="1800" dirty="0">
              <a:solidFill>
                <a:srgbClr val="FFFFFF"/>
              </a:solidFill>
              <a:latin typeface="+mj-lt"/>
            </a:endParaRPr>
          </a:p>
          <a:p>
            <a:r>
              <a:rPr lang="cs-CZ" sz="1800" dirty="0" smtClean="0">
                <a:solidFill>
                  <a:srgbClr val="FFFFFF"/>
                </a:solidFill>
                <a:latin typeface="+mj-lt"/>
              </a:rPr>
              <a:t>ektopická </a:t>
            </a:r>
            <a:r>
              <a:rPr lang="cs-CZ" sz="1800" dirty="0">
                <a:solidFill>
                  <a:srgbClr val="FFFFFF"/>
                </a:solidFill>
                <a:latin typeface="+mj-lt"/>
              </a:rPr>
              <a:t>sekrece </a:t>
            </a:r>
            <a:r>
              <a:rPr lang="cs-CZ" sz="1800" dirty="0" smtClean="0">
                <a:solidFill>
                  <a:srgbClr val="FFFFFF"/>
                </a:solidFill>
                <a:latin typeface="+mj-lt"/>
              </a:rPr>
              <a:t>= jinde - </a:t>
            </a:r>
            <a:r>
              <a:rPr lang="cs-CZ" sz="1800" dirty="0">
                <a:solidFill>
                  <a:srgbClr val="FFFFFF"/>
                </a:solidFill>
                <a:latin typeface="+mj-lt"/>
              </a:rPr>
              <a:t> </a:t>
            </a:r>
            <a:r>
              <a:rPr lang="cs-CZ" sz="1800" dirty="0" smtClean="0">
                <a:solidFill>
                  <a:srgbClr val="FFFFFF"/>
                </a:solidFill>
                <a:latin typeface="+mj-lt"/>
              </a:rPr>
              <a:t>tumor</a:t>
            </a:r>
            <a:endParaRPr lang="cs-CZ" sz="1800" dirty="0">
              <a:solidFill>
                <a:srgbClr val="FFFFFF"/>
              </a:solidFill>
              <a:latin typeface="+mj-lt"/>
            </a:endParaRPr>
          </a:p>
          <a:p>
            <a:r>
              <a:rPr lang="cs-CZ" sz="1800" dirty="0" smtClean="0">
                <a:solidFill>
                  <a:srgbClr val="FFFFFF"/>
                </a:solidFill>
                <a:latin typeface="+mj-lt"/>
              </a:rPr>
              <a:t>exogenní </a:t>
            </a:r>
            <a:r>
              <a:rPr lang="cs-CZ" sz="1800" dirty="0">
                <a:solidFill>
                  <a:srgbClr val="FFFFFF"/>
                </a:solidFill>
                <a:latin typeface="+mj-lt"/>
              </a:rPr>
              <a:t>(</a:t>
            </a:r>
            <a:r>
              <a:rPr lang="cs-CZ" sz="1800" dirty="0" err="1">
                <a:solidFill>
                  <a:srgbClr val="FFFFFF"/>
                </a:solidFill>
                <a:latin typeface="+mj-lt"/>
              </a:rPr>
              <a:t>iatrogenní</a:t>
            </a:r>
            <a:r>
              <a:rPr lang="cs-CZ" sz="1800" dirty="0">
                <a:solidFill>
                  <a:srgbClr val="FFFFFF"/>
                </a:solidFill>
                <a:latin typeface="+mj-lt"/>
              </a:rPr>
              <a:t>) – terapeutická </a:t>
            </a:r>
            <a:r>
              <a:rPr lang="cs-CZ" sz="1800" dirty="0" smtClean="0">
                <a:solidFill>
                  <a:srgbClr val="FFFFFF"/>
                </a:solidFill>
                <a:latin typeface="+mj-lt"/>
              </a:rPr>
              <a:t>nutnost</a:t>
            </a:r>
          </a:p>
          <a:p>
            <a:endParaRPr lang="cs-CZ" sz="1800" dirty="0">
              <a:latin typeface="+mj-lt"/>
            </a:endParaRPr>
          </a:p>
          <a:p>
            <a:pPr marL="0" indent="0">
              <a:buNone/>
            </a:pPr>
            <a:r>
              <a:rPr lang="cs-CZ" sz="1800" dirty="0">
                <a:solidFill>
                  <a:srgbClr val="669CF4"/>
                </a:solidFill>
                <a:latin typeface="+mj-lt"/>
              </a:rPr>
              <a:t>3. </a:t>
            </a:r>
            <a:r>
              <a:rPr lang="cs-CZ" sz="1800" dirty="0" smtClean="0">
                <a:solidFill>
                  <a:srgbClr val="669CF4"/>
                </a:solidFill>
                <a:latin typeface="+mj-lt"/>
              </a:rPr>
              <a:t>Terciární </a:t>
            </a:r>
            <a:r>
              <a:rPr lang="cs-CZ" sz="1800" dirty="0" smtClean="0">
                <a:solidFill>
                  <a:srgbClr val="FFFFFF"/>
                </a:solidFill>
                <a:latin typeface="+mj-lt"/>
              </a:rPr>
              <a:t>- rezistence </a:t>
            </a:r>
            <a:r>
              <a:rPr lang="cs-CZ" sz="1800" dirty="0">
                <a:solidFill>
                  <a:srgbClr val="FFFFFF"/>
                </a:solidFill>
                <a:latin typeface="+mj-lt"/>
              </a:rPr>
              <a:t>k hormonu</a:t>
            </a:r>
          </a:p>
          <a:p>
            <a:r>
              <a:rPr lang="cs-CZ" sz="1800" dirty="0" smtClean="0">
                <a:solidFill>
                  <a:srgbClr val="FFFFFF"/>
                </a:solidFill>
                <a:latin typeface="+mj-lt"/>
              </a:rPr>
              <a:t>abnormální hormon</a:t>
            </a:r>
          </a:p>
          <a:p>
            <a:r>
              <a:rPr lang="pt-BR" sz="1800" dirty="0" smtClean="0">
                <a:solidFill>
                  <a:srgbClr val="FFFFFF"/>
                </a:solidFill>
                <a:latin typeface="+mj-lt"/>
              </a:rPr>
              <a:t>protilátky </a:t>
            </a:r>
            <a:r>
              <a:rPr lang="pt-BR" sz="1800" dirty="0">
                <a:solidFill>
                  <a:srgbClr val="FFFFFF"/>
                </a:solidFill>
                <a:latin typeface="+mj-lt"/>
              </a:rPr>
              <a:t>proti hormonu nebo receptoru</a:t>
            </a:r>
          </a:p>
          <a:p>
            <a:r>
              <a:rPr lang="cs-CZ" sz="1800" dirty="0" smtClean="0">
                <a:solidFill>
                  <a:srgbClr val="FFFFFF"/>
                </a:solidFill>
                <a:latin typeface="+mj-lt"/>
              </a:rPr>
              <a:t>receptorový defekt</a:t>
            </a:r>
          </a:p>
          <a:p>
            <a:r>
              <a:rPr lang="cs-CZ" sz="1800" dirty="0" smtClean="0">
                <a:solidFill>
                  <a:srgbClr val="FFFFFF"/>
                </a:solidFill>
                <a:latin typeface="+mj-lt"/>
              </a:rPr>
              <a:t>post-receptorový </a:t>
            </a:r>
            <a:r>
              <a:rPr lang="cs-CZ" sz="1800" dirty="0">
                <a:solidFill>
                  <a:srgbClr val="FFFFFF"/>
                </a:solidFill>
                <a:latin typeface="+mj-lt"/>
              </a:rPr>
              <a:t>defekt</a:t>
            </a:r>
            <a:endParaRPr lang="cs-CZ" sz="1800" dirty="0" smtClean="0">
              <a:solidFill>
                <a:srgbClr val="FFFFFF"/>
              </a:solidFill>
              <a:latin typeface="+mj-lt"/>
            </a:endParaRPr>
          </a:p>
          <a:p>
            <a:endParaRPr lang="cs-CZ" sz="1800" dirty="0">
              <a:solidFill>
                <a:schemeClr val="bg1">
                  <a:lumMod val="40000"/>
                  <a:lumOff val="60000"/>
                </a:schemeClr>
              </a:solidFill>
              <a:latin typeface="+mj-lt"/>
            </a:endParaRPr>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268293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Přenos informace</a:t>
            </a:r>
            <a:endParaRPr lang="cs-CZ" dirty="0">
              <a:solidFill>
                <a:schemeClr val="accent1"/>
              </a:solidFill>
            </a:endParaRPr>
          </a:p>
        </p:txBody>
      </p:sp>
      <p:sp>
        <p:nvSpPr>
          <p:cNvPr id="3" name="Zástupný symbol pro obsah 2"/>
          <p:cNvSpPr>
            <a:spLocks noGrp="1"/>
          </p:cNvSpPr>
          <p:nvPr>
            <p:ph idx="1"/>
          </p:nvPr>
        </p:nvSpPr>
        <p:spPr>
          <a:xfrm>
            <a:off x="373038" y="1412776"/>
            <a:ext cx="8381181" cy="4968552"/>
          </a:xfrm>
        </p:spPr>
        <p:txBody>
          <a:bodyPr/>
          <a:lstStyle/>
          <a:p>
            <a:pPr marL="0" indent="0">
              <a:lnSpc>
                <a:spcPct val="90000"/>
              </a:lnSpc>
              <a:buNone/>
            </a:pPr>
            <a:r>
              <a:rPr lang="cs-CZ" sz="2000" dirty="0" err="1">
                <a:solidFill>
                  <a:srgbClr val="669CF4"/>
                </a:solidFill>
                <a:latin typeface="+mj-lt"/>
              </a:rPr>
              <a:t>P</a:t>
            </a:r>
            <a:r>
              <a:rPr lang="cs-CZ" sz="2000" dirty="0" err="1" smtClean="0">
                <a:solidFill>
                  <a:srgbClr val="669CF4"/>
                </a:solidFill>
                <a:latin typeface="+mj-lt"/>
              </a:rPr>
              <a:t>arakrinní</a:t>
            </a:r>
            <a:r>
              <a:rPr lang="cs-CZ" sz="2000" dirty="0" smtClean="0">
                <a:solidFill>
                  <a:srgbClr val="669CF4"/>
                </a:solidFill>
                <a:latin typeface="+mj-lt"/>
              </a:rPr>
              <a:t> a </a:t>
            </a:r>
            <a:r>
              <a:rPr lang="cs-CZ" sz="2000" dirty="0" err="1" smtClean="0">
                <a:solidFill>
                  <a:srgbClr val="669CF4"/>
                </a:solidFill>
                <a:latin typeface="+mj-lt"/>
              </a:rPr>
              <a:t>autokrinní</a:t>
            </a:r>
            <a:r>
              <a:rPr lang="cs-CZ" sz="2000" dirty="0" smtClean="0">
                <a:solidFill>
                  <a:srgbClr val="669CF4"/>
                </a:solidFill>
                <a:latin typeface="+mj-lt"/>
              </a:rPr>
              <a:t> působení</a:t>
            </a:r>
          </a:p>
          <a:p>
            <a:pPr>
              <a:lnSpc>
                <a:spcPct val="90000"/>
              </a:lnSpc>
            </a:pPr>
            <a:r>
              <a:rPr lang="cs-CZ" sz="2000" dirty="0" smtClean="0">
                <a:solidFill>
                  <a:schemeClr val="accent1"/>
                </a:solidFill>
                <a:latin typeface="+mj-lt"/>
              </a:rPr>
              <a:t>lokální </a:t>
            </a:r>
            <a:r>
              <a:rPr lang="cs-CZ" sz="2000" dirty="0">
                <a:solidFill>
                  <a:schemeClr val="accent1"/>
                </a:solidFill>
                <a:latin typeface="+mj-lt"/>
              </a:rPr>
              <a:t>komunikace</a:t>
            </a:r>
            <a:endParaRPr lang="en-US" sz="2000" dirty="0">
              <a:solidFill>
                <a:schemeClr val="accent1"/>
              </a:solidFill>
              <a:latin typeface="+mj-lt"/>
            </a:endParaRPr>
          </a:p>
          <a:p>
            <a:pPr>
              <a:lnSpc>
                <a:spcPct val="90000"/>
              </a:lnSpc>
            </a:pPr>
            <a:r>
              <a:rPr lang="cs-CZ" sz="2000" dirty="0">
                <a:solidFill>
                  <a:schemeClr val="accent1"/>
                </a:solidFill>
                <a:latin typeface="+mj-lt"/>
              </a:rPr>
              <a:t>signální molekuly difundují k cílovým receptorům</a:t>
            </a:r>
            <a:endParaRPr lang="en-US" sz="2000" dirty="0">
              <a:solidFill>
                <a:schemeClr val="accent1"/>
              </a:solidFill>
              <a:latin typeface="+mj-lt"/>
            </a:endParaRPr>
          </a:p>
          <a:p>
            <a:pPr>
              <a:lnSpc>
                <a:spcPct val="90000"/>
              </a:lnSpc>
            </a:pPr>
            <a:r>
              <a:rPr lang="cs-CZ" sz="2000" dirty="0">
                <a:solidFill>
                  <a:schemeClr val="accent1"/>
                </a:solidFill>
                <a:latin typeface="+mj-lt"/>
              </a:rPr>
              <a:t>příklad</a:t>
            </a:r>
            <a:r>
              <a:rPr lang="en-US" sz="2000" dirty="0">
                <a:solidFill>
                  <a:schemeClr val="accent1"/>
                </a:solidFill>
                <a:latin typeface="+mj-lt"/>
              </a:rPr>
              <a:t>: </a:t>
            </a:r>
            <a:r>
              <a:rPr lang="cs-CZ" sz="2000" dirty="0" err="1">
                <a:solidFill>
                  <a:schemeClr val="accent1"/>
                </a:solidFill>
                <a:latin typeface="+mj-lt"/>
              </a:rPr>
              <a:t>cytokiny</a:t>
            </a:r>
            <a:endParaRPr lang="en-US" sz="2000" dirty="0">
              <a:solidFill>
                <a:schemeClr val="accent1"/>
              </a:solidFill>
              <a:latin typeface="+mj-lt"/>
            </a:endParaRPr>
          </a:p>
          <a:p>
            <a:pPr marL="457200" lvl="1" indent="0">
              <a:lnSpc>
                <a:spcPct val="90000"/>
              </a:lnSpc>
              <a:buNone/>
            </a:pPr>
            <a:endParaRPr lang="cs-CZ" sz="2000" dirty="0">
              <a:solidFill>
                <a:schemeClr val="accent1"/>
              </a:solidFill>
              <a:latin typeface="+mj-lt"/>
            </a:endParaRPr>
          </a:p>
          <a:p>
            <a:pPr marL="457200" lvl="1" indent="0">
              <a:lnSpc>
                <a:spcPct val="90000"/>
              </a:lnSpc>
              <a:buNone/>
            </a:pPr>
            <a:endParaRPr lang="cs-CZ" sz="2000" dirty="0" smtClean="0">
              <a:solidFill>
                <a:schemeClr val="accent1"/>
              </a:solidFill>
              <a:latin typeface="+mj-lt"/>
            </a:endParaRPr>
          </a:p>
          <a:p>
            <a:pPr marL="457200" lvl="1" indent="0">
              <a:lnSpc>
                <a:spcPct val="90000"/>
              </a:lnSpc>
              <a:buNone/>
            </a:pPr>
            <a:endParaRPr lang="cs-CZ" sz="2000" dirty="0" smtClean="0">
              <a:solidFill>
                <a:schemeClr val="accent1"/>
              </a:solidFill>
              <a:latin typeface="+mj-lt"/>
            </a:endParaRPr>
          </a:p>
          <a:p>
            <a:pPr marL="0" indent="0">
              <a:buNone/>
            </a:pPr>
            <a:r>
              <a:rPr lang="cs-CZ" sz="2000" dirty="0" smtClean="0">
                <a:solidFill>
                  <a:srgbClr val="669CF4"/>
                </a:solidFill>
                <a:latin typeface="+mj-lt"/>
              </a:rPr>
              <a:t>Komunikace na velkou vzdálenost: hormony</a:t>
            </a:r>
          </a:p>
          <a:p>
            <a:pPr marL="457200" lvl="1" indent="0">
              <a:lnSpc>
                <a:spcPct val="90000"/>
              </a:lnSpc>
              <a:buNone/>
            </a:pPr>
            <a:endParaRPr lang="en-US" sz="1600" dirty="0">
              <a:latin typeface="+mj-lt"/>
            </a:endParaRPr>
          </a:p>
        </p:txBody>
      </p:sp>
      <p:pic>
        <p:nvPicPr>
          <p:cNvPr id="1026" name="Picture 2" descr="http://otm.oxfordmedicine.com/content/vol5/issue1/images/large/med-9780199204854-graphic060200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7195" y="4437112"/>
            <a:ext cx="261126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s.textcube.com/blog/3/37590/attach/XRiaxJjfM7.jpg"/>
          <p:cNvPicPr>
            <a:picLocks noChangeAspect="1" noChangeArrowheads="1"/>
          </p:cNvPicPr>
          <p:nvPr/>
        </p:nvPicPr>
        <p:blipFill rotWithShape="1">
          <a:blip r:embed="rId3">
            <a:extLst>
              <a:ext uri="{28A0092B-C50C-407E-A947-70E740481C1C}">
                <a14:useLocalDpi xmlns:a14="http://schemas.microsoft.com/office/drawing/2010/main" val="0"/>
              </a:ext>
            </a:extLst>
          </a:blip>
          <a:srcRect b="46793"/>
          <a:stretch/>
        </p:blipFill>
        <p:spPr bwMode="auto">
          <a:xfrm>
            <a:off x="493304" y="4437112"/>
            <a:ext cx="564389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07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Endokrinopatie</a:t>
            </a:r>
            <a:endParaRPr lang="cs-CZ" dirty="0">
              <a:solidFill>
                <a:schemeClr val="accent1"/>
              </a:solidFill>
            </a:endParaRPr>
          </a:p>
        </p:txBody>
      </p:sp>
      <p:sp>
        <p:nvSpPr>
          <p:cNvPr id="3" name="Zástupný symbol pro obsah 2"/>
          <p:cNvSpPr>
            <a:spLocks noGrp="1"/>
          </p:cNvSpPr>
          <p:nvPr>
            <p:ph idx="1"/>
          </p:nvPr>
        </p:nvSpPr>
        <p:spPr>
          <a:xfrm>
            <a:off x="395536" y="1340768"/>
            <a:ext cx="8640960" cy="5400600"/>
          </a:xfrm>
        </p:spPr>
        <p:txBody>
          <a:bodyPr>
            <a:normAutofit/>
          </a:bodyPr>
          <a:lstStyle/>
          <a:p>
            <a:pPr marL="0" indent="0">
              <a:lnSpc>
                <a:spcPct val="120000"/>
              </a:lnSpc>
              <a:buNone/>
            </a:pPr>
            <a:r>
              <a:rPr lang="cs-CZ" sz="1800" dirty="0">
                <a:solidFill>
                  <a:srgbClr val="669CF4"/>
                </a:solidFill>
                <a:latin typeface="+mj-lt"/>
              </a:rPr>
              <a:t>Endokrinní </a:t>
            </a:r>
            <a:r>
              <a:rPr lang="cs-CZ" sz="1800" dirty="0" smtClean="0">
                <a:solidFill>
                  <a:srgbClr val="669CF4"/>
                </a:solidFill>
                <a:latin typeface="+mj-lt"/>
              </a:rPr>
              <a:t>porucha</a:t>
            </a:r>
            <a:endParaRPr lang="cs-CZ" sz="1800" dirty="0">
              <a:solidFill>
                <a:srgbClr val="669CF4"/>
              </a:solidFill>
              <a:latin typeface="+mj-lt"/>
            </a:endParaRPr>
          </a:p>
          <a:p>
            <a:pPr>
              <a:lnSpc>
                <a:spcPct val="120000"/>
              </a:lnSpc>
            </a:pPr>
            <a:r>
              <a:rPr lang="cs-CZ" sz="1800" dirty="0" smtClean="0">
                <a:solidFill>
                  <a:srgbClr val="FFFFFF"/>
                </a:solidFill>
                <a:latin typeface="+mj-lt"/>
              </a:rPr>
              <a:t>Centrální </a:t>
            </a:r>
            <a:r>
              <a:rPr lang="cs-CZ" sz="1800" dirty="0">
                <a:solidFill>
                  <a:srgbClr val="FFFFFF"/>
                </a:solidFill>
                <a:latin typeface="+mj-lt"/>
              </a:rPr>
              <a:t>úroveň (hypotalamická / hypofyzární</a:t>
            </a:r>
            <a:r>
              <a:rPr lang="cs-CZ" sz="1800" dirty="0" smtClean="0">
                <a:solidFill>
                  <a:srgbClr val="FFFFFF"/>
                </a:solidFill>
                <a:latin typeface="+mj-lt"/>
              </a:rPr>
              <a:t>)</a:t>
            </a:r>
            <a:endParaRPr lang="cs-CZ" sz="1800" dirty="0">
              <a:solidFill>
                <a:srgbClr val="FFFFFF"/>
              </a:solidFill>
              <a:latin typeface="+mj-lt"/>
            </a:endParaRPr>
          </a:p>
          <a:p>
            <a:pPr>
              <a:lnSpc>
                <a:spcPct val="120000"/>
              </a:lnSpc>
            </a:pPr>
            <a:r>
              <a:rPr lang="cs-CZ" sz="1800" dirty="0" smtClean="0">
                <a:solidFill>
                  <a:srgbClr val="FFFFFF"/>
                </a:solidFill>
                <a:latin typeface="+mj-lt"/>
              </a:rPr>
              <a:t>Periferní </a:t>
            </a:r>
            <a:r>
              <a:rPr lang="cs-CZ" sz="1800" dirty="0">
                <a:solidFill>
                  <a:srgbClr val="FFFFFF"/>
                </a:solidFill>
                <a:latin typeface="+mj-lt"/>
              </a:rPr>
              <a:t>úroveň (dysfunkce periferní žlázy</a:t>
            </a:r>
            <a:r>
              <a:rPr lang="cs-CZ" sz="1800" dirty="0" smtClean="0">
                <a:solidFill>
                  <a:srgbClr val="FFFFFF"/>
                </a:solidFill>
                <a:latin typeface="+mj-lt"/>
              </a:rPr>
              <a:t>)</a:t>
            </a:r>
            <a:endParaRPr lang="cs-CZ" sz="1800" dirty="0">
              <a:solidFill>
                <a:srgbClr val="FFFFFF"/>
              </a:solidFill>
              <a:latin typeface="+mj-lt"/>
            </a:endParaRPr>
          </a:p>
          <a:p>
            <a:pPr>
              <a:lnSpc>
                <a:spcPct val="120000"/>
              </a:lnSpc>
            </a:pPr>
            <a:r>
              <a:rPr lang="cs-CZ" sz="1800" dirty="0" smtClean="0">
                <a:solidFill>
                  <a:srgbClr val="FFFFFF"/>
                </a:solidFill>
                <a:latin typeface="+mj-lt"/>
              </a:rPr>
              <a:t>Receptorová </a:t>
            </a:r>
            <a:r>
              <a:rPr lang="cs-CZ" sz="1800" dirty="0">
                <a:solidFill>
                  <a:srgbClr val="FFFFFF"/>
                </a:solidFill>
                <a:latin typeface="+mj-lt"/>
              </a:rPr>
              <a:t>/ </a:t>
            </a:r>
            <a:r>
              <a:rPr lang="cs-CZ" sz="1800" dirty="0" err="1">
                <a:solidFill>
                  <a:srgbClr val="FFFFFF"/>
                </a:solidFill>
                <a:latin typeface="+mj-lt"/>
              </a:rPr>
              <a:t>postreceptorová</a:t>
            </a:r>
            <a:r>
              <a:rPr lang="cs-CZ" sz="1800" dirty="0">
                <a:solidFill>
                  <a:srgbClr val="FFFFFF"/>
                </a:solidFill>
                <a:latin typeface="+mj-lt"/>
              </a:rPr>
              <a:t> úroveň (necitlivost cílové tkáně na působení hormonu</a:t>
            </a:r>
            <a:r>
              <a:rPr lang="cs-CZ" sz="1800" dirty="0" smtClean="0">
                <a:solidFill>
                  <a:srgbClr val="FFFFFF"/>
                </a:solidFill>
                <a:latin typeface="+mj-lt"/>
              </a:rPr>
              <a:t>)</a:t>
            </a:r>
          </a:p>
          <a:p>
            <a:pPr>
              <a:lnSpc>
                <a:spcPct val="120000"/>
              </a:lnSpc>
            </a:pPr>
            <a:endParaRPr lang="cs-CZ" sz="1800" dirty="0">
              <a:solidFill>
                <a:srgbClr val="FFFFFF"/>
              </a:solidFill>
              <a:latin typeface="+mj-lt"/>
            </a:endParaRPr>
          </a:p>
          <a:p>
            <a:pPr marL="0" indent="0">
              <a:buNone/>
            </a:pPr>
            <a:r>
              <a:rPr lang="cs-CZ" sz="1800" dirty="0" smtClean="0">
                <a:solidFill>
                  <a:srgbClr val="669CF4"/>
                </a:solidFill>
                <a:latin typeface="+mj-lt"/>
              </a:rPr>
              <a:t>Projevy endokrinopatií</a:t>
            </a:r>
          </a:p>
          <a:p>
            <a:pPr marL="0" indent="0">
              <a:buNone/>
            </a:pPr>
            <a:r>
              <a:rPr lang="cs-CZ" sz="1800" dirty="0" smtClean="0">
                <a:solidFill>
                  <a:schemeClr val="bg1">
                    <a:lumMod val="40000"/>
                    <a:lumOff val="60000"/>
                  </a:schemeClr>
                </a:solidFill>
                <a:latin typeface="+mj-lt"/>
              </a:rPr>
              <a:t>Lokální </a:t>
            </a:r>
            <a:r>
              <a:rPr lang="cs-CZ" sz="1800" dirty="0" smtClean="0">
                <a:solidFill>
                  <a:schemeClr val="accent1"/>
                </a:solidFill>
                <a:latin typeface="+mj-lt"/>
              </a:rPr>
              <a:t>– výsledek lokálního poškození nebo expanze (nádor, zánět…)</a:t>
            </a:r>
            <a:endParaRPr lang="cs-CZ" sz="1800" dirty="0">
              <a:solidFill>
                <a:schemeClr val="accent1"/>
              </a:solidFill>
              <a:latin typeface="+mj-lt"/>
            </a:endParaRPr>
          </a:p>
          <a:p>
            <a:pPr marL="0" indent="0">
              <a:buNone/>
            </a:pPr>
            <a:r>
              <a:rPr lang="cs-CZ" sz="1800" dirty="0" smtClean="0">
                <a:solidFill>
                  <a:schemeClr val="bg1">
                    <a:lumMod val="40000"/>
                    <a:lumOff val="60000"/>
                  </a:schemeClr>
                </a:solidFill>
              </a:rPr>
              <a:t>Systémové </a:t>
            </a:r>
            <a:r>
              <a:rPr lang="cs-CZ" sz="1800" dirty="0" smtClean="0">
                <a:solidFill>
                  <a:schemeClr val="accent1"/>
                </a:solidFill>
              </a:rPr>
              <a:t>– výsledek hormonální tvorby pro danou endokrinopatii </a:t>
            </a:r>
            <a:endParaRPr lang="cs-CZ" sz="1800" dirty="0">
              <a:solidFill>
                <a:schemeClr val="accent1"/>
              </a:solidFill>
            </a:endParaRPr>
          </a:p>
          <a:p>
            <a:r>
              <a:rPr lang="cs-CZ" sz="1800" dirty="0">
                <a:solidFill>
                  <a:schemeClr val="accent1"/>
                </a:solidFill>
              </a:rPr>
              <a:t>Hypofunkce</a:t>
            </a:r>
          </a:p>
          <a:p>
            <a:r>
              <a:rPr lang="cs-CZ" sz="1800" dirty="0">
                <a:solidFill>
                  <a:schemeClr val="accent1"/>
                </a:solidFill>
              </a:rPr>
              <a:t>Hyperfunkce</a:t>
            </a:r>
          </a:p>
          <a:p>
            <a:pPr marL="0" indent="0">
              <a:buNone/>
            </a:pPr>
            <a:endParaRPr lang="cs-CZ" sz="1800" dirty="0" smtClean="0">
              <a:solidFill>
                <a:srgbClr val="669CF4"/>
              </a:solidFill>
              <a:latin typeface="+mj-lt"/>
            </a:endParaRPr>
          </a:p>
          <a:p>
            <a:pPr marL="0" indent="0">
              <a:buNone/>
            </a:pPr>
            <a:r>
              <a:rPr lang="cs-CZ" sz="1800" dirty="0" smtClean="0">
                <a:solidFill>
                  <a:srgbClr val="669CF4"/>
                </a:solidFill>
                <a:latin typeface="+mj-lt"/>
              </a:rPr>
              <a:t>Diagnostika</a:t>
            </a:r>
          </a:p>
          <a:p>
            <a:r>
              <a:rPr lang="cs-CZ" sz="1800" dirty="0">
                <a:solidFill>
                  <a:srgbClr val="FFFFFF"/>
                </a:solidFill>
                <a:latin typeface="+mj-lt"/>
              </a:rPr>
              <a:t>Analýza hladin hormonů</a:t>
            </a:r>
          </a:p>
          <a:p>
            <a:r>
              <a:rPr lang="cs-CZ" sz="1800" dirty="0">
                <a:solidFill>
                  <a:srgbClr val="FFFFFF"/>
                </a:solidFill>
                <a:latin typeface="+mj-lt"/>
              </a:rPr>
              <a:t>Dynamické testy</a:t>
            </a:r>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3176101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Hypotalamus</a:t>
            </a:r>
            <a:endParaRPr lang="cs-CZ" dirty="0">
              <a:solidFill>
                <a:schemeClr val="accent1"/>
              </a:solidFill>
            </a:endParaRPr>
          </a:p>
        </p:txBody>
      </p:sp>
      <p:sp>
        <p:nvSpPr>
          <p:cNvPr id="3" name="Zástupný symbol pro obsah 2"/>
          <p:cNvSpPr>
            <a:spLocks noGrp="1"/>
          </p:cNvSpPr>
          <p:nvPr>
            <p:ph idx="1"/>
          </p:nvPr>
        </p:nvSpPr>
        <p:spPr>
          <a:xfrm>
            <a:off x="467544" y="1340768"/>
            <a:ext cx="8075240" cy="4637112"/>
          </a:xfrm>
        </p:spPr>
        <p:txBody>
          <a:bodyPr>
            <a:noAutofit/>
          </a:bodyPr>
          <a:lstStyle/>
          <a:p>
            <a:pPr marL="0" indent="0">
              <a:buNone/>
            </a:pPr>
            <a:r>
              <a:rPr lang="cs-CZ" sz="1600" dirty="0" err="1" smtClean="0">
                <a:solidFill>
                  <a:srgbClr val="669CF4"/>
                </a:solidFill>
                <a:latin typeface="+mj-lt"/>
              </a:rPr>
              <a:t>Fce</a:t>
            </a:r>
            <a:r>
              <a:rPr lang="cs-CZ" sz="1600" dirty="0" smtClean="0">
                <a:solidFill>
                  <a:srgbClr val="669CF4"/>
                </a:solidFill>
                <a:latin typeface="+mj-lt"/>
              </a:rPr>
              <a:t>:</a:t>
            </a:r>
          </a:p>
          <a:p>
            <a:pPr marL="0" indent="0">
              <a:buNone/>
            </a:pPr>
            <a:r>
              <a:rPr lang="cs-CZ" sz="1600" dirty="0" smtClean="0">
                <a:solidFill>
                  <a:srgbClr val="FFFFFF"/>
                </a:solidFill>
                <a:latin typeface="+mj-lt"/>
              </a:rPr>
              <a:t>1. koordinace </a:t>
            </a:r>
            <a:r>
              <a:rPr lang="cs-CZ" sz="1600" dirty="0">
                <a:solidFill>
                  <a:srgbClr val="FFFFFF"/>
                </a:solidFill>
                <a:latin typeface="+mj-lt"/>
              </a:rPr>
              <a:t>funkcí vegetativního a </a:t>
            </a:r>
            <a:r>
              <a:rPr lang="cs-CZ" sz="1600" dirty="0" smtClean="0">
                <a:solidFill>
                  <a:srgbClr val="FFFFFF"/>
                </a:solidFill>
                <a:latin typeface="+mj-lt"/>
              </a:rPr>
              <a:t>somatického nerv</a:t>
            </a:r>
            <a:r>
              <a:rPr lang="cs-CZ" sz="1600" dirty="0">
                <a:solidFill>
                  <a:srgbClr val="FFFFFF"/>
                </a:solidFill>
                <a:latin typeface="+mj-lt"/>
              </a:rPr>
              <a:t>. systému, limbického systému, imunity </a:t>
            </a:r>
            <a:r>
              <a:rPr lang="cs-CZ" sz="1600" dirty="0" smtClean="0">
                <a:solidFill>
                  <a:srgbClr val="FFFFFF"/>
                </a:solidFill>
                <a:latin typeface="+mj-lt"/>
              </a:rPr>
              <a:t>a endokrinních žláz </a:t>
            </a:r>
            <a:r>
              <a:rPr lang="cs-CZ" sz="1600" dirty="0">
                <a:solidFill>
                  <a:srgbClr val="FFFFFF"/>
                </a:solidFill>
                <a:latin typeface="+mj-lt"/>
              </a:rPr>
              <a:t>→ </a:t>
            </a:r>
            <a:r>
              <a:rPr lang="cs-CZ" sz="1600" dirty="0">
                <a:solidFill>
                  <a:srgbClr val="669CF4"/>
                </a:solidFill>
                <a:latin typeface="+mj-lt"/>
              </a:rPr>
              <a:t>udržování homeostázy</a:t>
            </a:r>
          </a:p>
          <a:p>
            <a:r>
              <a:rPr lang="cs-CZ" sz="1600" dirty="0" smtClean="0">
                <a:solidFill>
                  <a:srgbClr val="FFFFFF"/>
                </a:solidFill>
                <a:latin typeface="+mj-lt"/>
              </a:rPr>
              <a:t>termoregulace</a:t>
            </a:r>
            <a:endParaRPr lang="cs-CZ" sz="1600" dirty="0">
              <a:solidFill>
                <a:srgbClr val="FFFFFF"/>
              </a:solidFill>
              <a:latin typeface="+mj-lt"/>
            </a:endParaRPr>
          </a:p>
          <a:p>
            <a:r>
              <a:rPr lang="cs-CZ" sz="1600" dirty="0" smtClean="0">
                <a:solidFill>
                  <a:srgbClr val="FFFFFF"/>
                </a:solidFill>
                <a:latin typeface="+mj-lt"/>
              </a:rPr>
              <a:t>chemická </a:t>
            </a:r>
            <a:r>
              <a:rPr lang="cs-CZ" sz="1600" dirty="0">
                <a:solidFill>
                  <a:srgbClr val="FFFFFF"/>
                </a:solidFill>
                <a:latin typeface="+mj-lt"/>
              </a:rPr>
              <a:t>homeostáza (osmolarita, </a:t>
            </a:r>
            <a:r>
              <a:rPr lang="cs-CZ" sz="1600" dirty="0" err="1" smtClean="0">
                <a:solidFill>
                  <a:srgbClr val="FFFFFF"/>
                </a:solidFill>
                <a:latin typeface="+mj-lt"/>
              </a:rPr>
              <a:t>acidobáza</a:t>
            </a:r>
            <a:r>
              <a:rPr lang="cs-CZ" sz="1600" dirty="0" smtClean="0">
                <a:solidFill>
                  <a:srgbClr val="FFFFFF"/>
                </a:solidFill>
                <a:latin typeface="+mj-lt"/>
              </a:rPr>
              <a:t>, cirk</a:t>
            </a:r>
            <a:r>
              <a:rPr lang="cs-CZ" sz="1600" dirty="0">
                <a:solidFill>
                  <a:srgbClr val="FFFFFF"/>
                </a:solidFill>
                <a:latin typeface="+mj-lt"/>
              </a:rPr>
              <a:t>. volum)</a:t>
            </a:r>
          </a:p>
          <a:p>
            <a:r>
              <a:rPr lang="cs-CZ" sz="1600" dirty="0" smtClean="0">
                <a:solidFill>
                  <a:srgbClr val="FFFFFF"/>
                </a:solidFill>
                <a:latin typeface="+mj-lt"/>
              </a:rPr>
              <a:t>kontrola </a:t>
            </a:r>
            <a:r>
              <a:rPr lang="cs-CZ" sz="1600" dirty="0">
                <a:solidFill>
                  <a:srgbClr val="FFFFFF"/>
                </a:solidFill>
                <a:latin typeface="+mj-lt"/>
              </a:rPr>
              <a:t>uvolňování hormonů z </a:t>
            </a:r>
            <a:r>
              <a:rPr lang="cs-CZ" sz="1600" dirty="0" smtClean="0">
                <a:solidFill>
                  <a:srgbClr val="FFFFFF"/>
                </a:solidFill>
                <a:latin typeface="+mj-lt"/>
              </a:rPr>
              <a:t>adenohypofýzy (</a:t>
            </a:r>
            <a:r>
              <a:rPr lang="cs-CZ" sz="1600" dirty="0" err="1" smtClean="0">
                <a:solidFill>
                  <a:srgbClr val="FFFFFF"/>
                </a:solidFill>
                <a:latin typeface="+mj-lt"/>
              </a:rPr>
              <a:t>hypofyzeotropní</a:t>
            </a:r>
            <a:r>
              <a:rPr lang="cs-CZ" sz="1600" dirty="0" smtClean="0">
                <a:solidFill>
                  <a:srgbClr val="FFFFFF"/>
                </a:solidFill>
                <a:latin typeface="+mj-lt"/>
              </a:rPr>
              <a:t> hormony)</a:t>
            </a:r>
          </a:p>
          <a:p>
            <a:r>
              <a:rPr lang="cs-CZ" sz="1600" dirty="0">
                <a:solidFill>
                  <a:srgbClr val="FFFFFF"/>
                </a:solidFill>
                <a:latin typeface="+mj-lt"/>
              </a:rPr>
              <a:t>p</a:t>
            </a:r>
            <a:r>
              <a:rPr lang="cs-CZ" sz="1600" dirty="0" smtClean="0">
                <a:solidFill>
                  <a:srgbClr val="FFFFFF"/>
                </a:solidFill>
                <a:latin typeface="+mj-lt"/>
              </a:rPr>
              <a:t>rodukce hormonů uvolňovaných do neurohypofýzy </a:t>
            </a:r>
          </a:p>
          <a:p>
            <a:r>
              <a:rPr lang="cs-CZ" sz="1600" dirty="0" smtClean="0">
                <a:solidFill>
                  <a:srgbClr val="FFFFFF"/>
                </a:solidFill>
                <a:latin typeface="+mj-lt"/>
              </a:rPr>
              <a:t>kontrola </a:t>
            </a:r>
            <a:r>
              <a:rPr lang="cs-CZ" sz="1600" dirty="0">
                <a:solidFill>
                  <a:srgbClr val="FFFFFF"/>
                </a:solidFill>
                <a:latin typeface="+mj-lt"/>
              </a:rPr>
              <a:t>energetického </a:t>
            </a:r>
            <a:r>
              <a:rPr lang="cs-CZ" sz="1600" dirty="0" smtClean="0">
                <a:solidFill>
                  <a:srgbClr val="FFFFFF"/>
                </a:solidFill>
                <a:latin typeface="+mj-lt"/>
              </a:rPr>
              <a:t>metabolismu (množství </a:t>
            </a:r>
            <a:r>
              <a:rPr lang="cs-CZ" sz="1600" dirty="0">
                <a:solidFill>
                  <a:srgbClr val="FFFFFF"/>
                </a:solidFill>
                <a:latin typeface="+mj-lt"/>
              </a:rPr>
              <a:t>tukových </a:t>
            </a:r>
            <a:r>
              <a:rPr lang="cs-CZ" sz="1600" dirty="0" smtClean="0">
                <a:solidFill>
                  <a:srgbClr val="FFFFFF"/>
                </a:solidFill>
                <a:latin typeface="+mj-lt"/>
              </a:rPr>
              <a:t>zásob, pocit sytosti/hladu)</a:t>
            </a:r>
            <a:endParaRPr lang="cs-CZ" sz="1600" dirty="0">
              <a:solidFill>
                <a:srgbClr val="FFFFFF"/>
              </a:solidFill>
              <a:latin typeface="+mj-lt"/>
            </a:endParaRPr>
          </a:p>
          <a:p>
            <a:r>
              <a:rPr lang="cs-CZ" sz="1600" dirty="0" smtClean="0">
                <a:solidFill>
                  <a:srgbClr val="FFFFFF"/>
                </a:solidFill>
                <a:latin typeface="+mj-lt"/>
              </a:rPr>
              <a:t>kontrola </a:t>
            </a:r>
            <a:r>
              <a:rPr lang="cs-CZ" sz="1600" dirty="0">
                <a:solidFill>
                  <a:srgbClr val="FFFFFF"/>
                </a:solidFill>
                <a:latin typeface="+mj-lt"/>
              </a:rPr>
              <a:t>reprodukčních (sexuálních) funkcí</a:t>
            </a:r>
          </a:p>
          <a:p>
            <a:r>
              <a:rPr lang="cs-CZ" sz="1600" dirty="0" smtClean="0">
                <a:solidFill>
                  <a:srgbClr val="FFFFFF"/>
                </a:solidFill>
                <a:latin typeface="+mj-lt"/>
              </a:rPr>
              <a:t>kontrola </a:t>
            </a:r>
            <a:r>
              <a:rPr lang="cs-CZ" sz="1600" dirty="0">
                <a:solidFill>
                  <a:srgbClr val="FFFFFF"/>
                </a:solidFill>
                <a:latin typeface="+mj-lt"/>
              </a:rPr>
              <a:t>vegetativního nerv. systému</a:t>
            </a:r>
          </a:p>
          <a:p>
            <a:r>
              <a:rPr lang="cs-CZ" sz="1600" dirty="0" smtClean="0">
                <a:solidFill>
                  <a:srgbClr val="FFFFFF"/>
                </a:solidFill>
                <a:latin typeface="+mj-lt"/>
              </a:rPr>
              <a:t>koordinace </a:t>
            </a:r>
            <a:r>
              <a:rPr lang="cs-CZ" sz="1600" dirty="0">
                <a:solidFill>
                  <a:srgbClr val="FFFFFF"/>
                </a:solidFill>
                <a:latin typeface="+mj-lt"/>
              </a:rPr>
              <a:t>stresové </a:t>
            </a:r>
            <a:r>
              <a:rPr lang="cs-CZ" sz="1600" dirty="0" smtClean="0">
                <a:solidFill>
                  <a:srgbClr val="FFFFFF"/>
                </a:solidFill>
                <a:latin typeface="+mj-lt"/>
              </a:rPr>
              <a:t>reakce</a:t>
            </a:r>
          </a:p>
          <a:p>
            <a:pPr marL="0" indent="0">
              <a:buNone/>
            </a:pPr>
            <a:r>
              <a:rPr lang="cs-CZ" sz="1600" dirty="0" smtClean="0">
                <a:solidFill>
                  <a:srgbClr val="FFFFFF"/>
                </a:solidFill>
                <a:latin typeface="+mj-lt"/>
              </a:rPr>
              <a:t>2. lokální porušení hematoencefalická bariéry umožňují </a:t>
            </a:r>
            <a:r>
              <a:rPr lang="cs-CZ" sz="1600" dirty="0">
                <a:solidFill>
                  <a:srgbClr val="FFFFFF"/>
                </a:solidFill>
                <a:latin typeface="+mj-lt"/>
              </a:rPr>
              <a:t>funkci “-</a:t>
            </a:r>
            <a:r>
              <a:rPr lang="cs-CZ" sz="1600" dirty="0" err="1">
                <a:solidFill>
                  <a:srgbClr val="FFFFFF"/>
                </a:solidFill>
                <a:latin typeface="+mj-lt"/>
              </a:rPr>
              <a:t>statů</a:t>
            </a:r>
            <a:r>
              <a:rPr lang="cs-CZ" sz="1600" dirty="0">
                <a:solidFill>
                  <a:srgbClr val="FFFFFF"/>
                </a:solidFill>
                <a:latin typeface="+mj-lt"/>
              </a:rPr>
              <a:t>”</a:t>
            </a:r>
          </a:p>
          <a:p>
            <a:pPr marL="0" indent="0">
              <a:buNone/>
            </a:pPr>
            <a:endParaRPr lang="cs-CZ" sz="1600" dirty="0" smtClean="0">
              <a:solidFill>
                <a:srgbClr val="FFFFFF"/>
              </a:solidFill>
              <a:latin typeface="+mj-lt"/>
            </a:endParaRPr>
          </a:p>
          <a:p>
            <a:pPr marL="0" indent="0">
              <a:buNone/>
            </a:pPr>
            <a:r>
              <a:rPr lang="cs-CZ" sz="1600" dirty="0" smtClean="0">
                <a:solidFill>
                  <a:schemeClr val="bg1">
                    <a:lumMod val="40000"/>
                    <a:lumOff val="60000"/>
                  </a:schemeClr>
                </a:solidFill>
                <a:latin typeface="+mj-lt"/>
              </a:rPr>
              <a:t>Hypotalamus </a:t>
            </a:r>
            <a:r>
              <a:rPr lang="cs-CZ" sz="1600" dirty="0">
                <a:solidFill>
                  <a:schemeClr val="bg1">
                    <a:lumMod val="40000"/>
                    <a:lumOff val="60000"/>
                  </a:schemeClr>
                </a:solidFill>
                <a:latin typeface="+mj-lt"/>
              </a:rPr>
              <a:t>tvořen jádry v okolí 3. komory</a:t>
            </a:r>
          </a:p>
          <a:p>
            <a:r>
              <a:rPr lang="cs-CZ" sz="1600" dirty="0" smtClean="0">
                <a:solidFill>
                  <a:srgbClr val="FFFFFF"/>
                </a:solidFill>
                <a:latin typeface="+mj-lt"/>
              </a:rPr>
              <a:t>nervová </a:t>
            </a:r>
            <a:r>
              <a:rPr lang="cs-CZ" sz="1600" dirty="0">
                <a:solidFill>
                  <a:srgbClr val="FFFFFF"/>
                </a:solidFill>
                <a:latin typeface="+mj-lt"/>
              </a:rPr>
              <a:t>spojení </a:t>
            </a:r>
            <a:r>
              <a:rPr lang="cs-CZ" sz="1600" dirty="0" smtClean="0">
                <a:solidFill>
                  <a:srgbClr val="FFFFFF"/>
                </a:solidFill>
                <a:latin typeface="+mj-lt"/>
              </a:rPr>
              <a:t>s </a:t>
            </a:r>
            <a:r>
              <a:rPr lang="cs-CZ" sz="1600" dirty="0">
                <a:solidFill>
                  <a:srgbClr val="FFFFFF"/>
                </a:solidFill>
                <a:latin typeface="+mj-lt"/>
              </a:rPr>
              <a:t>ostatními částmi </a:t>
            </a:r>
            <a:r>
              <a:rPr lang="cs-CZ" sz="1600" dirty="0" smtClean="0">
                <a:solidFill>
                  <a:srgbClr val="FFFFFF"/>
                </a:solidFill>
                <a:latin typeface="+mj-lt"/>
              </a:rPr>
              <a:t>CNS (front</a:t>
            </a:r>
            <a:r>
              <a:rPr lang="cs-CZ" sz="1600" dirty="0">
                <a:solidFill>
                  <a:srgbClr val="FFFFFF"/>
                </a:solidFill>
                <a:latin typeface="+mj-lt"/>
              </a:rPr>
              <a:t>. laloky a </a:t>
            </a:r>
            <a:r>
              <a:rPr lang="cs-CZ" sz="1600" dirty="0" err="1" smtClean="0">
                <a:solidFill>
                  <a:srgbClr val="FFFFFF"/>
                </a:solidFill>
                <a:latin typeface="+mj-lt"/>
              </a:rPr>
              <a:t>mozk</a:t>
            </a:r>
            <a:r>
              <a:rPr lang="cs-CZ" sz="1600" dirty="0" smtClean="0">
                <a:solidFill>
                  <a:srgbClr val="FFFFFF"/>
                </a:solidFill>
                <a:latin typeface="+mj-lt"/>
              </a:rPr>
              <a:t>. </a:t>
            </a:r>
            <a:r>
              <a:rPr lang="cs-CZ" sz="1600" dirty="0">
                <a:solidFill>
                  <a:srgbClr val="FFFFFF"/>
                </a:solidFill>
                <a:latin typeface="+mj-lt"/>
              </a:rPr>
              <a:t>kmenem) vč. </a:t>
            </a:r>
            <a:r>
              <a:rPr lang="cs-CZ" sz="1600" b="1" dirty="0" err="1">
                <a:solidFill>
                  <a:srgbClr val="FFFFFF"/>
                </a:solidFill>
                <a:latin typeface="+mj-lt"/>
              </a:rPr>
              <a:t>a</a:t>
            </a:r>
            <a:r>
              <a:rPr lang="cs-CZ" sz="1600" b="1" dirty="0" err="1" smtClean="0">
                <a:solidFill>
                  <a:srgbClr val="FFFFFF"/>
                </a:solidFill>
                <a:latin typeface="+mj-lt"/>
              </a:rPr>
              <a:t>xonálního</a:t>
            </a:r>
            <a:r>
              <a:rPr lang="cs-CZ" sz="1600" b="1" dirty="0" smtClean="0">
                <a:solidFill>
                  <a:srgbClr val="FFFFFF"/>
                </a:solidFill>
                <a:latin typeface="+mj-lt"/>
              </a:rPr>
              <a:t> transportu </a:t>
            </a:r>
            <a:r>
              <a:rPr lang="cs-CZ" sz="1600" dirty="0">
                <a:solidFill>
                  <a:srgbClr val="FFFFFF"/>
                </a:solidFill>
                <a:latin typeface="+mj-lt"/>
              </a:rPr>
              <a:t>do neurohypofýzy</a:t>
            </a:r>
          </a:p>
          <a:p>
            <a:r>
              <a:rPr lang="cs-CZ" sz="1600" b="1" dirty="0" smtClean="0">
                <a:solidFill>
                  <a:srgbClr val="FFFFFF"/>
                </a:solidFill>
                <a:latin typeface="+mj-lt"/>
              </a:rPr>
              <a:t>portální </a:t>
            </a:r>
            <a:r>
              <a:rPr lang="cs-CZ" sz="1600" b="1" dirty="0">
                <a:solidFill>
                  <a:srgbClr val="FFFFFF"/>
                </a:solidFill>
                <a:latin typeface="+mj-lt"/>
              </a:rPr>
              <a:t>systém </a:t>
            </a:r>
            <a:r>
              <a:rPr lang="cs-CZ" sz="1600" dirty="0">
                <a:solidFill>
                  <a:srgbClr val="FFFFFF"/>
                </a:solidFill>
                <a:latin typeface="+mj-lt"/>
              </a:rPr>
              <a:t>mezi </a:t>
            </a:r>
            <a:r>
              <a:rPr lang="cs-CZ" sz="1600" dirty="0" err="1">
                <a:solidFill>
                  <a:srgbClr val="FFFFFF"/>
                </a:solidFill>
                <a:latin typeface="+mj-lt"/>
              </a:rPr>
              <a:t>hypothalamem</a:t>
            </a:r>
            <a:r>
              <a:rPr lang="cs-CZ" sz="1600" dirty="0">
                <a:solidFill>
                  <a:srgbClr val="FFFFFF"/>
                </a:solidFill>
                <a:latin typeface="+mj-lt"/>
              </a:rPr>
              <a:t> </a:t>
            </a:r>
            <a:r>
              <a:rPr lang="cs-CZ" sz="1600" dirty="0" smtClean="0">
                <a:solidFill>
                  <a:srgbClr val="FFFFFF"/>
                </a:solidFill>
                <a:latin typeface="+mj-lt"/>
              </a:rPr>
              <a:t>a adenohypofýzou</a:t>
            </a:r>
          </a:p>
          <a:p>
            <a:pPr marL="0" indent="0">
              <a:buNone/>
            </a:pPr>
            <a:endParaRPr lang="cs-CZ" sz="1600" dirty="0" smtClean="0">
              <a:solidFill>
                <a:srgbClr val="FFFFFF"/>
              </a:solidFill>
              <a:latin typeface="+mj-lt"/>
            </a:endParaRPr>
          </a:p>
          <a:p>
            <a:pPr marL="0" indent="0">
              <a:buNone/>
            </a:pPr>
            <a:endParaRPr lang="cs-CZ" sz="1600" dirty="0">
              <a:solidFill>
                <a:srgbClr val="FFFFFF"/>
              </a:solidFill>
              <a:latin typeface="+mj-lt"/>
            </a:endParaRPr>
          </a:p>
          <a:p>
            <a:pPr marL="0" indent="0">
              <a:buNone/>
            </a:pPr>
            <a:endParaRPr lang="cs-CZ" sz="1600" dirty="0" smtClean="0">
              <a:solidFill>
                <a:srgbClr val="FFFFFF"/>
              </a:solidFill>
              <a:latin typeface="+mj-lt"/>
            </a:endParaRPr>
          </a:p>
        </p:txBody>
      </p:sp>
    </p:spTree>
    <p:extLst>
      <p:ext uri="{BB962C8B-B14F-4D97-AF65-F5344CB8AC3E}">
        <p14:creationId xmlns:p14="http://schemas.microsoft.com/office/powerpoint/2010/main" val="2886689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Hypotalamus</a:t>
            </a:r>
            <a:endParaRPr lang="cs-CZ" dirty="0">
              <a:solidFill>
                <a:schemeClr val="accent1"/>
              </a:solidFill>
            </a:endParaRPr>
          </a:p>
        </p:txBody>
      </p:sp>
      <p:sp>
        <p:nvSpPr>
          <p:cNvPr id="3" name="Zástupný symbol pro obsah 2"/>
          <p:cNvSpPr>
            <a:spLocks noGrp="1"/>
          </p:cNvSpPr>
          <p:nvPr>
            <p:ph idx="1"/>
          </p:nvPr>
        </p:nvSpPr>
        <p:spPr>
          <a:xfrm>
            <a:off x="467544" y="1340768"/>
            <a:ext cx="8424936" cy="5256584"/>
          </a:xfrm>
        </p:spPr>
        <p:txBody>
          <a:bodyPr>
            <a:normAutofit/>
          </a:bodyPr>
          <a:lstStyle/>
          <a:p>
            <a:pPr marL="0" indent="0">
              <a:buNone/>
            </a:pPr>
            <a:r>
              <a:rPr lang="cs-CZ" sz="1800" dirty="0" smtClean="0">
                <a:solidFill>
                  <a:srgbClr val="669CF4"/>
                </a:solidFill>
                <a:latin typeface="+mj-lt"/>
              </a:rPr>
              <a:t>Poruchy </a:t>
            </a:r>
            <a:r>
              <a:rPr lang="cs-CZ" sz="1800" dirty="0" err="1" smtClean="0">
                <a:solidFill>
                  <a:srgbClr val="669CF4"/>
                </a:solidFill>
                <a:latin typeface="+mj-lt"/>
              </a:rPr>
              <a:t>fce</a:t>
            </a:r>
            <a:r>
              <a:rPr lang="cs-CZ" sz="1800" dirty="0" smtClean="0">
                <a:solidFill>
                  <a:srgbClr val="669CF4"/>
                </a:solidFill>
                <a:latin typeface="+mj-lt"/>
              </a:rPr>
              <a:t>:</a:t>
            </a:r>
          </a:p>
          <a:p>
            <a:pPr marL="0" indent="0">
              <a:buNone/>
            </a:pPr>
            <a:r>
              <a:rPr lang="cs-CZ" sz="1800" dirty="0" smtClean="0">
                <a:solidFill>
                  <a:srgbClr val="FFFFFF"/>
                </a:solidFill>
                <a:latin typeface="+mj-lt"/>
              </a:rPr>
              <a:t>1. </a:t>
            </a:r>
            <a:r>
              <a:rPr lang="cs-CZ" sz="1800" dirty="0" smtClean="0">
                <a:solidFill>
                  <a:srgbClr val="FFFFFF"/>
                </a:solidFill>
              </a:rPr>
              <a:t>hypofunkční </a:t>
            </a:r>
            <a:r>
              <a:rPr lang="cs-CZ" sz="1800" dirty="0">
                <a:solidFill>
                  <a:srgbClr val="FFFFFF"/>
                </a:solidFill>
              </a:rPr>
              <a:t>syndromy</a:t>
            </a:r>
          </a:p>
          <a:p>
            <a:pPr marL="0" indent="0">
              <a:buNone/>
            </a:pPr>
            <a:r>
              <a:rPr lang="cs-CZ" sz="1800" dirty="0" err="1" smtClean="0">
                <a:solidFill>
                  <a:schemeClr val="bg1">
                    <a:lumMod val="40000"/>
                    <a:lumOff val="60000"/>
                  </a:schemeClr>
                </a:solidFill>
              </a:rPr>
              <a:t>hypothalamický</a:t>
            </a:r>
            <a:r>
              <a:rPr lang="cs-CZ" sz="1800" dirty="0" smtClean="0">
                <a:solidFill>
                  <a:schemeClr val="bg1">
                    <a:lumMod val="40000"/>
                    <a:lumOff val="60000"/>
                  </a:schemeClr>
                </a:solidFill>
              </a:rPr>
              <a:t> </a:t>
            </a:r>
            <a:r>
              <a:rPr lang="cs-CZ" sz="1800" dirty="0" err="1">
                <a:solidFill>
                  <a:schemeClr val="bg1">
                    <a:lumMod val="40000"/>
                    <a:lumOff val="60000"/>
                  </a:schemeClr>
                </a:solidFill>
              </a:rPr>
              <a:t>hypopituitarismus</a:t>
            </a:r>
            <a:endParaRPr lang="cs-CZ" sz="1800" dirty="0">
              <a:solidFill>
                <a:schemeClr val="bg1">
                  <a:lumMod val="40000"/>
                  <a:lumOff val="60000"/>
                </a:schemeClr>
              </a:solidFill>
            </a:endParaRPr>
          </a:p>
          <a:p>
            <a:r>
              <a:rPr lang="cs-CZ" sz="1800" dirty="0" smtClean="0">
                <a:solidFill>
                  <a:srgbClr val="FFFFFF"/>
                </a:solidFill>
              </a:rPr>
              <a:t>porucha </a:t>
            </a:r>
            <a:r>
              <a:rPr lang="cs-CZ" sz="1800" dirty="0" err="1">
                <a:solidFill>
                  <a:srgbClr val="FFFFFF"/>
                </a:solidFill>
              </a:rPr>
              <a:t>GnRH</a:t>
            </a:r>
            <a:r>
              <a:rPr lang="cs-CZ" sz="1800" dirty="0">
                <a:solidFill>
                  <a:srgbClr val="FFFFFF"/>
                </a:solidFill>
              </a:rPr>
              <a:t> (→ </a:t>
            </a:r>
            <a:r>
              <a:rPr lang="cs-CZ" sz="1800" dirty="0" err="1" smtClean="0">
                <a:solidFill>
                  <a:srgbClr val="FFFFFF"/>
                </a:solidFill>
              </a:rPr>
              <a:t>hypogonadismus</a:t>
            </a:r>
            <a:r>
              <a:rPr lang="cs-CZ" sz="1800" dirty="0" smtClean="0">
                <a:solidFill>
                  <a:srgbClr val="FFFFFF"/>
                </a:solidFill>
              </a:rPr>
              <a:t>)</a:t>
            </a:r>
          </a:p>
          <a:p>
            <a:r>
              <a:rPr lang="cs-CZ" sz="1800" dirty="0" smtClean="0">
                <a:solidFill>
                  <a:srgbClr val="FFFFFF"/>
                </a:solidFill>
              </a:rPr>
              <a:t>porucha </a:t>
            </a:r>
            <a:r>
              <a:rPr lang="cs-CZ" sz="1800" dirty="0">
                <a:solidFill>
                  <a:srgbClr val="FFFFFF"/>
                </a:solidFill>
              </a:rPr>
              <a:t>GHRH (→ nanismus)</a:t>
            </a:r>
          </a:p>
          <a:p>
            <a:pPr marL="0" indent="0">
              <a:buNone/>
            </a:pPr>
            <a:endParaRPr lang="cs-CZ" sz="1800" dirty="0" smtClean="0">
              <a:solidFill>
                <a:schemeClr val="bg1">
                  <a:lumMod val="40000"/>
                  <a:lumOff val="60000"/>
                </a:schemeClr>
              </a:solidFill>
            </a:endParaRPr>
          </a:p>
          <a:p>
            <a:pPr marL="0" indent="0">
              <a:buNone/>
            </a:pPr>
            <a:endParaRPr lang="cs-CZ" sz="1800" dirty="0">
              <a:solidFill>
                <a:srgbClr val="FFFFFF"/>
              </a:solidFill>
            </a:endParaRPr>
          </a:p>
          <a:p>
            <a:pPr marL="0" indent="0">
              <a:buNone/>
            </a:pPr>
            <a:r>
              <a:rPr lang="cs-CZ" sz="1800" dirty="0" smtClean="0">
                <a:solidFill>
                  <a:schemeClr val="accent1"/>
                </a:solidFill>
              </a:rPr>
              <a:t>2. hyperfunkční </a:t>
            </a:r>
            <a:r>
              <a:rPr lang="cs-CZ" sz="1800" dirty="0">
                <a:solidFill>
                  <a:schemeClr val="accent1"/>
                </a:solidFill>
              </a:rPr>
              <a:t>syndromy</a:t>
            </a:r>
          </a:p>
          <a:p>
            <a:pPr marL="0" indent="0">
              <a:buNone/>
            </a:pPr>
            <a:r>
              <a:rPr lang="cs-CZ" sz="1800" dirty="0" err="1" smtClean="0">
                <a:solidFill>
                  <a:schemeClr val="bg1">
                    <a:lumMod val="40000"/>
                    <a:lumOff val="60000"/>
                  </a:schemeClr>
                </a:solidFill>
              </a:rPr>
              <a:t>pubertas</a:t>
            </a:r>
            <a:r>
              <a:rPr lang="cs-CZ" sz="1800" dirty="0" smtClean="0">
                <a:solidFill>
                  <a:schemeClr val="bg1">
                    <a:lumMod val="40000"/>
                    <a:lumOff val="60000"/>
                  </a:schemeClr>
                </a:solidFill>
              </a:rPr>
              <a:t> </a:t>
            </a:r>
            <a:r>
              <a:rPr lang="cs-CZ" sz="1800" dirty="0" err="1">
                <a:solidFill>
                  <a:schemeClr val="bg1">
                    <a:lumMod val="40000"/>
                    <a:lumOff val="60000"/>
                  </a:schemeClr>
                </a:solidFill>
              </a:rPr>
              <a:t>preacox</a:t>
            </a:r>
            <a:endParaRPr lang="cs-CZ" sz="1800" dirty="0">
              <a:solidFill>
                <a:schemeClr val="bg1">
                  <a:lumMod val="40000"/>
                  <a:lumOff val="60000"/>
                </a:schemeClr>
              </a:solidFill>
            </a:endParaRPr>
          </a:p>
          <a:p>
            <a:r>
              <a:rPr lang="cs-CZ" sz="1800" dirty="0" smtClean="0">
                <a:solidFill>
                  <a:srgbClr val="FFFFFF"/>
                </a:solidFill>
              </a:rPr>
              <a:t>předčasné </a:t>
            </a:r>
            <a:r>
              <a:rPr lang="cs-CZ" sz="1800" dirty="0">
                <a:solidFill>
                  <a:srgbClr val="FFFFFF"/>
                </a:solidFill>
              </a:rPr>
              <a:t>zahájení pulzní sekrece </a:t>
            </a:r>
            <a:r>
              <a:rPr lang="cs-CZ" sz="1800" dirty="0" err="1" smtClean="0">
                <a:solidFill>
                  <a:srgbClr val="FFFFFF"/>
                </a:solidFill>
              </a:rPr>
              <a:t>GnRH</a:t>
            </a:r>
            <a:endParaRPr lang="cs-CZ" sz="1800" dirty="0">
              <a:solidFill>
                <a:srgbClr val="FFFFFF"/>
              </a:solidFill>
            </a:endParaRPr>
          </a:p>
          <a:p>
            <a:r>
              <a:rPr lang="cs-CZ" sz="1800" dirty="0" smtClean="0">
                <a:solidFill>
                  <a:srgbClr val="FFFFFF"/>
                </a:solidFill>
              </a:rPr>
              <a:t>pokud </a:t>
            </a:r>
            <a:r>
              <a:rPr lang="cs-CZ" sz="1800" dirty="0">
                <a:solidFill>
                  <a:srgbClr val="FFFFFF"/>
                </a:solidFill>
              </a:rPr>
              <a:t>je důvodem </a:t>
            </a:r>
            <a:r>
              <a:rPr lang="cs-CZ" sz="1800" dirty="0" err="1">
                <a:solidFill>
                  <a:srgbClr val="FFFFFF"/>
                </a:solidFill>
              </a:rPr>
              <a:t>předč</a:t>
            </a:r>
            <a:r>
              <a:rPr lang="cs-CZ" sz="1800" dirty="0">
                <a:solidFill>
                  <a:srgbClr val="FFFFFF"/>
                </a:solidFill>
              </a:rPr>
              <a:t>. produkce </a:t>
            </a:r>
            <a:r>
              <a:rPr lang="cs-CZ" sz="1800" dirty="0" err="1">
                <a:solidFill>
                  <a:srgbClr val="FFFFFF"/>
                </a:solidFill>
              </a:rPr>
              <a:t>pohl</a:t>
            </a:r>
            <a:r>
              <a:rPr lang="cs-CZ" sz="1800" dirty="0">
                <a:solidFill>
                  <a:srgbClr val="FFFFFF"/>
                </a:solidFill>
              </a:rPr>
              <a:t>. hormonů v </a:t>
            </a:r>
            <a:r>
              <a:rPr lang="cs-CZ" sz="1800" dirty="0" smtClean="0">
                <a:solidFill>
                  <a:srgbClr val="FFFFFF"/>
                </a:solidFill>
              </a:rPr>
              <a:t>kůře nadledvin </a:t>
            </a:r>
            <a:r>
              <a:rPr lang="cs-CZ" sz="1800" dirty="0">
                <a:solidFill>
                  <a:srgbClr val="FFFFFF"/>
                </a:solidFill>
              </a:rPr>
              <a:t>nebo gonádách, jedná se o </a:t>
            </a:r>
            <a:r>
              <a:rPr lang="cs-CZ" sz="1800" dirty="0" err="1" smtClean="0">
                <a:solidFill>
                  <a:srgbClr val="FFFFFF"/>
                </a:solidFill>
              </a:rPr>
              <a:t>pseudopubertas</a:t>
            </a:r>
            <a:r>
              <a:rPr lang="cs-CZ" sz="1800" dirty="0">
                <a:solidFill>
                  <a:srgbClr val="FFFFFF"/>
                </a:solidFill>
              </a:rPr>
              <a:t> </a:t>
            </a:r>
            <a:r>
              <a:rPr lang="cs-CZ" sz="1800" dirty="0" err="1" smtClean="0">
                <a:solidFill>
                  <a:srgbClr val="FFFFFF"/>
                </a:solidFill>
              </a:rPr>
              <a:t>praecox</a:t>
            </a:r>
            <a:endParaRPr lang="cs-CZ" sz="1800" dirty="0">
              <a:solidFill>
                <a:srgbClr val="FFFFFF"/>
              </a:solidFill>
            </a:endParaRPr>
          </a:p>
          <a:p>
            <a:pPr marL="0" indent="0">
              <a:buNone/>
            </a:pPr>
            <a:endParaRPr lang="cs-CZ" sz="1800" dirty="0" smtClean="0"/>
          </a:p>
          <a:p>
            <a:pPr marL="0" indent="0">
              <a:buNone/>
            </a:pPr>
            <a:endParaRPr lang="cs-CZ" sz="1800" dirty="0" smtClean="0">
              <a:solidFill>
                <a:srgbClr val="669CF4"/>
              </a:solidFill>
              <a:latin typeface="+mj-lt"/>
            </a:endParaRPr>
          </a:p>
          <a:p>
            <a:pPr marL="0" indent="0">
              <a:buNone/>
            </a:pPr>
            <a:endParaRPr lang="cs-CZ" dirty="0"/>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3493731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Neurohypofýza</a:t>
            </a:r>
            <a:endParaRPr lang="cs-CZ" dirty="0">
              <a:solidFill>
                <a:schemeClr val="accent1"/>
              </a:solidFill>
            </a:endParaRPr>
          </a:p>
        </p:txBody>
      </p:sp>
      <p:sp>
        <p:nvSpPr>
          <p:cNvPr id="3" name="Zástupný symbol pro obsah 2"/>
          <p:cNvSpPr>
            <a:spLocks noGrp="1"/>
          </p:cNvSpPr>
          <p:nvPr>
            <p:ph idx="1"/>
          </p:nvPr>
        </p:nvSpPr>
        <p:spPr>
          <a:xfrm>
            <a:off x="467544" y="1340768"/>
            <a:ext cx="8424936" cy="5256584"/>
          </a:xfrm>
        </p:spPr>
        <p:txBody>
          <a:bodyPr>
            <a:normAutofit/>
          </a:bodyPr>
          <a:lstStyle/>
          <a:p>
            <a:pPr marL="0" indent="0">
              <a:buNone/>
            </a:pPr>
            <a:r>
              <a:rPr lang="cs-CZ" sz="1800" dirty="0" smtClean="0">
                <a:solidFill>
                  <a:srgbClr val="669CF4"/>
                </a:solidFill>
                <a:latin typeface="+mj-lt"/>
              </a:rPr>
              <a:t>Poruchy </a:t>
            </a:r>
            <a:r>
              <a:rPr lang="cs-CZ" sz="1800" dirty="0" err="1" smtClean="0">
                <a:solidFill>
                  <a:srgbClr val="669CF4"/>
                </a:solidFill>
                <a:latin typeface="+mj-lt"/>
              </a:rPr>
              <a:t>fce</a:t>
            </a:r>
            <a:r>
              <a:rPr lang="cs-CZ" sz="1800" dirty="0" smtClean="0">
                <a:solidFill>
                  <a:srgbClr val="669CF4"/>
                </a:solidFill>
                <a:latin typeface="+mj-lt"/>
              </a:rPr>
              <a:t>:</a:t>
            </a:r>
          </a:p>
          <a:p>
            <a:pPr marL="0" indent="0">
              <a:buNone/>
            </a:pPr>
            <a:r>
              <a:rPr lang="cs-CZ" sz="1800" dirty="0" smtClean="0">
                <a:solidFill>
                  <a:srgbClr val="FFFFFF"/>
                </a:solidFill>
                <a:latin typeface="+mj-lt"/>
              </a:rPr>
              <a:t>1. </a:t>
            </a:r>
            <a:r>
              <a:rPr lang="cs-CZ" sz="1800" dirty="0" smtClean="0">
                <a:solidFill>
                  <a:srgbClr val="FFFFFF"/>
                </a:solidFill>
              </a:rPr>
              <a:t>hypofunkční </a:t>
            </a:r>
            <a:r>
              <a:rPr lang="cs-CZ" sz="1800" dirty="0">
                <a:solidFill>
                  <a:srgbClr val="FFFFFF"/>
                </a:solidFill>
              </a:rPr>
              <a:t>syndromy</a:t>
            </a:r>
          </a:p>
          <a:p>
            <a:pPr marL="0" indent="0">
              <a:buNone/>
            </a:pPr>
            <a:r>
              <a:rPr lang="cs-CZ" sz="1800" dirty="0" smtClean="0">
                <a:solidFill>
                  <a:schemeClr val="bg1">
                    <a:lumMod val="40000"/>
                    <a:lumOff val="60000"/>
                  </a:schemeClr>
                </a:solidFill>
              </a:rPr>
              <a:t>centrální </a:t>
            </a:r>
            <a:r>
              <a:rPr lang="cs-CZ" sz="1800" dirty="0">
                <a:solidFill>
                  <a:schemeClr val="bg1">
                    <a:lumMod val="40000"/>
                    <a:lumOff val="60000"/>
                  </a:schemeClr>
                </a:solidFill>
              </a:rPr>
              <a:t>diabetes </a:t>
            </a:r>
            <a:r>
              <a:rPr lang="cs-CZ" sz="1800" dirty="0" err="1" smtClean="0">
                <a:solidFill>
                  <a:schemeClr val="bg1">
                    <a:lumMod val="40000"/>
                    <a:lumOff val="60000"/>
                  </a:schemeClr>
                </a:solidFill>
              </a:rPr>
              <a:t>insipidus</a:t>
            </a:r>
            <a:endParaRPr lang="cs-CZ" sz="1800" dirty="0">
              <a:solidFill>
                <a:schemeClr val="bg1">
                  <a:lumMod val="40000"/>
                  <a:lumOff val="60000"/>
                </a:schemeClr>
              </a:solidFill>
            </a:endParaRPr>
          </a:p>
          <a:p>
            <a:r>
              <a:rPr lang="cs-CZ" sz="1800" dirty="0">
                <a:solidFill>
                  <a:srgbClr val="FFFFFF"/>
                </a:solidFill>
              </a:rPr>
              <a:t>nedostatek vasopresinu – narušení hospodaření těla s vodou – polyurie</a:t>
            </a:r>
          </a:p>
          <a:p>
            <a:r>
              <a:rPr lang="cs-CZ" sz="1800" dirty="0">
                <a:solidFill>
                  <a:srgbClr val="FFFFFF"/>
                </a:solidFill>
              </a:rPr>
              <a:t>centrální DI – při poškození &gt;85% ADH - produkujících neuronů </a:t>
            </a:r>
            <a:r>
              <a:rPr lang="cs-CZ" sz="1800" dirty="0" smtClean="0">
                <a:solidFill>
                  <a:srgbClr val="FFFFFF"/>
                </a:solidFill>
              </a:rPr>
              <a:t>nebo </a:t>
            </a:r>
            <a:r>
              <a:rPr lang="cs-CZ" sz="1800" dirty="0">
                <a:solidFill>
                  <a:srgbClr val="FFFFFF"/>
                </a:solidFill>
              </a:rPr>
              <a:t>neurohypofýzy = ↓ ADH</a:t>
            </a:r>
          </a:p>
          <a:p>
            <a:r>
              <a:rPr lang="cs-CZ" sz="1800" dirty="0">
                <a:solidFill>
                  <a:srgbClr val="FFFFFF"/>
                </a:solidFill>
              </a:rPr>
              <a:t>renální DI – z důsledku mutací v genech pro ADH-receptory (V2) nebo aquaporin-2 = ↑ ADH</a:t>
            </a:r>
          </a:p>
          <a:p>
            <a:r>
              <a:rPr lang="cs-CZ" sz="1800" dirty="0">
                <a:solidFill>
                  <a:srgbClr val="FFFFFF"/>
                </a:solidFill>
              </a:rPr>
              <a:t>těhotenský DI - </a:t>
            </a:r>
            <a:r>
              <a:rPr lang="pt-BR" sz="1800" dirty="0">
                <a:solidFill>
                  <a:srgbClr val="FFFFFF"/>
                </a:solidFill>
              </a:rPr>
              <a:t>placenta produkuje enzym vazopresinázu (štěpí</a:t>
            </a:r>
            <a:r>
              <a:rPr lang="cs-CZ" sz="1800" dirty="0">
                <a:solidFill>
                  <a:srgbClr val="FFFFFF"/>
                </a:solidFill>
              </a:rPr>
              <a:t> ADH)</a:t>
            </a:r>
          </a:p>
          <a:p>
            <a:pPr marL="0" indent="0">
              <a:buNone/>
            </a:pPr>
            <a:endParaRPr lang="cs-CZ" sz="1800" dirty="0">
              <a:solidFill>
                <a:srgbClr val="FFFFFF"/>
              </a:solidFill>
            </a:endParaRPr>
          </a:p>
          <a:p>
            <a:pPr marL="0" indent="0">
              <a:buNone/>
            </a:pPr>
            <a:r>
              <a:rPr lang="cs-CZ" sz="1800" dirty="0" smtClean="0">
                <a:solidFill>
                  <a:schemeClr val="accent1"/>
                </a:solidFill>
              </a:rPr>
              <a:t>2. hyperfunkční syndromy</a:t>
            </a:r>
            <a:endParaRPr lang="cs-CZ" sz="1800" dirty="0" smtClean="0">
              <a:solidFill>
                <a:schemeClr val="bg1">
                  <a:lumMod val="40000"/>
                  <a:lumOff val="60000"/>
                </a:schemeClr>
              </a:solidFill>
            </a:endParaRPr>
          </a:p>
          <a:p>
            <a:pPr marL="0" indent="0">
              <a:buNone/>
            </a:pPr>
            <a:r>
              <a:rPr lang="cs-CZ" sz="1800" dirty="0" smtClean="0">
                <a:solidFill>
                  <a:schemeClr val="bg1">
                    <a:lumMod val="40000"/>
                    <a:lumOff val="60000"/>
                  </a:schemeClr>
                </a:solidFill>
              </a:rPr>
              <a:t>syndrom </a:t>
            </a:r>
            <a:r>
              <a:rPr lang="cs-CZ" sz="1800" dirty="0">
                <a:solidFill>
                  <a:schemeClr val="bg1">
                    <a:lumMod val="40000"/>
                    <a:lumOff val="60000"/>
                  </a:schemeClr>
                </a:solidFill>
              </a:rPr>
              <a:t>nadměrné produkce </a:t>
            </a:r>
            <a:r>
              <a:rPr lang="cs-CZ" sz="1800" dirty="0" smtClean="0">
                <a:solidFill>
                  <a:schemeClr val="bg1">
                    <a:lumMod val="40000"/>
                    <a:lumOff val="60000"/>
                  </a:schemeClr>
                </a:solidFill>
              </a:rPr>
              <a:t>ADH</a:t>
            </a:r>
            <a:r>
              <a:rPr lang="cs-CZ" sz="1800" dirty="0" smtClean="0">
                <a:solidFill>
                  <a:srgbClr val="FFFFFF"/>
                </a:solidFill>
              </a:rPr>
              <a:t> (</a:t>
            </a:r>
            <a:r>
              <a:rPr lang="cs-CZ" sz="1800" dirty="0" err="1" smtClean="0">
                <a:solidFill>
                  <a:srgbClr val="FFFFFF"/>
                </a:solidFill>
              </a:rPr>
              <a:t>Schwartz-Barterův</a:t>
            </a:r>
            <a:r>
              <a:rPr lang="cs-CZ" sz="1800" dirty="0" smtClean="0">
                <a:solidFill>
                  <a:srgbClr val="FFFFFF"/>
                </a:solidFill>
              </a:rPr>
              <a:t> </a:t>
            </a:r>
            <a:r>
              <a:rPr lang="cs-CZ" sz="1800" dirty="0">
                <a:solidFill>
                  <a:srgbClr val="FFFFFF"/>
                </a:solidFill>
              </a:rPr>
              <a:t>syndrom)</a:t>
            </a:r>
          </a:p>
          <a:p>
            <a:r>
              <a:rPr lang="cs-CZ" sz="1800" dirty="0" smtClean="0">
                <a:solidFill>
                  <a:srgbClr val="FFFFFF"/>
                </a:solidFill>
              </a:rPr>
              <a:t>vede </a:t>
            </a:r>
            <a:r>
              <a:rPr lang="cs-CZ" sz="1800" dirty="0">
                <a:solidFill>
                  <a:srgbClr val="FFFFFF"/>
                </a:solidFill>
              </a:rPr>
              <a:t>k retenci tekutiny (</a:t>
            </a:r>
            <a:r>
              <a:rPr lang="cs-CZ" sz="1800" dirty="0" err="1">
                <a:solidFill>
                  <a:srgbClr val="FFFFFF"/>
                </a:solidFill>
              </a:rPr>
              <a:t>hyponatremii</a:t>
            </a:r>
            <a:r>
              <a:rPr lang="cs-CZ" sz="1800" dirty="0">
                <a:solidFill>
                  <a:srgbClr val="FFFFFF"/>
                </a:solidFill>
              </a:rPr>
              <a:t>) a hypertenzi</a:t>
            </a:r>
            <a:endParaRPr lang="cs-CZ" sz="1800" dirty="0" smtClean="0">
              <a:solidFill>
                <a:srgbClr val="FFFFFF"/>
              </a:solidFill>
              <a:latin typeface="+mj-lt"/>
            </a:endParaRPr>
          </a:p>
          <a:p>
            <a:endParaRPr lang="cs-CZ" sz="1800" dirty="0" smtClean="0"/>
          </a:p>
          <a:p>
            <a:pPr marL="0" indent="0">
              <a:buNone/>
            </a:pPr>
            <a:endParaRPr lang="cs-CZ" sz="1800" dirty="0" smtClean="0">
              <a:solidFill>
                <a:srgbClr val="669CF4"/>
              </a:solidFill>
              <a:latin typeface="+mj-lt"/>
            </a:endParaRPr>
          </a:p>
          <a:p>
            <a:pPr marL="0" indent="0">
              <a:buNone/>
            </a:pPr>
            <a:endParaRPr lang="cs-CZ" dirty="0"/>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1321756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Adenohypofýza</a:t>
            </a:r>
            <a:endParaRPr lang="cs-CZ" dirty="0">
              <a:solidFill>
                <a:schemeClr val="accent1"/>
              </a:solidFill>
            </a:endParaRPr>
          </a:p>
        </p:txBody>
      </p:sp>
      <p:sp>
        <p:nvSpPr>
          <p:cNvPr id="3" name="Zástupný symbol pro obsah 2"/>
          <p:cNvSpPr>
            <a:spLocks noGrp="1"/>
          </p:cNvSpPr>
          <p:nvPr>
            <p:ph idx="1"/>
          </p:nvPr>
        </p:nvSpPr>
        <p:spPr>
          <a:xfrm>
            <a:off x="467544" y="1306860"/>
            <a:ext cx="8136904" cy="5434508"/>
          </a:xfrm>
        </p:spPr>
        <p:txBody>
          <a:bodyPr>
            <a:normAutofit/>
          </a:bodyPr>
          <a:lstStyle/>
          <a:p>
            <a:pPr marL="0" indent="0">
              <a:buNone/>
            </a:pPr>
            <a:r>
              <a:rPr lang="cs-CZ" sz="2000" dirty="0">
                <a:solidFill>
                  <a:srgbClr val="669CF4"/>
                </a:solidFill>
                <a:latin typeface="+mj-lt"/>
              </a:rPr>
              <a:t>Poruchy </a:t>
            </a:r>
            <a:r>
              <a:rPr lang="cs-CZ" sz="2000" dirty="0" err="1">
                <a:solidFill>
                  <a:srgbClr val="669CF4"/>
                </a:solidFill>
                <a:latin typeface="+mj-lt"/>
              </a:rPr>
              <a:t>fce</a:t>
            </a:r>
            <a:r>
              <a:rPr lang="cs-CZ" sz="2000" dirty="0">
                <a:solidFill>
                  <a:srgbClr val="669CF4"/>
                </a:solidFill>
                <a:latin typeface="+mj-lt"/>
              </a:rPr>
              <a:t>:</a:t>
            </a:r>
          </a:p>
          <a:p>
            <a:pPr marL="0" indent="0">
              <a:buNone/>
            </a:pPr>
            <a:r>
              <a:rPr lang="cs-CZ" sz="2000" dirty="0" smtClean="0">
                <a:solidFill>
                  <a:srgbClr val="FFFFFF"/>
                </a:solidFill>
                <a:latin typeface="+mj-lt"/>
              </a:rPr>
              <a:t>1. hypofunkční stavy</a:t>
            </a:r>
          </a:p>
          <a:p>
            <a:pPr marL="0" indent="0">
              <a:buNone/>
            </a:pPr>
            <a:r>
              <a:rPr lang="cs-CZ" sz="2000" dirty="0" err="1">
                <a:solidFill>
                  <a:schemeClr val="bg1">
                    <a:lumMod val="40000"/>
                    <a:lumOff val="60000"/>
                  </a:schemeClr>
                </a:solidFill>
              </a:rPr>
              <a:t>Hypopitutarismus</a:t>
            </a:r>
            <a:r>
              <a:rPr lang="cs-CZ" sz="2000" dirty="0">
                <a:solidFill>
                  <a:schemeClr val="bg1">
                    <a:lumMod val="40000"/>
                    <a:lumOff val="60000"/>
                  </a:schemeClr>
                </a:solidFill>
              </a:rPr>
              <a:t> </a:t>
            </a:r>
          </a:p>
          <a:p>
            <a:r>
              <a:rPr lang="cs-CZ" sz="2000" dirty="0">
                <a:solidFill>
                  <a:schemeClr val="accent1"/>
                </a:solidFill>
              </a:rPr>
              <a:t>pokles činnosti gonád, štítné žlázy a nadledvin</a:t>
            </a:r>
          </a:p>
          <a:p>
            <a:r>
              <a:rPr lang="cs-CZ" sz="2000" dirty="0">
                <a:solidFill>
                  <a:schemeClr val="accent1"/>
                </a:solidFill>
              </a:rPr>
              <a:t>v dětství hypofyzární nanismus </a:t>
            </a:r>
            <a:endParaRPr lang="cs-CZ" sz="2000" dirty="0">
              <a:solidFill>
                <a:schemeClr val="accent1"/>
              </a:solidFill>
              <a:latin typeface="+mj-lt"/>
            </a:endParaRPr>
          </a:p>
          <a:p>
            <a:r>
              <a:rPr lang="cs-CZ" sz="2000" dirty="0" smtClean="0">
                <a:solidFill>
                  <a:schemeClr val="accent1"/>
                </a:solidFill>
                <a:latin typeface="+mj-lt"/>
              </a:rPr>
              <a:t>vzniká úrazem</a:t>
            </a:r>
            <a:r>
              <a:rPr lang="cs-CZ" sz="2000" dirty="0">
                <a:solidFill>
                  <a:schemeClr val="accent1"/>
                </a:solidFill>
                <a:latin typeface="+mj-lt"/>
              </a:rPr>
              <a:t>, hemoragií, </a:t>
            </a:r>
            <a:r>
              <a:rPr lang="cs-CZ" sz="2000" dirty="0" smtClean="0">
                <a:solidFill>
                  <a:schemeClr val="accent1"/>
                </a:solidFill>
                <a:latin typeface="+mj-lt"/>
              </a:rPr>
              <a:t>ischemií – nekróza hypofýzy</a:t>
            </a:r>
            <a:endParaRPr lang="cs-CZ" sz="2000" dirty="0">
              <a:solidFill>
                <a:schemeClr val="accent1"/>
              </a:solidFill>
              <a:latin typeface="+mj-lt"/>
            </a:endParaRPr>
          </a:p>
          <a:p>
            <a:pPr marL="0" indent="0">
              <a:buNone/>
            </a:pPr>
            <a:endParaRPr lang="cs-CZ" sz="2000" dirty="0" smtClean="0">
              <a:solidFill>
                <a:schemeClr val="accent1"/>
              </a:solidFill>
              <a:latin typeface="+mj-lt"/>
            </a:endParaRPr>
          </a:p>
          <a:p>
            <a:pPr marL="0" indent="0">
              <a:buNone/>
            </a:pPr>
            <a:r>
              <a:rPr lang="cs-CZ" sz="2000" dirty="0" smtClean="0">
                <a:solidFill>
                  <a:schemeClr val="bg1">
                    <a:lumMod val="40000"/>
                    <a:lumOff val="60000"/>
                  </a:schemeClr>
                </a:solidFill>
                <a:latin typeface="+mj-lt"/>
              </a:rPr>
              <a:t>Hypofyzární kóma – např. </a:t>
            </a:r>
            <a:r>
              <a:rPr lang="cs-CZ" sz="2000" dirty="0" err="1" smtClean="0">
                <a:solidFill>
                  <a:schemeClr val="bg1">
                    <a:lumMod val="40000"/>
                    <a:lumOff val="60000"/>
                  </a:schemeClr>
                </a:solidFill>
                <a:latin typeface="+mj-lt"/>
              </a:rPr>
              <a:t>Sheehanův</a:t>
            </a:r>
            <a:r>
              <a:rPr lang="cs-CZ" sz="2000" dirty="0" smtClean="0">
                <a:solidFill>
                  <a:schemeClr val="bg1">
                    <a:lumMod val="40000"/>
                    <a:lumOff val="60000"/>
                  </a:schemeClr>
                </a:solidFill>
                <a:latin typeface="+mj-lt"/>
              </a:rPr>
              <a:t> syndrom </a:t>
            </a:r>
          </a:p>
          <a:p>
            <a:r>
              <a:rPr lang="nl-NL" sz="2000" dirty="0" smtClean="0">
                <a:solidFill>
                  <a:schemeClr val="accent1"/>
                </a:solidFill>
                <a:latin typeface="+mj-lt"/>
              </a:rPr>
              <a:t>v </a:t>
            </a:r>
            <a:r>
              <a:rPr lang="nl-NL" sz="2000" dirty="0">
                <a:solidFill>
                  <a:schemeClr val="accent1"/>
                </a:solidFill>
                <a:latin typeface="+mj-lt"/>
              </a:rPr>
              <a:t>těhotenství adenohypofýza hypertrofuje, je citlivá </a:t>
            </a:r>
            <a:r>
              <a:rPr lang="nl-NL" sz="2000" dirty="0" smtClean="0">
                <a:solidFill>
                  <a:schemeClr val="accent1"/>
                </a:solidFill>
                <a:latin typeface="+mj-lt"/>
              </a:rPr>
              <a:t>k</a:t>
            </a:r>
            <a:r>
              <a:rPr lang="cs-CZ" sz="2000" dirty="0" smtClean="0">
                <a:solidFill>
                  <a:schemeClr val="accent1"/>
                </a:solidFill>
                <a:latin typeface="+mj-lt"/>
              </a:rPr>
              <a:t> ischemii</a:t>
            </a:r>
            <a:endParaRPr lang="cs-CZ" sz="2000" dirty="0">
              <a:solidFill>
                <a:schemeClr val="accent1"/>
              </a:solidFill>
              <a:latin typeface="+mj-lt"/>
            </a:endParaRPr>
          </a:p>
          <a:p>
            <a:r>
              <a:rPr lang="cs-CZ" sz="2000" dirty="0" smtClean="0">
                <a:solidFill>
                  <a:schemeClr val="accent1"/>
                </a:solidFill>
                <a:latin typeface="+mj-lt"/>
              </a:rPr>
              <a:t>při </a:t>
            </a:r>
            <a:r>
              <a:rPr lang="cs-CZ" sz="2000" dirty="0">
                <a:solidFill>
                  <a:schemeClr val="accent1"/>
                </a:solidFill>
                <a:latin typeface="+mj-lt"/>
              </a:rPr>
              <a:t>velkých poporodních ztrátách krve může dojít k </a:t>
            </a:r>
            <a:r>
              <a:rPr lang="cs-CZ" sz="2000" dirty="0" smtClean="0">
                <a:solidFill>
                  <a:schemeClr val="accent1"/>
                </a:solidFill>
                <a:latin typeface="+mj-lt"/>
              </a:rPr>
              <a:t>ischemii a </a:t>
            </a:r>
            <a:r>
              <a:rPr lang="cs-CZ" sz="2000" dirty="0">
                <a:solidFill>
                  <a:schemeClr val="accent1"/>
                </a:solidFill>
                <a:latin typeface="+mj-lt"/>
              </a:rPr>
              <a:t>akutní nekróze</a:t>
            </a:r>
          </a:p>
          <a:p>
            <a:pPr marL="0" indent="0">
              <a:buNone/>
            </a:pPr>
            <a:endParaRPr lang="cs-CZ" sz="2000" dirty="0">
              <a:solidFill>
                <a:schemeClr val="bg1">
                  <a:lumMod val="40000"/>
                  <a:lumOff val="60000"/>
                </a:schemeClr>
              </a:solidFill>
              <a:latin typeface="+mj-lt"/>
            </a:endParaRPr>
          </a:p>
        </p:txBody>
      </p:sp>
    </p:spTree>
    <p:extLst>
      <p:ext uri="{BB962C8B-B14F-4D97-AF65-F5344CB8AC3E}">
        <p14:creationId xmlns:p14="http://schemas.microsoft.com/office/powerpoint/2010/main" val="2767979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Adenohypofýza</a:t>
            </a:r>
            <a:endParaRPr lang="cs-CZ" dirty="0">
              <a:solidFill>
                <a:schemeClr val="accent1"/>
              </a:solidFill>
            </a:endParaRPr>
          </a:p>
        </p:txBody>
      </p:sp>
      <p:sp>
        <p:nvSpPr>
          <p:cNvPr id="3" name="Zástupný symbol pro obsah 2"/>
          <p:cNvSpPr>
            <a:spLocks noGrp="1"/>
          </p:cNvSpPr>
          <p:nvPr>
            <p:ph idx="1"/>
          </p:nvPr>
        </p:nvSpPr>
        <p:spPr>
          <a:xfrm>
            <a:off x="467544" y="1306860"/>
            <a:ext cx="8136904" cy="5434508"/>
          </a:xfrm>
        </p:spPr>
        <p:txBody>
          <a:bodyPr>
            <a:normAutofit/>
          </a:bodyPr>
          <a:lstStyle/>
          <a:p>
            <a:pPr marL="0" indent="0">
              <a:buNone/>
            </a:pPr>
            <a:r>
              <a:rPr lang="cs-CZ" sz="2000" dirty="0">
                <a:solidFill>
                  <a:srgbClr val="669CF4"/>
                </a:solidFill>
                <a:latin typeface="+mj-lt"/>
              </a:rPr>
              <a:t>Poruchy </a:t>
            </a:r>
            <a:r>
              <a:rPr lang="cs-CZ" sz="2000" dirty="0" err="1">
                <a:solidFill>
                  <a:srgbClr val="669CF4"/>
                </a:solidFill>
                <a:latin typeface="+mj-lt"/>
              </a:rPr>
              <a:t>fce</a:t>
            </a:r>
            <a:r>
              <a:rPr lang="cs-CZ" sz="2000" dirty="0">
                <a:solidFill>
                  <a:srgbClr val="669CF4"/>
                </a:solidFill>
                <a:latin typeface="+mj-lt"/>
              </a:rPr>
              <a:t>:</a:t>
            </a:r>
          </a:p>
          <a:p>
            <a:pPr marL="0" indent="0">
              <a:buNone/>
            </a:pPr>
            <a:r>
              <a:rPr lang="cs-CZ" sz="2000" dirty="0" smtClean="0">
                <a:solidFill>
                  <a:schemeClr val="accent1"/>
                </a:solidFill>
                <a:latin typeface="+mj-lt"/>
              </a:rPr>
              <a:t>2</a:t>
            </a:r>
            <a:r>
              <a:rPr lang="cs-CZ" sz="2000" dirty="0">
                <a:solidFill>
                  <a:schemeClr val="accent1"/>
                </a:solidFill>
                <a:latin typeface="+mj-lt"/>
              </a:rPr>
              <a:t>. hyperfunkční </a:t>
            </a:r>
            <a:r>
              <a:rPr lang="cs-CZ" sz="2000" dirty="0" smtClean="0">
                <a:solidFill>
                  <a:schemeClr val="accent1"/>
                </a:solidFill>
                <a:latin typeface="+mj-lt"/>
              </a:rPr>
              <a:t>stavy </a:t>
            </a:r>
          </a:p>
          <a:p>
            <a:r>
              <a:rPr lang="cs-CZ" sz="2000" dirty="0" err="1" smtClean="0">
                <a:solidFill>
                  <a:schemeClr val="accent1"/>
                </a:solidFill>
                <a:latin typeface="+mj-lt"/>
              </a:rPr>
              <a:t>nejč</a:t>
            </a:r>
            <a:r>
              <a:rPr lang="cs-CZ" sz="2000" dirty="0">
                <a:solidFill>
                  <a:schemeClr val="accent1"/>
                </a:solidFill>
                <a:latin typeface="+mj-lt"/>
              </a:rPr>
              <a:t>. benigní nádory (</a:t>
            </a:r>
            <a:r>
              <a:rPr lang="cs-CZ" sz="2000" dirty="0" smtClean="0">
                <a:solidFill>
                  <a:schemeClr val="accent1"/>
                </a:solidFill>
                <a:latin typeface="+mj-lt"/>
              </a:rPr>
              <a:t>adenomy) – </a:t>
            </a:r>
            <a:r>
              <a:rPr lang="cs-CZ" sz="2000" dirty="0" err="1" smtClean="0">
                <a:solidFill>
                  <a:schemeClr val="accent1"/>
                </a:solidFill>
                <a:latin typeface="+mj-lt"/>
              </a:rPr>
              <a:t>prolaktinom</a:t>
            </a:r>
            <a:r>
              <a:rPr lang="cs-CZ" sz="2000" dirty="0" smtClean="0">
                <a:solidFill>
                  <a:schemeClr val="accent1"/>
                </a:solidFill>
                <a:latin typeface="+mj-lt"/>
              </a:rPr>
              <a:t>, </a:t>
            </a:r>
          </a:p>
          <a:p>
            <a:pPr marL="0" indent="0">
              <a:buNone/>
            </a:pPr>
            <a:r>
              <a:rPr lang="cs-CZ" sz="2000" dirty="0" smtClean="0">
                <a:solidFill>
                  <a:schemeClr val="accent1"/>
                </a:solidFill>
                <a:latin typeface="+mj-lt"/>
              </a:rPr>
              <a:t>       STH </a:t>
            </a:r>
            <a:r>
              <a:rPr lang="cs-CZ" sz="2000" dirty="0">
                <a:solidFill>
                  <a:schemeClr val="accent1"/>
                </a:solidFill>
                <a:latin typeface="+mj-lt"/>
              </a:rPr>
              <a:t>nebo ACTH produkující </a:t>
            </a:r>
            <a:r>
              <a:rPr lang="cs-CZ" sz="2000" dirty="0" smtClean="0">
                <a:solidFill>
                  <a:schemeClr val="accent1"/>
                </a:solidFill>
                <a:latin typeface="+mj-lt"/>
              </a:rPr>
              <a:t>adenom, ostatní vzácně</a:t>
            </a:r>
          </a:p>
          <a:p>
            <a:pPr marL="0" indent="0">
              <a:buNone/>
            </a:pPr>
            <a:endParaRPr lang="cs-CZ" sz="2000" dirty="0">
              <a:solidFill>
                <a:schemeClr val="accent1"/>
              </a:solidFill>
              <a:latin typeface="+mj-lt"/>
            </a:endParaRPr>
          </a:p>
          <a:p>
            <a:pPr marL="0" indent="0">
              <a:buNone/>
            </a:pPr>
            <a:r>
              <a:rPr lang="cs-CZ" sz="2000" dirty="0" err="1" smtClean="0">
                <a:solidFill>
                  <a:schemeClr val="bg1">
                    <a:lumMod val="40000"/>
                    <a:lumOff val="60000"/>
                  </a:schemeClr>
                </a:solidFill>
                <a:latin typeface="+mj-lt"/>
              </a:rPr>
              <a:t>Hyperpitutarismus</a:t>
            </a:r>
            <a:r>
              <a:rPr lang="cs-CZ" sz="2000" dirty="0" smtClean="0">
                <a:solidFill>
                  <a:schemeClr val="bg1">
                    <a:lumMod val="40000"/>
                    <a:lumOff val="60000"/>
                  </a:schemeClr>
                </a:solidFill>
                <a:latin typeface="+mj-lt"/>
              </a:rPr>
              <a:t> - gigantismus a akromegalie</a:t>
            </a:r>
            <a:endParaRPr lang="cs-CZ" sz="2000" dirty="0">
              <a:solidFill>
                <a:schemeClr val="accent1"/>
              </a:solidFill>
              <a:latin typeface="+mj-lt"/>
            </a:endParaRPr>
          </a:p>
          <a:p>
            <a:r>
              <a:rPr lang="cs-CZ" sz="2000" dirty="0">
                <a:solidFill>
                  <a:schemeClr val="accent1"/>
                </a:solidFill>
              </a:rPr>
              <a:t>a</a:t>
            </a:r>
            <a:r>
              <a:rPr lang="cs-CZ" sz="2000" dirty="0" smtClean="0">
                <a:solidFill>
                  <a:schemeClr val="accent1"/>
                </a:solidFill>
              </a:rPr>
              <a:t>denom produkují GH </a:t>
            </a:r>
          </a:p>
          <a:p>
            <a:r>
              <a:rPr lang="cs-CZ" sz="2000" dirty="0">
                <a:solidFill>
                  <a:schemeClr val="accent1"/>
                </a:solidFill>
              </a:rPr>
              <a:t>v</a:t>
            </a:r>
            <a:r>
              <a:rPr lang="cs-CZ" sz="2000" dirty="0" smtClean="0">
                <a:solidFill>
                  <a:schemeClr val="accent1"/>
                </a:solidFill>
              </a:rPr>
              <a:t> dětství gigantismus v dospělosti akromegalie</a:t>
            </a:r>
          </a:p>
          <a:p>
            <a:pPr marL="0" indent="0">
              <a:buNone/>
            </a:pPr>
            <a:endParaRPr lang="cs-CZ" sz="2000" dirty="0">
              <a:solidFill>
                <a:schemeClr val="accent1"/>
              </a:solidFill>
            </a:endParaRPr>
          </a:p>
          <a:p>
            <a:pPr marL="0" indent="0">
              <a:buNone/>
            </a:pPr>
            <a:r>
              <a:rPr lang="cs-CZ" sz="2000" dirty="0" err="1">
                <a:solidFill>
                  <a:schemeClr val="bg1">
                    <a:lumMod val="40000"/>
                    <a:lumOff val="60000"/>
                  </a:schemeClr>
                </a:solidFill>
              </a:rPr>
              <a:t>Cushingova</a:t>
            </a:r>
            <a:r>
              <a:rPr lang="cs-CZ" sz="2000" dirty="0">
                <a:solidFill>
                  <a:schemeClr val="bg1">
                    <a:lumMod val="40000"/>
                    <a:lumOff val="60000"/>
                  </a:schemeClr>
                </a:solidFill>
              </a:rPr>
              <a:t> choroba</a:t>
            </a:r>
          </a:p>
          <a:p>
            <a:r>
              <a:rPr lang="cs-CZ" sz="2000" dirty="0">
                <a:solidFill>
                  <a:schemeClr val="accent1"/>
                </a:solidFill>
              </a:rPr>
              <a:t>n</a:t>
            </a:r>
            <a:r>
              <a:rPr lang="cs-CZ" sz="2000" dirty="0" smtClean="0">
                <a:solidFill>
                  <a:schemeClr val="accent1"/>
                </a:solidFill>
              </a:rPr>
              <a:t>adprodukce </a:t>
            </a:r>
            <a:r>
              <a:rPr lang="cs-CZ" sz="2000" dirty="0">
                <a:solidFill>
                  <a:schemeClr val="accent1"/>
                </a:solidFill>
              </a:rPr>
              <a:t>ACTH v důsledku adenomu</a:t>
            </a:r>
          </a:p>
          <a:p>
            <a:r>
              <a:rPr lang="cs-CZ" sz="2000" dirty="0">
                <a:solidFill>
                  <a:schemeClr val="accent1"/>
                </a:solidFill>
              </a:rPr>
              <a:t>p</a:t>
            </a:r>
            <a:r>
              <a:rPr lang="cs-CZ" sz="2000" dirty="0" smtClean="0">
                <a:solidFill>
                  <a:schemeClr val="accent1"/>
                </a:solidFill>
              </a:rPr>
              <a:t>rojevem je: zvýšená </a:t>
            </a:r>
            <a:r>
              <a:rPr lang="cs-CZ" sz="2000" dirty="0">
                <a:solidFill>
                  <a:schemeClr val="accent1"/>
                </a:solidFill>
              </a:rPr>
              <a:t>chuť k jídlu, obezita, </a:t>
            </a:r>
            <a:r>
              <a:rPr lang="cs-CZ" sz="2000" dirty="0" smtClean="0">
                <a:solidFill>
                  <a:schemeClr val="accent1"/>
                </a:solidFill>
              </a:rPr>
              <a:t>deprese</a:t>
            </a:r>
            <a:r>
              <a:rPr lang="cs-CZ" sz="2000" dirty="0">
                <a:solidFill>
                  <a:schemeClr val="accent1"/>
                </a:solidFill>
              </a:rPr>
              <a:t>, </a:t>
            </a:r>
            <a:r>
              <a:rPr lang="cs-CZ" sz="2000" dirty="0" smtClean="0">
                <a:solidFill>
                  <a:schemeClr val="accent1"/>
                </a:solidFill>
              </a:rPr>
              <a:t>HT, DM, hyperglykémie, osteoporóza…</a:t>
            </a:r>
            <a:endParaRPr lang="cs-CZ" sz="2000"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068960"/>
            <a:ext cx="1654680" cy="215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098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1"/>
                </a:solidFill>
              </a:rPr>
              <a:t>Prolaktinom</a:t>
            </a:r>
            <a:endParaRPr lang="cs-CZ" dirty="0">
              <a:solidFill>
                <a:schemeClr val="accent1"/>
              </a:solidFill>
            </a:endParaRPr>
          </a:p>
        </p:txBody>
      </p:sp>
      <p:sp>
        <p:nvSpPr>
          <p:cNvPr id="3" name="Zástupný symbol pro obsah 2"/>
          <p:cNvSpPr>
            <a:spLocks noGrp="1"/>
          </p:cNvSpPr>
          <p:nvPr>
            <p:ph idx="1"/>
          </p:nvPr>
        </p:nvSpPr>
        <p:spPr>
          <a:xfrm>
            <a:off x="467544" y="1196752"/>
            <a:ext cx="8229600" cy="4525963"/>
          </a:xfrm>
        </p:spPr>
        <p:txBody>
          <a:bodyPr>
            <a:noAutofit/>
          </a:bodyPr>
          <a:lstStyle/>
          <a:p>
            <a:pPr>
              <a:lnSpc>
                <a:spcPct val="120000"/>
              </a:lnSpc>
            </a:pPr>
            <a:r>
              <a:rPr lang="cs-CZ" sz="1500" dirty="0" smtClean="0">
                <a:solidFill>
                  <a:schemeClr val="accent1"/>
                </a:solidFill>
                <a:latin typeface="+mj-lt"/>
              </a:rPr>
              <a:t>adenom hypofýzy, benigní nádor (nitrolební hypertenze, ztráta zraku)</a:t>
            </a:r>
          </a:p>
          <a:p>
            <a:pPr>
              <a:lnSpc>
                <a:spcPct val="120000"/>
              </a:lnSpc>
            </a:pPr>
            <a:r>
              <a:rPr lang="cs-CZ" sz="1500" dirty="0" smtClean="0">
                <a:solidFill>
                  <a:schemeClr val="accent1"/>
                </a:solidFill>
                <a:latin typeface="+mj-lt"/>
              </a:rPr>
              <a:t>produkuje prolaktinu</a:t>
            </a:r>
            <a:r>
              <a:rPr lang="cs-CZ" sz="1500" dirty="0">
                <a:solidFill>
                  <a:schemeClr val="accent1"/>
                </a:solidFill>
                <a:latin typeface="+mj-lt"/>
              </a:rPr>
              <a:t> (</a:t>
            </a:r>
            <a:r>
              <a:rPr lang="cs-CZ" sz="1500" dirty="0" err="1">
                <a:solidFill>
                  <a:schemeClr val="accent1"/>
                </a:solidFill>
                <a:latin typeface="+mj-lt"/>
              </a:rPr>
              <a:t>hyperprolaktinémie</a:t>
            </a:r>
            <a:r>
              <a:rPr lang="cs-CZ" sz="1500" dirty="0" smtClean="0">
                <a:solidFill>
                  <a:schemeClr val="accent1"/>
                </a:solidFill>
                <a:latin typeface="+mj-lt"/>
              </a:rPr>
              <a:t>)</a:t>
            </a:r>
          </a:p>
          <a:p>
            <a:pPr marL="0" indent="0">
              <a:lnSpc>
                <a:spcPct val="120000"/>
              </a:lnSpc>
              <a:buNone/>
            </a:pPr>
            <a:endParaRPr lang="cs-CZ" sz="1500" dirty="0">
              <a:solidFill>
                <a:schemeClr val="accent1"/>
              </a:solidFill>
              <a:latin typeface="+mj-lt"/>
            </a:endParaRPr>
          </a:p>
          <a:p>
            <a:pPr marL="0" indent="0">
              <a:lnSpc>
                <a:spcPct val="120000"/>
              </a:lnSpc>
              <a:buNone/>
            </a:pPr>
            <a:r>
              <a:rPr lang="cs-CZ" sz="1500" b="1" dirty="0" smtClean="0">
                <a:solidFill>
                  <a:schemeClr val="accent1"/>
                </a:solidFill>
                <a:latin typeface="+mj-lt"/>
              </a:rPr>
              <a:t>Příznaky </a:t>
            </a:r>
          </a:p>
          <a:p>
            <a:pPr>
              <a:lnSpc>
                <a:spcPct val="120000"/>
              </a:lnSpc>
            </a:pPr>
            <a:r>
              <a:rPr lang="cs-CZ" sz="1500" dirty="0" smtClean="0">
                <a:solidFill>
                  <a:schemeClr val="accent1"/>
                </a:solidFill>
                <a:latin typeface="+mj-lt"/>
              </a:rPr>
              <a:t>galaktorea </a:t>
            </a:r>
            <a:r>
              <a:rPr lang="cs-CZ" sz="1500" dirty="0">
                <a:solidFill>
                  <a:schemeClr val="accent1"/>
                </a:solidFill>
                <a:latin typeface="+mj-lt"/>
              </a:rPr>
              <a:t>– vylučování mateřského mléka mimo období laktace</a:t>
            </a:r>
          </a:p>
          <a:p>
            <a:pPr>
              <a:lnSpc>
                <a:spcPct val="120000"/>
              </a:lnSpc>
            </a:pPr>
            <a:r>
              <a:rPr lang="cs-CZ" sz="1500" dirty="0">
                <a:solidFill>
                  <a:schemeClr val="accent1"/>
                </a:solidFill>
                <a:latin typeface="+mj-lt"/>
              </a:rPr>
              <a:t>amenorea – vynechání menstruace minimálně ve dvou cyklech</a:t>
            </a:r>
          </a:p>
          <a:p>
            <a:pPr>
              <a:lnSpc>
                <a:spcPct val="120000"/>
              </a:lnSpc>
            </a:pPr>
            <a:r>
              <a:rPr lang="cs-CZ" sz="1500" dirty="0">
                <a:solidFill>
                  <a:schemeClr val="accent1"/>
                </a:solidFill>
                <a:latin typeface="+mj-lt"/>
              </a:rPr>
              <a:t>impotence a </a:t>
            </a:r>
            <a:r>
              <a:rPr lang="cs-CZ" sz="1500" dirty="0" smtClean="0">
                <a:solidFill>
                  <a:schemeClr val="accent1"/>
                </a:solidFill>
                <a:latin typeface="+mj-lt"/>
              </a:rPr>
              <a:t>neplodnost</a:t>
            </a:r>
          </a:p>
          <a:p>
            <a:pPr>
              <a:lnSpc>
                <a:spcPct val="120000"/>
              </a:lnSpc>
            </a:pPr>
            <a:r>
              <a:rPr lang="cs-CZ" sz="1500" dirty="0" smtClean="0">
                <a:solidFill>
                  <a:schemeClr val="accent1"/>
                </a:solidFill>
                <a:latin typeface="+mj-lt"/>
              </a:rPr>
              <a:t>snížení </a:t>
            </a:r>
            <a:r>
              <a:rPr lang="cs-CZ" sz="1500" dirty="0">
                <a:solidFill>
                  <a:schemeClr val="accent1"/>
                </a:solidFill>
                <a:latin typeface="+mj-lt"/>
              </a:rPr>
              <a:t>libida</a:t>
            </a:r>
          </a:p>
          <a:p>
            <a:pPr>
              <a:lnSpc>
                <a:spcPct val="120000"/>
              </a:lnSpc>
            </a:pPr>
            <a:endParaRPr lang="cs-CZ" sz="1500" dirty="0" smtClean="0">
              <a:solidFill>
                <a:schemeClr val="accent1"/>
              </a:solidFill>
              <a:latin typeface="+mj-lt"/>
            </a:endParaRPr>
          </a:p>
          <a:p>
            <a:pPr marL="0" indent="0">
              <a:lnSpc>
                <a:spcPct val="120000"/>
              </a:lnSpc>
              <a:buNone/>
            </a:pPr>
            <a:r>
              <a:rPr lang="cs-CZ" sz="1500" dirty="0" smtClean="0">
                <a:solidFill>
                  <a:schemeClr val="accent1"/>
                </a:solidFill>
                <a:latin typeface="+mj-lt"/>
              </a:rPr>
              <a:t>Hladina prolaktinu fyziologicky zvýšena</a:t>
            </a:r>
            <a:r>
              <a:rPr lang="cs-CZ" sz="1500" dirty="0">
                <a:solidFill>
                  <a:schemeClr val="accent1"/>
                </a:solidFill>
                <a:latin typeface="+mj-lt"/>
              </a:rPr>
              <a:t>:</a:t>
            </a:r>
          </a:p>
          <a:p>
            <a:pPr>
              <a:lnSpc>
                <a:spcPct val="120000"/>
              </a:lnSpc>
            </a:pPr>
            <a:r>
              <a:rPr lang="cs-CZ" sz="1500" dirty="0">
                <a:solidFill>
                  <a:schemeClr val="accent1"/>
                </a:solidFill>
                <a:latin typeface="+mj-lt"/>
              </a:rPr>
              <a:t>v časných ranních </a:t>
            </a:r>
            <a:r>
              <a:rPr lang="cs-CZ" sz="1500" dirty="0" smtClean="0">
                <a:solidFill>
                  <a:schemeClr val="accent1"/>
                </a:solidFill>
                <a:latin typeface="+mj-lt"/>
              </a:rPr>
              <a:t>hodinách, během </a:t>
            </a:r>
            <a:r>
              <a:rPr lang="cs-CZ" sz="1500" dirty="0">
                <a:solidFill>
                  <a:schemeClr val="accent1"/>
                </a:solidFill>
                <a:latin typeface="+mj-lt"/>
              </a:rPr>
              <a:t>těhotenství a </a:t>
            </a:r>
            <a:r>
              <a:rPr lang="cs-CZ" sz="1500" dirty="0" smtClean="0">
                <a:solidFill>
                  <a:schemeClr val="accent1"/>
                </a:solidFill>
                <a:latin typeface="+mj-lt"/>
              </a:rPr>
              <a:t>kojení, během </a:t>
            </a:r>
            <a:r>
              <a:rPr lang="cs-CZ" sz="1500" dirty="0">
                <a:solidFill>
                  <a:schemeClr val="accent1"/>
                </a:solidFill>
                <a:latin typeface="+mj-lt"/>
              </a:rPr>
              <a:t>působení různých druhů </a:t>
            </a:r>
            <a:r>
              <a:rPr lang="cs-CZ" sz="1500" dirty="0" smtClean="0">
                <a:solidFill>
                  <a:schemeClr val="accent1"/>
                </a:solidFill>
                <a:latin typeface="+mj-lt"/>
              </a:rPr>
              <a:t>stresu</a:t>
            </a:r>
          </a:p>
          <a:p>
            <a:pPr>
              <a:lnSpc>
                <a:spcPct val="120000"/>
              </a:lnSpc>
            </a:pPr>
            <a:r>
              <a:rPr lang="cs-CZ" sz="1500" dirty="0" smtClean="0">
                <a:solidFill>
                  <a:schemeClr val="accent1"/>
                </a:solidFill>
                <a:latin typeface="+mj-lt"/>
              </a:rPr>
              <a:t>terapie</a:t>
            </a:r>
            <a:r>
              <a:rPr lang="cs-CZ" sz="1500" dirty="0">
                <a:solidFill>
                  <a:schemeClr val="accent1"/>
                </a:solidFill>
                <a:latin typeface="+mj-lt"/>
              </a:rPr>
              <a:t> </a:t>
            </a:r>
            <a:r>
              <a:rPr lang="cs-CZ" sz="1500" dirty="0" smtClean="0">
                <a:solidFill>
                  <a:schemeClr val="accent1"/>
                </a:solidFill>
                <a:latin typeface="+mj-lt"/>
              </a:rPr>
              <a:t>estrogeny nebo terapie </a:t>
            </a:r>
            <a:r>
              <a:rPr lang="cs-CZ" sz="1500" dirty="0" err="1">
                <a:solidFill>
                  <a:schemeClr val="accent1"/>
                </a:solidFill>
                <a:latin typeface="+mj-lt"/>
              </a:rPr>
              <a:t>dopaminergními</a:t>
            </a:r>
            <a:r>
              <a:rPr lang="cs-CZ" sz="1500" dirty="0">
                <a:solidFill>
                  <a:schemeClr val="accent1"/>
                </a:solidFill>
                <a:latin typeface="+mj-lt"/>
              </a:rPr>
              <a:t> </a:t>
            </a:r>
            <a:r>
              <a:rPr lang="cs-CZ" sz="1500" dirty="0" smtClean="0">
                <a:solidFill>
                  <a:schemeClr val="accent1"/>
                </a:solidFill>
                <a:latin typeface="+mj-lt"/>
              </a:rPr>
              <a:t>antagonisty</a:t>
            </a:r>
          </a:p>
          <a:p>
            <a:pPr>
              <a:lnSpc>
                <a:spcPct val="120000"/>
              </a:lnSpc>
            </a:pPr>
            <a:endParaRPr lang="cs-CZ" sz="1500" dirty="0">
              <a:solidFill>
                <a:schemeClr val="accent1"/>
              </a:solidFill>
              <a:latin typeface="+mj-lt"/>
            </a:endParaRPr>
          </a:p>
          <a:p>
            <a:pPr marL="0" indent="0">
              <a:lnSpc>
                <a:spcPct val="120000"/>
              </a:lnSpc>
              <a:buNone/>
            </a:pPr>
            <a:r>
              <a:rPr lang="cs-CZ" sz="1500" b="1" dirty="0" err="1">
                <a:solidFill>
                  <a:schemeClr val="accent1"/>
                </a:solidFill>
                <a:latin typeface="+mj-lt"/>
              </a:rPr>
              <a:t>Pseudoprolaktinom</a:t>
            </a:r>
            <a:r>
              <a:rPr lang="cs-CZ" sz="1500" dirty="0">
                <a:solidFill>
                  <a:schemeClr val="accent1"/>
                </a:solidFill>
                <a:latin typeface="+mj-lt"/>
                <a:hlinkClick r:id="rId2" tooltip="Editace části Pseudoprolaktinom"/>
              </a:rPr>
              <a:t> </a:t>
            </a:r>
            <a:endParaRPr lang="cs-CZ" sz="1500" dirty="0" smtClean="0">
              <a:solidFill>
                <a:schemeClr val="accent1"/>
              </a:solidFill>
              <a:latin typeface="+mj-lt"/>
            </a:endParaRPr>
          </a:p>
          <a:p>
            <a:pPr>
              <a:lnSpc>
                <a:spcPct val="120000"/>
              </a:lnSpc>
            </a:pPr>
            <a:r>
              <a:rPr lang="cs-CZ" sz="1500" dirty="0" smtClean="0">
                <a:solidFill>
                  <a:schemeClr val="accent1"/>
                </a:solidFill>
                <a:latin typeface="+mj-lt"/>
              </a:rPr>
              <a:t>hormonálně neaktivní adenom </a:t>
            </a:r>
            <a:r>
              <a:rPr lang="cs-CZ" sz="1500" dirty="0">
                <a:solidFill>
                  <a:schemeClr val="accent1"/>
                </a:solidFill>
                <a:latin typeface="+mj-lt"/>
              </a:rPr>
              <a:t>hypofýzy, který ale svou přítomností naruší spojení </a:t>
            </a:r>
            <a:r>
              <a:rPr lang="cs-CZ" sz="1500" dirty="0" err="1">
                <a:solidFill>
                  <a:schemeClr val="accent1"/>
                </a:solidFill>
                <a:latin typeface="+mj-lt"/>
              </a:rPr>
              <a:t>hypothalamus</a:t>
            </a:r>
            <a:r>
              <a:rPr lang="cs-CZ" sz="1500" dirty="0">
                <a:solidFill>
                  <a:schemeClr val="accent1"/>
                </a:solidFill>
                <a:latin typeface="+mj-lt"/>
              </a:rPr>
              <a:t>-hypofýza, čímž zabrání uvolnění </a:t>
            </a:r>
            <a:r>
              <a:rPr lang="cs-CZ" sz="1500" dirty="0" smtClean="0">
                <a:solidFill>
                  <a:schemeClr val="accent1"/>
                </a:solidFill>
                <a:latin typeface="+mj-lt"/>
              </a:rPr>
              <a:t>dopaminu </a:t>
            </a:r>
            <a:r>
              <a:rPr lang="cs-CZ" sz="1500" dirty="0">
                <a:solidFill>
                  <a:schemeClr val="accent1"/>
                </a:solidFill>
                <a:latin typeface="+mj-lt"/>
              </a:rPr>
              <a:t>přirozeného antagonisty </a:t>
            </a:r>
            <a:r>
              <a:rPr lang="cs-CZ" sz="1500" dirty="0" smtClean="0">
                <a:solidFill>
                  <a:schemeClr val="accent1"/>
                </a:solidFill>
                <a:latin typeface="+mj-lt"/>
              </a:rPr>
              <a:t>prolaktinu.</a:t>
            </a:r>
          </a:p>
          <a:p>
            <a:endParaRPr lang="cs-CZ" sz="1500" b="1" dirty="0">
              <a:latin typeface="+mj-lt"/>
            </a:endParaRPr>
          </a:p>
          <a:p>
            <a:endParaRPr lang="cs-CZ" sz="15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713731"/>
            <a:ext cx="20669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166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Štítná žláza</a:t>
            </a:r>
            <a:endParaRPr lang="cs-CZ" dirty="0">
              <a:solidFill>
                <a:schemeClr val="accent1"/>
              </a:solidFill>
            </a:endParaRPr>
          </a:p>
        </p:txBody>
      </p:sp>
      <p:sp>
        <p:nvSpPr>
          <p:cNvPr id="3" name="Zástupný symbol pro obsah 2"/>
          <p:cNvSpPr>
            <a:spLocks noGrp="1"/>
          </p:cNvSpPr>
          <p:nvPr>
            <p:ph idx="1"/>
          </p:nvPr>
        </p:nvSpPr>
        <p:spPr>
          <a:xfrm>
            <a:off x="467544" y="1268760"/>
            <a:ext cx="5040560" cy="5040560"/>
          </a:xfrm>
        </p:spPr>
        <p:txBody>
          <a:bodyPr>
            <a:normAutofit/>
          </a:bodyPr>
          <a:lstStyle/>
          <a:p>
            <a:pPr marL="0" indent="0">
              <a:buNone/>
            </a:pPr>
            <a:r>
              <a:rPr lang="cs-CZ" sz="2000" dirty="0" err="1">
                <a:solidFill>
                  <a:srgbClr val="669CF4"/>
                </a:solidFill>
                <a:latin typeface="+mj-lt"/>
              </a:rPr>
              <a:t>Fce</a:t>
            </a:r>
            <a:endParaRPr lang="cs-CZ" sz="2000" dirty="0">
              <a:solidFill>
                <a:srgbClr val="669CF4"/>
              </a:solidFill>
              <a:latin typeface="+mj-lt"/>
            </a:endParaRPr>
          </a:p>
          <a:p>
            <a:r>
              <a:rPr lang="cs-CZ" sz="2000" dirty="0">
                <a:solidFill>
                  <a:schemeClr val="accent1"/>
                </a:solidFill>
                <a:latin typeface="+mj-lt"/>
              </a:rPr>
              <a:t>Zvýšení metabolické aktivity </a:t>
            </a:r>
            <a:r>
              <a:rPr lang="cs-CZ" sz="2000" dirty="0" smtClean="0">
                <a:solidFill>
                  <a:schemeClr val="accent1"/>
                </a:solidFill>
                <a:latin typeface="+mj-lt"/>
              </a:rPr>
              <a:t>tkání – zvýšení aktivity Na</a:t>
            </a:r>
            <a:r>
              <a:rPr lang="cs-CZ" sz="2000" baseline="30000" dirty="0" smtClean="0">
                <a:solidFill>
                  <a:schemeClr val="accent1"/>
                </a:solidFill>
                <a:latin typeface="+mj-lt"/>
              </a:rPr>
              <a:t>+</a:t>
            </a:r>
            <a:r>
              <a:rPr lang="cs-CZ" sz="2000" dirty="0" smtClean="0">
                <a:solidFill>
                  <a:schemeClr val="accent1"/>
                </a:solidFill>
                <a:latin typeface="+mj-lt"/>
              </a:rPr>
              <a:t>/K</a:t>
            </a:r>
            <a:r>
              <a:rPr lang="cs-CZ" sz="2000" baseline="30000" dirty="0" smtClean="0">
                <a:solidFill>
                  <a:schemeClr val="accent1"/>
                </a:solidFill>
                <a:latin typeface="+mj-lt"/>
              </a:rPr>
              <a:t>+</a:t>
            </a:r>
            <a:r>
              <a:rPr lang="cs-CZ" sz="2000" dirty="0" smtClean="0">
                <a:solidFill>
                  <a:schemeClr val="accent1"/>
                </a:solidFill>
                <a:latin typeface="+mj-lt"/>
              </a:rPr>
              <a:t> </a:t>
            </a:r>
            <a:r>
              <a:rPr lang="cs-CZ" sz="2000" dirty="0" err="1" smtClean="0">
                <a:solidFill>
                  <a:schemeClr val="accent1"/>
                </a:solidFill>
                <a:latin typeface="+mj-lt"/>
              </a:rPr>
              <a:t>ATPázy</a:t>
            </a:r>
            <a:r>
              <a:rPr lang="cs-CZ" sz="2000" dirty="0" smtClean="0">
                <a:solidFill>
                  <a:schemeClr val="accent1"/>
                </a:solidFill>
                <a:latin typeface="+mj-lt"/>
              </a:rPr>
              <a:t>, zvýšení spotřeby O</a:t>
            </a:r>
            <a:r>
              <a:rPr lang="cs-CZ" sz="2000" baseline="-25000" dirty="0" smtClean="0">
                <a:solidFill>
                  <a:schemeClr val="accent1"/>
                </a:solidFill>
                <a:latin typeface="+mj-lt"/>
              </a:rPr>
              <a:t>2</a:t>
            </a:r>
            <a:r>
              <a:rPr lang="cs-CZ" sz="2000" dirty="0" smtClean="0">
                <a:solidFill>
                  <a:schemeClr val="accent1"/>
                </a:solidFill>
                <a:latin typeface="+mj-lt"/>
              </a:rPr>
              <a:t> a zvýšení produkce tepla</a:t>
            </a:r>
          </a:p>
          <a:p>
            <a:r>
              <a:rPr lang="cs-CZ" sz="2000" dirty="0" smtClean="0">
                <a:solidFill>
                  <a:schemeClr val="accent1"/>
                </a:solidFill>
                <a:latin typeface="+mj-lt"/>
              </a:rPr>
              <a:t>Pozitivní </a:t>
            </a:r>
            <a:r>
              <a:rPr lang="cs-CZ" sz="2000" dirty="0">
                <a:solidFill>
                  <a:schemeClr val="accent1"/>
                </a:solidFill>
                <a:latin typeface="+mj-lt"/>
              </a:rPr>
              <a:t>vliv na růst a vyzrávání </a:t>
            </a:r>
            <a:r>
              <a:rPr lang="cs-CZ" sz="2000" dirty="0" smtClean="0">
                <a:solidFill>
                  <a:schemeClr val="accent1"/>
                </a:solidFill>
                <a:latin typeface="+mj-lt"/>
              </a:rPr>
              <a:t>tkání</a:t>
            </a:r>
          </a:p>
          <a:p>
            <a:r>
              <a:rPr lang="cs-CZ" sz="2000" dirty="0" smtClean="0">
                <a:solidFill>
                  <a:schemeClr val="accent1"/>
                </a:solidFill>
                <a:latin typeface="+mj-lt"/>
              </a:rPr>
              <a:t>Zvýšení </a:t>
            </a:r>
            <a:r>
              <a:rPr lang="cs-CZ" sz="2000" dirty="0">
                <a:solidFill>
                  <a:schemeClr val="accent1"/>
                </a:solidFill>
                <a:latin typeface="+mj-lt"/>
              </a:rPr>
              <a:t>lipolýzy a resorpce glycidů z </a:t>
            </a:r>
            <a:r>
              <a:rPr lang="cs-CZ" sz="2000" dirty="0" smtClean="0">
                <a:solidFill>
                  <a:schemeClr val="accent1"/>
                </a:solidFill>
                <a:latin typeface="+mj-lt"/>
              </a:rPr>
              <a:t>GIT</a:t>
            </a:r>
          </a:p>
          <a:p>
            <a:r>
              <a:rPr lang="cs-CZ" sz="2000" dirty="0" smtClean="0">
                <a:solidFill>
                  <a:schemeClr val="accent1"/>
                </a:solidFill>
                <a:latin typeface="+mj-lt"/>
              </a:rPr>
              <a:t>Zvýšení </a:t>
            </a:r>
            <a:r>
              <a:rPr lang="cs-CZ" sz="2000" dirty="0">
                <a:solidFill>
                  <a:schemeClr val="accent1"/>
                </a:solidFill>
                <a:latin typeface="+mj-lt"/>
              </a:rPr>
              <a:t>exprese adrenergních receptorů např. na </a:t>
            </a:r>
            <a:r>
              <a:rPr lang="cs-CZ" sz="2000" dirty="0" smtClean="0">
                <a:solidFill>
                  <a:schemeClr val="accent1"/>
                </a:solidFill>
                <a:latin typeface="+mj-lt"/>
              </a:rPr>
              <a:t>myokardu</a:t>
            </a:r>
          </a:p>
          <a:p>
            <a:r>
              <a:rPr lang="cs-CZ" sz="2000" dirty="0" smtClean="0">
                <a:solidFill>
                  <a:schemeClr val="accent1"/>
                </a:solidFill>
                <a:latin typeface="+mj-lt"/>
              </a:rPr>
              <a:t>V prenatálním vývoji důležitá při vývoji skeletu (STH), nervového systému</a:t>
            </a:r>
            <a:endParaRPr lang="cs-CZ" sz="2000" dirty="0">
              <a:solidFill>
                <a:schemeClr val="accent1"/>
              </a:solidFill>
              <a:latin typeface="+mj-lt"/>
            </a:endParaRPr>
          </a:p>
          <a:p>
            <a:pPr marL="0" indent="0">
              <a:buNone/>
            </a:pPr>
            <a:endParaRPr lang="cs-CZ" sz="1800" dirty="0" smtClean="0">
              <a:solidFill>
                <a:schemeClr val="accent1"/>
              </a:solidFill>
              <a:latin typeface="+mj-lt"/>
            </a:endParaRPr>
          </a:p>
        </p:txBody>
      </p:sp>
      <p:pic>
        <p:nvPicPr>
          <p:cNvPr id="2050" name="Picture 2" descr="http://content.answcdn.com/main/content/img/elsevier/dental/f064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772816"/>
            <a:ext cx="2232248" cy="365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ontent.answcdn.com/main/content/img/elsevier/dental/f0646-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7444" r="84441" b="60900"/>
          <a:stretch/>
        </p:blipFill>
        <p:spPr bwMode="auto">
          <a:xfrm>
            <a:off x="6084168" y="4813870"/>
            <a:ext cx="564400" cy="578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ontent.answcdn.com/main/content/img/elsevier/dental/f064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444" r="84441" b="60900"/>
          <a:stretch/>
        </p:blipFill>
        <p:spPr bwMode="auto">
          <a:xfrm>
            <a:off x="6340388" y="4540213"/>
            <a:ext cx="162748" cy="16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27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Štítná žláza</a:t>
            </a:r>
            <a:endParaRPr lang="cs-CZ" dirty="0">
              <a:solidFill>
                <a:schemeClr val="accent1"/>
              </a:solidFill>
            </a:endParaRPr>
          </a:p>
        </p:txBody>
      </p:sp>
      <p:sp>
        <p:nvSpPr>
          <p:cNvPr id="3" name="Zástupný symbol pro obsah 2"/>
          <p:cNvSpPr>
            <a:spLocks noGrp="1"/>
          </p:cNvSpPr>
          <p:nvPr>
            <p:ph idx="1"/>
          </p:nvPr>
        </p:nvSpPr>
        <p:spPr>
          <a:xfrm>
            <a:off x="467544" y="1268760"/>
            <a:ext cx="7992888" cy="5400600"/>
          </a:xfrm>
        </p:spPr>
        <p:txBody>
          <a:bodyPr>
            <a:normAutofit/>
          </a:bodyPr>
          <a:lstStyle/>
          <a:p>
            <a:pPr marL="0" indent="0">
              <a:buNone/>
            </a:pPr>
            <a:r>
              <a:rPr lang="cs-CZ" sz="1800" dirty="0" smtClean="0">
                <a:solidFill>
                  <a:srgbClr val="669CF4"/>
                </a:solidFill>
                <a:latin typeface="+mj-lt"/>
              </a:rPr>
              <a:t>Poruchy </a:t>
            </a:r>
            <a:r>
              <a:rPr lang="cs-CZ" sz="1800" dirty="0" err="1" smtClean="0">
                <a:solidFill>
                  <a:srgbClr val="669CF4"/>
                </a:solidFill>
                <a:latin typeface="+mj-lt"/>
              </a:rPr>
              <a:t>fce</a:t>
            </a:r>
            <a:r>
              <a:rPr lang="cs-CZ" sz="1800" dirty="0" smtClean="0">
                <a:solidFill>
                  <a:srgbClr val="669CF4"/>
                </a:solidFill>
                <a:latin typeface="+mj-lt"/>
              </a:rPr>
              <a:t>:</a:t>
            </a:r>
          </a:p>
          <a:p>
            <a:pPr marL="0" indent="0">
              <a:buNone/>
            </a:pPr>
            <a:endParaRPr lang="cs-CZ" sz="1800" dirty="0">
              <a:solidFill>
                <a:srgbClr val="669CF4"/>
              </a:solidFill>
              <a:latin typeface="+mj-lt"/>
            </a:endParaRPr>
          </a:p>
          <a:p>
            <a:pPr marL="0" indent="0">
              <a:buNone/>
            </a:pPr>
            <a:r>
              <a:rPr lang="cs-CZ" sz="1800" dirty="0" err="1" smtClean="0">
                <a:solidFill>
                  <a:schemeClr val="bg1">
                    <a:lumMod val="40000"/>
                    <a:lumOff val="60000"/>
                  </a:schemeClr>
                </a:solidFill>
                <a:latin typeface="+mj-lt"/>
              </a:rPr>
              <a:t>Eufunkční</a:t>
            </a:r>
            <a:r>
              <a:rPr lang="cs-CZ" sz="1800" dirty="0" smtClean="0">
                <a:solidFill>
                  <a:schemeClr val="bg1">
                    <a:lumMod val="40000"/>
                    <a:lumOff val="60000"/>
                  </a:schemeClr>
                </a:solidFill>
                <a:latin typeface="+mj-lt"/>
              </a:rPr>
              <a:t> struma</a:t>
            </a:r>
          </a:p>
          <a:p>
            <a:r>
              <a:rPr lang="cs-CZ" sz="1800" dirty="0">
                <a:solidFill>
                  <a:schemeClr val="accent1"/>
                </a:solidFill>
                <a:latin typeface="+mj-lt"/>
              </a:rPr>
              <a:t>z</a:t>
            </a:r>
            <a:r>
              <a:rPr lang="cs-CZ" sz="1800" dirty="0" smtClean="0">
                <a:solidFill>
                  <a:schemeClr val="accent1"/>
                </a:solidFill>
                <a:latin typeface="+mj-lt"/>
              </a:rPr>
              <a:t>většení ŠŽ</a:t>
            </a:r>
          </a:p>
          <a:p>
            <a:r>
              <a:rPr lang="cs-CZ" sz="1800" dirty="0" smtClean="0">
                <a:solidFill>
                  <a:schemeClr val="accent1"/>
                </a:solidFill>
                <a:latin typeface="+mj-lt"/>
              </a:rPr>
              <a:t>příčina:</a:t>
            </a:r>
          </a:p>
          <a:p>
            <a:pPr>
              <a:buFont typeface="Comic Sans MS" pitchFamily="66" charset="0"/>
              <a:buChar char="–"/>
            </a:pPr>
            <a:r>
              <a:rPr lang="cs-CZ" sz="1800" dirty="0" smtClean="0">
                <a:solidFill>
                  <a:schemeClr val="accent1"/>
                </a:solidFill>
                <a:latin typeface="+mj-lt"/>
              </a:rPr>
              <a:t>tyreotoxikóza, zánět, tumor</a:t>
            </a:r>
          </a:p>
          <a:p>
            <a:pPr>
              <a:buFont typeface="Comic Sans MS" pitchFamily="66" charset="0"/>
              <a:buChar char="–"/>
            </a:pPr>
            <a:r>
              <a:rPr lang="cs-CZ" sz="1800" dirty="0" smtClean="0">
                <a:solidFill>
                  <a:schemeClr val="accent1"/>
                </a:solidFill>
                <a:latin typeface="+mj-lt"/>
              </a:rPr>
              <a:t>nedostatek hormonů ŠŽ díky </a:t>
            </a:r>
            <a:r>
              <a:rPr lang="cs-CZ" sz="1800" dirty="0" err="1" smtClean="0">
                <a:solidFill>
                  <a:schemeClr val="accent1"/>
                </a:solidFill>
                <a:latin typeface="+mj-lt"/>
              </a:rPr>
              <a:t>enz</a:t>
            </a:r>
            <a:r>
              <a:rPr lang="cs-CZ" sz="1800" dirty="0" smtClean="0">
                <a:solidFill>
                  <a:schemeClr val="accent1"/>
                </a:solidFill>
                <a:latin typeface="+mj-lt"/>
              </a:rPr>
              <a:t>. defektům, nedostatek substrátu pro tvorbu hormonu (jód) … prostá struma</a:t>
            </a:r>
          </a:p>
          <a:p>
            <a:pPr marL="0" indent="0">
              <a:buNone/>
            </a:pPr>
            <a:endParaRPr lang="cs-CZ" sz="1800" dirty="0" smtClean="0">
              <a:solidFill>
                <a:schemeClr val="accent1"/>
              </a:solidFill>
              <a:latin typeface="+mj-lt"/>
            </a:endParaRPr>
          </a:p>
          <a:p>
            <a:pPr>
              <a:buAutoNum type="arabicPeriod"/>
            </a:pPr>
            <a:r>
              <a:rPr lang="cs-CZ" sz="1800" dirty="0" smtClean="0">
                <a:solidFill>
                  <a:srgbClr val="FFFFFF"/>
                </a:solidFill>
              </a:rPr>
              <a:t>Hypofunkce</a:t>
            </a:r>
          </a:p>
          <a:p>
            <a:r>
              <a:rPr lang="cs-CZ" sz="1800" dirty="0">
                <a:solidFill>
                  <a:srgbClr val="FFFFFF"/>
                </a:solidFill>
              </a:rPr>
              <a:t>zpomalení MTB, růstu kostí, </a:t>
            </a:r>
            <a:r>
              <a:rPr lang="cs-CZ" sz="1800" dirty="0" err="1">
                <a:solidFill>
                  <a:srgbClr val="FFFFFF"/>
                </a:solidFill>
              </a:rPr>
              <a:t>hyperlipidémie</a:t>
            </a:r>
            <a:r>
              <a:rPr lang="cs-CZ" sz="1800" dirty="0">
                <a:solidFill>
                  <a:srgbClr val="FFFFFF"/>
                </a:solidFill>
              </a:rPr>
              <a:t> a </a:t>
            </a:r>
            <a:r>
              <a:rPr lang="cs-CZ" sz="1800" dirty="0" smtClean="0">
                <a:solidFill>
                  <a:srgbClr val="FFFFFF"/>
                </a:solidFill>
              </a:rPr>
              <a:t>kardiomyopatie</a:t>
            </a:r>
          </a:p>
          <a:p>
            <a:pPr marL="0" indent="0">
              <a:buNone/>
            </a:pPr>
            <a:r>
              <a:rPr lang="cs-CZ" sz="1800" dirty="0">
                <a:solidFill>
                  <a:schemeClr val="bg1">
                    <a:lumMod val="40000"/>
                    <a:lumOff val="60000"/>
                  </a:schemeClr>
                </a:solidFill>
              </a:rPr>
              <a:t>K</a:t>
            </a:r>
            <a:r>
              <a:rPr lang="cs-CZ" sz="1800" dirty="0" smtClean="0">
                <a:solidFill>
                  <a:schemeClr val="bg1">
                    <a:lumMod val="40000"/>
                    <a:lumOff val="60000"/>
                  </a:schemeClr>
                </a:solidFill>
              </a:rPr>
              <a:t>retenismus</a:t>
            </a:r>
            <a:r>
              <a:rPr lang="cs-CZ" sz="1800" dirty="0" smtClean="0">
                <a:solidFill>
                  <a:srgbClr val="FFFFFF"/>
                </a:solidFill>
              </a:rPr>
              <a:t> </a:t>
            </a:r>
          </a:p>
          <a:p>
            <a:r>
              <a:rPr lang="cs-CZ" sz="1800" dirty="0">
                <a:solidFill>
                  <a:srgbClr val="FFFFFF"/>
                </a:solidFill>
              </a:rPr>
              <a:t>v</a:t>
            </a:r>
            <a:r>
              <a:rPr lang="cs-CZ" sz="1800" dirty="0" smtClean="0">
                <a:solidFill>
                  <a:srgbClr val="FFFFFF"/>
                </a:solidFill>
              </a:rPr>
              <a:t> dětství (i plod i </a:t>
            </a:r>
            <a:r>
              <a:rPr lang="cs-CZ" sz="1800" dirty="0" err="1" smtClean="0">
                <a:solidFill>
                  <a:srgbClr val="FFFFFF"/>
                </a:solidFill>
              </a:rPr>
              <a:t>utero</a:t>
            </a:r>
            <a:r>
              <a:rPr lang="cs-CZ" sz="1800" dirty="0" smtClean="0">
                <a:solidFill>
                  <a:srgbClr val="FFFFFF"/>
                </a:solidFill>
              </a:rPr>
              <a:t>) – deficit jódu, v dospělosti </a:t>
            </a:r>
            <a:r>
              <a:rPr lang="cs-CZ" sz="1800" dirty="0" smtClean="0">
                <a:solidFill>
                  <a:schemeClr val="bg1">
                    <a:lumMod val="40000"/>
                    <a:lumOff val="60000"/>
                  </a:schemeClr>
                </a:solidFill>
              </a:rPr>
              <a:t>myxedém</a:t>
            </a:r>
            <a:endParaRPr lang="cs-CZ" sz="1800" dirty="0">
              <a:solidFill>
                <a:schemeClr val="bg1">
                  <a:lumMod val="40000"/>
                  <a:lumOff val="60000"/>
                </a:schemeClr>
              </a:solidFill>
            </a:endParaRPr>
          </a:p>
          <a:p>
            <a:pPr marL="0" indent="0">
              <a:buNone/>
            </a:pPr>
            <a:r>
              <a:rPr lang="cs-CZ" sz="1800" dirty="0" err="1" smtClean="0">
                <a:solidFill>
                  <a:schemeClr val="bg1">
                    <a:lumMod val="40000"/>
                    <a:lumOff val="60000"/>
                  </a:schemeClr>
                </a:solidFill>
              </a:rPr>
              <a:t>Hashimotova</a:t>
            </a:r>
            <a:r>
              <a:rPr lang="cs-CZ" sz="1800" dirty="0" smtClean="0">
                <a:solidFill>
                  <a:schemeClr val="bg1">
                    <a:lumMod val="40000"/>
                    <a:lumOff val="60000"/>
                  </a:schemeClr>
                </a:solidFill>
              </a:rPr>
              <a:t> </a:t>
            </a:r>
            <a:r>
              <a:rPr lang="cs-CZ" sz="1800" dirty="0" err="1" smtClean="0">
                <a:solidFill>
                  <a:schemeClr val="bg1">
                    <a:lumMod val="40000"/>
                    <a:lumOff val="60000"/>
                  </a:schemeClr>
                </a:solidFill>
              </a:rPr>
              <a:t>tyreoitida</a:t>
            </a:r>
            <a:endParaRPr lang="cs-CZ" sz="1800" dirty="0" smtClean="0">
              <a:solidFill>
                <a:schemeClr val="bg1">
                  <a:lumMod val="40000"/>
                  <a:lumOff val="60000"/>
                </a:schemeClr>
              </a:solidFill>
            </a:endParaRPr>
          </a:p>
          <a:p>
            <a:r>
              <a:rPr lang="cs-CZ" sz="1800" dirty="0" smtClean="0">
                <a:solidFill>
                  <a:schemeClr val="accent1"/>
                </a:solidFill>
              </a:rPr>
              <a:t>autoimunitní</a:t>
            </a:r>
          </a:p>
        </p:txBody>
      </p:sp>
    </p:spTree>
    <p:extLst>
      <p:ext uri="{BB962C8B-B14F-4D97-AF65-F5344CB8AC3E}">
        <p14:creationId xmlns:p14="http://schemas.microsoft.com/office/powerpoint/2010/main" val="1619739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Štítná žláza</a:t>
            </a:r>
            <a:endParaRPr lang="cs-CZ" dirty="0">
              <a:solidFill>
                <a:schemeClr val="accent1"/>
              </a:solidFill>
            </a:endParaRPr>
          </a:p>
        </p:txBody>
      </p:sp>
      <p:pic>
        <p:nvPicPr>
          <p:cNvPr id="12290" name="Picture 2" descr="http://drrobertcarlson.com/wp-content/uploads/2011/05/Hashim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817296"/>
            <a:ext cx="4970490" cy="392407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95536" y="1484784"/>
            <a:ext cx="8352928" cy="1200329"/>
          </a:xfrm>
          <a:prstGeom prst="rect">
            <a:avLst/>
          </a:prstGeom>
        </p:spPr>
        <p:txBody>
          <a:bodyPr wrap="square">
            <a:spAutoFit/>
          </a:bodyPr>
          <a:lstStyle/>
          <a:p>
            <a:r>
              <a:rPr lang="cs-CZ" dirty="0" err="1">
                <a:solidFill>
                  <a:schemeClr val="bg1">
                    <a:lumMod val="40000"/>
                    <a:lumOff val="60000"/>
                  </a:schemeClr>
                </a:solidFill>
              </a:rPr>
              <a:t>Hashimotova</a:t>
            </a:r>
            <a:r>
              <a:rPr lang="cs-CZ" dirty="0">
                <a:solidFill>
                  <a:schemeClr val="bg1">
                    <a:lumMod val="40000"/>
                    <a:lumOff val="60000"/>
                  </a:schemeClr>
                </a:solidFill>
              </a:rPr>
              <a:t> </a:t>
            </a:r>
            <a:r>
              <a:rPr lang="cs-CZ" dirty="0" err="1">
                <a:solidFill>
                  <a:schemeClr val="bg1">
                    <a:lumMod val="40000"/>
                    <a:lumOff val="60000"/>
                  </a:schemeClr>
                </a:solidFill>
              </a:rPr>
              <a:t>tyreoitida</a:t>
            </a:r>
            <a:endParaRPr lang="cs-CZ" dirty="0">
              <a:solidFill>
                <a:schemeClr val="bg1">
                  <a:lumMod val="40000"/>
                  <a:lumOff val="60000"/>
                </a:schemeClr>
              </a:solidFill>
            </a:endParaRPr>
          </a:p>
          <a:p>
            <a:pPr marL="285750" indent="-285750">
              <a:buFont typeface="Arial" pitchFamily="34" charset="0"/>
              <a:buChar char="•"/>
            </a:pPr>
            <a:r>
              <a:rPr lang="cs-CZ" dirty="0" smtClean="0">
                <a:solidFill>
                  <a:srgbClr val="FFFFFF"/>
                </a:solidFill>
              </a:rPr>
              <a:t>defekt </a:t>
            </a:r>
            <a:r>
              <a:rPr lang="cs-CZ" dirty="0" err="1">
                <a:solidFill>
                  <a:srgbClr val="FFFFFF"/>
                </a:solidFill>
              </a:rPr>
              <a:t>fce</a:t>
            </a:r>
            <a:r>
              <a:rPr lang="cs-CZ" dirty="0">
                <a:solidFill>
                  <a:srgbClr val="FFFFFF"/>
                </a:solidFill>
              </a:rPr>
              <a:t> supresorových T lymf, </a:t>
            </a:r>
            <a:r>
              <a:rPr lang="cs-CZ" dirty="0" err="1">
                <a:solidFill>
                  <a:srgbClr val="FFFFFF"/>
                </a:solidFill>
              </a:rPr>
              <a:t>Th</a:t>
            </a:r>
            <a:r>
              <a:rPr lang="cs-CZ" dirty="0">
                <a:solidFill>
                  <a:srgbClr val="FFFFFF"/>
                </a:solidFill>
              </a:rPr>
              <a:t> lymf pak stimulují B lymf k tvorbě protilátek (Tg Ab, TPO Ab, TSH-R (</a:t>
            </a:r>
            <a:r>
              <a:rPr lang="cs-CZ" dirty="0" err="1">
                <a:solidFill>
                  <a:srgbClr val="FFFFFF"/>
                </a:solidFill>
              </a:rPr>
              <a:t>block</a:t>
            </a:r>
            <a:r>
              <a:rPr lang="cs-CZ" dirty="0">
                <a:solidFill>
                  <a:srgbClr val="FFFFFF"/>
                </a:solidFill>
              </a:rPr>
              <a:t>) Ab) proti antigenům </a:t>
            </a:r>
            <a:r>
              <a:rPr lang="cs-CZ" dirty="0" smtClean="0">
                <a:solidFill>
                  <a:srgbClr val="FFFFFF"/>
                </a:solidFill>
              </a:rPr>
              <a:t>ŠŽ</a:t>
            </a:r>
          </a:p>
          <a:p>
            <a:pPr marL="285750" indent="-285750">
              <a:buFont typeface="Arial" pitchFamily="34" charset="0"/>
              <a:buChar char="•"/>
            </a:pPr>
            <a:r>
              <a:rPr lang="cs-CZ" dirty="0">
                <a:solidFill>
                  <a:srgbClr val="FFFFFF"/>
                </a:solidFill>
              </a:rPr>
              <a:t>l</a:t>
            </a:r>
            <a:r>
              <a:rPr lang="cs-CZ" dirty="0" smtClean="0">
                <a:solidFill>
                  <a:srgbClr val="FFFFFF"/>
                </a:solidFill>
              </a:rPr>
              <a:t>ymf </a:t>
            </a:r>
            <a:r>
              <a:rPr lang="cs-CZ" dirty="0">
                <a:solidFill>
                  <a:srgbClr val="FFFFFF"/>
                </a:solidFill>
              </a:rPr>
              <a:t>uvolňují </a:t>
            </a:r>
            <a:r>
              <a:rPr lang="cs-CZ" dirty="0" err="1">
                <a:solidFill>
                  <a:srgbClr val="FFFFFF"/>
                </a:solidFill>
              </a:rPr>
              <a:t>cytokiny</a:t>
            </a:r>
            <a:r>
              <a:rPr lang="cs-CZ" dirty="0">
                <a:solidFill>
                  <a:srgbClr val="FFFFFF"/>
                </a:solidFill>
              </a:rPr>
              <a:t>, rozvoj zánětu a destrukce ŠŽ</a:t>
            </a:r>
          </a:p>
        </p:txBody>
      </p:sp>
    </p:spTree>
    <p:extLst>
      <p:ext uri="{BB962C8B-B14F-4D97-AF65-F5344CB8AC3E}">
        <p14:creationId xmlns:p14="http://schemas.microsoft.com/office/powerpoint/2010/main" val="91485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Přenos informace</a:t>
            </a:r>
            <a:endParaRPr lang="cs-CZ" dirty="0">
              <a:solidFill>
                <a:schemeClr val="accent1"/>
              </a:solidFill>
            </a:endParaRPr>
          </a:p>
        </p:txBody>
      </p:sp>
      <p:sp>
        <p:nvSpPr>
          <p:cNvPr id="3" name="Zástupný symbol pro obsah 2"/>
          <p:cNvSpPr>
            <a:spLocks noGrp="1"/>
          </p:cNvSpPr>
          <p:nvPr>
            <p:ph idx="1"/>
          </p:nvPr>
        </p:nvSpPr>
        <p:spPr>
          <a:xfrm>
            <a:off x="755576" y="1412776"/>
            <a:ext cx="7585943" cy="5256584"/>
          </a:xfrm>
        </p:spPr>
        <p:txBody>
          <a:bodyPr>
            <a:normAutofit/>
          </a:bodyPr>
          <a:lstStyle/>
          <a:p>
            <a:pPr marL="0" indent="0">
              <a:lnSpc>
                <a:spcPct val="120000"/>
              </a:lnSpc>
              <a:buNone/>
            </a:pPr>
            <a:r>
              <a:rPr lang="cs-CZ" sz="2000" dirty="0" smtClean="0">
                <a:solidFill>
                  <a:srgbClr val="669CF4"/>
                </a:solidFill>
                <a:latin typeface="+mj-lt"/>
              </a:rPr>
              <a:t>Přenos </a:t>
            </a:r>
            <a:r>
              <a:rPr lang="cs-CZ" sz="2000" dirty="0">
                <a:solidFill>
                  <a:srgbClr val="669CF4"/>
                </a:solidFill>
                <a:latin typeface="+mj-lt"/>
              </a:rPr>
              <a:t>informací</a:t>
            </a:r>
          </a:p>
          <a:p>
            <a:pPr>
              <a:lnSpc>
                <a:spcPct val="120000"/>
              </a:lnSpc>
            </a:pPr>
            <a:r>
              <a:rPr lang="cs-CZ" sz="2000" dirty="0">
                <a:solidFill>
                  <a:schemeClr val="accent1"/>
                </a:solidFill>
                <a:latin typeface="+mj-lt"/>
              </a:rPr>
              <a:t>Kódování do signálu</a:t>
            </a:r>
          </a:p>
          <a:p>
            <a:pPr>
              <a:lnSpc>
                <a:spcPct val="120000"/>
              </a:lnSpc>
            </a:pPr>
            <a:r>
              <a:rPr lang="cs-CZ" sz="2000" dirty="0">
                <a:solidFill>
                  <a:schemeClr val="accent1"/>
                </a:solidFill>
                <a:latin typeface="+mj-lt"/>
              </a:rPr>
              <a:t>Přenos signálu - hmota nebo energie</a:t>
            </a:r>
          </a:p>
          <a:p>
            <a:pPr>
              <a:lnSpc>
                <a:spcPct val="120000"/>
              </a:lnSpc>
            </a:pPr>
            <a:r>
              <a:rPr lang="cs-CZ" sz="2000" dirty="0">
                <a:solidFill>
                  <a:schemeClr val="accent1"/>
                </a:solidFill>
                <a:latin typeface="+mj-lt"/>
              </a:rPr>
              <a:t>Příjem signálu</a:t>
            </a:r>
          </a:p>
          <a:p>
            <a:pPr>
              <a:lnSpc>
                <a:spcPct val="120000"/>
              </a:lnSpc>
            </a:pPr>
            <a:r>
              <a:rPr lang="cs-CZ" sz="2000" dirty="0">
                <a:solidFill>
                  <a:schemeClr val="accent1"/>
                </a:solidFill>
                <a:latin typeface="+mj-lt"/>
              </a:rPr>
              <a:t>Dekódování informace</a:t>
            </a:r>
          </a:p>
          <a:p>
            <a:pPr marL="0" indent="0">
              <a:lnSpc>
                <a:spcPct val="120000"/>
              </a:lnSpc>
              <a:buNone/>
            </a:pPr>
            <a:endParaRPr lang="cs-CZ" sz="2000" dirty="0">
              <a:solidFill>
                <a:schemeClr val="accent1"/>
              </a:solidFill>
              <a:latin typeface="+mj-lt"/>
            </a:endParaRPr>
          </a:p>
          <a:p>
            <a:pPr marL="0" indent="0">
              <a:lnSpc>
                <a:spcPct val="120000"/>
              </a:lnSpc>
              <a:buNone/>
            </a:pPr>
            <a:r>
              <a:rPr lang="cs-CZ" sz="2000" dirty="0">
                <a:solidFill>
                  <a:srgbClr val="669CF4"/>
                </a:solidFill>
                <a:latin typeface="+mj-lt"/>
              </a:rPr>
              <a:t> Endokrinní přenos </a:t>
            </a:r>
            <a:r>
              <a:rPr lang="cs-CZ" sz="2000" dirty="0" smtClean="0">
                <a:solidFill>
                  <a:srgbClr val="669CF4"/>
                </a:solidFill>
                <a:latin typeface="+mj-lt"/>
              </a:rPr>
              <a:t>informace – signální kaskáda</a:t>
            </a:r>
            <a:endParaRPr lang="cs-CZ" sz="2000" dirty="0">
              <a:solidFill>
                <a:srgbClr val="669CF4"/>
              </a:solidFill>
              <a:latin typeface="+mj-lt"/>
            </a:endParaRPr>
          </a:p>
          <a:p>
            <a:pPr>
              <a:lnSpc>
                <a:spcPct val="120000"/>
              </a:lnSpc>
            </a:pPr>
            <a:r>
              <a:rPr lang="cs-CZ" sz="2000" dirty="0">
                <a:solidFill>
                  <a:schemeClr val="accent1"/>
                </a:solidFill>
                <a:latin typeface="+mj-lt"/>
              </a:rPr>
              <a:t>Sekrece hormonu specializovanými b.</a:t>
            </a:r>
          </a:p>
          <a:p>
            <a:pPr>
              <a:lnSpc>
                <a:spcPct val="120000"/>
              </a:lnSpc>
            </a:pPr>
            <a:r>
              <a:rPr lang="cs-CZ" sz="2000" dirty="0">
                <a:solidFill>
                  <a:schemeClr val="accent1"/>
                </a:solidFill>
                <a:latin typeface="+mj-lt"/>
              </a:rPr>
              <a:t>Transport hormonu krví</a:t>
            </a:r>
          </a:p>
          <a:p>
            <a:pPr>
              <a:lnSpc>
                <a:spcPct val="120000"/>
              </a:lnSpc>
            </a:pPr>
            <a:r>
              <a:rPr lang="cs-CZ" sz="2000" dirty="0">
                <a:solidFill>
                  <a:schemeClr val="accent1"/>
                </a:solidFill>
                <a:latin typeface="+mj-lt"/>
              </a:rPr>
              <a:t>Vazba na vzdálený receptor</a:t>
            </a:r>
          </a:p>
          <a:p>
            <a:pPr>
              <a:lnSpc>
                <a:spcPct val="120000"/>
              </a:lnSpc>
            </a:pPr>
            <a:r>
              <a:rPr lang="cs-CZ" sz="2000" dirty="0">
                <a:solidFill>
                  <a:schemeClr val="accent1"/>
                </a:solidFill>
                <a:latin typeface="+mj-lt"/>
              </a:rPr>
              <a:t>Vyvolání odpovědi</a:t>
            </a:r>
          </a:p>
          <a:p>
            <a:pPr marL="0" indent="0">
              <a:buNone/>
            </a:pPr>
            <a:endParaRPr lang="cs-CZ" sz="2000" dirty="0">
              <a:solidFill>
                <a:srgbClr val="669CF4"/>
              </a:solidFill>
              <a:latin typeface="+mj-lt"/>
            </a:endParaRPr>
          </a:p>
          <a:p>
            <a:endParaRPr lang="cs-CZ" dirty="0" smtClean="0"/>
          </a:p>
        </p:txBody>
      </p:sp>
      <p:pic>
        <p:nvPicPr>
          <p:cNvPr id="6" name="Picture 5"/>
          <p:cNvPicPr>
            <a:picLocks noChangeAspect="1" noChangeArrowheads="1"/>
          </p:cNvPicPr>
          <p:nvPr/>
        </p:nvPicPr>
        <p:blipFill>
          <a:blip r:embed="rId2"/>
          <a:srcRect l="39850" r="40514" b="3128"/>
          <a:stretch>
            <a:fillRect/>
          </a:stretch>
        </p:blipFill>
        <p:spPr bwMode="auto">
          <a:xfrm>
            <a:off x="6876256" y="1340768"/>
            <a:ext cx="1465263" cy="5160962"/>
          </a:xfrm>
          <a:prstGeom prst="rect">
            <a:avLst/>
          </a:prstGeom>
          <a:noFill/>
        </p:spPr>
      </p:pic>
    </p:spTree>
    <p:extLst>
      <p:ext uri="{BB962C8B-B14F-4D97-AF65-F5344CB8AC3E}">
        <p14:creationId xmlns:p14="http://schemas.microsoft.com/office/powerpoint/2010/main" val="29810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Štítná žláza</a:t>
            </a:r>
            <a:endParaRPr lang="cs-CZ" dirty="0">
              <a:solidFill>
                <a:schemeClr val="accent1"/>
              </a:solidFill>
            </a:endParaRPr>
          </a:p>
        </p:txBody>
      </p:sp>
      <p:sp>
        <p:nvSpPr>
          <p:cNvPr id="3" name="Zástupný symbol pro obsah 2"/>
          <p:cNvSpPr>
            <a:spLocks noGrp="1"/>
          </p:cNvSpPr>
          <p:nvPr>
            <p:ph idx="1"/>
          </p:nvPr>
        </p:nvSpPr>
        <p:spPr>
          <a:xfrm>
            <a:off x="467544" y="1268760"/>
            <a:ext cx="7992888" cy="5400600"/>
          </a:xfrm>
        </p:spPr>
        <p:txBody>
          <a:bodyPr>
            <a:normAutofit/>
          </a:bodyPr>
          <a:lstStyle/>
          <a:p>
            <a:pPr marL="0" indent="0">
              <a:buNone/>
            </a:pPr>
            <a:r>
              <a:rPr lang="cs-CZ" sz="1800" dirty="0" smtClean="0">
                <a:solidFill>
                  <a:srgbClr val="669CF4"/>
                </a:solidFill>
                <a:latin typeface="+mj-lt"/>
              </a:rPr>
              <a:t>Poruchy </a:t>
            </a:r>
            <a:r>
              <a:rPr lang="cs-CZ" sz="1800" dirty="0" err="1" smtClean="0">
                <a:solidFill>
                  <a:srgbClr val="669CF4"/>
                </a:solidFill>
                <a:latin typeface="+mj-lt"/>
              </a:rPr>
              <a:t>fce</a:t>
            </a:r>
            <a:r>
              <a:rPr lang="cs-CZ" sz="1800" dirty="0" smtClean="0">
                <a:solidFill>
                  <a:srgbClr val="669CF4"/>
                </a:solidFill>
                <a:latin typeface="+mj-lt"/>
              </a:rPr>
              <a:t>:</a:t>
            </a:r>
            <a:endParaRPr lang="cs-CZ" sz="1800" dirty="0">
              <a:solidFill>
                <a:srgbClr val="FFFFFF"/>
              </a:solidFill>
            </a:endParaRPr>
          </a:p>
          <a:p>
            <a:pPr marL="0" indent="0">
              <a:buNone/>
            </a:pPr>
            <a:r>
              <a:rPr lang="cs-CZ" sz="1800" dirty="0">
                <a:solidFill>
                  <a:schemeClr val="accent1"/>
                </a:solidFill>
              </a:rPr>
              <a:t>2. </a:t>
            </a:r>
            <a:r>
              <a:rPr lang="cs-CZ" sz="1800" dirty="0" smtClean="0">
                <a:solidFill>
                  <a:schemeClr val="accent1"/>
                </a:solidFill>
              </a:rPr>
              <a:t>Hyperfunkce</a:t>
            </a:r>
            <a:endParaRPr lang="cs-CZ" sz="1800" dirty="0">
              <a:solidFill>
                <a:schemeClr val="accent1"/>
              </a:solidFill>
            </a:endParaRPr>
          </a:p>
          <a:p>
            <a:pPr marL="0" indent="0">
              <a:buNone/>
            </a:pPr>
            <a:r>
              <a:rPr lang="cs-CZ" sz="1800" dirty="0" smtClean="0">
                <a:solidFill>
                  <a:schemeClr val="bg1">
                    <a:lumMod val="40000"/>
                    <a:lumOff val="60000"/>
                  </a:schemeClr>
                </a:solidFill>
              </a:rPr>
              <a:t>Hypertyreóza (tyreotoxikóza) – např. Graves-</a:t>
            </a:r>
            <a:r>
              <a:rPr lang="cs-CZ" sz="1800" dirty="0" err="1" smtClean="0">
                <a:solidFill>
                  <a:schemeClr val="bg1">
                    <a:lumMod val="40000"/>
                    <a:lumOff val="60000"/>
                  </a:schemeClr>
                </a:solidFill>
              </a:rPr>
              <a:t>Basedowova</a:t>
            </a:r>
            <a:r>
              <a:rPr lang="cs-CZ" sz="1800" dirty="0" smtClean="0">
                <a:solidFill>
                  <a:schemeClr val="bg1">
                    <a:lumMod val="40000"/>
                    <a:lumOff val="60000"/>
                  </a:schemeClr>
                </a:solidFill>
              </a:rPr>
              <a:t> nemoc</a:t>
            </a:r>
          </a:p>
          <a:p>
            <a:r>
              <a:rPr lang="cs-CZ" sz="1800" dirty="0" err="1">
                <a:solidFill>
                  <a:srgbClr val="FFFFFF"/>
                </a:solidFill>
              </a:rPr>
              <a:t>a</a:t>
            </a:r>
            <a:r>
              <a:rPr lang="cs-CZ" sz="1800" dirty="0" err="1" smtClean="0">
                <a:solidFill>
                  <a:srgbClr val="FFFFFF"/>
                </a:solidFill>
              </a:rPr>
              <a:t>utoimunitnní</a:t>
            </a:r>
            <a:endParaRPr lang="cs-CZ" sz="1800" dirty="0" smtClean="0">
              <a:solidFill>
                <a:srgbClr val="FFFFFF"/>
              </a:solidFill>
            </a:endParaRPr>
          </a:p>
          <a:p>
            <a:r>
              <a:rPr lang="cs-CZ" sz="1800" dirty="0">
                <a:solidFill>
                  <a:srgbClr val="FFFFFF"/>
                </a:solidFill>
              </a:rPr>
              <a:t>t</a:t>
            </a:r>
            <a:r>
              <a:rPr lang="cs-CZ" sz="1800" dirty="0" smtClean="0">
                <a:solidFill>
                  <a:srgbClr val="FFFFFF"/>
                </a:solidFill>
              </a:rPr>
              <a:t>vorba abnormálního stimulátoru (TSH-R(</a:t>
            </a:r>
            <a:r>
              <a:rPr lang="cs-CZ" sz="1800" dirty="0" err="1" smtClean="0">
                <a:solidFill>
                  <a:srgbClr val="FFFFFF"/>
                </a:solidFill>
              </a:rPr>
              <a:t>stim</a:t>
            </a:r>
            <a:r>
              <a:rPr lang="cs-CZ" sz="1800" dirty="0" smtClean="0">
                <a:solidFill>
                  <a:srgbClr val="FFFFFF"/>
                </a:solidFill>
              </a:rPr>
              <a:t>)Ab), který se váže na TSH receptory a aktivuje </a:t>
            </a:r>
            <a:r>
              <a:rPr lang="cs-CZ" sz="1800" dirty="0" err="1" smtClean="0">
                <a:solidFill>
                  <a:srgbClr val="FFFFFF"/>
                </a:solidFill>
              </a:rPr>
              <a:t>adenylácyklázu</a:t>
            </a:r>
            <a:r>
              <a:rPr lang="cs-CZ" sz="1800" dirty="0" smtClean="0">
                <a:solidFill>
                  <a:srgbClr val="FFFFFF"/>
                </a:solidFill>
              </a:rPr>
              <a:t>, což vyvolává hypersekreci </a:t>
            </a:r>
            <a:r>
              <a:rPr lang="cs-CZ" sz="1800" dirty="0" err="1" smtClean="0">
                <a:solidFill>
                  <a:srgbClr val="FFFFFF"/>
                </a:solidFill>
              </a:rPr>
              <a:t>tyreoidních</a:t>
            </a:r>
            <a:r>
              <a:rPr lang="cs-CZ" sz="1800" dirty="0" smtClean="0">
                <a:solidFill>
                  <a:srgbClr val="FFFFFF"/>
                </a:solidFill>
              </a:rPr>
              <a:t> hormonů</a:t>
            </a:r>
          </a:p>
          <a:p>
            <a:r>
              <a:rPr lang="cs-CZ" sz="1800" dirty="0">
                <a:solidFill>
                  <a:srgbClr val="FFFFFF"/>
                </a:solidFill>
              </a:rPr>
              <a:t>u</a:t>
            </a:r>
            <a:r>
              <a:rPr lang="cs-CZ" sz="1800" dirty="0" smtClean="0">
                <a:solidFill>
                  <a:srgbClr val="FFFFFF"/>
                </a:solidFill>
              </a:rPr>
              <a:t> mladších žen (5:1)</a:t>
            </a:r>
            <a:endParaRPr lang="cs-CZ" sz="1800" dirty="0">
              <a:solidFill>
                <a:schemeClr val="bg1">
                  <a:lumMod val="40000"/>
                  <a:lumOff val="60000"/>
                </a:schemeClr>
              </a:solidFill>
            </a:endParaRPr>
          </a:p>
          <a:p>
            <a:pPr>
              <a:buFont typeface="Comic Sans MS" pitchFamily="66" charset="0"/>
              <a:buChar char="–"/>
            </a:pPr>
            <a:endParaRPr lang="cs-CZ" sz="1800" dirty="0" smtClean="0">
              <a:solidFill>
                <a:schemeClr val="accent1"/>
              </a:solidFill>
              <a:latin typeface="+mj-lt"/>
            </a:endParaRPr>
          </a:p>
        </p:txBody>
      </p:sp>
    </p:spTree>
    <p:extLst>
      <p:ext uri="{BB962C8B-B14F-4D97-AF65-F5344CB8AC3E}">
        <p14:creationId xmlns:p14="http://schemas.microsoft.com/office/powerpoint/2010/main" val="2826903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Štítná žláza</a:t>
            </a:r>
            <a:endParaRPr lang="cs-CZ" dirty="0">
              <a:solidFill>
                <a:schemeClr val="accent1"/>
              </a:solidFill>
            </a:endParaRPr>
          </a:p>
        </p:txBody>
      </p:sp>
      <p:sp>
        <p:nvSpPr>
          <p:cNvPr id="3" name="Zástupný symbol pro obsah 2"/>
          <p:cNvSpPr>
            <a:spLocks noGrp="1"/>
          </p:cNvSpPr>
          <p:nvPr>
            <p:ph idx="1"/>
          </p:nvPr>
        </p:nvSpPr>
        <p:spPr>
          <a:xfrm>
            <a:off x="467544" y="1268760"/>
            <a:ext cx="7992888" cy="5400600"/>
          </a:xfrm>
        </p:spPr>
        <p:txBody>
          <a:bodyPr>
            <a:normAutofit/>
          </a:bodyPr>
          <a:lstStyle/>
          <a:p>
            <a:pPr marL="0" indent="0">
              <a:buNone/>
            </a:pPr>
            <a:r>
              <a:rPr lang="cs-CZ" sz="1800" dirty="0" smtClean="0">
                <a:solidFill>
                  <a:schemeClr val="bg1">
                    <a:lumMod val="40000"/>
                    <a:lumOff val="60000"/>
                  </a:schemeClr>
                </a:solidFill>
              </a:rPr>
              <a:t>Hypertyreóza (tyreotoxikóza) – např. Graves-</a:t>
            </a:r>
            <a:r>
              <a:rPr lang="cs-CZ" sz="1800" dirty="0" err="1" smtClean="0">
                <a:solidFill>
                  <a:schemeClr val="bg1">
                    <a:lumMod val="40000"/>
                    <a:lumOff val="60000"/>
                  </a:schemeClr>
                </a:solidFill>
              </a:rPr>
              <a:t>Basedowova</a:t>
            </a:r>
            <a:r>
              <a:rPr lang="cs-CZ" sz="1800" dirty="0" smtClean="0">
                <a:solidFill>
                  <a:schemeClr val="bg1">
                    <a:lumMod val="40000"/>
                    <a:lumOff val="60000"/>
                  </a:schemeClr>
                </a:solidFill>
              </a:rPr>
              <a:t> nemoc</a:t>
            </a:r>
          </a:p>
          <a:p>
            <a:pPr>
              <a:buFont typeface="Comic Sans MS" pitchFamily="66" charset="0"/>
              <a:buChar char="–"/>
            </a:pPr>
            <a:endParaRPr lang="cs-CZ" sz="1800" dirty="0" smtClean="0">
              <a:solidFill>
                <a:schemeClr val="accent1"/>
              </a:solidFill>
              <a:latin typeface="+mj-lt"/>
            </a:endParaRPr>
          </a:p>
        </p:txBody>
      </p:sp>
      <p:pic>
        <p:nvPicPr>
          <p:cNvPr id="11266" name="Picture 2" descr="http://www.immuneweb.com/images/20/figure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4968552" cy="466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54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Příštítná tělíska</a:t>
            </a:r>
            <a:endParaRPr lang="cs-CZ" dirty="0">
              <a:solidFill>
                <a:schemeClr val="accent1"/>
              </a:solidFill>
            </a:endParaRPr>
          </a:p>
        </p:txBody>
      </p:sp>
      <p:sp>
        <p:nvSpPr>
          <p:cNvPr id="3" name="Zástupný symbol pro obsah 2"/>
          <p:cNvSpPr>
            <a:spLocks noGrp="1"/>
          </p:cNvSpPr>
          <p:nvPr>
            <p:ph idx="1"/>
          </p:nvPr>
        </p:nvSpPr>
        <p:spPr>
          <a:xfrm>
            <a:off x="457200" y="1600200"/>
            <a:ext cx="8075240" cy="4637112"/>
          </a:xfrm>
        </p:spPr>
        <p:txBody>
          <a:bodyPr>
            <a:normAutofit/>
          </a:bodyPr>
          <a:lstStyle/>
          <a:p>
            <a:pPr marL="0" indent="0">
              <a:buNone/>
            </a:pPr>
            <a:r>
              <a:rPr lang="cs-CZ" sz="1800" dirty="0" err="1" smtClean="0">
                <a:solidFill>
                  <a:srgbClr val="669CF4"/>
                </a:solidFill>
                <a:latin typeface="+mj-lt"/>
              </a:rPr>
              <a:t>Fce</a:t>
            </a:r>
            <a:r>
              <a:rPr lang="cs-CZ" sz="1800" dirty="0" smtClean="0">
                <a:solidFill>
                  <a:srgbClr val="669CF4"/>
                </a:solidFill>
                <a:latin typeface="+mj-lt"/>
              </a:rPr>
              <a:t>:</a:t>
            </a:r>
          </a:p>
          <a:p>
            <a:r>
              <a:rPr lang="cs-CZ" sz="1800" dirty="0">
                <a:solidFill>
                  <a:srgbClr val="FFFFFF"/>
                </a:solidFill>
              </a:rPr>
              <a:t>Čtyři tělíska v „rozích“ štítné žlázy</a:t>
            </a:r>
          </a:p>
          <a:p>
            <a:r>
              <a:rPr lang="cs-CZ" sz="1800" dirty="0">
                <a:solidFill>
                  <a:srgbClr val="FFFFFF"/>
                </a:solidFill>
              </a:rPr>
              <a:t>Produkuje </a:t>
            </a:r>
            <a:r>
              <a:rPr lang="cs-CZ" sz="1800" dirty="0" smtClean="0">
                <a:solidFill>
                  <a:srgbClr val="FFFFFF"/>
                </a:solidFill>
              </a:rPr>
              <a:t>PTH (peptid)</a:t>
            </a:r>
            <a:endParaRPr lang="cs-CZ" sz="1800" dirty="0">
              <a:solidFill>
                <a:srgbClr val="FFFFFF"/>
              </a:solidFill>
            </a:endParaRPr>
          </a:p>
          <a:p>
            <a:r>
              <a:rPr lang="cs-CZ" sz="1800" dirty="0">
                <a:solidFill>
                  <a:srgbClr val="FFFFFF"/>
                </a:solidFill>
              </a:rPr>
              <a:t>Regulace hladiny ionizovaného </a:t>
            </a:r>
            <a:r>
              <a:rPr lang="cs-CZ" sz="1800" dirty="0" smtClean="0">
                <a:solidFill>
                  <a:srgbClr val="FFFFFF"/>
                </a:solidFill>
              </a:rPr>
              <a:t>Ca - reaguje </a:t>
            </a:r>
            <a:r>
              <a:rPr lang="cs-CZ" sz="1800" dirty="0">
                <a:solidFill>
                  <a:srgbClr val="FFFFFF"/>
                </a:solidFill>
              </a:rPr>
              <a:t>na nízké hladiny</a:t>
            </a:r>
          </a:p>
          <a:p>
            <a:r>
              <a:rPr lang="cs-CZ" sz="1800" dirty="0">
                <a:solidFill>
                  <a:srgbClr val="FFFFFF"/>
                </a:solidFill>
              </a:rPr>
              <a:t>PTH ovlivňuje </a:t>
            </a:r>
            <a:r>
              <a:rPr lang="cs-CZ" sz="1800" dirty="0" smtClean="0">
                <a:solidFill>
                  <a:srgbClr val="FFFFFF"/>
                </a:solidFill>
              </a:rPr>
              <a:t>b.</a:t>
            </a:r>
          </a:p>
          <a:p>
            <a:pPr>
              <a:buFont typeface="Comic Sans MS" pitchFamily="66" charset="0"/>
              <a:buChar char="–"/>
            </a:pPr>
            <a:r>
              <a:rPr lang="cs-CZ" sz="1800" dirty="0">
                <a:solidFill>
                  <a:srgbClr val="FFFFFF"/>
                </a:solidFill>
              </a:rPr>
              <a:t>l</a:t>
            </a:r>
            <a:r>
              <a:rPr lang="cs-CZ" sz="1800" dirty="0" smtClean="0">
                <a:solidFill>
                  <a:srgbClr val="FFFFFF"/>
                </a:solidFill>
              </a:rPr>
              <a:t>edvin – zvýšení reabsorpce profiltrovaného Ca</a:t>
            </a:r>
            <a:r>
              <a:rPr lang="cs-CZ" sz="1800" baseline="30000" dirty="0" smtClean="0">
                <a:solidFill>
                  <a:srgbClr val="FFFFFF"/>
                </a:solidFill>
              </a:rPr>
              <a:t>2+</a:t>
            </a:r>
            <a:r>
              <a:rPr lang="cs-CZ" sz="1800" dirty="0" smtClean="0">
                <a:solidFill>
                  <a:srgbClr val="FFFFFF"/>
                </a:solidFill>
              </a:rPr>
              <a:t>, snížení reabsorpce PO</a:t>
            </a:r>
            <a:r>
              <a:rPr lang="cs-CZ" sz="1800" baseline="30000" dirty="0" smtClean="0">
                <a:solidFill>
                  <a:srgbClr val="FFFFFF"/>
                </a:solidFill>
              </a:rPr>
              <a:t>4-</a:t>
            </a:r>
            <a:r>
              <a:rPr lang="cs-CZ" sz="1800" dirty="0" smtClean="0">
                <a:solidFill>
                  <a:srgbClr val="FFFFFF"/>
                </a:solidFill>
              </a:rPr>
              <a:t>, zvýšení tvorby vitaminu D</a:t>
            </a:r>
            <a:r>
              <a:rPr lang="cs-CZ" sz="1800" baseline="-25000" dirty="0" smtClean="0">
                <a:solidFill>
                  <a:srgbClr val="FFFFFF"/>
                </a:solidFill>
              </a:rPr>
              <a:t>3</a:t>
            </a:r>
          </a:p>
          <a:p>
            <a:pPr>
              <a:buFont typeface="Comic Sans MS" pitchFamily="66" charset="0"/>
              <a:buChar char="–"/>
            </a:pPr>
            <a:r>
              <a:rPr lang="cs-CZ" sz="1800" dirty="0">
                <a:solidFill>
                  <a:srgbClr val="FFFFFF"/>
                </a:solidFill>
              </a:rPr>
              <a:t>k</a:t>
            </a:r>
            <a:r>
              <a:rPr lang="cs-CZ" sz="1800" dirty="0" smtClean="0">
                <a:solidFill>
                  <a:srgbClr val="FFFFFF"/>
                </a:solidFill>
              </a:rPr>
              <a:t>ostí – uvolnění mobilizovaného </a:t>
            </a:r>
            <a:r>
              <a:rPr lang="cs-CZ" sz="1800" dirty="0">
                <a:solidFill>
                  <a:srgbClr val="FFFFFF"/>
                </a:solidFill>
              </a:rPr>
              <a:t>Ca</a:t>
            </a:r>
            <a:r>
              <a:rPr lang="cs-CZ" sz="1800" baseline="30000" dirty="0">
                <a:solidFill>
                  <a:srgbClr val="FFFFFF"/>
                </a:solidFill>
              </a:rPr>
              <a:t>2+</a:t>
            </a:r>
            <a:r>
              <a:rPr lang="cs-CZ" sz="1800" dirty="0">
                <a:solidFill>
                  <a:srgbClr val="FFFFFF"/>
                </a:solidFill>
              </a:rPr>
              <a:t>, </a:t>
            </a:r>
            <a:r>
              <a:rPr lang="cs-CZ" sz="1800" dirty="0" smtClean="0">
                <a:solidFill>
                  <a:srgbClr val="FFFFFF"/>
                </a:solidFill>
              </a:rPr>
              <a:t>aktivace osteoklastů</a:t>
            </a:r>
          </a:p>
          <a:p>
            <a:pPr>
              <a:buFont typeface="Comic Sans MS" pitchFamily="66" charset="0"/>
              <a:buChar char="–"/>
            </a:pPr>
            <a:r>
              <a:rPr lang="cs-CZ" sz="1800" dirty="0">
                <a:solidFill>
                  <a:srgbClr val="FFFFFF"/>
                </a:solidFill>
              </a:rPr>
              <a:t>s</a:t>
            </a:r>
            <a:r>
              <a:rPr lang="cs-CZ" sz="1800" dirty="0" smtClean="0">
                <a:solidFill>
                  <a:srgbClr val="FFFFFF"/>
                </a:solidFill>
              </a:rPr>
              <a:t>třev – zvýšená absorpce </a:t>
            </a:r>
            <a:r>
              <a:rPr lang="cs-CZ" sz="1800" dirty="0">
                <a:solidFill>
                  <a:srgbClr val="FFFFFF"/>
                </a:solidFill>
              </a:rPr>
              <a:t>Ca</a:t>
            </a:r>
            <a:r>
              <a:rPr lang="cs-CZ" sz="1800" baseline="30000" dirty="0">
                <a:solidFill>
                  <a:srgbClr val="FFFFFF"/>
                </a:solidFill>
              </a:rPr>
              <a:t>2</a:t>
            </a:r>
            <a:r>
              <a:rPr lang="cs-CZ" sz="1800" baseline="30000" dirty="0" smtClean="0">
                <a:solidFill>
                  <a:srgbClr val="FFFFFF"/>
                </a:solidFill>
              </a:rPr>
              <a:t>+</a:t>
            </a:r>
            <a:r>
              <a:rPr lang="cs-CZ" sz="1800" dirty="0" smtClean="0">
                <a:solidFill>
                  <a:srgbClr val="FFFFFF"/>
                </a:solidFill>
              </a:rPr>
              <a:t> </a:t>
            </a:r>
            <a:endParaRPr lang="cs-CZ" sz="1800" dirty="0">
              <a:solidFill>
                <a:srgbClr val="FFFFFF"/>
              </a:solidFill>
            </a:endParaRPr>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259403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Biochemie Ca</a:t>
            </a:r>
            <a:r>
              <a:rPr lang="cs-CZ" baseline="30000" dirty="0" smtClean="0">
                <a:solidFill>
                  <a:schemeClr val="accent1"/>
                </a:solidFill>
              </a:rPr>
              <a:t>2+</a:t>
            </a:r>
            <a:endParaRPr lang="cs-CZ" baseline="30000" dirty="0">
              <a:solidFill>
                <a:schemeClr val="accent1"/>
              </a:solidFill>
            </a:endParaRPr>
          </a:p>
        </p:txBody>
      </p:sp>
      <p:sp>
        <p:nvSpPr>
          <p:cNvPr id="3" name="Zástupný symbol pro obsah 2"/>
          <p:cNvSpPr>
            <a:spLocks noGrp="1"/>
          </p:cNvSpPr>
          <p:nvPr>
            <p:ph idx="1"/>
          </p:nvPr>
        </p:nvSpPr>
        <p:spPr>
          <a:xfrm>
            <a:off x="395536" y="1340768"/>
            <a:ext cx="8640960" cy="5400600"/>
          </a:xfrm>
        </p:spPr>
        <p:txBody>
          <a:bodyPr>
            <a:normAutofit lnSpcReduction="10000"/>
          </a:bodyPr>
          <a:lstStyle/>
          <a:p>
            <a:pPr marL="0" indent="0">
              <a:lnSpc>
                <a:spcPct val="120000"/>
              </a:lnSpc>
              <a:buNone/>
            </a:pPr>
            <a:r>
              <a:rPr lang="en-US" sz="1800" dirty="0">
                <a:solidFill>
                  <a:srgbClr val="669CF4"/>
                </a:solidFill>
                <a:latin typeface="+mj-lt"/>
              </a:rPr>
              <a:t>↓</a:t>
            </a:r>
            <a:r>
              <a:rPr lang="cs-CZ" sz="1800" dirty="0">
                <a:solidFill>
                  <a:srgbClr val="669CF4"/>
                </a:solidFill>
                <a:latin typeface="+mj-lt"/>
              </a:rPr>
              <a:t>Ca</a:t>
            </a:r>
            <a:r>
              <a:rPr lang="cs-CZ" sz="1800" baseline="30000" dirty="0">
                <a:solidFill>
                  <a:srgbClr val="669CF4"/>
                </a:solidFill>
                <a:latin typeface="+mj-lt"/>
              </a:rPr>
              <a:t>2+</a:t>
            </a:r>
          </a:p>
          <a:p>
            <a:pPr>
              <a:buFontTx/>
              <a:buNone/>
            </a:pPr>
            <a:r>
              <a:rPr lang="cs-CZ" sz="1800" dirty="0" smtClean="0">
                <a:solidFill>
                  <a:schemeClr val="accent1"/>
                </a:solidFill>
                <a:latin typeface="+mj-lt"/>
              </a:rPr>
              <a:t>Etiologie</a:t>
            </a:r>
            <a:r>
              <a:rPr lang="cs-CZ" sz="1800" dirty="0">
                <a:solidFill>
                  <a:schemeClr val="accent1"/>
                </a:solidFill>
                <a:latin typeface="+mj-lt"/>
              </a:rPr>
              <a:t>:</a:t>
            </a:r>
          </a:p>
          <a:p>
            <a:r>
              <a:rPr lang="cs-CZ" sz="1800" dirty="0" err="1">
                <a:solidFill>
                  <a:schemeClr val="accent1"/>
                </a:solidFill>
                <a:latin typeface="+mj-lt"/>
              </a:rPr>
              <a:t>Hypoparatyreóza</a:t>
            </a:r>
            <a:r>
              <a:rPr lang="cs-CZ" sz="1800" dirty="0">
                <a:solidFill>
                  <a:schemeClr val="accent1"/>
                </a:solidFill>
                <a:latin typeface="+mj-lt"/>
              </a:rPr>
              <a:t> (↓</a:t>
            </a:r>
            <a:r>
              <a:rPr lang="cs-CZ" sz="1800" dirty="0" smtClean="0">
                <a:solidFill>
                  <a:schemeClr val="accent1"/>
                </a:solidFill>
                <a:latin typeface="+mj-lt"/>
              </a:rPr>
              <a:t>PTH, ↑</a:t>
            </a:r>
            <a:r>
              <a:rPr lang="cs-CZ" sz="1800" dirty="0">
                <a:solidFill>
                  <a:schemeClr val="accent1"/>
                </a:solidFill>
                <a:latin typeface="+mj-lt"/>
              </a:rPr>
              <a:t>HPO4</a:t>
            </a:r>
            <a:r>
              <a:rPr lang="cs-CZ" sz="1800" baseline="30000" dirty="0">
                <a:solidFill>
                  <a:schemeClr val="accent1"/>
                </a:solidFill>
                <a:latin typeface="+mj-lt"/>
              </a:rPr>
              <a:t>2-</a:t>
            </a:r>
            <a:r>
              <a:rPr lang="cs-CZ" sz="1800" dirty="0">
                <a:solidFill>
                  <a:schemeClr val="accent1"/>
                </a:solidFill>
                <a:latin typeface="+mj-lt"/>
              </a:rPr>
              <a:t>)</a:t>
            </a:r>
          </a:p>
          <a:p>
            <a:r>
              <a:rPr lang="cs-CZ" sz="1800" dirty="0">
                <a:solidFill>
                  <a:schemeClr val="accent1"/>
                </a:solidFill>
                <a:latin typeface="+mj-lt"/>
              </a:rPr>
              <a:t>Vitamin D3 deficience (↑</a:t>
            </a:r>
            <a:r>
              <a:rPr lang="cs-CZ" sz="1800" dirty="0" smtClean="0">
                <a:solidFill>
                  <a:schemeClr val="accent1"/>
                </a:solidFill>
                <a:latin typeface="+mj-lt"/>
              </a:rPr>
              <a:t>PTH, ↓</a:t>
            </a:r>
            <a:r>
              <a:rPr lang="cs-CZ" sz="1800" dirty="0">
                <a:solidFill>
                  <a:schemeClr val="accent1"/>
                </a:solidFill>
                <a:latin typeface="+mj-lt"/>
              </a:rPr>
              <a:t>HPO</a:t>
            </a:r>
            <a:r>
              <a:rPr lang="cs-CZ" sz="1800" baseline="-25000" dirty="0">
                <a:solidFill>
                  <a:schemeClr val="accent1"/>
                </a:solidFill>
                <a:latin typeface="+mj-lt"/>
              </a:rPr>
              <a:t>4</a:t>
            </a:r>
            <a:r>
              <a:rPr lang="cs-CZ" sz="1800" baseline="30000" dirty="0">
                <a:solidFill>
                  <a:schemeClr val="accent1"/>
                </a:solidFill>
                <a:latin typeface="+mj-lt"/>
              </a:rPr>
              <a:t>2-</a:t>
            </a:r>
            <a:r>
              <a:rPr lang="cs-CZ" sz="1800" dirty="0">
                <a:solidFill>
                  <a:schemeClr val="accent1"/>
                </a:solidFill>
                <a:latin typeface="+mj-lt"/>
              </a:rPr>
              <a:t>)</a:t>
            </a:r>
          </a:p>
          <a:p>
            <a:r>
              <a:rPr lang="cs-CZ" sz="1800" dirty="0">
                <a:solidFill>
                  <a:schemeClr val="accent1"/>
                </a:solidFill>
                <a:latin typeface="+mj-lt"/>
              </a:rPr>
              <a:t>Pankreatitida</a:t>
            </a:r>
          </a:p>
          <a:p>
            <a:r>
              <a:rPr lang="cs-CZ" sz="1800" dirty="0">
                <a:solidFill>
                  <a:schemeClr val="accent1"/>
                </a:solidFill>
                <a:latin typeface="+mj-lt"/>
              </a:rPr>
              <a:t>Chronické selhání ledvin (↑</a:t>
            </a:r>
            <a:r>
              <a:rPr lang="cs-CZ" sz="1800" dirty="0" smtClean="0">
                <a:solidFill>
                  <a:schemeClr val="accent1"/>
                </a:solidFill>
                <a:latin typeface="+mj-lt"/>
              </a:rPr>
              <a:t>PTH, ↑</a:t>
            </a:r>
            <a:r>
              <a:rPr lang="cs-CZ" sz="1800" dirty="0">
                <a:solidFill>
                  <a:schemeClr val="accent1"/>
                </a:solidFill>
              </a:rPr>
              <a:t> HPO</a:t>
            </a:r>
            <a:r>
              <a:rPr lang="cs-CZ" sz="1800" baseline="-25000" dirty="0">
                <a:solidFill>
                  <a:schemeClr val="accent1"/>
                </a:solidFill>
              </a:rPr>
              <a:t>4</a:t>
            </a:r>
            <a:r>
              <a:rPr lang="cs-CZ" sz="1800" baseline="30000" dirty="0">
                <a:solidFill>
                  <a:schemeClr val="accent1"/>
                </a:solidFill>
              </a:rPr>
              <a:t>2-</a:t>
            </a:r>
            <a:r>
              <a:rPr lang="cs-CZ" sz="1800" dirty="0" smtClean="0">
                <a:solidFill>
                  <a:schemeClr val="accent1"/>
                </a:solidFill>
                <a:latin typeface="+mj-lt"/>
              </a:rPr>
              <a:t>)</a:t>
            </a:r>
            <a:endParaRPr lang="cs-CZ" sz="1800" dirty="0">
              <a:solidFill>
                <a:schemeClr val="accent1"/>
              </a:solidFill>
              <a:latin typeface="+mj-lt"/>
            </a:endParaRPr>
          </a:p>
          <a:p>
            <a:r>
              <a:rPr lang="cs-CZ" sz="1800" dirty="0">
                <a:solidFill>
                  <a:schemeClr val="accent1"/>
                </a:solidFill>
                <a:latin typeface="+mj-lt"/>
              </a:rPr>
              <a:t>Malnutrice (↑</a:t>
            </a:r>
            <a:r>
              <a:rPr lang="cs-CZ" sz="1800" dirty="0" smtClean="0">
                <a:solidFill>
                  <a:schemeClr val="accent1"/>
                </a:solidFill>
                <a:latin typeface="+mj-lt"/>
              </a:rPr>
              <a:t>PTH, ↓Mg</a:t>
            </a:r>
            <a:r>
              <a:rPr lang="cs-CZ" sz="1800" baseline="30000" dirty="0">
                <a:solidFill>
                  <a:schemeClr val="accent1"/>
                </a:solidFill>
                <a:latin typeface="+mj-lt"/>
              </a:rPr>
              <a:t>2</a:t>
            </a:r>
            <a:r>
              <a:rPr lang="cs-CZ" sz="1800" baseline="30000" dirty="0" smtClean="0">
                <a:solidFill>
                  <a:schemeClr val="accent1"/>
                </a:solidFill>
                <a:latin typeface="+mj-lt"/>
              </a:rPr>
              <a:t>+</a:t>
            </a:r>
            <a:r>
              <a:rPr lang="cs-CZ" sz="1800" dirty="0" smtClean="0">
                <a:solidFill>
                  <a:schemeClr val="accent1"/>
                </a:solidFill>
                <a:latin typeface="+mj-lt"/>
              </a:rPr>
              <a:t>)</a:t>
            </a:r>
          </a:p>
          <a:p>
            <a:endParaRPr lang="cs-CZ" sz="1800" dirty="0">
              <a:solidFill>
                <a:schemeClr val="accent1"/>
              </a:solidFill>
              <a:latin typeface="+mj-lt"/>
            </a:endParaRPr>
          </a:p>
          <a:p>
            <a:pPr marL="0" indent="0">
              <a:lnSpc>
                <a:spcPct val="120000"/>
              </a:lnSpc>
              <a:buNone/>
            </a:pPr>
            <a:r>
              <a:rPr lang="en-US" sz="1800" dirty="0">
                <a:solidFill>
                  <a:srgbClr val="669CF4"/>
                </a:solidFill>
                <a:latin typeface="+mj-lt"/>
              </a:rPr>
              <a:t>↑</a:t>
            </a:r>
            <a:r>
              <a:rPr lang="cs-CZ" sz="1800" dirty="0">
                <a:solidFill>
                  <a:srgbClr val="669CF4"/>
                </a:solidFill>
                <a:latin typeface="+mj-lt"/>
              </a:rPr>
              <a:t>Ca</a:t>
            </a:r>
            <a:r>
              <a:rPr lang="cs-CZ" sz="1800" baseline="30000" dirty="0">
                <a:solidFill>
                  <a:srgbClr val="669CF4"/>
                </a:solidFill>
                <a:latin typeface="+mj-lt"/>
              </a:rPr>
              <a:t>2</a:t>
            </a:r>
            <a:r>
              <a:rPr lang="cs-CZ" sz="1800" baseline="30000" dirty="0" smtClean="0">
                <a:solidFill>
                  <a:srgbClr val="669CF4"/>
                </a:solidFill>
                <a:latin typeface="+mj-lt"/>
              </a:rPr>
              <a:t>+</a:t>
            </a:r>
            <a:endParaRPr lang="cs-CZ" sz="2000" b="1" baseline="30000" dirty="0">
              <a:latin typeface="Arial" charset="0"/>
            </a:endParaRPr>
          </a:p>
          <a:p>
            <a:r>
              <a:rPr lang="cs-CZ" sz="1800" dirty="0">
                <a:solidFill>
                  <a:schemeClr val="accent1"/>
                </a:solidFill>
                <a:latin typeface="+mj-lt"/>
              </a:rPr>
              <a:t>Etiologie:</a:t>
            </a:r>
          </a:p>
          <a:p>
            <a:r>
              <a:rPr lang="cs-CZ" sz="1800" dirty="0">
                <a:solidFill>
                  <a:schemeClr val="accent1"/>
                </a:solidFill>
                <a:latin typeface="+mj-lt"/>
              </a:rPr>
              <a:t>Primární </a:t>
            </a:r>
            <a:r>
              <a:rPr lang="cs-CZ" sz="1800" dirty="0" err="1">
                <a:solidFill>
                  <a:schemeClr val="accent1"/>
                </a:solidFill>
                <a:latin typeface="+mj-lt"/>
              </a:rPr>
              <a:t>hyperparatyreóza</a:t>
            </a:r>
            <a:r>
              <a:rPr lang="cs-CZ" sz="1800" dirty="0">
                <a:solidFill>
                  <a:schemeClr val="accent1"/>
                </a:solidFill>
                <a:latin typeface="+mj-lt"/>
              </a:rPr>
              <a:t> (↑ </a:t>
            </a:r>
            <a:r>
              <a:rPr lang="cs-CZ" sz="1800" dirty="0" smtClean="0">
                <a:solidFill>
                  <a:schemeClr val="accent1"/>
                </a:solidFill>
                <a:latin typeface="+mj-lt"/>
              </a:rPr>
              <a:t>PTH, ↓</a:t>
            </a:r>
            <a:r>
              <a:rPr lang="cs-CZ" sz="1800" dirty="0" smtClean="0">
                <a:solidFill>
                  <a:schemeClr val="accent1"/>
                </a:solidFill>
              </a:rPr>
              <a:t> </a:t>
            </a:r>
            <a:r>
              <a:rPr lang="cs-CZ" sz="1800" dirty="0">
                <a:solidFill>
                  <a:schemeClr val="accent1"/>
                </a:solidFill>
              </a:rPr>
              <a:t>HPO</a:t>
            </a:r>
            <a:r>
              <a:rPr lang="cs-CZ" sz="1800" baseline="-25000" dirty="0">
                <a:solidFill>
                  <a:schemeClr val="accent1"/>
                </a:solidFill>
              </a:rPr>
              <a:t>4</a:t>
            </a:r>
            <a:r>
              <a:rPr lang="cs-CZ" sz="1800" baseline="30000" dirty="0">
                <a:solidFill>
                  <a:schemeClr val="accent1"/>
                </a:solidFill>
              </a:rPr>
              <a:t>2-</a:t>
            </a:r>
            <a:r>
              <a:rPr lang="cs-CZ" sz="1800" dirty="0" smtClean="0">
                <a:solidFill>
                  <a:schemeClr val="accent1"/>
                </a:solidFill>
                <a:latin typeface="+mj-lt"/>
              </a:rPr>
              <a:t>)</a:t>
            </a:r>
            <a:endParaRPr lang="cs-CZ" sz="1800" dirty="0">
              <a:solidFill>
                <a:schemeClr val="accent1"/>
              </a:solidFill>
              <a:latin typeface="+mj-lt"/>
            </a:endParaRPr>
          </a:p>
          <a:p>
            <a:r>
              <a:rPr lang="cs-CZ" sz="1800" dirty="0">
                <a:solidFill>
                  <a:schemeClr val="accent1"/>
                </a:solidFill>
                <a:latin typeface="+mj-lt"/>
              </a:rPr>
              <a:t>Vit. D3 intoxikace (↓</a:t>
            </a:r>
            <a:r>
              <a:rPr lang="cs-CZ" sz="1800" dirty="0" smtClean="0">
                <a:solidFill>
                  <a:schemeClr val="accent1"/>
                </a:solidFill>
                <a:latin typeface="+mj-lt"/>
              </a:rPr>
              <a:t>PTH, ↑</a:t>
            </a:r>
            <a:r>
              <a:rPr lang="cs-CZ" sz="1800" dirty="0" smtClean="0">
                <a:solidFill>
                  <a:schemeClr val="accent1"/>
                </a:solidFill>
              </a:rPr>
              <a:t> </a:t>
            </a:r>
            <a:r>
              <a:rPr lang="cs-CZ" sz="1800" dirty="0">
                <a:solidFill>
                  <a:schemeClr val="accent1"/>
                </a:solidFill>
              </a:rPr>
              <a:t>HPO</a:t>
            </a:r>
            <a:r>
              <a:rPr lang="cs-CZ" sz="1800" baseline="-25000" dirty="0">
                <a:solidFill>
                  <a:schemeClr val="accent1"/>
                </a:solidFill>
              </a:rPr>
              <a:t>4</a:t>
            </a:r>
            <a:r>
              <a:rPr lang="cs-CZ" sz="1800" baseline="30000" dirty="0">
                <a:solidFill>
                  <a:schemeClr val="accent1"/>
                </a:solidFill>
              </a:rPr>
              <a:t>2-</a:t>
            </a:r>
            <a:r>
              <a:rPr lang="cs-CZ" sz="1800" dirty="0" smtClean="0">
                <a:solidFill>
                  <a:schemeClr val="accent1"/>
                </a:solidFill>
                <a:latin typeface="+mj-lt"/>
              </a:rPr>
              <a:t>)</a:t>
            </a:r>
            <a:endParaRPr lang="cs-CZ" sz="1800" dirty="0">
              <a:solidFill>
                <a:schemeClr val="accent1"/>
              </a:solidFill>
              <a:latin typeface="+mj-lt"/>
            </a:endParaRPr>
          </a:p>
          <a:p>
            <a:r>
              <a:rPr lang="cs-CZ" sz="1800" dirty="0">
                <a:solidFill>
                  <a:schemeClr val="accent1"/>
                </a:solidFill>
                <a:latin typeface="+mj-lt"/>
              </a:rPr>
              <a:t>Insuficience kůry </a:t>
            </a:r>
            <a:r>
              <a:rPr lang="cs-CZ" sz="1800" dirty="0" smtClean="0">
                <a:solidFill>
                  <a:schemeClr val="accent1"/>
                </a:solidFill>
                <a:latin typeface="+mj-lt"/>
              </a:rPr>
              <a:t>nadledvin (kortizol </a:t>
            </a:r>
            <a:r>
              <a:rPr lang="cs-CZ" sz="1800" dirty="0">
                <a:solidFill>
                  <a:schemeClr val="accent1"/>
                </a:solidFill>
                <a:latin typeface="+mj-lt"/>
              </a:rPr>
              <a:t>inhibuje resorpci Ca</a:t>
            </a:r>
            <a:r>
              <a:rPr lang="cs-CZ" sz="1800" baseline="30000" dirty="0">
                <a:solidFill>
                  <a:schemeClr val="accent1"/>
                </a:solidFill>
                <a:latin typeface="+mj-lt"/>
              </a:rPr>
              <a:t>2+ </a:t>
            </a:r>
            <a:r>
              <a:rPr lang="cs-CZ" sz="1800" dirty="0">
                <a:solidFill>
                  <a:schemeClr val="accent1"/>
                </a:solidFill>
                <a:latin typeface="+mj-lt"/>
              </a:rPr>
              <a:t>ve střevě)</a:t>
            </a:r>
          </a:p>
          <a:p>
            <a:r>
              <a:rPr lang="cs-CZ" sz="1800" dirty="0">
                <a:solidFill>
                  <a:schemeClr val="accent1"/>
                </a:solidFill>
                <a:latin typeface="+mj-lt"/>
              </a:rPr>
              <a:t>Malignity (ca prsu, bronchogenní ca, myelom</a:t>
            </a:r>
            <a:r>
              <a:rPr lang="cs-CZ" sz="1800" dirty="0" smtClean="0">
                <a:solidFill>
                  <a:schemeClr val="accent1"/>
                </a:solidFill>
                <a:latin typeface="+mj-lt"/>
              </a:rPr>
              <a:t>) - (</a:t>
            </a:r>
            <a:r>
              <a:rPr lang="cs-CZ" sz="1800" dirty="0" err="1">
                <a:solidFill>
                  <a:schemeClr val="accent1"/>
                </a:solidFill>
                <a:latin typeface="+mj-lt"/>
              </a:rPr>
              <a:t>PTHrP</a:t>
            </a:r>
            <a:r>
              <a:rPr lang="cs-CZ" sz="1800" dirty="0">
                <a:solidFill>
                  <a:schemeClr val="accent1"/>
                </a:solidFill>
                <a:latin typeface="+mj-lt"/>
              </a:rPr>
              <a:t>, IL-6 nebo jiný </a:t>
            </a:r>
            <a:r>
              <a:rPr lang="cs-CZ" sz="1800" dirty="0" err="1">
                <a:solidFill>
                  <a:schemeClr val="accent1"/>
                </a:solidFill>
                <a:latin typeface="+mj-lt"/>
              </a:rPr>
              <a:t>cytokin</a:t>
            </a:r>
            <a:r>
              <a:rPr lang="cs-CZ" sz="1800" dirty="0">
                <a:solidFill>
                  <a:schemeClr val="accent1"/>
                </a:solidFill>
                <a:latin typeface="+mj-lt"/>
              </a:rPr>
              <a:t>)</a:t>
            </a:r>
          </a:p>
          <a:p>
            <a:r>
              <a:rPr lang="cs-CZ" sz="1800" dirty="0">
                <a:solidFill>
                  <a:schemeClr val="accent1"/>
                </a:solidFill>
                <a:latin typeface="+mj-lt"/>
              </a:rPr>
              <a:t>Imobilizace</a:t>
            </a:r>
          </a:p>
          <a:p>
            <a:r>
              <a:rPr lang="cs-CZ" sz="1800" dirty="0">
                <a:solidFill>
                  <a:schemeClr val="accent1"/>
                </a:solidFill>
                <a:latin typeface="+mj-lt"/>
              </a:rPr>
              <a:t>Sarkoidóza (tvorba 1,25-OH-D3 vit. v makrofázích)</a:t>
            </a:r>
          </a:p>
          <a:p>
            <a:pPr marL="0" indent="0">
              <a:buNone/>
            </a:pPr>
            <a:endParaRPr lang="cs-CZ" sz="1800" dirty="0" smtClean="0">
              <a:solidFill>
                <a:srgbClr val="669CF4"/>
              </a:solidFill>
              <a:latin typeface="+mj-lt"/>
            </a:endParaRPr>
          </a:p>
        </p:txBody>
      </p:sp>
      <p:pic>
        <p:nvPicPr>
          <p:cNvPr id="9218" name="Picture 2" descr="http://upload.wikimedia.org/wikipedia/commons/thumb/2/23/Calcium_regulation.png/330px-Calcium_regu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89509"/>
            <a:ext cx="292463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60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Příštítná tělíska</a:t>
            </a:r>
            <a:endParaRPr lang="cs-CZ" dirty="0">
              <a:solidFill>
                <a:schemeClr val="accent1"/>
              </a:solidFill>
            </a:endParaRPr>
          </a:p>
        </p:txBody>
      </p:sp>
      <p:sp>
        <p:nvSpPr>
          <p:cNvPr id="3" name="Zástupný symbol pro obsah 2"/>
          <p:cNvSpPr>
            <a:spLocks noGrp="1"/>
          </p:cNvSpPr>
          <p:nvPr>
            <p:ph idx="1"/>
          </p:nvPr>
        </p:nvSpPr>
        <p:spPr>
          <a:xfrm>
            <a:off x="467544" y="1268760"/>
            <a:ext cx="7992888" cy="5400600"/>
          </a:xfrm>
        </p:spPr>
        <p:txBody>
          <a:bodyPr>
            <a:normAutofit/>
          </a:bodyPr>
          <a:lstStyle/>
          <a:p>
            <a:pPr marL="0" indent="0">
              <a:buNone/>
            </a:pPr>
            <a:r>
              <a:rPr lang="cs-CZ" sz="1800" dirty="0" smtClean="0">
                <a:solidFill>
                  <a:srgbClr val="669CF4"/>
                </a:solidFill>
                <a:latin typeface="+mj-lt"/>
              </a:rPr>
              <a:t>Poruchy </a:t>
            </a:r>
            <a:r>
              <a:rPr lang="cs-CZ" sz="1800" dirty="0" err="1">
                <a:solidFill>
                  <a:srgbClr val="669CF4"/>
                </a:solidFill>
                <a:latin typeface="+mj-lt"/>
              </a:rPr>
              <a:t>f</a:t>
            </a:r>
            <a:r>
              <a:rPr lang="cs-CZ" sz="1800" dirty="0" err="1" smtClean="0">
                <a:solidFill>
                  <a:srgbClr val="669CF4"/>
                </a:solidFill>
                <a:latin typeface="+mj-lt"/>
              </a:rPr>
              <a:t>ce</a:t>
            </a:r>
            <a:r>
              <a:rPr lang="cs-CZ" sz="1800" dirty="0" smtClean="0">
                <a:solidFill>
                  <a:srgbClr val="669CF4"/>
                </a:solidFill>
                <a:latin typeface="+mj-lt"/>
              </a:rPr>
              <a:t>:</a:t>
            </a:r>
          </a:p>
          <a:p>
            <a:r>
              <a:rPr lang="cs-CZ" sz="1800" dirty="0">
                <a:solidFill>
                  <a:srgbClr val="FFFFFF"/>
                </a:solidFill>
              </a:rPr>
              <a:t>Primární poruchy – poruchy vlastní žlázy</a:t>
            </a:r>
          </a:p>
          <a:p>
            <a:r>
              <a:rPr lang="cs-CZ" sz="1800" dirty="0">
                <a:solidFill>
                  <a:srgbClr val="FFFFFF"/>
                </a:solidFill>
              </a:rPr>
              <a:t>Sekundární poruchy – způsobené změnami koncentrace vápenatých iontů v důsledku jiných chorob</a:t>
            </a:r>
          </a:p>
          <a:p>
            <a:r>
              <a:rPr lang="cs-CZ" sz="1800" dirty="0">
                <a:solidFill>
                  <a:srgbClr val="FFFFFF"/>
                </a:solidFill>
              </a:rPr>
              <a:t>Poruchy reaktivity tkání </a:t>
            </a:r>
            <a:r>
              <a:rPr lang="cs-CZ" sz="1800" dirty="0" err="1">
                <a:solidFill>
                  <a:srgbClr val="FFFFFF"/>
                </a:solidFill>
              </a:rPr>
              <a:t>pseudohypoparatyreoidismus</a:t>
            </a:r>
            <a:endParaRPr lang="cs-CZ" sz="1800" dirty="0">
              <a:solidFill>
                <a:srgbClr val="FFFFFF"/>
              </a:solidFill>
            </a:endParaRPr>
          </a:p>
          <a:p>
            <a:pPr marL="0" indent="0">
              <a:buNone/>
            </a:pPr>
            <a:endParaRPr lang="cs-CZ" sz="1800" dirty="0" smtClean="0">
              <a:solidFill>
                <a:srgbClr val="669CF4"/>
              </a:solidFill>
              <a:latin typeface="+mj-lt"/>
            </a:endParaRPr>
          </a:p>
          <a:p>
            <a:pPr>
              <a:buAutoNum type="arabicPeriod"/>
            </a:pPr>
            <a:r>
              <a:rPr lang="cs-CZ" sz="1800" dirty="0" smtClean="0">
                <a:solidFill>
                  <a:srgbClr val="FFFFFF"/>
                </a:solidFill>
              </a:rPr>
              <a:t>Hypofunkce</a:t>
            </a:r>
            <a:endParaRPr lang="cs-CZ" sz="1800" dirty="0">
              <a:solidFill>
                <a:srgbClr val="FFFFFF"/>
              </a:solidFill>
            </a:endParaRPr>
          </a:p>
          <a:p>
            <a:pPr marL="0" indent="0">
              <a:buNone/>
            </a:pPr>
            <a:r>
              <a:rPr lang="cs-CZ" sz="1800" dirty="0" err="1" smtClean="0">
                <a:solidFill>
                  <a:schemeClr val="bg1">
                    <a:lumMod val="40000"/>
                    <a:lumOff val="60000"/>
                  </a:schemeClr>
                </a:solidFill>
              </a:rPr>
              <a:t>Hypoparatyreóza</a:t>
            </a:r>
            <a:endParaRPr lang="cs-CZ" sz="1800" dirty="0">
              <a:solidFill>
                <a:srgbClr val="FFFFFF"/>
              </a:solidFill>
            </a:endParaRPr>
          </a:p>
          <a:p>
            <a:r>
              <a:rPr lang="cs-CZ" sz="1800" dirty="0">
                <a:solidFill>
                  <a:srgbClr val="FFFFFF"/>
                </a:solidFill>
              </a:rPr>
              <a:t>z</a:t>
            </a:r>
            <a:r>
              <a:rPr lang="cs-CZ" sz="1800" dirty="0" smtClean="0">
                <a:solidFill>
                  <a:srgbClr val="FFFFFF"/>
                </a:solidFill>
              </a:rPr>
              <a:t>působuje </a:t>
            </a:r>
            <a:r>
              <a:rPr lang="cs-CZ" sz="1800" dirty="0" err="1" smtClean="0">
                <a:solidFill>
                  <a:srgbClr val="FFFFFF"/>
                </a:solidFill>
              </a:rPr>
              <a:t>hyperfosfatémii</a:t>
            </a:r>
            <a:r>
              <a:rPr lang="cs-CZ" sz="1800" dirty="0" smtClean="0">
                <a:solidFill>
                  <a:srgbClr val="FFFFFF"/>
                </a:solidFill>
              </a:rPr>
              <a:t> a </a:t>
            </a:r>
            <a:r>
              <a:rPr lang="cs-CZ" sz="1800" dirty="0" err="1">
                <a:solidFill>
                  <a:srgbClr val="FFFFFF"/>
                </a:solidFill>
              </a:rPr>
              <a:t>hypokalcémii</a:t>
            </a:r>
            <a:r>
              <a:rPr lang="cs-CZ" sz="1800" dirty="0">
                <a:solidFill>
                  <a:srgbClr val="FFFFFF"/>
                </a:solidFill>
              </a:rPr>
              <a:t> </a:t>
            </a:r>
            <a:r>
              <a:rPr lang="cs-CZ" sz="1800" dirty="0" smtClean="0">
                <a:solidFill>
                  <a:srgbClr val="FFFFFF"/>
                </a:solidFill>
              </a:rPr>
              <a:t>(s tím je spojena tetanie), psychické poruchy</a:t>
            </a:r>
          </a:p>
          <a:p>
            <a:r>
              <a:rPr lang="cs-CZ" sz="1800" dirty="0">
                <a:solidFill>
                  <a:srgbClr val="FFFFFF"/>
                </a:solidFill>
              </a:rPr>
              <a:t>p</a:t>
            </a:r>
            <a:r>
              <a:rPr lang="cs-CZ" sz="1800" dirty="0" smtClean="0">
                <a:solidFill>
                  <a:srgbClr val="FFFFFF"/>
                </a:solidFill>
              </a:rPr>
              <a:t>rimární – chirurgické odstranění, </a:t>
            </a:r>
            <a:r>
              <a:rPr lang="cs-CZ" sz="1800" dirty="0" err="1" smtClean="0">
                <a:solidFill>
                  <a:srgbClr val="FFFFFF"/>
                </a:solidFill>
              </a:rPr>
              <a:t>autoimunitnní</a:t>
            </a:r>
            <a:r>
              <a:rPr lang="cs-CZ" sz="1800" dirty="0" smtClean="0">
                <a:solidFill>
                  <a:srgbClr val="FFFFFF"/>
                </a:solidFill>
              </a:rPr>
              <a:t> poškození</a:t>
            </a:r>
          </a:p>
          <a:p>
            <a:r>
              <a:rPr lang="cs-CZ" sz="1800" dirty="0">
                <a:solidFill>
                  <a:srgbClr val="FFFFFF"/>
                </a:solidFill>
              </a:rPr>
              <a:t>s</a:t>
            </a:r>
            <a:r>
              <a:rPr lang="cs-CZ" sz="1800" dirty="0" smtClean="0">
                <a:solidFill>
                  <a:srgbClr val="FFFFFF"/>
                </a:solidFill>
              </a:rPr>
              <a:t>ekundární – např. zvýšený příjem nebo zvýšená produkce vitaminu D (tlumí sekreci PTH a zvyšuje uvolňování kalcia z kostí)</a:t>
            </a:r>
            <a:endParaRPr lang="cs-CZ" sz="1800" dirty="0">
              <a:solidFill>
                <a:schemeClr val="bg1">
                  <a:lumMod val="40000"/>
                  <a:lumOff val="60000"/>
                </a:schemeClr>
              </a:solidFill>
            </a:endParaRPr>
          </a:p>
        </p:txBody>
      </p:sp>
    </p:spTree>
    <p:extLst>
      <p:ext uri="{BB962C8B-B14F-4D97-AF65-F5344CB8AC3E}">
        <p14:creationId xmlns:p14="http://schemas.microsoft.com/office/powerpoint/2010/main" val="2130489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Příštítná tělíska</a:t>
            </a:r>
            <a:endParaRPr lang="cs-CZ" dirty="0">
              <a:solidFill>
                <a:schemeClr val="accent1"/>
              </a:solidFill>
            </a:endParaRPr>
          </a:p>
        </p:txBody>
      </p:sp>
      <p:sp>
        <p:nvSpPr>
          <p:cNvPr id="3" name="Zástupný symbol pro obsah 2"/>
          <p:cNvSpPr>
            <a:spLocks noGrp="1"/>
          </p:cNvSpPr>
          <p:nvPr>
            <p:ph idx="1"/>
          </p:nvPr>
        </p:nvSpPr>
        <p:spPr>
          <a:xfrm>
            <a:off x="467544" y="1124744"/>
            <a:ext cx="7992888" cy="5400600"/>
          </a:xfrm>
        </p:spPr>
        <p:txBody>
          <a:bodyPr>
            <a:normAutofit/>
          </a:bodyPr>
          <a:lstStyle/>
          <a:p>
            <a:pPr marL="0" indent="0">
              <a:buNone/>
            </a:pPr>
            <a:r>
              <a:rPr lang="cs-CZ" sz="1800" dirty="0" smtClean="0">
                <a:solidFill>
                  <a:srgbClr val="669CF4"/>
                </a:solidFill>
                <a:latin typeface="+mj-lt"/>
              </a:rPr>
              <a:t>Poruchy </a:t>
            </a:r>
            <a:r>
              <a:rPr lang="cs-CZ" sz="1800" dirty="0" err="1">
                <a:solidFill>
                  <a:srgbClr val="669CF4"/>
                </a:solidFill>
                <a:latin typeface="+mj-lt"/>
              </a:rPr>
              <a:t>f</a:t>
            </a:r>
            <a:r>
              <a:rPr lang="cs-CZ" sz="1800" dirty="0" err="1" smtClean="0">
                <a:solidFill>
                  <a:srgbClr val="669CF4"/>
                </a:solidFill>
                <a:latin typeface="+mj-lt"/>
              </a:rPr>
              <a:t>ce</a:t>
            </a:r>
            <a:r>
              <a:rPr lang="cs-CZ" sz="1800" dirty="0" smtClean="0">
                <a:solidFill>
                  <a:srgbClr val="669CF4"/>
                </a:solidFill>
                <a:latin typeface="+mj-lt"/>
              </a:rPr>
              <a:t>:</a:t>
            </a:r>
            <a:endParaRPr lang="cs-CZ" sz="1800" dirty="0">
              <a:solidFill>
                <a:srgbClr val="FFFFFF"/>
              </a:solidFill>
            </a:endParaRPr>
          </a:p>
          <a:p>
            <a:pPr marL="0" indent="0">
              <a:buNone/>
            </a:pPr>
            <a:r>
              <a:rPr lang="cs-CZ" sz="1800" dirty="0">
                <a:solidFill>
                  <a:schemeClr val="accent1"/>
                </a:solidFill>
              </a:rPr>
              <a:t>2. </a:t>
            </a:r>
            <a:r>
              <a:rPr lang="cs-CZ" sz="1800" dirty="0" smtClean="0">
                <a:solidFill>
                  <a:schemeClr val="accent1"/>
                </a:solidFill>
              </a:rPr>
              <a:t>Hyperfunkce</a:t>
            </a:r>
          </a:p>
          <a:p>
            <a:pPr marL="0" indent="0">
              <a:buNone/>
            </a:pPr>
            <a:r>
              <a:rPr lang="cs-CZ" sz="1800" dirty="0" err="1" smtClean="0">
                <a:solidFill>
                  <a:schemeClr val="bg1">
                    <a:lumMod val="40000"/>
                    <a:lumOff val="60000"/>
                  </a:schemeClr>
                </a:solidFill>
              </a:rPr>
              <a:t>Hyperparatyreóza</a:t>
            </a:r>
            <a:endParaRPr lang="cs-CZ" sz="1800" dirty="0">
              <a:solidFill>
                <a:srgbClr val="FFFFFF"/>
              </a:solidFill>
            </a:endParaRPr>
          </a:p>
          <a:p>
            <a:r>
              <a:rPr lang="cs-CZ" sz="1800" dirty="0">
                <a:solidFill>
                  <a:srgbClr val="FFFFFF"/>
                </a:solidFill>
              </a:rPr>
              <a:t>p</a:t>
            </a:r>
            <a:r>
              <a:rPr lang="cs-CZ" sz="1800" dirty="0" smtClean="0">
                <a:solidFill>
                  <a:srgbClr val="FFFFFF"/>
                </a:solidFill>
              </a:rPr>
              <a:t>rimární - příčinou je hyperplazie </a:t>
            </a:r>
            <a:r>
              <a:rPr lang="cs-CZ" sz="1800" dirty="0" smtClean="0">
                <a:solidFill>
                  <a:srgbClr val="FFFFFF"/>
                </a:solidFill>
              </a:rPr>
              <a:t>nebo </a:t>
            </a:r>
            <a:r>
              <a:rPr lang="cs-CZ" sz="1800" dirty="0" smtClean="0">
                <a:solidFill>
                  <a:srgbClr val="FFFFFF"/>
                </a:solidFill>
              </a:rPr>
              <a:t>adenom, </a:t>
            </a:r>
            <a:r>
              <a:rPr lang="cs-CZ" sz="1800" dirty="0" err="1" smtClean="0">
                <a:solidFill>
                  <a:srgbClr val="FFFFFF"/>
                </a:solidFill>
              </a:rPr>
              <a:t>hyperkalciurie</a:t>
            </a:r>
            <a:r>
              <a:rPr lang="cs-CZ" sz="1800" dirty="0" smtClean="0">
                <a:solidFill>
                  <a:srgbClr val="FFFFFF"/>
                </a:solidFill>
              </a:rPr>
              <a:t>, úbytek kostní hmoty</a:t>
            </a:r>
          </a:p>
          <a:p>
            <a:r>
              <a:rPr lang="cs-CZ" sz="1800" dirty="0">
                <a:solidFill>
                  <a:srgbClr val="FFFFFF"/>
                </a:solidFill>
              </a:rPr>
              <a:t>s</a:t>
            </a:r>
            <a:r>
              <a:rPr lang="cs-CZ" sz="1800" dirty="0" smtClean="0">
                <a:solidFill>
                  <a:srgbClr val="FFFFFF"/>
                </a:solidFill>
              </a:rPr>
              <a:t>ekundární – příčinou je porucha , </a:t>
            </a:r>
            <a:r>
              <a:rPr lang="cs-CZ" sz="1800" dirty="0" err="1" smtClean="0">
                <a:solidFill>
                  <a:srgbClr val="FFFFFF"/>
                </a:solidFill>
              </a:rPr>
              <a:t>kt</a:t>
            </a:r>
            <a:r>
              <a:rPr lang="cs-CZ" sz="1800" dirty="0" smtClean="0">
                <a:solidFill>
                  <a:srgbClr val="FFFFFF"/>
                </a:solidFill>
              </a:rPr>
              <a:t>. snižuje koncentraci ionizovaného kalcia v plazmě a </a:t>
            </a:r>
            <a:r>
              <a:rPr lang="cs-CZ" sz="1800" dirty="0" err="1" smtClean="0">
                <a:solidFill>
                  <a:srgbClr val="FFFFFF"/>
                </a:solidFill>
              </a:rPr>
              <a:t>tk</a:t>
            </a:r>
            <a:r>
              <a:rPr lang="cs-CZ" sz="1800" dirty="0" smtClean="0">
                <a:solidFill>
                  <a:srgbClr val="FFFFFF"/>
                </a:solidFill>
              </a:rPr>
              <a:t>. moku, hypovitaminóza vit. D, </a:t>
            </a:r>
            <a:r>
              <a:rPr lang="cs-CZ" sz="1800" dirty="0">
                <a:solidFill>
                  <a:srgbClr val="FFFFFF"/>
                </a:solidFill>
              </a:rPr>
              <a:t>c</a:t>
            </a:r>
            <a:r>
              <a:rPr lang="cs-CZ" sz="1800" dirty="0" smtClean="0">
                <a:solidFill>
                  <a:srgbClr val="FFFFFF"/>
                </a:solidFill>
              </a:rPr>
              <a:t>hronické selhání ledvin (nedostatečné vylučování fosfátů) - </a:t>
            </a:r>
            <a:r>
              <a:rPr lang="cs-CZ" sz="1800" dirty="0" err="1" smtClean="0">
                <a:solidFill>
                  <a:srgbClr val="FFFFFF"/>
                </a:solidFill>
              </a:rPr>
              <a:t>osteodystrofie</a:t>
            </a:r>
            <a:r>
              <a:rPr lang="cs-CZ" sz="1800" dirty="0" smtClean="0">
                <a:solidFill>
                  <a:srgbClr val="FFFFFF"/>
                </a:solidFill>
              </a:rPr>
              <a:t>, </a:t>
            </a:r>
            <a:r>
              <a:rPr lang="cs-CZ" sz="1800" dirty="0" err="1" smtClean="0">
                <a:solidFill>
                  <a:srgbClr val="FFFFFF"/>
                </a:solidFill>
              </a:rPr>
              <a:t>hyperfosfatémie</a:t>
            </a:r>
            <a:endParaRPr lang="cs-CZ" sz="1800" dirty="0" smtClean="0">
              <a:solidFill>
                <a:srgbClr val="FFFFFF"/>
              </a:solidFill>
            </a:endParaRPr>
          </a:p>
          <a:p>
            <a:pPr marL="0" indent="0">
              <a:buNone/>
            </a:pPr>
            <a:r>
              <a:rPr lang="cs-CZ" sz="1800" dirty="0" smtClean="0">
                <a:solidFill>
                  <a:srgbClr val="FFFFFF"/>
                </a:solidFill>
              </a:rPr>
              <a:t> </a:t>
            </a:r>
            <a:endParaRPr lang="cs-CZ" sz="1800" dirty="0">
              <a:solidFill>
                <a:schemeClr val="accent1"/>
              </a:solidFill>
            </a:endParaRPr>
          </a:p>
          <a:p>
            <a:pPr marL="0" indent="0">
              <a:buNone/>
            </a:pPr>
            <a:endParaRPr lang="cs-CZ" sz="1800" dirty="0" smtClean="0">
              <a:solidFill>
                <a:srgbClr val="669CF4"/>
              </a:solidFill>
              <a:latin typeface="+mj-lt"/>
            </a:endParaRPr>
          </a:p>
          <a:p>
            <a:pPr marL="0" indent="0">
              <a:buNone/>
            </a:pPr>
            <a:endParaRPr lang="cs-CZ" sz="1800" dirty="0" smtClean="0">
              <a:solidFill>
                <a:srgbClr val="669CF4"/>
              </a:solidFill>
              <a:latin typeface="+mj-lt"/>
            </a:endParaRPr>
          </a:p>
        </p:txBody>
      </p:sp>
      <p:pic>
        <p:nvPicPr>
          <p:cNvPr id="4" name="Picture 2" descr="http://img.mf.cz/382/659/priznaky.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259632" y="4077072"/>
            <a:ext cx="2880320" cy="2584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g.mf.cz/382/659/priznaky.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821138" y="4074766"/>
            <a:ext cx="2882890" cy="258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052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Kůra nadledvin</a:t>
            </a:r>
            <a:endParaRPr lang="cs-CZ" dirty="0">
              <a:solidFill>
                <a:schemeClr val="accent1"/>
              </a:solidFill>
            </a:endParaRPr>
          </a:p>
        </p:txBody>
      </p:sp>
      <p:sp>
        <p:nvSpPr>
          <p:cNvPr id="3" name="Zástupný symbol pro obsah 2"/>
          <p:cNvSpPr>
            <a:spLocks noGrp="1"/>
          </p:cNvSpPr>
          <p:nvPr>
            <p:ph idx="1"/>
          </p:nvPr>
        </p:nvSpPr>
        <p:spPr>
          <a:xfrm>
            <a:off x="467544" y="1484784"/>
            <a:ext cx="8075240" cy="4637112"/>
          </a:xfrm>
        </p:spPr>
        <p:txBody>
          <a:bodyPr>
            <a:normAutofit/>
          </a:bodyPr>
          <a:lstStyle/>
          <a:p>
            <a:pPr marL="0" indent="0">
              <a:buNone/>
            </a:pPr>
            <a:r>
              <a:rPr lang="cs-CZ" sz="2000" dirty="0" err="1" smtClean="0">
                <a:solidFill>
                  <a:srgbClr val="669CF4"/>
                </a:solidFill>
                <a:latin typeface="+mj-lt"/>
              </a:rPr>
              <a:t>Fce</a:t>
            </a:r>
            <a:r>
              <a:rPr lang="cs-CZ" sz="2000" dirty="0" smtClean="0">
                <a:solidFill>
                  <a:srgbClr val="669CF4"/>
                </a:solidFill>
                <a:latin typeface="+mj-lt"/>
              </a:rPr>
              <a:t>:</a:t>
            </a:r>
          </a:p>
          <a:p>
            <a:r>
              <a:rPr lang="cs-CZ" sz="2000" dirty="0" err="1">
                <a:solidFill>
                  <a:srgbClr val="FFFFFF"/>
                </a:solidFill>
              </a:rPr>
              <a:t>s</a:t>
            </a:r>
            <a:r>
              <a:rPr lang="cs-CZ" sz="2000" dirty="0" err="1" smtClean="0">
                <a:solidFill>
                  <a:srgbClr val="FFFFFF"/>
                </a:solidFill>
              </a:rPr>
              <a:t>teroidogeneze</a:t>
            </a:r>
            <a:endParaRPr lang="cs-CZ" sz="2000" dirty="0" smtClean="0">
              <a:solidFill>
                <a:srgbClr val="FFFFFF"/>
              </a:solidFill>
            </a:endParaRPr>
          </a:p>
          <a:p>
            <a:r>
              <a:rPr lang="cs-CZ" sz="2000" dirty="0" smtClean="0">
                <a:solidFill>
                  <a:srgbClr val="FFFFFF"/>
                </a:solidFill>
              </a:rPr>
              <a:t>tři </a:t>
            </a:r>
            <a:r>
              <a:rPr lang="cs-CZ" sz="2000" dirty="0">
                <a:solidFill>
                  <a:srgbClr val="FFFFFF"/>
                </a:solidFill>
              </a:rPr>
              <a:t>zóny</a:t>
            </a:r>
          </a:p>
          <a:p>
            <a:pPr lvl="1"/>
            <a:r>
              <a:rPr lang="cs-CZ" sz="2000" dirty="0" err="1">
                <a:solidFill>
                  <a:srgbClr val="FFFFFF"/>
                </a:solidFill>
              </a:rPr>
              <a:t>Glomerulosa</a:t>
            </a:r>
            <a:r>
              <a:rPr lang="cs-CZ" sz="2000" dirty="0">
                <a:solidFill>
                  <a:srgbClr val="FFFFFF"/>
                </a:solidFill>
              </a:rPr>
              <a:t> (zevní) </a:t>
            </a:r>
            <a:r>
              <a:rPr lang="cs-CZ" sz="2000" dirty="0" err="1" smtClean="0">
                <a:solidFill>
                  <a:srgbClr val="FFFFFF"/>
                </a:solidFill>
              </a:rPr>
              <a:t>mineralkortikoidy</a:t>
            </a:r>
            <a:r>
              <a:rPr lang="cs-CZ" sz="2000" dirty="0" smtClean="0">
                <a:solidFill>
                  <a:srgbClr val="FFFFFF"/>
                </a:solidFill>
              </a:rPr>
              <a:t> - aldosteron, </a:t>
            </a:r>
            <a:r>
              <a:rPr lang="cs-CZ" sz="2000" dirty="0">
                <a:solidFill>
                  <a:srgbClr val="FFFFFF"/>
                </a:solidFill>
              </a:rPr>
              <a:t>angiotensin</a:t>
            </a:r>
          </a:p>
          <a:p>
            <a:pPr lvl="1"/>
            <a:r>
              <a:rPr lang="cs-CZ" sz="2000" dirty="0" err="1">
                <a:solidFill>
                  <a:srgbClr val="FFFFFF"/>
                </a:solidFill>
              </a:rPr>
              <a:t>Fascikulata</a:t>
            </a:r>
            <a:r>
              <a:rPr lang="cs-CZ" sz="2000" dirty="0">
                <a:solidFill>
                  <a:srgbClr val="FFFFFF"/>
                </a:solidFill>
              </a:rPr>
              <a:t> (střední) glukokortikoidy, ACTH</a:t>
            </a:r>
          </a:p>
          <a:p>
            <a:pPr lvl="1"/>
            <a:r>
              <a:rPr lang="cs-CZ" sz="2000" dirty="0" err="1">
                <a:solidFill>
                  <a:srgbClr val="FFFFFF"/>
                </a:solidFill>
              </a:rPr>
              <a:t>Retikularis</a:t>
            </a:r>
            <a:r>
              <a:rPr lang="cs-CZ" sz="2000" dirty="0">
                <a:solidFill>
                  <a:srgbClr val="FFFFFF"/>
                </a:solidFill>
              </a:rPr>
              <a:t>  (vnitřní) androgeny, ACTH</a:t>
            </a:r>
          </a:p>
          <a:p>
            <a:r>
              <a:rPr lang="cs-CZ" sz="2000" dirty="0" smtClean="0">
                <a:solidFill>
                  <a:srgbClr val="FFFFFF"/>
                </a:solidFill>
              </a:rPr>
              <a:t>různá </a:t>
            </a:r>
            <a:r>
              <a:rPr lang="cs-CZ" sz="2000" dirty="0">
                <a:solidFill>
                  <a:srgbClr val="FFFFFF"/>
                </a:solidFill>
              </a:rPr>
              <a:t>enzymová výbava</a:t>
            </a:r>
          </a:p>
          <a:p>
            <a:r>
              <a:rPr lang="cs-CZ" sz="2000" dirty="0" smtClean="0">
                <a:solidFill>
                  <a:srgbClr val="FFFFFF"/>
                </a:solidFill>
              </a:rPr>
              <a:t>enzymové defekty</a:t>
            </a:r>
          </a:p>
          <a:p>
            <a:pPr marL="0" indent="0">
              <a:buNone/>
            </a:pPr>
            <a:endParaRPr lang="cs-CZ" sz="2000" dirty="0">
              <a:solidFill>
                <a:srgbClr val="FFFFFF"/>
              </a:solidFill>
            </a:endParaRPr>
          </a:p>
          <a:p>
            <a:pPr marL="0" indent="0">
              <a:buNone/>
            </a:pPr>
            <a:endParaRPr lang="cs-CZ" sz="2000" dirty="0" smtClean="0">
              <a:solidFill>
                <a:srgbClr val="669CF4"/>
              </a:solidFill>
              <a:latin typeface="+mj-lt"/>
            </a:endParaRPr>
          </a:p>
        </p:txBody>
      </p:sp>
    </p:spTree>
    <p:extLst>
      <p:ext uri="{BB962C8B-B14F-4D97-AF65-F5344CB8AC3E}">
        <p14:creationId xmlns:p14="http://schemas.microsoft.com/office/powerpoint/2010/main" val="1424420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rs.els-cdn.com/content/image/1-s2.0-S0140673603134927-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17848"/>
            <a:ext cx="5045367" cy="607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92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Kůra nadledvin</a:t>
            </a:r>
            <a:endParaRPr lang="cs-CZ" dirty="0">
              <a:solidFill>
                <a:schemeClr val="accent1"/>
              </a:solidFill>
            </a:endParaRPr>
          </a:p>
        </p:txBody>
      </p:sp>
      <p:sp>
        <p:nvSpPr>
          <p:cNvPr id="3" name="Zástupný symbol pro obsah 2"/>
          <p:cNvSpPr>
            <a:spLocks noGrp="1"/>
          </p:cNvSpPr>
          <p:nvPr>
            <p:ph idx="1"/>
          </p:nvPr>
        </p:nvSpPr>
        <p:spPr>
          <a:xfrm>
            <a:off x="429443" y="1146076"/>
            <a:ext cx="8514531" cy="5635724"/>
          </a:xfrm>
        </p:spPr>
        <p:txBody>
          <a:bodyPr>
            <a:normAutofit fontScale="62500" lnSpcReduction="20000"/>
          </a:bodyPr>
          <a:lstStyle/>
          <a:p>
            <a:pPr marL="0" indent="0">
              <a:lnSpc>
                <a:spcPct val="120000"/>
              </a:lnSpc>
              <a:buNone/>
            </a:pPr>
            <a:r>
              <a:rPr lang="cs-CZ" sz="2600" dirty="0" smtClean="0">
                <a:solidFill>
                  <a:srgbClr val="669CF4"/>
                </a:solidFill>
                <a:latin typeface="+mj-lt"/>
              </a:rPr>
              <a:t>Poruchy </a:t>
            </a:r>
            <a:r>
              <a:rPr lang="cs-CZ" sz="2600" dirty="0" err="1">
                <a:solidFill>
                  <a:srgbClr val="669CF4"/>
                </a:solidFill>
                <a:latin typeface="+mj-lt"/>
              </a:rPr>
              <a:t>f</a:t>
            </a:r>
            <a:r>
              <a:rPr lang="cs-CZ" sz="2600" dirty="0" err="1" smtClean="0">
                <a:solidFill>
                  <a:srgbClr val="669CF4"/>
                </a:solidFill>
                <a:latin typeface="+mj-lt"/>
              </a:rPr>
              <a:t>ce</a:t>
            </a:r>
            <a:r>
              <a:rPr lang="cs-CZ" sz="2600" dirty="0" smtClean="0">
                <a:solidFill>
                  <a:srgbClr val="669CF4"/>
                </a:solidFill>
                <a:latin typeface="+mj-lt"/>
              </a:rPr>
              <a:t>:</a:t>
            </a:r>
          </a:p>
          <a:p>
            <a:pPr marL="0" indent="0">
              <a:lnSpc>
                <a:spcPct val="120000"/>
              </a:lnSpc>
              <a:buNone/>
            </a:pPr>
            <a:r>
              <a:rPr lang="cs-CZ" sz="2600" dirty="0" smtClean="0">
                <a:solidFill>
                  <a:srgbClr val="669CF4"/>
                </a:solidFill>
                <a:latin typeface="+mj-lt"/>
              </a:rPr>
              <a:t>Primární /sekundární</a:t>
            </a:r>
            <a:endParaRPr lang="cs-CZ" sz="2600" dirty="0">
              <a:solidFill>
                <a:srgbClr val="669CF4"/>
              </a:solidFill>
              <a:latin typeface="+mj-lt"/>
            </a:endParaRPr>
          </a:p>
          <a:p>
            <a:pPr>
              <a:lnSpc>
                <a:spcPct val="120000"/>
              </a:lnSpc>
              <a:buAutoNum type="arabicPeriod"/>
            </a:pPr>
            <a:r>
              <a:rPr lang="cs-CZ" sz="2600" dirty="0" smtClean="0">
                <a:solidFill>
                  <a:srgbClr val="FFFFFF"/>
                </a:solidFill>
                <a:latin typeface="+mj-lt"/>
              </a:rPr>
              <a:t>Hypofunkce </a:t>
            </a:r>
            <a:endParaRPr lang="cs-CZ" sz="2600" dirty="0">
              <a:solidFill>
                <a:srgbClr val="FFFFFF"/>
              </a:solidFill>
              <a:latin typeface="+mj-lt"/>
            </a:endParaRPr>
          </a:p>
          <a:p>
            <a:pPr marL="0" lvl="1" indent="0">
              <a:lnSpc>
                <a:spcPct val="120000"/>
              </a:lnSpc>
              <a:buNone/>
            </a:pPr>
            <a:r>
              <a:rPr lang="cs-CZ" sz="2600" dirty="0" err="1" smtClean="0">
                <a:solidFill>
                  <a:schemeClr val="bg1">
                    <a:lumMod val="40000"/>
                    <a:lumOff val="60000"/>
                  </a:schemeClr>
                </a:solidFill>
                <a:latin typeface="+mj-lt"/>
              </a:rPr>
              <a:t>Hypokortikalismus</a:t>
            </a:r>
            <a:endParaRPr lang="cs-CZ" sz="2600" dirty="0">
              <a:solidFill>
                <a:schemeClr val="bg1">
                  <a:lumMod val="40000"/>
                  <a:lumOff val="60000"/>
                </a:schemeClr>
              </a:solidFill>
              <a:latin typeface="+mj-lt"/>
            </a:endParaRPr>
          </a:p>
          <a:p>
            <a:pPr>
              <a:lnSpc>
                <a:spcPct val="120000"/>
              </a:lnSpc>
            </a:pPr>
            <a:r>
              <a:rPr lang="cs-CZ" sz="2600" dirty="0">
                <a:solidFill>
                  <a:srgbClr val="FFFFFF"/>
                </a:solidFill>
                <a:latin typeface="+mj-lt"/>
              </a:rPr>
              <a:t>p</a:t>
            </a:r>
            <a:r>
              <a:rPr lang="cs-CZ" sz="2600" dirty="0" smtClean="0">
                <a:solidFill>
                  <a:srgbClr val="FFFFFF"/>
                </a:solidFill>
                <a:latin typeface="+mj-lt"/>
              </a:rPr>
              <a:t>rimární  </a:t>
            </a:r>
          </a:p>
          <a:p>
            <a:pPr marL="0" indent="0">
              <a:lnSpc>
                <a:spcPct val="120000"/>
              </a:lnSpc>
              <a:buNone/>
            </a:pPr>
            <a:endParaRPr lang="cs-CZ" sz="2600" dirty="0" smtClean="0">
              <a:solidFill>
                <a:srgbClr val="FFFFFF"/>
              </a:solidFill>
              <a:latin typeface="+mj-lt"/>
            </a:endParaRPr>
          </a:p>
          <a:p>
            <a:pPr marL="0" indent="0">
              <a:lnSpc>
                <a:spcPct val="120000"/>
              </a:lnSpc>
              <a:buNone/>
            </a:pPr>
            <a:r>
              <a:rPr lang="cs-CZ" sz="2600" dirty="0" err="1" smtClean="0">
                <a:solidFill>
                  <a:schemeClr val="bg1">
                    <a:lumMod val="40000"/>
                    <a:lumOff val="60000"/>
                  </a:schemeClr>
                </a:solidFill>
                <a:latin typeface="+mj-lt"/>
              </a:rPr>
              <a:t>Addisonova</a:t>
            </a:r>
            <a:r>
              <a:rPr lang="cs-CZ" sz="2600" dirty="0" smtClean="0">
                <a:solidFill>
                  <a:schemeClr val="bg1">
                    <a:lumMod val="40000"/>
                    <a:lumOff val="60000"/>
                  </a:schemeClr>
                </a:solidFill>
                <a:latin typeface="+mj-lt"/>
              </a:rPr>
              <a:t> choroba </a:t>
            </a:r>
            <a:r>
              <a:rPr lang="cs-CZ" sz="2600" dirty="0" smtClean="0">
                <a:solidFill>
                  <a:srgbClr val="FFFFFF"/>
                </a:solidFill>
                <a:latin typeface="+mj-lt"/>
              </a:rPr>
              <a:t>(</a:t>
            </a:r>
            <a:r>
              <a:rPr lang="cs-CZ" sz="2600" dirty="0" err="1" smtClean="0">
                <a:solidFill>
                  <a:srgbClr val="FFFFFF"/>
                </a:solidFill>
                <a:latin typeface="+mj-lt"/>
              </a:rPr>
              <a:t>autoimunnitní</a:t>
            </a:r>
            <a:r>
              <a:rPr lang="cs-CZ" sz="2600" dirty="0" smtClean="0">
                <a:solidFill>
                  <a:srgbClr val="FFFFFF"/>
                </a:solidFill>
                <a:latin typeface="+mj-lt"/>
              </a:rPr>
              <a:t>)</a:t>
            </a:r>
          </a:p>
          <a:p>
            <a:pPr>
              <a:lnSpc>
                <a:spcPct val="120000"/>
              </a:lnSpc>
            </a:pPr>
            <a:r>
              <a:rPr lang="cs-CZ" sz="2600" dirty="0">
                <a:solidFill>
                  <a:srgbClr val="FFFFFF"/>
                </a:solidFill>
                <a:latin typeface="+mj-lt"/>
              </a:rPr>
              <a:t>destruktivní proces zpravidla v celém rozsahu kortexu - při postupné destrukci kůry nadledvin zpočátku snížená tolerance stresu, adrenální insuficience se manifestuje až v okamžiku zničeno ~90% žlázy</a:t>
            </a:r>
          </a:p>
          <a:p>
            <a:pPr>
              <a:lnSpc>
                <a:spcPct val="120000"/>
              </a:lnSpc>
            </a:pPr>
            <a:r>
              <a:rPr lang="cs-CZ" sz="2600" dirty="0">
                <a:solidFill>
                  <a:srgbClr val="FFFFFF"/>
                </a:solidFill>
                <a:latin typeface="+mj-lt"/>
              </a:rPr>
              <a:t>je snížená produkce kortizolu, aldosteronu a adrenálních androgenů – život ohrožující stav (tzv. </a:t>
            </a:r>
            <a:r>
              <a:rPr lang="cs-CZ" sz="2600" dirty="0" err="1">
                <a:solidFill>
                  <a:srgbClr val="FFFFFF"/>
                </a:solidFill>
                <a:latin typeface="+mj-lt"/>
              </a:rPr>
              <a:t>Addisonská</a:t>
            </a:r>
            <a:r>
              <a:rPr lang="cs-CZ" sz="2600" dirty="0">
                <a:solidFill>
                  <a:srgbClr val="FFFFFF"/>
                </a:solidFill>
                <a:latin typeface="+mj-lt"/>
              </a:rPr>
              <a:t> krize)</a:t>
            </a:r>
          </a:p>
          <a:p>
            <a:pPr>
              <a:lnSpc>
                <a:spcPct val="120000"/>
              </a:lnSpc>
            </a:pPr>
            <a:r>
              <a:rPr lang="cs-CZ" sz="2600" dirty="0" smtClean="0">
                <a:solidFill>
                  <a:srgbClr val="FFFFFF"/>
                </a:solidFill>
                <a:latin typeface="+mj-lt"/>
              </a:rPr>
              <a:t>symptomy</a:t>
            </a:r>
            <a:r>
              <a:rPr lang="cs-CZ" sz="2600" dirty="0">
                <a:solidFill>
                  <a:srgbClr val="FFFFFF"/>
                </a:solidFill>
                <a:latin typeface="+mj-lt"/>
              </a:rPr>
              <a:t>:</a:t>
            </a:r>
          </a:p>
          <a:p>
            <a:pPr>
              <a:lnSpc>
                <a:spcPct val="120000"/>
              </a:lnSpc>
              <a:buFont typeface="Comic Sans MS" pitchFamily="66" charset="0"/>
              <a:buChar char="–"/>
            </a:pPr>
            <a:r>
              <a:rPr lang="cs-CZ" sz="2600" dirty="0" smtClean="0">
                <a:solidFill>
                  <a:srgbClr val="FFFFFF"/>
                </a:solidFill>
                <a:latin typeface="+mj-lt"/>
              </a:rPr>
              <a:t>slabost </a:t>
            </a:r>
            <a:r>
              <a:rPr lang="cs-CZ" sz="2600" dirty="0">
                <a:solidFill>
                  <a:srgbClr val="FFFFFF"/>
                </a:solidFill>
                <a:latin typeface="+mj-lt"/>
              </a:rPr>
              <a:t>(↑</a:t>
            </a:r>
            <a:r>
              <a:rPr lang="cs-CZ" sz="2600" dirty="0" smtClean="0">
                <a:solidFill>
                  <a:srgbClr val="FFFFFF"/>
                </a:solidFill>
                <a:latin typeface="+mj-lt"/>
              </a:rPr>
              <a:t>K+), </a:t>
            </a:r>
            <a:r>
              <a:rPr lang="cs-CZ" sz="2600" dirty="0" smtClean="0">
                <a:solidFill>
                  <a:srgbClr val="FFFFFF"/>
                </a:solidFill>
                <a:latin typeface="+mj-lt"/>
              </a:rPr>
              <a:t>anorexie</a:t>
            </a:r>
            <a:r>
              <a:rPr lang="cs-CZ" sz="2600" dirty="0">
                <a:solidFill>
                  <a:srgbClr val="FFFFFF"/>
                </a:solidFill>
                <a:latin typeface="+mj-lt"/>
              </a:rPr>
              <a:t>, hypotenze (↓</a:t>
            </a:r>
            <a:r>
              <a:rPr lang="cs-CZ" sz="2600" dirty="0" smtClean="0">
                <a:solidFill>
                  <a:srgbClr val="FFFFFF"/>
                </a:solidFill>
                <a:latin typeface="+mj-lt"/>
              </a:rPr>
              <a:t>Na+), </a:t>
            </a:r>
            <a:r>
              <a:rPr lang="cs-CZ" sz="2600" dirty="0" err="1" smtClean="0">
                <a:solidFill>
                  <a:srgbClr val="FFFFFF"/>
                </a:solidFill>
                <a:latin typeface="+mj-lt"/>
              </a:rPr>
              <a:t>nausea</a:t>
            </a:r>
            <a:r>
              <a:rPr lang="cs-CZ" sz="2600" dirty="0">
                <a:solidFill>
                  <a:srgbClr val="FFFFFF"/>
                </a:solidFill>
                <a:latin typeface="+mj-lt"/>
              </a:rPr>
              <a:t>, průjem nebo </a:t>
            </a:r>
            <a:r>
              <a:rPr lang="cs-CZ" sz="2600" dirty="0" smtClean="0">
                <a:solidFill>
                  <a:srgbClr val="FFFFFF"/>
                </a:solidFill>
                <a:latin typeface="+mj-lt"/>
              </a:rPr>
              <a:t>obstipace </a:t>
            </a:r>
            <a:r>
              <a:rPr lang="cs-CZ" sz="2600" dirty="0">
                <a:solidFill>
                  <a:srgbClr val="FFFFFF"/>
                </a:solidFill>
                <a:latin typeface="+mj-lt"/>
              </a:rPr>
              <a:t>(↑</a:t>
            </a:r>
            <a:r>
              <a:rPr lang="cs-CZ" sz="2600" dirty="0" smtClean="0">
                <a:solidFill>
                  <a:srgbClr val="FFFFFF"/>
                </a:solidFill>
                <a:latin typeface="+mj-lt"/>
              </a:rPr>
              <a:t>Ca2+), </a:t>
            </a:r>
            <a:r>
              <a:rPr lang="cs-CZ" sz="2600" dirty="0" smtClean="0">
                <a:solidFill>
                  <a:srgbClr val="FFFFFF"/>
                </a:solidFill>
                <a:latin typeface="+mj-lt"/>
              </a:rPr>
              <a:t>zvracení, hypoglykemie, bolest </a:t>
            </a:r>
            <a:r>
              <a:rPr lang="cs-CZ" sz="2600" dirty="0">
                <a:solidFill>
                  <a:srgbClr val="FFFFFF"/>
                </a:solidFill>
                <a:latin typeface="+mj-lt"/>
              </a:rPr>
              <a:t>břicha (</a:t>
            </a:r>
            <a:r>
              <a:rPr lang="cs-CZ" sz="2600" dirty="0" smtClean="0">
                <a:solidFill>
                  <a:srgbClr val="FFFFFF"/>
                </a:solidFill>
                <a:latin typeface="+mj-lt"/>
              </a:rPr>
              <a:t>lymfocytóza), ztráta váhy, </a:t>
            </a:r>
            <a:r>
              <a:rPr lang="cs-CZ" sz="2600" dirty="0" err="1" smtClean="0">
                <a:solidFill>
                  <a:srgbClr val="FFFFFF"/>
                </a:solidFill>
                <a:latin typeface="+mj-lt"/>
              </a:rPr>
              <a:t>hyperpigmentace</a:t>
            </a:r>
            <a:endParaRPr lang="cs-CZ" sz="2600" dirty="0" smtClean="0">
              <a:solidFill>
                <a:srgbClr val="FFFFFF"/>
              </a:solidFill>
              <a:latin typeface="+mj-lt"/>
            </a:endParaRPr>
          </a:p>
          <a:p>
            <a:pPr>
              <a:lnSpc>
                <a:spcPct val="120000"/>
              </a:lnSpc>
              <a:buFont typeface="Comic Sans MS" pitchFamily="66" charset="0"/>
              <a:buChar char="–"/>
            </a:pPr>
            <a:endParaRPr lang="cs-CZ" sz="2600" dirty="0" smtClean="0">
              <a:solidFill>
                <a:srgbClr val="FFFFFF"/>
              </a:solidFill>
              <a:latin typeface="+mj-lt"/>
            </a:endParaRPr>
          </a:p>
          <a:p>
            <a:pPr marL="0" lvl="1" indent="0">
              <a:lnSpc>
                <a:spcPct val="120000"/>
              </a:lnSpc>
              <a:buNone/>
            </a:pPr>
            <a:r>
              <a:rPr lang="cs-CZ" sz="2600" dirty="0" err="1">
                <a:solidFill>
                  <a:schemeClr val="bg1">
                    <a:lumMod val="40000"/>
                    <a:lumOff val="60000"/>
                  </a:schemeClr>
                </a:solidFill>
                <a:latin typeface="+mj-lt"/>
              </a:rPr>
              <a:t>Adrenokortikální</a:t>
            </a:r>
            <a:r>
              <a:rPr lang="cs-CZ" sz="2600" dirty="0">
                <a:solidFill>
                  <a:schemeClr val="bg1">
                    <a:lumMod val="40000"/>
                    <a:lumOff val="60000"/>
                  </a:schemeClr>
                </a:solidFill>
                <a:latin typeface="+mj-lt"/>
              </a:rPr>
              <a:t> krize</a:t>
            </a:r>
          </a:p>
          <a:p>
            <a:pPr marL="0" lvl="1" indent="0">
              <a:lnSpc>
                <a:spcPct val="120000"/>
              </a:lnSpc>
              <a:buNone/>
            </a:pPr>
            <a:r>
              <a:rPr lang="cs-CZ" sz="2600" dirty="0">
                <a:solidFill>
                  <a:schemeClr val="bg1">
                    <a:lumMod val="40000"/>
                    <a:lumOff val="60000"/>
                  </a:schemeClr>
                </a:solidFill>
                <a:latin typeface="+mj-lt"/>
              </a:rPr>
              <a:t>Hypofunkce s dostatečnou produkcí </a:t>
            </a:r>
            <a:r>
              <a:rPr lang="cs-CZ" sz="2600" dirty="0" err="1">
                <a:solidFill>
                  <a:schemeClr val="bg1">
                    <a:lumMod val="40000"/>
                    <a:lumOff val="60000"/>
                  </a:schemeClr>
                </a:solidFill>
                <a:latin typeface="+mj-lt"/>
              </a:rPr>
              <a:t>mineralokortikoidů</a:t>
            </a:r>
            <a:r>
              <a:rPr lang="cs-CZ" sz="2600" dirty="0">
                <a:solidFill>
                  <a:schemeClr val="bg1">
                    <a:lumMod val="40000"/>
                    <a:lumOff val="60000"/>
                  </a:schemeClr>
                </a:solidFill>
                <a:latin typeface="+mj-lt"/>
              </a:rPr>
              <a:t> </a:t>
            </a:r>
            <a:endParaRPr lang="cs-CZ" sz="2600" dirty="0" smtClean="0">
              <a:solidFill>
                <a:schemeClr val="bg1">
                  <a:lumMod val="40000"/>
                  <a:lumOff val="60000"/>
                </a:schemeClr>
              </a:solidFill>
              <a:latin typeface="+mj-lt"/>
            </a:endParaRPr>
          </a:p>
          <a:p>
            <a:pPr>
              <a:lnSpc>
                <a:spcPct val="120000"/>
              </a:lnSpc>
            </a:pPr>
            <a:r>
              <a:rPr lang="cs-CZ" sz="2600" dirty="0" smtClean="0">
                <a:solidFill>
                  <a:srgbClr val="FFFFFF"/>
                </a:solidFill>
                <a:latin typeface="+mj-lt"/>
              </a:rPr>
              <a:t>sekundární – způsobena nedostatečnou stimulací nadledvin ACTH  </a:t>
            </a:r>
            <a:endParaRPr lang="cs-CZ" sz="2600" dirty="0">
              <a:solidFill>
                <a:srgbClr val="FFFFFF"/>
              </a:solidFill>
              <a:latin typeface="+mj-lt"/>
            </a:endParaRPr>
          </a:p>
          <a:p>
            <a:pPr marL="0" lvl="1" indent="0">
              <a:buNone/>
            </a:pPr>
            <a:endParaRPr lang="cs-CZ" sz="2600" dirty="0">
              <a:solidFill>
                <a:srgbClr val="FFFFFF"/>
              </a:solidFill>
            </a:endParaRPr>
          </a:p>
          <a:p>
            <a:pPr marL="0" indent="0">
              <a:buNone/>
            </a:pPr>
            <a:endParaRPr lang="cs-CZ" sz="2400" dirty="0">
              <a:solidFill>
                <a:srgbClr val="669CF4"/>
              </a:solidFill>
            </a:endParaRPr>
          </a:p>
          <a:p>
            <a:pPr marL="0" indent="0">
              <a:buNone/>
            </a:pPr>
            <a:endParaRPr lang="cs-CZ" sz="2200" dirty="0">
              <a:solidFill>
                <a:srgbClr val="FFFFFF"/>
              </a:solidFill>
            </a:endParaRPr>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27726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1"/>
                </a:solidFill>
              </a:rPr>
              <a:t>Addisonova</a:t>
            </a:r>
            <a:r>
              <a:rPr lang="cs-CZ" dirty="0" smtClean="0">
                <a:solidFill>
                  <a:schemeClr val="accent1"/>
                </a:solidFill>
              </a:rPr>
              <a:t> choroba</a:t>
            </a:r>
            <a:endParaRPr lang="cs-CZ" dirty="0">
              <a:solidFill>
                <a:schemeClr val="accent1"/>
              </a:solidFill>
            </a:endParaRPr>
          </a:p>
        </p:txBody>
      </p:sp>
      <p:pic>
        <p:nvPicPr>
          <p:cNvPr id="15362" name="Picture 2" descr="Full-size image (129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457950" cy="483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2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eaLnBrk="1" hangingPunct="1">
              <a:defRPr/>
            </a:pPr>
            <a:r>
              <a:rPr lang="cs-CZ" sz="4000" dirty="0" smtClean="0">
                <a:solidFill>
                  <a:schemeClr val="accent1"/>
                </a:solidFill>
                <a:latin typeface="Comic Sans MS" pitchFamily="66" charset="0"/>
              </a:rPr>
              <a:t>Formy transdukce signálu</a:t>
            </a:r>
            <a:r>
              <a:rPr lang="cs-CZ" sz="4000" dirty="0" smtClean="0">
                <a:solidFill>
                  <a:schemeClr val="accent1"/>
                </a:solidFill>
              </a:rPr>
              <a:t> </a:t>
            </a:r>
          </a:p>
        </p:txBody>
      </p:sp>
      <p:sp>
        <p:nvSpPr>
          <p:cNvPr id="4099" name="Rectangle 3"/>
          <p:cNvSpPr>
            <a:spLocks noGrp="1" noChangeArrowheads="1"/>
          </p:cNvSpPr>
          <p:nvPr>
            <p:ph type="body" idx="1"/>
          </p:nvPr>
        </p:nvSpPr>
        <p:spPr>
          <a:xfrm>
            <a:off x="457200" y="1600200"/>
            <a:ext cx="8452566" cy="4853136"/>
          </a:xfrm>
        </p:spPr>
        <p:txBody>
          <a:bodyPr>
            <a:normAutofit fontScale="85000" lnSpcReduction="20000"/>
          </a:bodyPr>
          <a:lstStyle/>
          <a:p>
            <a:pPr marL="0" indent="0" eaLnBrk="1" hangingPunct="1">
              <a:lnSpc>
                <a:spcPct val="120000"/>
              </a:lnSpc>
              <a:buNone/>
            </a:pPr>
            <a:r>
              <a:rPr lang="cs-CZ" sz="2400" dirty="0" smtClean="0">
                <a:solidFill>
                  <a:srgbClr val="FF0000"/>
                </a:solidFill>
                <a:latin typeface="Comic Sans MS" pitchFamily="66" charset="0"/>
              </a:rPr>
              <a:t>Receptory na membráně </a:t>
            </a:r>
            <a:r>
              <a:rPr lang="cs-CZ" sz="2400" dirty="0" smtClean="0">
                <a:solidFill>
                  <a:schemeClr val="accent1"/>
                </a:solidFill>
                <a:latin typeface="Comic Sans MS" pitchFamily="66" charset="0"/>
              </a:rPr>
              <a:t>přenáší informaci z okolí do buňky</a:t>
            </a:r>
          </a:p>
          <a:p>
            <a:pPr eaLnBrk="1" hangingPunct="1">
              <a:lnSpc>
                <a:spcPct val="120000"/>
              </a:lnSpc>
            </a:pPr>
            <a:r>
              <a:rPr lang="cs-CZ" sz="2400" dirty="0" smtClean="0">
                <a:solidFill>
                  <a:schemeClr val="accent1"/>
                </a:solidFill>
                <a:latin typeface="Comic Sans MS" pitchFamily="66" charset="0"/>
              </a:rPr>
              <a:t>Některé lipofilní </a:t>
            </a:r>
            <a:r>
              <a:rPr lang="cs-CZ" sz="2400" dirty="0" err="1" smtClean="0">
                <a:solidFill>
                  <a:schemeClr val="accent1"/>
                </a:solidFill>
                <a:latin typeface="Comic Sans MS" pitchFamily="66" charset="0"/>
              </a:rPr>
              <a:t>sig</a:t>
            </a:r>
            <a:r>
              <a:rPr lang="cs-CZ" sz="2400" dirty="0" smtClean="0">
                <a:solidFill>
                  <a:schemeClr val="accent1"/>
                </a:solidFill>
                <a:latin typeface="Comic Sans MS" pitchFamily="66" charset="0"/>
              </a:rPr>
              <a:t>. molekuly pronikají do buněk a tam se váží na protein nebo přímo na DNA</a:t>
            </a:r>
          </a:p>
          <a:p>
            <a:pPr marL="0" indent="0" eaLnBrk="1" hangingPunct="1">
              <a:lnSpc>
                <a:spcPct val="120000"/>
              </a:lnSpc>
              <a:buNone/>
            </a:pPr>
            <a:endParaRPr lang="cs-CZ" sz="2400" dirty="0" smtClean="0">
              <a:solidFill>
                <a:schemeClr val="accent1"/>
              </a:solidFill>
              <a:latin typeface="Comic Sans MS" pitchFamily="66" charset="0"/>
            </a:endParaRPr>
          </a:p>
          <a:p>
            <a:pPr marL="0" indent="0">
              <a:lnSpc>
                <a:spcPct val="120000"/>
              </a:lnSpc>
              <a:buNone/>
            </a:pPr>
            <a:r>
              <a:rPr lang="cs-CZ" sz="2400" dirty="0" smtClean="0">
                <a:solidFill>
                  <a:schemeClr val="accent1"/>
                </a:solidFill>
                <a:latin typeface="Comic Sans MS" pitchFamily="66" charset="0"/>
              </a:rPr>
              <a:t>Častější </a:t>
            </a:r>
            <a:r>
              <a:rPr lang="cs-CZ" sz="2400" dirty="0" smtClean="0">
                <a:solidFill>
                  <a:srgbClr val="FF0000"/>
                </a:solidFill>
                <a:latin typeface="Comic Sans MS" pitchFamily="66" charset="0"/>
              </a:rPr>
              <a:t>interakce ligand – receptor</a:t>
            </a:r>
          </a:p>
          <a:p>
            <a:pPr>
              <a:lnSpc>
                <a:spcPct val="120000"/>
              </a:lnSpc>
            </a:pPr>
            <a:r>
              <a:rPr lang="cs-CZ" sz="2400" dirty="0" smtClean="0">
                <a:solidFill>
                  <a:schemeClr val="accent1"/>
                </a:solidFill>
                <a:latin typeface="Comic Sans MS" pitchFamily="66" charset="0"/>
              </a:rPr>
              <a:t>Receptor je obvykle integrální protein membrány</a:t>
            </a:r>
          </a:p>
          <a:p>
            <a:pPr>
              <a:lnSpc>
                <a:spcPct val="120000"/>
              </a:lnSpc>
            </a:pPr>
            <a:r>
              <a:rPr lang="cs-CZ" sz="2400" dirty="0" smtClean="0">
                <a:solidFill>
                  <a:schemeClr val="accent1"/>
                </a:solidFill>
                <a:latin typeface="Comic Sans MS" pitchFamily="66" charset="0"/>
              </a:rPr>
              <a:t>Uvnitř buňky se tvoří druhý posel</a:t>
            </a:r>
          </a:p>
          <a:p>
            <a:pPr>
              <a:lnSpc>
                <a:spcPct val="120000"/>
              </a:lnSpc>
            </a:pPr>
            <a:r>
              <a:rPr lang="cs-CZ" sz="2400" dirty="0" smtClean="0">
                <a:solidFill>
                  <a:schemeClr val="accent1"/>
                </a:solidFill>
                <a:latin typeface="Comic Sans MS" pitchFamily="66" charset="0"/>
              </a:rPr>
              <a:t>Ireversibilní</a:t>
            </a:r>
          </a:p>
          <a:p>
            <a:pPr marL="0" indent="0" eaLnBrk="1" hangingPunct="1">
              <a:lnSpc>
                <a:spcPct val="120000"/>
              </a:lnSpc>
              <a:buNone/>
            </a:pPr>
            <a:endParaRPr lang="cs-CZ" sz="2400" dirty="0" smtClean="0">
              <a:solidFill>
                <a:schemeClr val="accent1"/>
              </a:solidFill>
              <a:latin typeface="Comic Sans MS" pitchFamily="66" charset="0"/>
            </a:endParaRPr>
          </a:p>
          <a:p>
            <a:pPr marL="0" indent="0" eaLnBrk="1" hangingPunct="1">
              <a:lnSpc>
                <a:spcPct val="120000"/>
              </a:lnSpc>
              <a:buNone/>
            </a:pPr>
            <a:r>
              <a:rPr lang="cs-CZ" sz="2400" dirty="0" smtClean="0">
                <a:solidFill>
                  <a:schemeClr val="accent1"/>
                </a:solidFill>
                <a:latin typeface="Comic Sans MS" pitchFamily="66" charset="0"/>
              </a:rPr>
              <a:t>Obecnou cestou přenosu informace je </a:t>
            </a:r>
            <a:r>
              <a:rPr lang="cs-CZ" sz="2400" dirty="0" smtClean="0">
                <a:solidFill>
                  <a:srgbClr val="FF0000"/>
                </a:solidFill>
                <a:latin typeface="Comic Sans MS" pitchFamily="66" charset="0"/>
              </a:rPr>
              <a:t>fosforylace - </a:t>
            </a:r>
            <a:r>
              <a:rPr lang="cs-CZ" sz="2400" dirty="0" err="1" smtClean="0">
                <a:solidFill>
                  <a:srgbClr val="FF0000"/>
                </a:solidFill>
                <a:latin typeface="Comic Sans MS" pitchFamily="66" charset="0"/>
              </a:rPr>
              <a:t>kinasy</a:t>
            </a:r>
            <a:endParaRPr lang="cs-CZ" sz="2400" dirty="0" smtClean="0">
              <a:solidFill>
                <a:srgbClr val="FF0000"/>
              </a:solidFill>
              <a:latin typeface="Comic Sans MS" pitchFamily="66" charset="0"/>
            </a:endParaRPr>
          </a:p>
          <a:p>
            <a:pPr>
              <a:lnSpc>
                <a:spcPct val="120000"/>
              </a:lnSpc>
            </a:pPr>
            <a:r>
              <a:rPr lang="cs-CZ" sz="2400" dirty="0" smtClean="0">
                <a:solidFill>
                  <a:schemeClr val="accent1"/>
                </a:solidFill>
                <a:latin typeface="Comic Sans MS" pitchFamily="66" charset="0"/>
              </a:rPr>
              <a:t>Zasaženými místy na enzymech jsou Ser, </a:t>
            </a:r>
            <a:r>
              <a:rPr lang="cs-CZ" sz="2400" dirty="0" err="1" smtClean="0">
                <a:solidFill>
                  <a:schemeClr val="accent1"/>
                </a:solidFill>
                <a:latin typeface="Comic Sans MS" pitchFamily="66" charset="0"/>
              </a:rPr>
              <a:t>Thr</a:t>
            </a:r>
            <a:r>
              <a:rPr lang="cs-CZ" sz="2400" dirty="0" smtClean="0">
                <a:solidFill>
                  <a:schemeClr val="accent1"/>
                </a:solidFill>
                <a:latin typeface="Comic Sans MS" pitchFamily="66" charset="0"/>
              </a:rPr>
              <a:t> a </a:t>
            </a:r>
            <a:r>
              <a:rPr lang="cs-CZ" sz="2400" dirty="0" err="1" smtClean="0">
                <a:solidFill>
                  <a:schemeClr val="accent1"/>
                </a:solidFill>
                <a:latin typeface="Comic Sans MS" pitchFamily="66" charset="0"/>
              </a:rPr>
              <a:t>Tyr</a:t>
            </a:r>
            <a:endParaRPr lang="cs-CZ" sz="2400" dirty="0" smtClean="0">
              <a:solidFill>
                <a:schemeClr val="accent1"/>
              </a:solidFill>
              <a:latin typeface="Comic Sans MS" pitchFamily="66" charset="0"/>
            </a:endParaRPr>
          </a:p>
          <a:p>
            <a:pPr>
              <a:lnSpc>
                <a:spcPct val="120000"/>
              </a:lnSpc>
            </a:pPr>
            <a:r>
              <a:rPr lang="cs-CZ" sz="2400" dirty="0" smtClean="0">
                <a:solidFill>
                  <a:schemeClr val="accent1"/>
                </a:solidFill>
                <a:latin typeface="Comic Sans MS" pitchFamily="66" charset="0"/>
              </a:rPr>
              <a:t>Reversibilní</a:t>
            </a:r>
          </a:p>
          <a:p>
            <a:pPr>
              <a:lnSpc>
                <a:spcPct val="120000"/>
              </a:lnSpc>
            </a:pPr>
            <a:r>
              <a:rPr lang="cs-CZ" sz="2400" dirty="0" smtClean="0">
                <a:solidFill>
                  <a:schemeClr val="accent1"/>
                </a:solidFill>
                <a:latin typeface="Comic Sans MS" pitchFamily="66" charset="0"/>
              </a:rPr>
              <a:t>Terminace přenosu informace – </a:t>
            </a:r>
            <a:r>
              <a:rPr lang="cs-CZ" sz="2400" dirty="0" err="1" smtClean="0">
                <a:solidFill>
                  <a:schemeClr val="accent1"/>
                </a:solidFill>
                <a:latin typeface="Comic Sans MS" pitchFamily="66" charset="0"/>
              </a:rPr>
              <a:t>proteinfosfatasy</a:t>
            </a:r>
            <a:r>
              <a:rPr lang="cs-CZ" sz="2400" dirty="0" smtClean="0">
                <a:solidFill>
                  <a:schemeClr val="accent1"/>
                </a:solidFill>
                <a:latin typeface="Comic Sans MS" pitchFamily="66" charset="0"/>
              </a:rPr>
              <a:t> </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029838" y="2535560"/>
            <a:ext cx="1879928" cy="2304256"/>
          </a:xfrm>
          <a:prstGeom prst="rect">
            <a:avLst/>
          </a:prstGeom>
          <a:noFill/>
        </p:spPr>
      </p:pic>
    </p:spTree>
    <p:extLst>
      <p:ext uri="{BB962C8B-B14F-4D97-AF65-F5344CB8AC3E}">
        <p14:creationId xmlns:p14="http://schemas.microsoft.com/office/powerpoint/2010/main" val="31912393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Kůra nadledvin</a:t>
            </a:r>
            <a:endParaRPr lang="cs-CZ" dirty="0">
              <a:solidFill>
                <a:schemeClr val="accent1"/>
              </a:solidFill>
            </a:endParaRPr>
          </a:p>
        </p:txBody>
      </p:sp>
      <p:sp>
        <p:nvSpPr>
          <p:cNvPr id="3" name="Zástupný symbol pro obsah 2"/>
          <p:cNvSpPr>
            <a:spLocks noGrp="1"/>
          </p:cNvSpPr>
          <p:nvPr>
            <p:ph idx="1"/>
          </p:nvPr>
        </p:nvSpPr>
        <p:spPr>
          <a:xfrm>
            <a:off x="457200" y="1600200"/>
            <a:ext cx="8075240" cy="4925144"/>
          </a:xfrm>
        </p:spPr>
        <p:txBody>
          <a:bodyPr>
            <a:normAutofit fontScale="70000" lnSpcReduction="20000"/>
          </a:bodyPr>
          <a:lstStyle/>
          <a:p>
            <a:pPr marL="0" indent="0">
              <a:lnSpc>
                <a:spcPct val="120000"/>
              </a:lnSpc>
              <a:buNone/>
            </a:pPr>
            <a:r>
              <a:rPr lang="cs-CZ" sz="2300" dirty="0" smtClean="0">
                <a:solidFill>
                  <a:schemeClr val="accent1"/>
                </a:solidFill>
                <a:latin typeface="+mj-lt"/>
              </a:rPr>
              <a:t>2</a:t>
            </a:r>
            <a:r>
              <a:rPr lang="cs-CZ" sz="2300" dirty="0">
                <a:solidFill>
                  <a:schemeClr val="accent1"/>
                </a:solidFill>
                <a:latin typeface="+mj-lt"/>
              </a:rPr>
              <a:t>. </a:t>
            </a:r>
            <a:r>
              <a:rPr lang="cs-CZ" sz="2300" dirty="0" smtClean="0">
                <a:solidFill>
                  <a:schemeClr val="accent1"/>
                </a:solidFill>
                <a:latin typeface="+mj-lt"/>
              </a:rPr>
              <a:t>Hyperfunkce</a:t>
            </a:r>
          </a:p>
          <a:p>
            <a:pPr marL="0" indent="0">
              <a:lnSpc>
                <a:spcPct val="120000"/>
              </a:lnSpc>
              <a:buNone/>
            </a:pPr>
            <a:r>
              <a:rPr lang="cs-CZ" sz="2300" dirty="0" err="1" smtClean="0">
                <a:solidFill>
                  <a:schemeClr val="bg1">
                    <a:lumMod val="40000"/>
                    <a:lumOff val="60000"/>
                  </a:schemeClr>
                </a:solidFill>
                <a:latin typeface="+mj-lt"/>
              </a:rPr>
              <a:t>Hyperkortikalismus</a:t>
            </a:r>
            <a:endParaRPr lang="cs-CZ" sz="2300" dirty="0" smtClean="0">
              <a:solidFill>
                <a:schemeClr val="bg1">
                  <a:lumMod val="40000"/>
                  <a:lumOff val="60000"/>
                </a:schemeClr>
              </a:solidFill>
              <a:latin typeface="+mj-lt"/>
            </a:endParaRPr>
          </a:p>
          <a:p>
            <a:pPr marL="0" indent="0">
              <a:lnSpc>
                <a:spcPct val="120000"/>
              </a:lnSpc>
              <a:buNone/>
            </a:pPr>
            <a:r>
              <a:rPr lang="cs-CZ" sz="2300" dirty="0" err="1" smtClean="0">
                <a:solidFill>
                  <a:schemeClr val="bg1">
                    <a:lumMod val="40000"/>
                    <a:lumOff val="60000"/>
                  </a:schemeClr>
                </a:solidFill>
                <a:latin typeface="+mj-lt"/>
              </a:rPr>
              <a:t>Cushingův</a:t>
            </a:r>
            <a:r>
              <a:rPr lang="cs-CZ" sz="2300" dirty="0" smtClean="0">
                <a:solidFill>
                  <a:schemeClr val="bg1">
                    <a:lumMod val="40000"/>
                    <a:lumOff val="60000"/>
                  </a:schemeClr>
                </a:solidFill>
                <a:latin typeface="+mj-lt"/>
              </a:rPr>
              <a:t> syndrom</a:t>
            </a:r>
          </a:p>
          <a:p>
            <a:pPr>
              <a:lnSpc>
                <a:spcPct val="120000"/>
              </a:lnSpc>
            </a:pPr>
            <a:r>
              <a:rPr lang="cs-CZ" sz="2300" dirty="0" smtClean="0">
                <a:solidFill>
                  <a:srgbClr val="FFFFFF"/>
                </a:solidFill>
                <a:latin typeface="+mj-lt"/>
              </a:rPr>
              <a:t>tumor kůry nadledvin</a:t>
            </a:r>
            <a:endParaRPr lang="cs-CZ" sz="2300" dirty="0">
              <a:solidFill>
                <a:srgbClr val="FFFFFF"/>
              </a:solidFill>
              <a:latin typeface="+mj-lt"/>
            </a:endParaRPr>
          </a:p>
          <a:p>
            <a:pPr marL="0" indent="0">
              <a:lnSpc>
                <a:spcPct val="120000"/>
              </a:lnSpc>
              <a:buNone/>
            </a:pPr>
            <a:r>
              <a:rPr lang="cs-CZ" sz="2300" dirty="0" err="1" smtClean="0">
                <a:solidFill>
                  <a:schemeClr val="bg1">
                    <a:lumMod val="40000"/>
                    <a:lumOff val="60000"/>
                  </a:schemeClr>
                </a:solidFill>
                <a:latin typeface="+mj-lt"/>
              </a:rPr>
              <a:t>Hyperaldosteronismus</a:t>
            </a:r>
            <a:endParaRPr lang="cs-CZ" sz="2300" dirty="0">
              <a:solidFill>
                <a:srgbClr val="FFFFFF"/>
              </a:solidFill>
              <a:latin typeface="+mj-lt"/>
            </a:endParaRPr>
          </a:p>
          <a:p>
            <a:pPr>
              <a:lnSpc>
                <a:spcPct val="120000"/>
              </a:lnSpc>
            </a:pPr>
            <a:r>
              <a:rPr lang="cs-CZ" sz="2300" dirty="0" smtClean="0">
                <a:solidFill>
                  <a:srgbClr val="FFFFFF"/>
                </a:solidFill>
                <a:latin typeface="+mj-lt"/>
              </a:rPr>
              <a:t>Primární </a:t>
            </a:r>
            <a:r>
              <a:rPr lang="cs-CZ" sz="2300" dirty="0">
                <a:solidFill>
                  <a:srgbClr val="FFFFFF"/>
                </a:solidFill>
                <a:latin typeface="+mj-lt"/>
              </a:rPr>
              <a:t>- </a:t>
            </a:r>
            <a:r>
              <a:rPr lang="cs-CZ" sz="2300" dirty="0" err="1">
                <a:solidFill>
                  <a:schemeClr val="bg1">
                    <a:lumMod val="40000"/>
                    <a:lumOff val="60000"/>
                  </a:schemeClr>
                </a:solidFill>
                <a:latin typeface="+mj-lt"/>
              </a:rPr>
              <a:t>Connův</a:t>
            </a:r>
            <a:r>
              <a:rPr lang="cs-CZ" sz="2300" dirty="0">
                <a:solidFill>
                  <a:schemeClr val="bg1">
                    <a:lumMod val="40000"/>
                    <a:lumOff val="60000"/>
                  </a:schemeClr>
                </a:solidFill>
                <a:latin typeface="+mj-lt"/>
              </a:rPr>
              <a:t> syndrom </a:t>
            </a:r>
            <a:r>
              <a:rPr lang="cs-CZ" sz="2300" dirty="0">
                <a:solidFill>
                  <a:srgbClr val="FFFFFF"/>
                </a:solidFill>
                <a:latin typeface="+mj-lt"/>
              </a:rPr>
              <a:t>– tumor </a:t>
            </a:r>
          </a:p>
          <a:p>
            <a:pPr>
              <a:lnSpc>
                <a:spcPct val="120000"/>
              </a:lnSpc>
            </a:pPr>
            <a:r>
              <a:rPr lang="cs-CZ" sz="2300" dirty="0">
                <a:solidFill>
                  <a:srgbClr val="FFFFFF"/>
                </a:solidFill>
                <a:latin typeface="+mj-lt"/>
              </a:rPr>
              <a:t>Sekundární – zvýšená sekrece reninu </a:t>
            </a:r>
            <a:r>
              <a:rPr lang="cs-CZ" sz="2300" dirty="0" err="1">
                <a:solidFill>
                  <a:srgbClr val="FFFFFF"/>
                </a:solidFill>
                <a:latin typeface="+mj-lt"/>
              </a:rPr>
              <a:t>juxtaglomerulárním</a:t>
            </a:r>
            <a:r>
              <a:rPr lang="cs-CZ" sz="2300" dirty="0">
                <a:solidFill>
                  <a:srgbClr val="FFFFFF"/>
                </a:solidFill>
                <a:latin typeface="+mj-lt"/>
              </a:rPr>
              <a:t> aparátem ledviny </a:t>
            </a:r>
            <a:r>
              <a:rPr lang="cs-CZ" sz="2300" dirty="0" smtClean="0">
                <a:solidFill>
                  <a:srgbClr val="FFFFFF"/>
                </a:solidFill>
                <a:latin typeface="+mj-lt"/>
              </a:rPr>
              <a:t>(↑RAAS </a:t>
            </a:r>
            <a:r>
              <a:rPr lang="cs-CZ" sz="2300" dirty="0">
                <a:solidFill>
                  <a:srgbClr val="FFFFFF"/>
                </a:solidFill>
                <a:latin typeface="+mj-lt"/>
              </a:rPr>
              <a:t>a ↑ </a:t>
            </a:r>
            <a:r>
              <a:rPr lang="cs-CZ" sz="2300" dirty="0" smtClean="0">
                <a:solidFill>
                  <a:srgbClr val="FFFFFF"/>
                </a:solidFill>
                <a:latin typeface="+mj-lt"/>
              </a:rPr>
              <a:t>ACTH)</a:t>
            </a:r>
            <a:endParaRPr lang="cs-CZ" sz="2300" dirty="0">
              <a:solidFill>
                <a:srgbClr val="FFFFFF"/>
              </a:solidFill>
              <a:latin typeface="+mj-lt"/>
            </a:endParaRPr>
          </a:p>
          <a:p>
            <a:pPr>
              <a:lnSpc>
                <a:spcPct val="120000"/>
              </a:lnSpc>
            </a:pPr>
            <a:r>
              <a:rPr lang="cs-CZ" sz="2300" dirty="0" err="1">
                <a:solidFill>
                  <a:srgbClr val="FFFFFF"/>
                </a:solidFill>
                <a:latin typeface="+mj-lt"/>
              </a:rPr>
              <a:t>Tercinární</a:t>
            </a:r>
            <a:r>
              <a:rPr lang="cs-CZ" sz="2300" dirty="0">
                <a:solidFill>
                  <a:srgbClr val="FFFFFF"/>
                </a:solidFill>
                <a:latin typeface="+mj-lt"/>
              </a:rPr>
              <a:t> - snížené odbourávání aldosteronu - jaterní onemocnění</a:t>
            </a:r>
          </a:p>
          <a:p>
            <a:pPr>
              <a:lnSpc>
                <a:spcPct val="120000"/>
              </a:lnSpc>
            </a:pPr>
            <a:r>
              <a:rPr lang="cs-CZ" sz="2300" dirty="0" smtClean="0">
                <a:solidFill>
                  <a:srgbClr val="FFFFFF"/>
                </a:solidFill>
                <a:latin typeface="+mj-lt"/>
              </a:rPr>
              <a:t>projevy</a:t>
            </a:r>
            <a:r>
              <a:rPr lang="cs-CZ" sz="2300" dirty="0">
                <a:solidFill>
                  <a:srgbClr val="FFFFFF"/>
                </a:solidFill>
                <a:latin typeface="+mj-lt"/>
              </a:rPr>
              <a:t>: retence Na</a:t>
            </a:r>
            <a:r>
              <a:rPr lang="cs-CZ" sz="2300" baseline="30000" dirty="0">
                <a:solidFill>
                  <a:srgbClr val="FFFFFF"/>
                </a:solidFill>
                <a:latin typeface="+mj-lt"/>
              </a:rPr>
              <a:t>+</a:t>
            </a:r>
            <a:r>
              <a:rPr lang="cs-CZ" sz="2300" dirty="0">
                <a:solidFill>
                  <a:srgbClr val="FFFFFF"/>
                </a:solidFill>
                <a:latin typeface="+mj-lt"/>
              </a:rPr>
              <a:t> (HT), ztráty K</a:t>
            </a:r>
            <a:r>
              <a:rPr lang="cs-CZ" sz="2300" baseline="30000" dirty="0">
                <a:solidFill>
                  <a:srgbClr val="FFFFFF"/>
                </a:solidFill>
                <a:latin typeface="+mj-lt"/>
              </a:rPr>
              <a:t>+</a:t>
            </a:r>
            <a:r>
              <a:rPr lang="cs-CZ" sz="2300" dirty="0">
                <a:solidFill>
                  <a:srgbClr val="FFFFFF"/>
                </a:solidFill>
                <a:latin typeface="+mj-lt"/>
              </a:rPr>
              <a:t> (únava, malátnost, alkalóza -</a:t>
            </a:r>
            <a:r>
              <a:rPr lang="pt-BR" sz="2300" dirty="0">
                <a:solidFill>
                  <a:srgbClr val="FFFFFF"/>
                </a:solidFill>
                <a:latin typeface="+mj-lt"/>
              </a:rPr>
              <a:t> výměna K</a:t>
            </a:r>
            <a:r>
              <a:rPr lang="pt-BR" sz="2300" baseline="30000" dirty="0">
                <a:solidFill>
                  <a:srgbClr val="FFFFFF"/>
                </a:solidFill>
                <a:latin typeface="+mj-lt"/>
              </a:rPr>
              <a:t>+</a:t>
            </a:r>
            <a:r>
              <a:rPr lang="pt-BR" sz="2300" dirty="0">
                <a:solidFill>
                  <a:srgbClr val="FFFFFF"/>
                </a:solidFill>
                <a:latin typeface="+mj-lt"/>
              </a:rPr>
              <a:t>/H</a:t>
            </a:r>
            <a:r>
              <a:rPr lang="pt-BR" sz="2300" baseline="30000" dirty="0">
                <a:solidFill>
                  <a:srgbClr val="FFFFFF"/>
                </a:solidFill>
                <a:latin typeface="+mj-lt"/>
              </a:rPr>
              <a:t>+</a:t>
            </a:r>
            <a:r>
              <a:rPr lang="cs-CZ" sz="2300" dirty="0" smtClean="0">
                <a:solidFill>
                  <a:srgbClr val="FFFFFF"/>
                </a:solidFill>
                <a:latin typeface="+mj-lt"/>
              </a:rPr>
              <a:t>)</a:t>
            </a:r>
            <a:endParaRPr lang="cs-CZ" sz="2800" dirty="0">
              <a:solidFill>
                <a:srgbClr val="FFFFFF"/>
              </a:solidFill>
            </a:endParaRPr>
          </a:p>
          <a:p>
            <a:pPr marL="0" indent="0">
              <a:lnSpc>
                <a:spcPct val="120000"/>
              </a:lnSpc>
              <a:buNone/>
            </a:pPr>
            <a:endParaRPr lang="cs-CZ" sz="2400" dirty="0">
              <a:solidFill>
                <a:schemeClr val="bg1">
                  <a:lumMod val="40000"/>
                  <a:lumOff val="60000"/>
                </a:schemeClr>
              </a:solidFill>
            </a:endParaRPr>
          </a:p>
          <a:p>
            <a:pPr marL="0" indent="0">
              <a:lnSpc>
                <a:spcPct val="120000"/>
              </a:lnSpc>
              <a:buNone/>
            </a:pPr>
            <a:r>
              <a:rPr lang="cs-CZ" sz="2400" dirty="0" err="1" smtClean="0">
                <a:solidFill>
                  <a:srgbClr val="FFFF00"/>
                </a:solidFill>
              </a:rPr>
              <a:t>Adrenogenitální</a:t>
            </a:r>
            <a:r>
              <a:rPr lang="cs-CZ" sz="2400" dirty="0" smtClean="0">
                <a:solidFill>
                  <a:srgbClr val="FFFF00"/>
                </a:solidFill>
              </a:rPr>
              <a:t> syndrom</a:t>
            </a:r>
          </a:p>
          <a:p>
            <a:pPr>
              <a:lnSpc>
                <a:spcPct val="120000"/>
              </a:lnSpc>
            </a:pPr>
            <a:r>
              <a:rPr lang="cs-CZ" sz="2300" dirty="0">
                <a:solidFill>
                  <a:srgbClr val="FFFFFF"/>
                </a:solidFill>
                <a:latin typeface="+mj-lt"/>
              </a:rPr>
              <a:t>vrozený (AR) defekt enzymů metabolizmu glukokortikoidů (</a:t>
            </a:r>
            <a:r>
              <a:rPr lang="it-IT" sz="2300" dirty="0">
                <a:solidFill>
                  <a:srgbClr val="FFFFFF"/>
                </a:solidFill>
                <a:latin typeface="+mj-lt"/>
              </a:rPr>
              <a:t>v 95% případů deficit 21-</a:t>
            </a:r>
            <a:r>
              <a:rPr lang="cs-CZ" sz="2300" dirty="0">
                <a:solidFill>
                  <a:srgbClr val="FFFFFF"/>
                </a:solidFill>
                <a:latin typeface="+mj-lt"/>
              </a:rPr>
              <a:t>hydroxylázy)</a:t>
            </a:r>
          </a:p>
          <a:p>
            <a:pPr>
              <a:lnSpc>
                <a:spcPct val="120000"/>
              </a:lnSpc>
            </a:pPr>
            <a:r>
              <a:rPr lang="cs-CZ" sz="2300" dirty="0" err="1">
                <a:solidFill>
                  <a:srgbClr val="FFFFFF"/>
                </a:solidFill>
                <a:latin typeface="+mj-lt"/>
              </a:rPr>
              <a:t>kompenzatorní</a:t>
            </a:r>
            <a:r>
              <a:rPr lang="cs-CZ" sz="2300" dirty="0">
                <a:solidFill>
                  <a:srgbClr val="FFFFFF"/>
                </a:solidFill>
                <a:latin typeface="+mj-lt"/>
              </a:rPr>
              <a:t> ↑ ACTH stimuluje produkci androgenů (DHEA a </a:t>
            </a:r>
            <a:r>
              <a:rPr lang="cs-CZ" sz="2300" dirty="0" err="1">
                <a:solidFill>
                  <a:srgbClr val="FFFFFF"/>
                </a:solidFill>
                <a:latin typeface="+mj-lt"/>
              </a:rPr>
              <a:t>androstendionu</a:t>
            </a:r>
            <a:r>
              <a:rPr lang="cs-CZ" sz="2300" dirty="0">
                <a:solidFill>
                  <a:srgbClr val="FFFFFF"/>
                </a:solidFill>
                <a:latin typeface="+mj-lt"/>
              </a:rPr>
              <a:t>), které jsou v periferii konvertovány na testosteron (</a:t>
            </a:r>
            <a:r>
              <a:rPr lang="cs-CZ" sz="2300" dirty="0" err="1">
                <a:solidFill>
                  <a:srgbClr val="FFFFFF"/>
                </a:solidFill>
                <a:latin typeface="+mj-lt"/>
              </a:rPr>
              <a:t>virilizace</a:t>
            </a:r>
            <a:r>
              <a:rPr lang="cs-CZ" sz="2300" dirty="0">
                <a:solidFill>
                  <a:srgbClr val="FFFFFF"/>
                </a:solidFill>
                <a:latin typeface="+mj-lt"/>
              </a:rPr>
              <a:t> u dívek a nadměrná maskulinizace a infertilita u chlapců)</a:t>
            </a:r>
          </a:p>
          <a:p>
            <a:pPr marL="0" indent="0">
              <a:buNone/>
            </a:pPr>
            <a:endParaRPr lang="cs-CZ" sz="2400" dirty="0">
              <a:solidFill>
                <a:srgbClr val="669CF4"/>
              </a:solidFill>
            </a:endParaRPr>
          </a:p>
          <a:p>
            <a:pPr marL="0" indent="0">
              <a:buNone/>
            </a:pPr>
            <a:endParaRPr lang="cs-CZ" sz="2200" dirty="0">
              <a:solidFill>
                <a:srgbClr val="FFFFFF"/>
              </a:solidFill>
            </a:endParaRPr>
          </a:p>
          <a:p>
            <a:pPr marL="0" indent="0">
              <a:buNone/>
            </a:pPr>
            <a:endParaRPr lang="cs-CZ" sz="1800" dirty="0" smtClean="0">
              <a:solidFill>
                <a:srgbClr val="669CF4"/>
              </a:solidFill>
              <a:latin typeface="+mj-lt"/>
            </a:endParaRPr>
          </a:p>
        </p:txBody>
      </p:sp>
    </p:spTree>
    <p:extLst>
      <p:ext uri="{BB962C8B-B14F-4D97-AF65-F5344CB8AC3E}">
        <p14:creationId xmlns:p14="http://schemas.microsoft.com/office/powerpoint/2010/main" val="458592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1"/>
                </a:solidFill>
              </a:rPr>
              <a:t>Adrenogenitální</a:t>
            </a:r>
            <a:r>
              <a:rPr lang="cs-CZ" dirty="0" smtClean="0">
                <a:solidFill>
                  <a:schemeClr val="accent1"/>
                </a:solidFill>
              </a:rPr>
              <a:t> syndrom</a:t>
            </a:r>
            <a:endParaRPr lang="cs-CZ" dirty="0">
              <a:solidFill>
                <a:schemeClr val="accent1"/>
              </a:solidFill>
            </a:endParaRPr>
          </a:p>
        </p:txBody>
      </p:sp>
      <p:pic>
        <p:nvPicPr>
          <p:cNvPr id="16388" name="Picture 4" descr="File:Steroidogenesi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34269"/>
            <a:ext cx="64389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1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Dřeň nadledvin</a:t>
            </a:r>
            <a:endParaRPr lang="cs-CZ" dirty="0">
              <a:solidFill>
                <a:schemeClr val="accent1"/>
              </a:solidFill>
            </a:endParaRPr>
          </a:p>
        </p:txBody>
      </p:sp>
      <p:sp>
        <p:nvSpPr>
          <p:cNvPr id="3" name="Zástupný symbol pro obsah 2"/>
          <p:cNvSpPr>
            <a:spLocks noGrp="1"/>
          </p:cNvSpPr>
          <p:nvPr>
            <p:ph idx="1"/>
          </p:nvPr>
        </p:nvSpPr>
        <p:spPr>
          <a:xfrm>
            <a:off x="457200" y="1600200"/>
            <a:ext cx="8075240" cy="4637112"/>
          </a:xfrm>
        </p:spPr>
        <p:txBody>
          <a:bodyPr>
            <a:normAutofit/>
          </a:bodyPr>
          <a:lstStyle/>
          <a:p>
            <a:pPr marL="0" indent="0">
              <a:buNone/>
            </a:pPr>
            <a:r>
              <a:rPr lang="cs-CZ" sz="2000" dirty="0" err="1" smtClean="0">
                <a:solidFill>
                  <a:srgbClr val="669CF4"/>
                </a:solidFill>
                <a:latin typeface="+mj-lt"/>
              </a:rPr>
              <a:t>Fce</a:t>
            </a:r>
            <a:r>
              <a:rPr lang="cs-CZ" sz="2000" dirty="0" smtClean="0">
                <a:solidFill>
                  <a:srgbClr val="669CF4"/>
                </a:solidFill>
                <a:latin typeface="+mj-lt"/>
              </a:rPr>
              <a:t>:</a:t>
            </a:r>
          </a:p>
          <a:p>
            <a:r>
              <a:rPr lang="cs-CZ" sz="2000" dirty="0">
                <a:solidFill>
                  <a:schemeClr val="accent1"/>
                </a:solidFill>
              </a:rPr>
              <a:t>Produkuje katecholaminy – adrenalin, noradrenalin a dopamin –</a:t>
            </a:r>
          </a:p>
          <a:p>
            <a:r>
              <a:rPr lang="cs-CZ" sz="2000" dirty="0">
                <a:solidFill>
                  <a:schemeClr val="accent1"/>
                </a:solidFill>
              </a:rPr>
              <a:t>adrenalin : noradrenalin 4:1</a:t>
            </a:r>
          </a:p>
          <a:p>
            <a:pPr marL="0" indent="0">
              <a:buNone/>
            </a:pPr>
            <a:endParaRPr lang="cs-CZ" sz="2000" dirty="0" smtClean="0">
              <a:solidFill>
                <a:schemeClr val="accent1"/>
              </a:solidFill>
            </a:endParaRPr>
          </a:p>
          <a:p>
            <a:pPr marL="0" indent="0">
              <a:buNone/>
            </a:pPr>
            <a:r>
              <a:rPr lang="cs-CZ" sz="2000" dirty="0" smtClean="0">
                <a:solidFill>
                  <a:schemeClr val="accent1"/>
                </a:solidFill>
              </a:rPr>
              <a:t>Efekty </a:t>
            </a:r>
            <a:r>
              <a:rPr lang="cs-CZ" sz="2000" dirty="0">
                <a:solidFill>
                  <a:schemeClr val="accent1"/>
                </a:solidFill>
              </a:rPr>
              <a:t>na periferní </a:t>
            </a:r>
            <a:r>
              <a:rPr lang="cs-CZ" sz="2000" dirty="0" smtClean="0">
                <a:solidFill>
                  <a:schemeClr val="accent1"/>
                </a:solidFill>
              </a:rPr>
              <a:t>tkáně jsou dány </a:t>
            </a:r>
            <a:r>
              <a:rPr lang="cs-CZ" sz="2000" dirty="0">
                <a:solidFill>
                  <a:schemeClr val="accent1"/>
                </a:solidFill>
              </a:rPr>
              <a:t>typem receptoru</a:t>
            </a:r>
          </a:p>
          <a:p>
            <a:pPr lvl="2"/>
            <a:r>
              <a:rPr lang="el-GR" sz="2000" dirty="0">
                <a:solidFill>
                  <a:schemeClr val="accent1"/>
                </a:solidFill>
              </a:rPr>
              <a:t>α1</a:t>
            </a:r>
            <a:r>
              <a:rPr lang="cs-CZ" sz="2000" dirty="0">
                <a:solidFill>
                  <a:schemeClr val="accent1"/>
                </a:solidFill>
              </a:rPr>
              <a:t> </a:t>
            </a:r>
            <a:r>
              <a:rPr lang="el-GR" sz="2000" dirty="0">
                <a:solidFill>
                  <a:schemeClr val="accent1"/>
                </a:solidFill>
              </a:rPr>
              <a:t>↑</a:t>
            </a:r>
            <a:r>
              <a:rPr lang="cs-CZ" sz="2000" dirty="0">
                <a:solidFill>
                  <a:schemeClr val="accent1"/>
                </a:solidFill>
              </a:rPr>
              <a:t>Ca</a:t>
            </a:r>
            <a:r>
              <a:rPr lang="cs-CZ" sz="2000" baseline="30000" dirty="0">
                <a:solidFill>
                  <a:schemeClr val="accent1"/>
                </a:solidFill>
              </a:rPr>
              <a:t>2+</a:t>
            </a:r>
          </a:p>
          <a:p>
            <a:pPr lvl="2"/>
            <a:r>
              <a:rPr lang="el-GR" sz="2000" dirty="0">
                <a:solidFill>
                  <a:schemeClr val="accent1"/>
                </a:solidFill>
              </a:rPr>
              <a:t>α2</a:t>
            </a:r>
            <a:r>
              <a:rPr lang="cs-CZ" sz="2000" dirty="0">
                <a:solidFill>
                  <a:schemeClr val="accent1"/>
                </a:solidFill>
              </a:rPr>
              <a:t> </a:t>
            </a:r>
            <a:r>
              <a:rPr lang="el-GR" sz="2000" dirty="0">
                <a:solidFill>
                  <a:schemeClr val="accent1"/>
                </a:solidFill>
              </a:rPr>
              <a:t>↓</a:t>
            </a:r>
            <a:r>
              <a:rPr lang="cs-CZ" sz="2000" dirty="0">
                <a:solidFill>
                  <a:schemeClr val="accent1"/>
                </a:solidFill>
              </a:rPr>
              <a:t> </a:t>
            </a:r>
            <a:r>
              <a:rPr lang="cs-CZ" sz="2000" dirty="0" err="1">
                <a:solidFill>
                  <a:schemeClr val="accent1"/>
                </a:solidFill>
              </a:rPr>
              <a:t>cAMP</a:t>
            </a:r>
            <a:endParaRPr lang="cs-CZ" sz="2000" dirty="0">
              <a:solidFill>
                <a:schemeClr val="accent1"/>
              </a:solidFill>
            </a:endParaRPr>
          </a:p>
          <a:p>
            <a:pPr lvl="2"/>
            <a:r>
              <a:rPr lang="el-GR" sz="2000" dirty="0">
                <a:solidFill>
                  <a:schemeClr val="accent1"/>
                </a:solidFill>
              </a:rPr>
              <a:t>β</a:t>
            </a:r>
            <a:r>
              <a:rPr lang="cs-CZ" sz="2000" dirty="0">
                <a:solidFill>
                  <a:schemeClr val="accent1"/>
                </a:solidFill>
              </a:rPr>
              <a:t>1-3 </a:t>
            </a:r>
            <a:r>
              <a:rPr lang="el-GR" sz="2000" dirty="0">
                <a:solidFill>
                  <a:schemeClr val="accent1"/>
                </a:solidFill>
              </a:rPr>
              <a:t>↑</a:t>
            </a:r>
            <a:r>
              <a:rPr lang="cs-CZ" sz="2000" dirty="0">
                <a:solidFill>
                  <a:schemeClr val="accent1"/>
                </a:solidFill>
              </a:rPr>
              <a:t> </a:t>
            </a:r>
            <a:r>
              <a:rPr lang="cs-CZ" sz="2000" dirty="0" err="1">
                <a:solidFill>
                  <a:schemeClr val="accent1"/>
                </a:solidFill>
              </a:rPr>
              <a:t>cAMP</a:t>
            </a:r>
            <a:endParaRPr lang="cs-CZ" sz="2000" dirty="0">
              <a:solidFill>
                <a:schemeClr val="accent1"/>
              </a:solidFill>
            </a:endParaRPr>
          </a:p>
          <a:p>
            <a:endParaRPr lang="cs-CZ" sz="2000" dirty="0"/>
          </a:p>
          <a:p>
            <a:pPr marL="0" indent="0">
              <a:buNone/>
            </a:pPr>
            <a:endParaRPr lang="cs-CZ" sz="2000" dirty="0">
              <a:solidFill>
                <a:srgbClr val="FFFFFF"/>
              </a:solidFill>
            </a:endParaRPr>
          </a:p>
          <a:p>
            <a:pPr marL="0" indent="0">
              <a:buNone/>
            </a:pPr>
            <a:endParaRPr lang="cs-CZ" sz="2000" dirty="0" smtClean="0">
              <a:solidFill>
                <a:srgbClr val="669CF4"/>
              </a:solidFill>
              <a:latin typeface="+mj-lt"/>
            </a:endParaRPr>
          </a:p>
        </p:txBody>
      </p:sp>
    </p:spTree>
    <p:extLst>
      <p:ext uri="{BB962C8B-B14F-4D97-AF65-F5344CB8AC3E}">
        <p14:creationId xmlns:p14="http://schemas.microsoft.com/office/powerpoint/2010/main" val="34344774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Dřeň nadledvin</a:t>
            </a:r>
            <a:endParaRPr lang="cs-CZ" dirty="0">
              <a:solidFill>
                <a:schemeClr val="accent1"/>
              </a:solidFill>
            </a:endParaRPr>
          </a:p>
        </p:txBody>
      </p:sp>
      <p:sp>
        <p:nvSpPr>
          <p:cNvPr id="3" name="Zástupný symbol pro obsah 2"/>
          <p:cNvSpPr>
            <a:spLocks noGrp="1"/>
          </p:cNvSpPr>
          <p:nvPr>
            <p:ph idx="1"/>
          </p:nvPr>
        </p:nvSpPr>
        <p:spPr>
          <a:xfrm>
            <a:off x="467544" y="1340768"/>
            <a:ext cx="8075240" cy="4925144"/>
          </a:xfrm>
        </p:spPr>
        <p:txBody>
          <a:bodyPr>
            <a:normAutofit/>
          </a:bodyPr>
          <a:lstStyle/>
          <a:p>
            <a:pPr marL="0" indent="0">
              <a:lnSpc>
                <a:spcPct val="120000"/>
              </a:lnSpc>
              <a:buNone/>
            </a:pPr>
            <a:r>
              <a:rPr lang="cs-CZ" sz="2000" dirty="0">
                <a:solidFill>
                  <a:srgbClr val="669CF4"/>
                </a:solidFill>
              </a:rPr>
              <a:t>Poruchy </a:t>
            </a:r>
            <a:r>
              <a:rPr lang="cs-CZ" sz="2000" dirty="0" err="1">
                <a:solidFill>
                  <a:srgbClr val="669CF4"/>
                </a:solidFill>
              </a:rPr>
              <a:t>fce</a:t>
            </a:r>
            <a:r>
              <a:rPr lang="cs-CZ" sz="2000" dirty="0" smtClean="0">
                <a:solidFill>
                  <a:srgbClr val="669CF4"/>
                </a:solidFill>
              </a:rPr>
              <a:t>:</a:t>
            </a:r>
            <a:endParaRPr lang="cs-CZ" sz="2000" dirty="0">
              <a:solidFill>
                <a:srgbClr val="669CF4"/>
              </a:solidFill>
            </a:endParaRPr>
          </a:p>
          <a:p>
            <a:pPr>
              <a:lnSpc>
                <a:spcPct val="120000"/>
              </a:lnSpc>
              <a:buAutoNum type="arabicPeriod"/>
            </a:pPr>
            <a:r>
              <a:rPr lang="cs-CZ" sz="2000" dirty="0">
                <a:solidFill>
                  <a:srgbClr val="FFFFFF"/>
                </a:solidFill>
              </a:rPr>
              <a:t>Hypofunkce </a:t>
            </a:r>
          </a:p>
          <a:p>
            <a:r>
              <a:rPr lang="cs-CZ" sz="2000" dirty="0">
                <a:solidFill>
                  <a:srgbClr val="FFFFFF"/>
                </a:solidFill>
              </a:rPr>
              <a:t>syndrom způsobený nedostatečnou funkcí dřeně nadledvin není znám</a:t>
            </a:r>
          </a:p>
          <a:p>
            <a:r>
              <a:rPr lang="cs-CZ" sz="2000" dirty="0">
                <a:solidFill>
                  <a:srgbClr val="FFFFFF"/>
                </a:solidFill>
              </a:rPr>
              <a:t>syndrom necitlivosti k hypoglykémii – po opakovaných hypoglykémiích způsobených špatnou inzulinovou léčbou</a:t>
            </a:r>
            <a:endParaRPr lang="el-GR" sz="2000" dirty="0">
              <a:solidFill>
                <a:srgbClr val="FFFFFF"/>
              </a:solidFill>
            </a:endParaRPr>
          </a:p>
          <a:p>
            <a:pPr marL="0" lvl="1" indent="0">
              <a:lnSpc>
                <a:spcPct val="120000"/>
              </a:lnSpc>
              <a:buNone/>
            </a:pPr>
            <a:endParaRPr lang="cs-CZ" sz="2000" dirty="0" smtClean="0">
              <a:solidFill>
                <a:schemeClr val="bg1">
                  <a:lumMod val="40000"/>
                  <a:lumOff val="60000"/>
                </a:schemeClr>
              </a:solidFill>
            </a:endParaRPr>
          </a:p>
          <a:p>
            <a:pPr marL="0" lvl="1" indent="0">
              <a:lnSpc>
                <a:spcPct val="120000"/>
              </a:lnSpc>
              <a:buNone/>
            </a:pPr>
            <a:r>
              <a:rPr lang="cs-CZ" sz="2000" dirty="0" smtClean="0">
                <a:solidFill>
                  <a:schemeClr val="accent1"/>
                </a:solidFill>
                <a:latin typeface="+mj-lt"/>
              </a:rPr>
              <a:t>2</a:t>
            </a:r>
            <a:r>
              <a:rPr lang="cs-CZ" sz="2000" dirty="0">
                <a:solidFill>
                  <a:schemeClr val="accent1"/>
                </a:solidFill>
                <a:latin typeface="+mj-lt"/>
              </a:rPr>
              <a:t>. </a:t>
            </a:r>
            <a:r>
              <a:rPr lang="cs-CZ" sz="2000" dirty="0" smtClean="0">
                <a:solidFill>
                  <a:schemeClr val="accent1"/>
                </a:solidFill>
                <a:latin typeface="+mj-lt"/>
              </a:rPr>
              <a:t>Hyperfunkce</a:t>
            </a:r>
          </a:p>
          <a:p>
            <a:pPr marL="0" lvl="1" indent="0">
              <a:buNone/>
            </a:pPr>
            <a:r>
              <a:rPr lang="cs-CZ" sz="2000" dirty="0" err="1" smtClean="0">
                <a:solidFill>
                  <a:schemeClr val="bg1">
                    <a:lumMod val="40000"/>
                    <a:lumOff val="60000"/>
                  </a:schemeClr>
                </a:solidFill>
              </a:rPr>
              <a:t>Feochromocytom</a:t>
            </a:r>
            <a:endParaRPr lang="cs-CZ" sz="2000" dirty="0" smtClean="0">
              <a:solidFill>
                <a:schemeClr val="bg1">
                  <a:lumMod val="40000"/>
                  <a:lumOff val="60000"/>
                </a:schemeClr>
              </a:solidFill>
            </a:endParaRPr>
          </a:p>
          <a:p>
            <a:pPr marL="360000" lvl="1" indent="-360000">
              <a:buFont typeface="Arial" pitchFamily="34" charset="0"/>
              <a:buChar char="•"/>
            </a:pPr>
            <a:r>
              <a:rPr lang="cs-CZ" sz="2000" dirty="0">
                <a:solidFill>
                  <a:srgbClr val="FFFFFF"/>
                </a:solidFill>
              </a:rPr>
              <a:t>nádor produkující hormony </a:t>
            </a:r>
            <a:r>
              <a:rPr lang="cs-CZ" sz="2000" dirty="0" smtClean="0">
                <a:solidFill>
                  <a:srgbClr val="FFFFFF"/>
                </a:solidFill>
              </a:rPr>
              <a:t>(noradrenalin a adrenalin) - </a:t>
            </a:r>
            <a:r>
              <a:rPr lang="cs-CZ" sz="2000" dirty="0">
                <a:solidFill>
                  <a:srgbClr val="FFFFFF"/>
                </a:solidFill>
              </a:rPr>
              <a:t>často paroxysmální sekrece</a:t>
            </a:r>
          </a:p>
          <a:p>
            <a:r>
              <a:rPr lang="cs-CZ" sz="2000" dirty="0" smtClean="0">
                <a:solidFill>
                  <a:srgbClr val="FFFFFF"/>
                </a:solidFill>
              </a:rPr>
              <a:t>Projevem je HT, </a:t>
            </a:r>
            <a:r>
              <a:rPr lang="cs-CZ" sz="2000" dirty="0">
                <a:solidFill>
                  <a:srgbClr val="FFFFFF"/>
                </a:solidFill>
              </a:rPr>
              <a:t>pocity </a:t>
            </a:r>
            <a:r>
              <a:rPr lang="cs-CZ" sz="2000" dirty="0" smtClean="0">
                <a:solidFill>
                  <a:srgbClr val="FFFFFF"/>
                </a:solidFill>
              </a:rPr>
              <a:t>úzkosti, tachykardie </a:t>
            </a:r>
            <a:r>
              <a:rPr lang="cs-CZ" sz="2000" dirty="0">
                <a:solidFill>
                  <a:srgbClr val="FFFFFF"/>
                </a:solidFill>
              </a:rPr>
              <a:t>(</a:t>
            </a:r>
            <a:r>
              <a:rPr lang="cs-CZ" sz="2000" dirty="0" smtClean="0">
                <a:solidFill>
                  <a:srgbClr val="FFFFFF"/>
                </a:solidFill>
              </a:rPr>
              <a:t>záchvatovitá), bolesti hlavy, hyperglykemie</a:t>
            </a:r>
          </a:p>
          <a:p>
            <a:pPr marL="0" indent="0">
              <a:buNone/>
            </a:pPr>
            <a:endParaRPr lang="el-GR" sz="2000" dirty="0">
              <a:solidFill>
                <a:srgbClr val="FFFFFF"/>
              </a:solidFill>
            </a:endParaRPr>
          </a:p>
          <a:p>
            <a:pPr marL="0" indent="0">
              <a:buNone/>
            </a:pPr>
            <a:endParaRPr lang="cs-CZ" sz="2000" dirty="0" smtClean="0">
              <a:solidFill>
                <a:srgbClr val="669CF4"/>
              </a:solidFill>
              <a:latin typeface="+mj-lt"/>
            </a:endParaRPr>
          </a:p>
        </p:txBody>
      </p:sp>
    </p:spTree>
    <p:extLst>
      <p:ext uri="{BB962C8B-B14F-4D97-AF65-F5344CB8AC3E}">
        <p14:creationId xmlns:p14="http://schemas.microsoft.com/office/powerpoint/2010/main" val="2424517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1"/>
                </a:solidFill>
              </a:rPr>
              <a:t>Feochromocytom</a:t>
            </a:r>
            <a:endParaRPr lang="cs-CZ" dirty="0">
              <a:solidFill>
                <a:schemeClr val="accent1"/>
              </a:solidFill>
            </a:endParaRPr>
          </a:p>
        </p:txBody>
      </p:sp>
      <p:sp>
        <p:nvSpPr>
          <p:cNvPr id="3" name="Zástupný symbol pro obsah 2"/>
          <p:cNvSpPr>
            <a:spLocks noGrp="1"/>
          </p:cNvSpPr>
          <p:nvPr>
            <p:ph idx="1"/>
          </p:nvPr>
        </p:nvSpPr>
        <p:spPr/>
        <p:txBody>
          <a:bodyPr>
            <a:normAutofit fontScale="70000" lnSpcReduction="20000"/>
          </a:bodyPr>
          <a:lstStyle/>
          <a:p>
            <a:r>
              <a:rPr lang="cs-CZ" dirty="0" smtClean="0">
                <a:solidFill>
                  <a:schemeClr val="accent1"/>
                </a:solidFill>
              </a:rPr>
              <a:t>nádor</a:t>
            </a:r>
            <a:r>
              <a:rPr lang="cs-CZ" dirty="0">
                <a:solidFill>
                  <a:schemeClr val="accent1"/>
                </a:solidFill>
              </a:rPr>
              <a:t> z </a:t>
            </a:r>
            <a:r>
              <a:rPr lang="cs-CZ" dirty="0" err="1">
                <a:solidFill>
                  <a:schemeClr val="accent1"/>
                </a:solidFill>
              </a:rPr>
              <a:t>chromafinních</a:t>
            </a:r>
            <a:r>
              <a:rPr lang="cs-CZ" dirty="0">
                <a:solidFill>
                  <a:schemeClr val="accent1"/>
                </a:solidFill>
              </a:rPr>
              <a:t> buněk produkujících katecholaminy, které vyvolávají </a:t>
            </a:r>
            <a:r>
              <a:rPr lang="cs-CZ" dirty="0" smtClean="0">
                <a:solidFill>
                  <a:schemeClr val="accent1"/>
                </a:solidFill>
              </a:rPr>
              <a:t>hypertenzi, bolesti </a:t>
            </a:r>
            <a:r>
              <a:rPr lang="cs-CZ" dirty="0">
                <a:solidFill>
                  <a:schemeClr val="accent1"/>
                </a:solidFill>
              </a:rPr>
              <a:t>hlavy, </a:t>
            </a:r>
            <a:r>
              <a:rPr lang="cs-CZ" dirty="0" smtClean="0">
                <a:solidFill>
                  <a:schemeClr val="accent1"/>
                </a:solidFill>
              </a:rPr>
              <a:t>bušení </a:t>
            </a:r>
            <a:r>
              <a:rPr lang="cs-CZ" dirty="0">
                <a:solidFill>
                  <a:schemeClr val="accent1"/>
                </a:solidFill>
              </a:rPr>
              <a:t>srdce, pocení</a:t>
            </a:r>
            <a:r>
              <a:rPr lang="cs-CZ" dirty="0" smtClean="0">
                <a:solidFill>
                  <a:schemeClr val="accent1"/>
                </a:solidFill>
              </a:rPr>
              <a:t>, nevolnost</a:t>
            </a:r>
            <a:r>
              <a:rPr lang="cs-CZ" dirty="0">
                <a:solidFill>
                  <a:schemeClr val="accent1"/>
                </a:solidFill>
              </a:rPr>
              <a:t>, úzkost a brnění v </a:t>
            </a:r>
            <a:r>
              <a:rPr lang="cs-CZ" dirty="0" smtClean="0">
                <a:solidFill>
                  <a:schemeClr val="accent1"/>
                </a:solidFill>
              </a:rPr>
              <a:t>končetinách</a:t>
            </a:r>
            <a:endParaRPr lang="cs-CZ" dirty="0">
              <a:solidFill>
                <a:schemeClr val="accent1"/>
              </a:solidFill>
            </a:endParaRPr>
          </a:p>
          <a:p>
            <a:r>
              <a:rPr lang="cs-CZ" dirty="0">
                <a:solidFill>
                  <a:schemeClr val="accent1"/>
                </a:solidFill>
              </a:rPr>
              <a:t>Přibližně 90% </a:t>
            </a:r>
            <a:r>
              <a:rPr lang="cs-CZ" dirty="0" err="1">
                <a:solidFill>
                  <a:schemeClr val="accent1"/>
                </a:solidFill>
              </a:rPr>
              <a:t>feochromocytomů</a:t>
            </a:r>
            <a:r>
              <a:rPr lang="cs-CZ" dirty="0">
                <a:solidFill>
                  <a:schemeClr val="accent1"/>
                </a:solidFill>
              </a:rPr>
              <a:t> je lokalizováno v </a:t>
            </a:r>
            <a:r>
              <a:rPr lang="cs-CZ" dirty="0" smtClean="0">
                <a:solidFill>
                  <a:schemeClr val="accent1"/>
                </a:solidFill>
              </a:rPr>
              <a:t>nadledvinách</a:t>
            </a:r>
          </a:p>
          <a:p>
            <a:r>
              <a:rPr lang="cs-CZ" dirty="0">
                <a:solidFill>
                  <a:schemeClr val="accent1"/>
                </a:solidFill>
              </a:rPr>
              <a:t>a</a:t>
            </a:r>
            <a:r>
              <a:rPr lang="cs-CZ" dirty="0" smtClean="0">
                <a:solidFill>
                  <a:schemeClr val="accent1"/>
                </a:solidFill>
              </a:rPr>
              <a:t>čkoliv </a:t>
            </a:r>
            <a:r>
              <a:rPr lang="cs-CZ" dirty="0">
                <a:solidFill>
                  <a:schemeClr val="accent1"/>
                </a:solidFill>
              </a:rPr>
              <a:t>některé jsou karcinomatózní povahy, většina je benigních – tedy nešíří se mimo danou lokalizaci, ale většina z nich dále roste. </a:t>
            </a:r>
            <a:endParaRPr lang="cs-CZ" dirty="0" smtClean="0">
              <a:solidFill>
                <a:schemeClr val="accent1"/>
              </a:solidFill>
            </a:endParaRPr>
          </a:p>
          <a:p>
            <a:r>
              <a:rPr lang="cs-CZ" dirty="0">
                <a:solidFill>
                  <a:schemeClr val="accent1"/>
                </a:solidFill>
              </a:rPr>
              <a:t>p</a:t>
            </a:r>
            <a:r>
              <a:rPr lang="cs-CZ" dirty="0" smtClean="0">
                <a:solidFill>
                  <a:schemeClr val="accent1"/>
                </a:solidFill>
              </a:rPr>
              <a:t>okud </a:t>
            </a:r>
            <a:r>
              <a:rPr lang="cs-CZ" dirty="0">
                <a:solidFill>
                  <a:schemeClr val="accent1"/>
                </a:solidFill>
              </a:rPr>
              <a:t>jsou ponechány bez léčby, symptomy se mohou zhoršovat tak jak tumor roste a po čase muže hypertenze zapříčiněná </a:t>
            </a:r>
            <a:r>
              <a:rPr lang="cs-CZ" dirty="0" err="1">
                <a:solidFill>
                  <a:schemeClr val="accent1"/>
                </a:solidFill>
              </a:rPr>
              <a:t>feochromocytomem</a:t>
            </a:r>
            <a:r>
              <a:rPr lang="cs-CZ" dirty="0">
                <a:solidFill>
                  <a:schemeClr val="accent1"/>
                </a:solidFill>
              </a:rPr>
              <a:t> poškodit další orgány, zejména srdce a </a:t>
            </a:r>
            <a:r>
              <a:rPr lang="cs-CZ" dirty="0" smtClean="0">
                <a:solidFill>
                  <a:schemeClr val="accent1"/>
                </a:solidFill>
              </a:rPr>
              <a:t>ledviny; </a:t>
            </a:r>
            <a:r>
              <a:rPr lang="cs-CZ" dirty="0">
                <a:solidFill>
                  <a:schemeClr val="accent1"/>
                </a:solidFill>
              </a:rPr>
              <a:t>u pacienta se zvyšuje riziko infarktu nebo mrtvice</a:t>
            </a:r>
          </a:p>
          <a:p>
            <a:endParaRPr lang="cs-CZ" dirty="0"/>
          </a:p>
        </p:txBody>
      </p:sp>
    </p:spTree>
    <p:extLst>
      <p:ext uri="{BB962C8B-B14F-4D97-AF65-F5344CB8AC3E}">
        <p14:creationId xmlns:p14="http://schemas.microsoft.com/office/powerpoint/2010/main" val="23946690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Langerhansovy </a:t>
            </a:r>
            <a:r>
              <a:rPr lang="cs-CZ" dirty="0">
                <a:solidFill>
                  <a:schemeClr val="accent1"/>
                </a:solidFill>
              </a:rPr>
              <a:t>ostrůvky </a:t>
            </a:r>
            <a:r>
              <a:rPr lang="cs-CZ" dirty="0" smtClean="0">
                <a:solidFill>
                  <a:schemeClr val="accent1"/>
                </a:solidFill>
              </a:rPr>
              <a:t/>
            </a:r>
            <a:br>
              <a:rPr lang="cs-CZ" dirty="0" smtClean="0">
                <a:solidFill>
                  <a:schemeClr val="accent1"/>
                </a:solidFill>
              </a:rPr>
            </a:br>
            <a:r>
              <a:rPr lang="cs-CZ" dirty="0" smtClean="0">
                <a:solidFill>
                  <a:schemeClr val="accent1"/>
                </a:solidFill>
              </a:rPr>
              <a:t>v </a:t>
            </a:r>
            <a:r>
              <a:rPr lang="cs-CZ" dirty="0">
                <a:solidFill>
                  <a:schemeClr val="accent1"/>
                </a:solidFill>
              </a:rPr>
              <a:t>pankreatu </a:t>
            </a:r>
          </a:p>
        </p:txBody>
      </p:sp>
      <p:sp>
        <p:nvSpPr>
          <p:cNvPr id="3" name="Zástupný symbol pro obsah 2"/>
          <p:cNvSpPr>
            <a:spLocks noGrp="1"/>
          </p:cNvSpPr>
          <p:nvPr>
            <p:ph idx="1"/>
          </p:nvPr>
        </p:nvSpPr>
        <p:spPr>
          <a:xfrm>
            <a:off x="467544" y="1556792"/>
            <a:ext cx="8075240" cy="4925144"/>
          </a:xfrm>
        </p:spPr>
        <p:txBody>
          <a:bodyPr>
            <a:noAutofit/>
          </a:bodyPr>
          <a:lstStyle/>
          <a:p>
            <a:pPr marL="0" indent="0">
              <a:lnSpc>
                <a:spcPct val="120000"/>
              </a:lnSpc>
              <a:buNone/>
            </a:pPr>
            <a:r>
              <a:rPr lang="cs-CZ" sz="2000" dirty="0">
                <a:solidFill>
                  <a:srgbClr val="FFFFFF"/>
                </a:solidFill>
              </a:rPr>
              <a:t>Langerhansovy ostrůvky obsahují několik typů buněk:</a:t>
            </a:r>
          </a:p>
          <a:p>
            <a:pPr>
              <a:lnSpc>
                <a:spcPct val="120000"/>
              </a:lnSpc>
            </a:pPr>
            <a:r>
              <a:rPr lang="cs-CZ" sz="2000" dirty="0">
                <a:solidFill>
                  <a:srgbClr val="FFFFFF"/>
                </a:solidFill>
              </a:rPr>
              <a:t>alfa-buňky - tvoří </a:t>
            </a:r>
            <a:r>
              <a:rPr lang="cs-CZ" sz="2000" dirty="0" err="1">
                <a:solidFill>
                  <a:srgbClr val="FFFFFF"/>
                </a:solidFill>
              </a:rPr>
              <a:t>glukagon</a:t>
            </a:r>
            <a:r>
              <a:rPr lang="cs-CZ" sz="2000" dirty="0">
                <a:solidFill>
                  <a:srgbClr val="FFFFFF"/>
                </a:solidFill>
              </a:rPr>
              <a:t>, látku zvyšující hladinu cukru v krvi</a:t>
            </a:r>
          </a:p>
          <a:p>
            <a:pPr>
              <a:lnSpc>
                <a:spcPct val="120000"/>
              </a:lnSpc>
            </a:pPr>
            <a:r>
              <a:rPr lang="cs-CZ" sz="2000" dirty="0">
                <a:solidFill>
                  <a:srgbClr val="FFFFFF"/>
                </a:solidFill>
              </a:rPr>
              <a:t>beta-buňky - tvoří inzulin, látku snižující hladinu cukru v krvi</a:t>
            </a:r>
          </a:p>
          <a:p>
            <a:pPr>
              <a:lnSpc>
                <a:spcPct val="120000"/>
              </a:lnSpc>
            </a:pPr>
            <a:r>
              <a:rPr lang="cs-CZ" sz="2000" dirty="0">
                <a:solidFill>
                  <a:srgbClr val="FFFFFF"/>
                </a:solidFill>
              </a:rPr>
              <a:t>gama a delta- buňky - tvoří </a:t>
            </a:r>
            <a:r>
              <a:rPr lang="cs-CZ" sz="2000" dirty="0" err="1">
                <a:solidFill>
                  <a:srgbClr val="FFFFFF"/>
                </a:solidFill>
              </a:rPr>
              <a:t>somatostatin</a:t>
            </a:r>
            <a:r>
              <a:rPr lang="cs-CZ" sz="2000" dirty="0">
                <a:solidFill>
                  <a:srgbClr val="FFFFFF"/>
                </a:solidFill>
              </a:rPr>
              <a:t>, ten ovlivňuje vylučování hormonů inzulinu a </a:t>
            </a:r>
            <a:r>
              <a:rPr lang="cs-CZ" sz="2000" dirty="0" err="1" smtClean="0">
                <a:solidFill>
                  <a:srgbClr val="FFFFFF"/>
                </a:solidFill>
              </a:rPr>
              <a:t>glukagonu</a:t>
            </a:r>
            <a:endParaRPr lang="cs-CZ" sz="2000" dirty="0" smtClean="0">
              <a:solidFill>
                <a:srgbClr val="669CF4"/>
              </a:solidFill>
            </a:endParaRPr>
          </a:p>
          <a:p>
            <a:pPr marL="0" indent="0">
              <a:lnSpc>
                <a:spcPct val="120000"/>
              </a:lnSpc>
              <a:buNone/>
            </a:pPr>
            <a:r>
              <a:rPr lang="cs-CZ" sz="2000" dirty="0" smtClean="0">
                <a:solidFill>
                  <a:srgbClr val="669CF4"/>
                </a:solidFill>
              </a:rPr>
              <a:t>Poruchy </a:t>
            </a:r>
            <a:r>
              <a:rPr lang="cs-CZ" sz="2000" dirty="0" err="1">
                <a:solidFill>
                  <a:srgbClr val="669CF4"/>
                </a:solidFill>
              </a:rPr>
              <a:t>fce</a:t>
            </a:r>
            <a:r>
              <a:rPr lang="cs-CZ" sz="2000" dirty="0" smtClean="0">
                <a:solidFill>
                  <a:srgbClr val="669CF4"/>
                </a:solidFill>
              </a:rPr>
              <a:t>:</a:t>
            </a:r>
            <a:endParaRPr lang="cs-CZ" sz="2000" dirty="0">
              <a:solidFill>
                <a:srgbClr val="669CF4"/>
              </a:solidFill>
            </a:endParaRPr>
          </a:p>
          <a:p>
            <a:pPr>
              <a:lnSpc>
                <a:spcPct val="120000"/>
              </a:lnSpc>
              <a:buAutoNum type="arabicPeriod"/>
            </a:pPr>
            <a:r>
              <a:rPr lang="cs-CZ" sz="2000" dirty="0">
                <a:solidFill>
                  <a:srgbClr val="FFFFFF"/>
                </a:solidFill>
              </a:rPr>
              <a:t>Hypofunkce </a:t>
            </a:r>
            <a:r>
              <a:rPr lang="cs-CZ" sz="2000" dirty="0" smtClean="0">
                <a:solidFill>
                  <a:srgbClr val="FFFFFF"/>
                </a:solidFill>
              </a:rPr>
              <a:t>– snížený účinek inzulinu</a:t>
            </a:r>
          </a:p>
          <a:p>
            <a:pPr marL="0" indent="0">
              <a:lnSpc>
                <a:spcPct val="120000"/>
              </a:lnSpc>
              <a:buNone/>
            </a:pPr>
            <a:r>
              <a:rPr lang="cs-CZ" sz="2000" dirty="0" smtClean="0">
                <a:solidFill>
                  <a:srgbClr val="FFFF00"/>
                </a:solidFill>
              </a:rPr>
              <a:t>T1DM</a:t>
            </a:r>
          </a:p>
          <a:p>
            <a:pPr>
              <a:lnSpc>
                <a:spcPct val="120000"/>
              </a:lnSpc>
            </a:pPr>
            <a:r>
              <a:rPr lang="cs-CZ" sz="2000" dirty="0" smtClean="0">
                <a:solidFill>
                  <a:srgbClr val="FFFFFF"/>
                </a:solidFill>
              </a:rPr>
              <a:t>ztráta </a:t>
            </a:r>
            <a:r>
              <a:rPr lang="cs-CZ" sz="2000" dirty="0" smtClean="0">
                <a:solidFill>
                  <a:srgbClr val="FFFFFF"/>
                </a:solidFill>
              </a:rPr>
              <a:t>produkce inzulinu po redukci L. b. – genetická predispozice, virová infekce, chemické a toxické látky, kravské mléko (do 4 . měsíců věku dítěte)</a:t>
            </a:r>
          </a:p>
          <a:p>
            <a:pPr>
              <a:lnSpc>
                <a:spcPct val="120000"/>
              </a:lnSpc>
            </a:pPr>
            <a:r>
              <a:rPr lang="cs-CZ" sz="2000" dirty="0" err="1">
                <a:solidFill>
                  <a:srgbClr val="FFFFFF"/>
                </a:solidFill>
              </a:rPr>
              <a:t>a</a:t>
            </a:r>
            <a:r>
              <a:rPr lang="cs-CZ" sz="2000" dirty="0" err="1" smtClean="0">
                <a:solidFill>
                  <a:srgbClr val="FFFFFF"/>
                </a:solidFill>
              </a:rPr>
              <a:t>utoimunitnní</a:t>
            </a:r>
            <a:r>
              <a:rPr lang="cs-CZ" sz="2000" dirty="0" smtClean="0">
                <a:solidFill>
                  <a:srgbClr val="FFFFFF"/>
                </a:solidFill>
              </a:rPr>
              <a:t> – destrukce beta b. vyvolána hlavně T lymf, ale i protilátky (ICA = </a:t>
            </a:r>
            <a:r>
              <a:rPr lang="cs-CZ" sz="2000" dirty="0" err="1" smtClean="0">
                <a:solidFill>
                  <a:srgbClr val="FFFFFF"/>
                </a:solidFill>
              </a:rPr>
              <a:t>islet</a:t>
            </a:r>
            <a:r>
              <a:rPr lang="cs-CZ" sz="2000" dirty="0" smtClean="0">
                <a:solidFill>
                  <a:srgbClr val="FFFFFF"/>
                </a:solidFill>
              </a:rPr>
              <a:t> cell </a:t>
            </a:r>
            <a:r>
              <a:rPr lang="cs-CZ" sz="2000" dirty="0" err="1" smtClean="0">
                <a:solidFill>
                  <a:srgbClr val="FFFFFF"/>
                </a:solidFill>
              </a:rPr>
              <a:t>antibodies</a:t>
            </a:r>
            <a:r>
              <a:rPr lang="cs-CZ" sz="2000" dirty="0" smtClean="0">
                <a:solidFill>
                  <a:srgbClr val="FFFFFF"/>
                </a:solidFill>
              </a:rPr>
              <a:t>, IAA = insulin </a:t>
            </a:r>
            <a:r>
              <a:rPr lang="cs-CZ" sz="2000" dirty="0" err="1" smtClean="0">
                <a:solidFill>
                  <a:srgbClr val="FFFFFF"/>
                </a:solidFill>
              </a:rPr>
              <a:t>antibodies</a:t>
            </a:r>
            <a:r>
              <a:rPr lang="cs-CZ" sz="2000" dirty="0" smtClean="0">
                <a:solidFill>
                  <a:srgbClr val="FFFFFF"/>
                </a:solidFill>
              </a:rPr>
              <a:t>)</a:t>
            </a:r>
            <a:endParaRPr lang="cs-CZ" sz="2000" dirty="0">
              <a:solidFill>
                <a:srgbClr val="FFFFFF"/>
              </a:solidFill>
            </a:endParaRPr>
          </a:p>
        </p:txBody>
      </p:sp>
    </p:spTree>
    <p:extLst>
      <p:ext uri="{BB962C8B-B14F-4D97-AF65-F5344CB8AC3E}">
        <p14:creationId xmlns:p14="http://schemas.microsoft.com/office/powerpoint/2010/main" val="11520166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Langerhansovy </a:t>
            </a:r>
            <a:r>
              <a:rPr lang="cs-CZ" dirty="0">
                <a:solidFill>
                  <a:schemeClr val="accent1"/>
                </a:solidFill>
              </a:rPr>
              <a:t>ostrůvky </a:t>
            </a:r>
            <a:r>
              <a:rPr lang="cs-CZ" dirty="0" smtClean="0">
                <a:solidFill>
                  <a:schemeClr val="accent1"/>
                </a:solidFill>
              </a:rPr>
              <a:t/>
            </a:r>
            <a:br>
              <a:rPr lang="cs-CZ" dirty="0" smtClean="0">
                <a:solidFill>
                  <a:schemeClr val="accent1"/>
                </a:solidFill>
              </a:rPr>
            </a:br>
            <a:r>
              <a:rPr lang="cs-CZ" dirty="0" smtClean="0">
                <a:solidFill>
                  <a:schemeClr val="accent1"/>
                </a:solidFill>
              </a:rPr>
              <a:t>v </a:t>
            </a:r>
            <a:r>
              <a:rPr lang="cs-CZ" dirty="0">
                <a:solidFill>
                  <a:schemeClr val="accent1"/>
                </a:solidFill>
              </a:rPr>
              <a:t>pankreatu </a:t>
            </a:r>
          </a:p>
        </p:txBody>
      </p:sp>
      <p:sp>
        <p:nvSpPr>
          <p:cNvPr id="3" name="Zástupný symbol pro obsah 2"/>
          <p:cNvSpPr>
            <a:spLocks noGrp="1"/>
          </p:cNvSpPr>
          <p:nvPr>
            <p:ph idx="1"/>
          </p:nvPr>
        </p:nvSpPr>
        <p:spPr>
          <a:xfrm>
            <a:off x="467544" y="1556792"/>
            <a:ext cx="8075240" cy="4925144"/>
          </a:xfrm>
        </p:spPr>
        <p:txBody>
          <a:bodyPr>
            <a:normAutofit/>
          </a:bodyPr>
          <a:lstStyle/>
          <a:p>
            <a:pPr marL="0" indent="0">
              <a:lnSpc>
                <a:spcPct val="120000"/>
              </a:lnSpc>
              <a:buNone/>
            </a:pPr>
            <a:r>
              <a:rPr lang="cs-CZ" sz="2000" dirty="0" smtClean="0">
                <a:solidFill>
                  <a:srgbClr val="669CF4"/>
                </a:solidFill>
              </a:rPr>
              <a:t>Poruchy </a:t>
            </a:r>
            <a:r>
              <a:rPr lang="cs-CZ" sz="2000" dirty="0" err="1">
                <a:solidFill>
                  <a:srgbClr val="669CF4"/>
                </a:solidFill>
              </a:rPr>
              <a:t>fce</a:t>
            </a:r>
            <a:r>
              <a:rPr lang="cs-CZ" sz="2000" dirty="0" smtClean="0">
                <a:solidFill>
                  <a:srgbClr val="669CF4"/>
                </a:solidFill>
              </a:rPr>
              <a:t>:</a:t>
            </a:r>
            <a:endParaRPr lang="cs-CZ" sz="2000" dirty="0">
              <a:solidFill>
                <a:srgbClr val="669CF4"/>
              </a:solidFill>
            </a:endParaRPr>
          </a:p>
          <a:p>
            <a:pPr>
              <a:lnSpc>
                <a:spcPct val="120000"/>
              </a:lnSpc>
              <a:buAutoNum type="arabicPeriod"/>
            </a:pPr>
            <a:r>
              <a:rPr lang="cs-CZ" sz="2000" dirty="0">
                <a:solidFill>
                  <a:srgbClr val="FFFFFF"/>
                </a:solidFill>
              </a:rPr>
              <a:t>Hypofunkce </a:t>
            </a:r>
            <a:r>
              <a:rPr lang="cs-CZ" sz="2000" dirty="0" smtClean="0">
                <a:solidFill>
                  <a:srgbClr val="FFFFFF"/>
                </a:solidFill>
              </a:rPr>
              <a:t>– snížený účinek inzulinu</a:t>
            </a:r>
          </a:p>
          <a:p>
            <a:pPr marL="0" lvl="1" indent="0">
              <a:lnSpc>
                <a:spcPct val="120000"/>
              </a:lnSpc>
              <a:buNone/>
            </a:pPr>
            <a:r>
              <a:rPr lang="cs-CZ" sz="2000" dirty="0" smtClean="0">
                <a:solidFill>
                  <a:srgbClr val="FFFF00"/>
                </a:solidFill>
              </a:rPr>
              <a:t>T2DM</a:t>
            </a:r>
          </a:p>
          <a:p>
            <a:pPr marL="0" lvl="1" indent="0">
              <a:lnSpc>
                <a:spcPct val="120000"/>
              </a:lnSpc>
              <a:buNone/>
            </a:pPr>
            <a:r>
              <a:rPr lang="cs-CZ" sz="2000" dirty="0" smtClean="0">
                <a:solidFill>
                  <a:schemeClr val="bg1">
                    <a:lumMod val="40000"/>
                    <a:lumOff val="60000"/>
                  </a:schemeClr>
                </a:solidFill>
              </a:rPr>
              <a:t>MODY </a:t>
            </a:r>
            <a:r>
              <a:rPr lang="cs-CZ" sz="2000" dirty="0">
                <a:solidFill>
                  <a:srgbClr val="FFFFFF"/>
                </a:solidFill>
              </a:rPr>
              <a:t>– u mladých jedinců, AD genetický defekt beta b.</a:t>
            </a:r>
          </a:p>
          <a:p>
            <a:pPr marL="0" lvl="1" indent="0">
              <a:lnSpc>
                <a:spcPct val="120000"/>
              </a:lnSpc>
              <a:buNone/>
            </a:pPr>
            <a:r>
              <a:rPr lang="cs-CZ" sz="2000" dirty="0" smtClean="0">
                <a:solidFill>
                  <a:schemeClr val="bg1">
                    <a:lumMod val="40000"/>
                    <a:lumOff val="60000"/>
                  </a:schemeClr>
                </a:solidFill>
              </a:rPr>
              <a:t>Gestační diabetes </a:t>
            </a:r>
            <a:r>
              <a:rPr lang="cs-CZ" sz="2000" dirty="0">
                <a:solidFill>
                  <a:srgbClr val="FFFFFF"/>
                </a:solidFill>
              </a:rPr>
              <a:t>– </a:t>
            </a:r>
            <a:r>
              <a:rPr lang="cs-CZ" sz="2000" dirty="0" err="1">
                <a:solidFill>
                  <a:srgbClr val="FFFFFF"/>
                </a:solidFill>
              </a:rPr>
              <a:t>antiinzulinový</a:t>
            </a:r>
            <a:r>
              <a:rPr lang="cs-CZ" sz="2000" dirty="0">
                <a:solidFill>
                  <a:srgbClr val="FFFFFF"/>
                </a:solidFill>
              </a:rPr>
              <a:t> efekt choriového somatotropinu (placentární </a:t>
            </a:r>
            <a:r>
              <a:rPr lang="cs-CZ" sz="2000" dirty="0" err="1">
                <a:solidFill>
                  <a:srgbClr val="FFFFFF"/>
                </a:solidFill>
              </a:rPr>
              <a:t>laktogen</a:t>
            </a:r>
            <a:r>
              <a:rPr lang="cs-CZ" sz="2000" dirty="0">
                <a:solidFill>
                  <a:srgbClr val="FFFFFF"/>
                </a:solidFill>
              </a:rPr>
              <a:t>), progesteronu a </a:t>
            </a:r>
            <a:r>
              <a:rPr lang="cs-CZ" sz="2000" dirty="0" smtClean="0">
                <a:solidFill>
                  <a:srgbClr val="FFFFFF"/>
                </a:solidFill>
              </a:rPr>
              <a:t>kortizolu</a:t>
            </a:r>
          </a:p>
          <a:p>
            <a:pPr marL="0" lvl="1" indent="0">
              <a:lnSpc>
                <a:spcPct val="120000"/>
              </a:lnSpc>
              <a:buNone/>
            </a:pPr>
            <a:endParaRPr lang="cs-CZ" sz="2000" dirty="0">
              <a:solidFill>
                <a:srgbClr val="FFFFFF"/>
              </a:solidFill>
            </a:endParaRPr>
          </a:p>
          <a:p>
            <a:pPr marL="0" lvl="1" indent="0">
              <a:lnSpc>
                <a:spcPct val="120000"/>
              </a:lnSpc>
              <a:buNone/>
            </a:pPr>
            <a:r>
              <a:rPr lang="cs-CZ" sz="2000" dirty="0" smtClean="0">
                <a:solidFill>
                  <a:schemeClr val="accent1"/>
                </a:solidFill>
                <a:latin typeface="+mj-lt"/>
              </a:rPr>
              <a:t>2</a:t>
            </a:r>
            <a:r>
              <a:rPr lang="cs-CZ" sz="2000" dirty="0">
                <a:solidFill>
                  <a:schemeClr val="accent1"/>
                </a:solidFill>
                <a:latin typeface="+mj-lt"/>
              </a:rPr>
              <a:t>. </a:t>
            </a:r>
            <a:r>
              <a:rPr lang="cs-CZ" sz="2000" dirty="0" smtClean="0">
                <a:solidFill>
                  <a:schemeClr val="accent1"/>
                </a:solidFill>
                <a:latin typeface="+mj-lt"/>
              </a:rPr>
              <a:t>Hyperfunkce</a:t>
            </a:r>
          </a:p>
          <a:p>
            <a:pPr marL="0" lvl="1" indent="0">
              <a:buNone/>
            </a:pPr>
            <a:r>
              <a:rPr lang="cs-CZ" sz="2000" dirty="0" err="1" smtClean="0">
                <a:solidFill>
                  <a:schemeClr val="bg1">
                    <a:lumMod val="40000"/>
                    <a:lumOff val="60000"/>
                  </a:schemeClr>
                </a:solidFill>
              </a:rPr>
              <a:t>Inzulinom</a:t>
            </a:r>
            <a:r>
              <a:rPr lang="cs-CZ" sz="2000" dirty="0">
                <a:solidFill>
                  <a:schemeClr val="bg1">
                    <a:lumMod val="40000"/>
                    <a:lumOff val="60000"/>
                  </a:schemeClr>
                </a:solidFill>
              </a:rPr>
              <a:t> </a:t>
            </a:r>
            <a:r>
              <a:rPr lang="cs-CZ" sz="2000" dirty="0" smtClean="0">
                <a:solidFill>
                  <a:schemeClr val="accent1"/>
                </a:solidFill>
              </a:rPr>
              <a:t>nebo </a:t>
            </a:r>
            <a:r>
              <a:rPr lang="cs-CZ" sz="2000" dirty="0" err="1" smtClean="0">
                <a:solidFill>
                  <a:schemeClr val="accent1"/>
                </a:solidFill>
              </a:rPr>
              <a:t>iatrogenně</a:t>
            </a:r>
            <a:endParaRPr lang="cs-CZ" sz="2000" dirty="0" smtClean="0">
              <a:solidFill>
                <a:schemeClr val="accent1"/>
              </a:solidFill>
            </a:endParaRPr>
          </a:p>
          <a:p>
            <a:pPr marL="457200" lvl="1" indent="-457200">
              <a:buFont typeface="Arial" pitchFamily="34" charset="0"/>
              <a:buChar char="•"/>
            </a:pPr>
            <a:r>
              <a:rPr lang="cs-CZ" sz="2000" dirty="0">
                <a:solidFill>
                  <a:schemeClr val="accent1"/>
                </a:solidFill>
              </a:rPr>
              <a:t>h</a:t>
            </a:r>
            <a:r>
              <a:rPr lang="cs-CZ" sz="2000" dirty="0" smtClean="0">
                <a:solidFill>
                  <a:schemeClr val="accent1"/>
                </a:solidFill>
              </a:rPr>
              <a:t>ypoglykémie a poruchy CNS </a:t>
            </a:r>
            <a:endParaRPr lang="el-GR" sz="2000" dirty="0">
              <a:solidFill>
                <a:schemeClr val="accent1"/>
              </a:solidFill>
            </a:endParaRPr>
          </a:p>
        </p:txBody>
      </p:sp>
    </p:spTree>
    <p:extLst>
      <p:ext uri="{BB962C8B-B14F-4D97-AF65-F5344CB8AC3E}">
        <p14:creationId xmlns:p14="http://schemas.microsoft.com/office/powerpoint/2010/main" val="1384131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Reprodukční systém</a:t>
            </a:r>
            <a:endParaRPr lang="cs-CZ" dirty="0">
              <a:solidFill>
                <a:schemeClr val="accent1"/>
              </a:solidFill>
            </a:endParaRPr>
          </a:p>
        </p:txBody>
      </p:sp>
      <p:sp>
        <p:nvSpPr>
          <p:cNvPr id="3" name="Zástupný symbol pro obsah 2"/>
          <p:cNvSpPr>
            <a:spLocks noGrp="1"/>
          </p:cNvSpPr>
          <p:nvPr>
            <p:ph idx="1"/>
          </p:nvPr>
        </p:nvSpPr>
        <p:spPr>
          <a:xfrm>
            <a:off x="467544" y="1340768"/>
            <a:ext cx="8064896" cy="5517232"/>
          </a:xfrm>
        </p:spPr>
        <p:txBody>
          <a:bodyPr>
            <a:normAutofit/>
          </a:bodyPr>
          <a:lstStyle/>
          <a:p>
            <a:pPr marL="0" indent="0">
              <a:lnSpc>
                <a:spcPct val="120000"/>
              </a:lnSpc>
              <a:buNone/>
            </a:pPr>
            <a:r>
              <a:rPr lang="cs-CZ" sz="2000" dirty="0" err="1" smtClean="0">
                <a:solidFill>
                  <a:srgbClr val="669CF4"/>
                </a:solidFill>
              </a:rPr>
              <a:t>Testes</a:t>
            </a:r>
            <a:endParaRPr lang="cs-CZ" sz="2000" dirty="0" smtClean="0">
              <a:solidFill>
                <a:srgbClr val="669CF4"/>
              </a:solidFill>
            </a:endParaRPr>
          </a:p>
          <a:p>
            <a:pPr>
              <a:lnSpc>
                <a:spcPct val="120000"/>
              </a:lnSpc>
            </a:pPr>
            <a:r>
              <a:rPr lang="cs-CZ" sz="2000" dirty="0" smtClean="0">
                <a:solidFill>
                  <a:srgbClr val="FFFFFF"/>
                </a:solidFill>
              </a:rPr>
              <a:t>spermatogeneze </a:t>
            </a:r>
            <a:r>
              <a:rPr lang="cs-CZ" sz="2000" dirty="0">
                <a:solidFill>
                  <a:srgbClr val="FFFFFF"/>
                </a:solidFill>
              </a:rPr>
              <a:t>– regulována FSH a testosteronem</a:t>
            </a:r>
          </a:p>
          <a:p>
            <a:pPr>
              <a:lnSpc>
                <a:spcPct val="120000"/>
              </a:lnSpc>
            </a:pPr>
            <a:r>
              <a:rPr lang="cs-CZ" sz="2000" dirty="0" err="1">
                <a:solidFill>
                  <a:srgbClr val="FFFFFF"/>
                </a:solidFill>
              </a:rPr>
              <a:t>Leydigovy</a:t>
            </a:r>
            <a:r>
              <a:rPr lang="cs-CZ" sz="2000" dirty="0">
                <a:solidFill>
                  <a:srgbClr val="FFFFFF"/>
                </a:solidFill>
              </a:rPr>
              <a:t> b. produkují testosteron – sek. pohlavní znaky</a:t>
            </a:r>
          </a:p>
          <a:p>
            <a:pPr>
              <a:lnSpc>
                <a:spcPct val="120000"/>
              </a:lnSpc>
            </a:pPr>
            <a:r>
              <a:rPr lang="cs-CZ" sz="2000" dirty="0" err="1" smtClean="0">
                <a:solidFill>
                  <a:schemeClr val="bg1">
                    <a:lumMod val="40000"/>
                    <a:lumOff val="60000"/>
                  </a:schemeClr>
                </a:solidFill>
              </a:rPr>
              <a:t>Hypogonadismus</a:t>
            </a:r>
            <a:r>
              <a:rPr lang="cs-CZ" sz="2000" dirty="0" smtClean="0">
                <a:solidFill>
                  <a:schemeClr val="bg1">
                    <a:lumMod val="40000"/>
                    <a:lumOff val="60000"/>
                  </a:schemeClr>
                </a:solidFill>
              </a:rPr>
              <a:t> </a:t>
            </a:r>
            <a:r>
              <a:rPr lang="cs-CZ" sz="2000" dirty="0" smtClean="0">
                <a:solidFill>
                  <a:schemeClr val="accent1"/>
                </a:solidFill>
              </a:rPr>
              <a:t>–</a:t>
            </a:r>
            <a:r>
              <a:rPr lang="cs-CZ" sz="2000" dirty="0" smtClean="0">
                <a:solidFill>
                  <a:schemeClr val="bg1">
                    <a:lumMod val="40000"/>
                    <a:lumOff val="60000"/>
                  </a:schemeClr>
                </a:solidFill>
              </a:rPr>
              <a:t> př. </a:t>
            </a:r>
            <a:r>
              <a:rPr lang="cs-CZ" sz="2000" dirty="0" err="1" smtClean="0">
                <a:solidFill>
                  <a:schemeClr val="bg1">
                    <a:lumMod val="40000"/>
                    <a:lumOff val="60000"/>
                  </a:schemeClr>
                </a:solidFill>
              </a:rPr>
              <a:t>Klinefelterův</a:t>
            </a:r>
            <a:r>
              <a:rPr lang="cs-CZ" sz="2000" dirty="0" smtClean="0">
                <a:solidFill>
                  <a:schemeClr val="bg1">
                    <a:lumMod val="40000"/>
                    <a:lumOff val="60000"/>
                  </a:schemeClr>
                </a:solidFill>
              </a:rPr>
              <a:t> </a:t>
            </a:r>
            <a:r>
              <a:rPr lang="cs-CZ" sz="2000" dirty="0" smtClean="0">
                <a:solidFill>
                  <a:schemeClr val="bg1">
                    <a:lumMod val="40000"/>
                    <a:lumOff val="60000"/>
                  </a:schemeClr>
                </a:solidFill>
              </a:rPr>
              <a:t>syndrom </a:t>
            </a:r>
            <a:r>
              <a:rPr lang="cs-CZ" sz="2000" dirty="0" smtClean="0">
                <a:solidFill>
                  <a:srgbClr val="FFFFFF"/>
                </a:solidFill>
              </a:rPr>
              <a:t>– </a:t>
            </a:r>
            <a:r>
              <a:rPr lang="cs-CZ" sz="2000" dirty="0" smtClean="0">
                <a:solidFill>
                  <a:srgbClr val="FFFFFF"/>
                </a:solidFill>
              </a:rPr>
              <a:t>XXY</a:t>
            </a:r>
            <a:endParaRPr lang="cs-CZ" sz="2000" dirty="0" smtClean="0">
              <a:solidFill>
                <a:srgbClr val="FFFFFF"/>
              </a:solidFill>
            </a:endParaRPr>
          </a:p>
          <a:p>
            <a:pPr marL="0" indent="0">
              <a:lnSpc>
                <a:spcPct val="120000"/>
              </a:lnSpc>
              <a:buNone/>
            </a:pPr>
            <a:endParaRPr lang="cs-CZ" sz="2000" dirty="0" smtClean="0">
              <a:solidFill>
                <a:srgbClr val="FFFFFF"/>
              </a:solidFill>
            </a:endParaRPr>
          </a:p>
          <a:p>
            <a:pPr marL="0" indent="0">
              <a:lnSpc>
                <a:spcPct val="120000"/>
              </a:lnSpc>
              <a:buNone/>
            </a:pPr>
            <a:r>
              <a:rPr lang="cs-CZ" sz="2000" dirty="0" smtClean="0">
                <a:solidFill>
                  <a:srgbClr val="669CF4"/>
                </a:solidFill>
              </a:rPr>
              <a:t>Poruchy sexuální diferenciace</a:t>
            </a:r>
            <a:r>
              <a:rPr lang="cs-CZ" sz="2000" dirty="0" smtClean="0">
                <a:solidFill>
                  <a:srgbClr val="FFFFFF"/>
                </a:solidFill>
              </a:rPr>
              <a:t> – </a:t>
            </a:r>
            <a:r>
              <a:rPr lang="cs-CZ" sz="2000" dirty="0" smtClean="0">
                <a:solidFill>
                  <a:schemeClr val="bg1">
                    <a:lumMod val="40000"/>
                    <a:lumOff val="60000"/>
                  </a:schemeClr>
                </a:solidFill>
              </a:rPr>
              <a:t>pravý hermafroditismus</a:t>
            </a:r>
            <a:endParaRPr lang="cs-CZ" sz="2000" dirty="0">
              <a:solidFill>
                <a:srgbClr val="FFFFFF"/>
              </a:solidFill>
            </a:endParaRPr>
          </a:p>
          <a:p>
            <a:pPr marL="0" indent="0">
              <a:lnSpc>
                <a:spcPct val="120000"/>
              </a:lnSpc>
              <a:buNone/>
            </a:pPr>
            <a:r>
              <a:rPr lang="cs-CZ" sz="2000" dirty="0" smtClean="0">
                <a:solidFill>
                  <a:srgbClr val="669CF4"/>
                </a:solidFill>
              </a:rPr>
              <a:t>Gynekomastie</a:t>
            </a:r>
            <a:endParaRPr lang="cs-CZ" sz="2000" dirty="0">
              <a:solidFill>
                <a:srgbClr val="FFFFFF"/>
              </a:solidFill>
            </a:endParaRPr>
          </a:p>
          <a:p>
            <a:pPr>
              <a:lnSpc>
                <a:spcPct val="120000"/>
              </a:lnSpc>
            </a:pPr>
            <a:r>
              <a:rPr lang="cs-CZ" sz="2000" dirty="0" smtClean="0">
                <a:solidFill>
                  <a:srgbClr val="FFFFFF"/>
                </a:solidFill>
              </a:rPr>
              <a:t>asymetrické zvětšení mléčné žlázy u muže zvýšením hladiny estrogenů uvolňovaných z nádoru</a:t>
            </a:r>
          </a:p>
          <a:p>
            <a:pPr marL="0" indent="0">
              <a:lnSpc>
                <a:spcPct val="120000"/>
              </a:lnSpc>
              <a:buNone/>
            </a:pPr>
            <a:r>
              <a:rPr lang="cs-CZ" sz="2000" dirty="0">
                <a:solidFill>
                  <a:srgbClr val="669CF4"/>
                </a:solidFill>
              </a:rPr>
              <a:t>Placenta</a:t>
            </a:r>
          </a:p>
          <a:p>
            <a:pPr>
              <a:lnSpc>
                <a:spcPct val="120000"/>
              </a:lnSpc>
            </a:pPr>
            <a:r>
              <a:rPr lang="cs-CZ" sz="2000" dirty="0">
                <a:solidFill>
                  <a:srgbClr val="FFFFFF"/>
                </a:solidFill>
              </a:rPr>
              <a:t>Steroidní - progesteron – nidace blastocysty</a:t>
            </a:r>
          </a:p>
          <a:p>
            <a:pPr>
              <a:lnSpc>
                <a:spcPct val="120000"/>
              </a:lnSpc>
            </a:pPr>
            <a:r>
              <a:rPr lang="cs-CZ" sz="2000" dirty="0">
                <a:solidFill>
                  <a:srgbClr val="FFFFFF"/>
                </a:solidFill>
              </a:rPr>
              <a:t>Proteinové - </a:t>
            </a:r>
            <a:r>
              <a:rPr lang="cs-CZ" sz="2000" dirty="0" err="1">
                <a:solidFill>
                  <a:srgbClr val="FFFFFF"/>
                </a:solidFill>
              </a:rPr>
              <a:t>hCG</a:t>
            </a:r>
            <a:r>
              <a:rPr lang="cs-CZ" sz="2000" dirty="0">
                <a:solidFill>
                  <a:srgbClr val="FFFFFF"/>
                </a:solidFill>
              </a:rPr>
              <a:t> – produkován plodem nebo při nádorovém onemocnění</a:t>
            </a:r>
          </a:p>
          <a:p>
            <a:pPr>
              <a:lnSpc>
                <a:spcPct val="120000"/>
              </a:lnSpc>
            </a:pPr>
            <a:endParaRPr lang="cs-CZ" sz="2000" dirty="0" smtClean="0">
              <a:solidFill>
                <a:srgbClr val="FFFFFF"/>
              </a:solidFill>
            </a:endParaRPr>
          </a:p>
        </p:txBody>
      </p:sp>
    </p:spTree>
    <p:extLst>
      <p:ext uri="{BB962C8B-B14F-4D97-AF65-F5344CB8AC3E}">
        <p14:creationId xmlns:p14="http://schemas.microsoft.com/office/powerpoint/2010/main" val="23869277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Reprodukční systém</a:t>
            </a:r>
            <a:endParaRPr lang="cs-CZ" dirty="0">
              <a:solidFill>
                <a:schemeClr val="accent1"/>
              </a:solidFill>
            </a:endParaRPr>
          </a:p>
        </p:txBody>
      </p:sp>
      <p:sp>
        <p:nvSpPr>
          <p:cNvPr id="3" name="Zástupný symbol pro obsah 2"/>
          <p:cNvSpPr>
            <a:spLocks noGrp="1"/>
          </p:cNvSpPr>
          <p:nvPr>
            <p:ph idx="1"/>
          </p:nvPr>
        </p:nvSpPr>
        <p:spPr>
          <a:xfrm>
            <a:off x="467544" y="1340768"/>
            <a:ext cx="8064896" cy="5517232"/>
          </a:xfrm>
        </p:spPr>
        <p:txBody>
          <a:bodyPr>
            <a:normAutofit/>
          </a:bodyPr>
          <a:lstStyle/>
          <a:p>
            <a:pPr marL="0" indent="0">
              <a:lnSpc>
                <a:spcPct val="120000"/>
              </a:lnSpc>
              <a:buNone/>
            </a:pPr>
            <a:r>
              <a:rPr lang="cs-CZ" sz="2000" dirty="0" smtClean="0">
                <a:solidFill>
                  <a:srgbClr val="669CF4"/>
                </a:solidFill>
              </a:rPr>
              <a:t>Ovarium</a:t>
            </a:r>
            <a:endParaRPr lang="cs-CZ" sz="2000" dirty="0">
              <a:solidFill>
                <a:srgbClr val="669CF4"/>
              </a:solidFill>
            </a:endParaRPr>
          </a:p>
          <a:p>
            <a:pPr>
              <a:lnSpc>
                <a:spcPct val="120000"/>
              </a:lnSpc>
            </a:pPr>
            <a:r>
              <a:rPr lang="cs-CZ" sz="2000" dirty="0" smtClean="0">
                <a:solidFill>
                  <a:srgbClr val="FFFFFF"/>
                </a:solidFill>
              </a:rPr>
              <a:t>regulováno </a:t>
            </a:r>
            <a:r>
              <a:rPr lang="cs-CZ" sz="2000" dirty="0">
                <a:solidFill>
                  <a:srgbClr val="FFFFFF"/>
                </a:solidFill>
              </a:rPr>
              <a:t>hypofyzárními gonadotropiny, LH a FSH, které jsou řízeny hypotalamovým </a:t>
            </a:r>
            <a:r>
              <a:rPr lang="cs-CZ" sz="2000" dirty="0" err="1">
                <a:solidFill>
                  <a:srgbClr val="FFFFFF"/>
                </a:solidFill>
              </a:rPr>
              <a:t>gonadoliberinem</a:t>
            </a:r>
            <a:endParaRPr lang="cs-CZ" sz="2000" dirty="0">
              <a:solidFill>
                <a:srgbClr val="FFFFFF"/>
              </a:solidFill>
            </a:endParaRPr>
          </a:p>
          <a:p>
            <a:pPr marL="0" indent="0">
              <a:lnSpc>
                <a:spcPct val="120000"/>
              </a:lnSpc>
              <a:buNone/>
            </a:pPr>
            <a:r>
              <a:rPr lang="cs-CZ" sz="2000" dirty="0">
                <a:solidFill>
                  <a:schemeClr val="bg1">
                    <a:lumMod val="40000"/>
                    <a:lumOff val="60000"/>
                  </a:schemeClr>
                </a:solidFill>
              </a:rPr>
              <a:t>Syndrom </a:t>
            </a:r>
            <a:r>
              <a:rPr lang="cs-CZ" sz="2000" dirty="0" err="1">
                <a:solidFill>
                  <a:schemeClr val="bg1">
                    <a:lumMod val="40000"/>
                    <a:lumOff val="60000"/>
                  </a:schemeClr>
                </a:solidFill>
              </a:rPr>
              <a:t>polycystických</a:t>
            </a:r>
            <a:r>
              <a:rPr lang="cs-CZ" sz="2000" dirty="0">
                <a:solidFill>
                  <a:schemeClr val="bg1">
                    <a:lumMod val="40000"/>
                    <a:lumOff val="60000"/>
                  </a:schemeClr>
                </a:solidFill>
              </a:rPr>
              <a:t> </a:t>
            </a:r>
            <a:r>
              <a:rPr lang="cs-CZ" sz="2000" dirty="0" err="1">
                <a:solidFill>
                  <a:schemeClr val="bg1">
                    <a:lumMod val="40000"/>
                    <a:lumOff val="60000"/>
                  </a:schemeClr>
                </a:solidFill>
              </a:rPr>
              <a:t>ovárií</a:t>
            </a:r>
            <a:r>
              <a:rPr lang="cs-CZ" sz="2000" dirty="0">
                <a:solidFill>
                  <a:schemeClr val="bg1">
                    <a:lumMod val="40000"/>
                    <a:lumOff val="60000"/>
                  </a:schemeClr>
                </a:solidFill>
              </a:rPr>
              <a:t> </a:t>
            </a:r>
            <a:r>
              <a:rPr lang="cs-CZ" sz="2000" dirty="0">
                <a:solidFill>
                  <a:srgbClr val="FFFFFF"/>
                </a:solidFill>
              </a:rPr>
              <a:t>– produkce </a:t>
            </a:r>
            <a:r>
              <a:rPr lang="el-GR" sz="2000" dirty="0">
                <a:solidFill>
                  <a:srgbClr val="FFFFFF"/>
                </a:solidFill>
              </a:rPr>
              <a:t>↑</a:t>
            </a:r>
            <a:r>
              <a:rPr lang="cs-CZ" sz="2000" dirty="0">
                <a:solidFill>
                  <a:srgbClr val="FFFFFF"/>
                </a:solidFill>
              </a:rPr>
              <a:t> produkce LH a </a:t>
            </a:r>
            <a:r>
              <a:rPr lang="el-GR" sz="2000" dirty="0">
                <a:solidFill>
                  <a:srgbClr val="FFFFFF"/>
                </a:solidFill>
              </a:rPr>
              <a:t>↓</a:t>
            </a:r>
            <a:r>
              <a:rPr lang="cs-CZ" sz="2000" dirty="0">
                <a:solidFill>
                  <a:srgbClr val="FFFFFF"/>
                </a:solidFill>
              </a:rPr>
              <a:t> FSH → zvýšená produkce ovariálních androgenů   →  hirsutismus a narušení zrání folikulů ovaria, </a:t>
            </a:r>
            <a:r>
              <a:rPr lang="cs-CZ" sz="2000" dirty="0" err="1" smtClean="0">
                <a:solidFill>
                  <a:srgbClr val="FFFFFF"/>
                </a:solidFill>
              </a:rPr>
              <a:t>kt</a:t>
            </a:r>
            <a:r>
              <a:rPr lang="cs-CZ" sz="2000" dirty="0" smtClean="0">
                <a:solidFill>
                  <a:srgbClr val="FFFFFF"/>
                </a:solidFill>
              </a:rPr>
              <a:t>. </a:t>
            </a:r>
            <a:r>
              <a:rPr lang="cs-CZ" sz="2000" dirty="0">
                <a:solidFill>
                  <a:srgbClr val="FFFFFF"/>
                </a:solidFill>
              </a:rPr>
              <a:t>se mění v cysty</a:t>
            </a:r>
          </a:p>
          <a:p>
            <a:pPr marL="0" indent="0">
              <a:lnSpc>
                <a:spcPct val="120000"/>
              </a:lnSpc>
              <a:buNone/>
            </a:pPr>
            <a:endParaRPr lang="cs-CZ" sz="2000" dirty="0" smtClean="0">
              <a:solidFill>
                <a:srgbClr val="669CF4"/>
              </a:solidFill>
            </a:endParaRPr>
          </a:p>
          <a:p>
            <a:pPr marL="0" indent="0">
              <a:lnSpc>
                <a:spcPct val="120000"/>
              </a:lnSpc>
              <a:buNone/>
            </a:pPr>
            <a:endParaRPr lang="el-GR" sz="2000" dirty="0">
              <a:solidFill>
                <a:srgbClr val="FFFFFF"/>
              </a:solidFill>
            </a:endParaRPr>
          </a:p>
          <a:p>
            <a:pPr marL="0" indent="0">
              <a:buNone/>
            </a:pPr>
            <a:endParaRPr lang="cs-CZ" sz="2000" dirty="0" smtClean="0">
              <a:solidFill>
                <a:srgbClr val="669CF4"/>
              </a:solidFill>
              <a:latin typeface="+mj-lt"/>
            </a:endParaRPr>
          </a:p>
        </p:txBody>
      </p:sp>
      <p:pic>
        <p:nvPicPr>
          <p:cNvPr id="20482" name="Picture 2" descr="http://4.bp.blogspot.com/-yho_vLJHfYY/UEcFSaFeFAI/AAAAAAAAAhc/cUbWtMlbeC0/s1600/Ovaires+polykystiq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13008"/>
            <a:ext cx="3730898" cy="294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5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Receptory</a:t>
            </a:r>
            <a:endParaRPr lang="cs-CZ" dirty="0">
              <a:solidFill>
                <a:schemeClr val="accent1"/>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369" t="40332" r="44060" b="29571"/>
          <a:stretch/>
        </p:blipFill>
        <p:spPr bwMode="auto">
          <a:xfrm>
            <a:off x="4427984" y="4293096"/>
            <a:ext cx="3479328" cy="235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411907" y="1267013"/>
            <a:ext cx="8280920" cy="3170099"/>
          </a:xfrm>
          <a:prstGeom prst="rect">
            <a:avLst/>
          </a:prstGeom>
        </p:spPr>
        <p:txBody>
          <a:bodyPr wrap="square">
            <a:spAutoFit/>
          </a:bodyPr>
          <a:lstStyle/>
          <a:p>
            <a:r>
              <a:rPr lang="cs-CZ" sz="2000" dirty="0" smtClean="0">
                <a:solidFill>
                  <a:srgbClr val="669CF4"/>
                </a:solidFill>
              </a:rPr>
              <a:t>Povrchové receptory</a:t>
            </a:r>
          </a:p>
          <a:p>
            <a:pPr marL="285750" indent="-285750">
              <a:buFont typeface="Arial" pitchFamily="34" charset="0"/>
              <a:buChar char="•"/>
            </a:pPr>
            <a:r>
              <a:rPr lang="cs-CZ" sz="2000" dirty="0" smtClean="0">
                <a:solidFill>
                  <a:schemeClr val="accent1"/>
                </a:solidFill>
              </a:rPr>
              <a:t>aktivace enzymů a biochemických pochodů = </a:t>
            </a:r>
            <a:r>
              <a:rPr lang="cs-CZ" sz="2000" dirty="0" smtClean="0">
                <a:solidFill>
                  <a:srgbClr val="FF0000"/>
                </a:solidFill>
              </a:rPr>
              <a:t>akutní </a:t>
            </a:r>
            <a:r>
              <a:rPr lang="cs-CZ" sz="2000" dirty="0">
                <a:solidFill>
                  <a:srgbClr val="FF0000"/>
                </a:solidFill>
              </a:rPr>
              <a:t>účinky </a:t>
            </a:r>
            <a:r>
              <a:rPr lang="cs-CZ" sz="2000" dirty="0">
                <a:solidFill>
                  <a:schemeClr val="accent1"/>
                </a:solidFill>
                <a:sym typeface="Symbol" pitchFamily="18" charset="2"/>
              </a:rPr>
              <a:t></a:t>
            </a:r>
            <a:r>
              <a:rPr lang="cs-CZ" sz="2000" dirty="0">
                <a:solidFill>
                  <a:schemeClr val="accent1"/>
                </a:solidFill>
              </a:rPr>
              <a:t> </a:t>
            </a:r>
            <a:r>
              <a:rPr lang="cs-CZ" sz="2000" dirty="0" smtClean="0">
                <a:solidFill>
                  <a:schemeClr val="accent1"/>
                </a:solidFill>
              </a:rPr>
              <a:t>změna konformace (aktivní vs. neaktivní) – otevření kanálu, kovalentní modifikace nebo degradace receptoru (</a:t>
            </a:r>
            <a:r>
              <a:rPr lang="cs-CZ" sz="2000" dirty="0" err="1" smtClean="0">
                <a:solidFill>
                  <a:srgbClr val="92D050"/>
                </a:solidFill>
              </a:rPr>
              <a:t>down-regulation</a:t>
            </a:r>
            <a:r>
              <a:rPr lang="cs-CZ" sz="2000" dirty="0" smtClean="0">
                <a:solidFill>
                  <a:schemeClr val="accent1"/>
                </a:solidFill>
              </a:rPr>
              <a:t>)</a:t>
            </a:r>
          </a:p>
          <a:p>
            <a:pPr marL="285750" indent="-285750">
              <a:buFont typeface="Arial" pitchFamily="34" charset="0"/>
              <a:buChar char="•"/>
            </a:pPr>
            <a:endParaRPr lang="cs-CZ" sz="2000" dirty="0">
              <a:solidFill>
                <a:schemeClr val="accent1"/>
              </a:solidFill>
            </a:endParaRPr>
          </a:p>
          <a:p>
            <a:r>
              <a:rPr lang="cs-CZ" sz="2000" dirty="0" smtClean="0">
                <a:solidFill>
                  <a:srgbClr val="669CF4"/>
                </a:solidFill>
              </a:rPr>
              <a:t>Intracelulární </a:t>
            </a:r>
            <a:r>
              <a:rPr lang="cs-CZ" sz="2000" dirty="0">
                <a:solidFill>
                  <a:srgbClr val="669CF4"/>
                </a:solidFill>
              </a:rPr>
              <a:t>receptory</a:t>
            </a:r>
          </a:p>
          <a:p>
            <a:pPr marL="285750" indent="-285750">
              <a:buFont typeface="Arial" pitchFamily="34" charset="0"/>
              <a:buChar char="•"/>
            </a:pPr>
            <a:r>
              <a:rPr lang="cs-CZ" sz="2000" dirty="0">
                <a:solidFill>
                  <a:schemeClr val="accent1"/>
                </a:solidFill>
              </a:rPr>
              <a:t>o</a:t>
            </a:r>
            <a:r>
              <a:rPr lang="cs-CZ" sz="2000" dirty="0" smtClean="0">
                <a:solidFill>
                  <a:schemeClr val="accent1"/>
                </a:solidFill>
              </a:rPr>
              <a:t>vlivnění genové exprese = </a:t>
            </a:r>
            <a:r>
              <a:rPr lang="cs-CZ" sz="2000" dirty="0" smtClean="0">
                <a:solidFill>
                  <a:srgbClr val="FF0000"/>
                </a:solidFill>
              </a:rPr>
              <a:t>pozdní </a:t>
            </a:r>
            <a:r>
              <a:rPr lang="cs-CZ" sz="2000" dirty="0">
                <a:solidFill>
                  <a:srgbClr val="FF0000"/>
                </a:solidFill>
              </a:rPr>
              <a:t>účinky</a:t>
            </a:r>
            <a:r>
              <a:rPr lang="cs-CZ" sz="2000" dirty="0">
                <a:solidFill>
                  <a:schemeClr val="accent1"/>
                </a:solidFill>
                <a:sym typeface="Symbol" pitchFamily="18" charset="2"/>
              </a:rPr>
              <a:t> </a:t>
            </a:r>
            <a:r>
              <a:rPr lang="cs-CZ" sz="2000" dirty="0" smtClean="0">
                <a:solidFill>
                  <a:srgbClr val="FFFF00"/>
                </a:solidFill>
              </a:rPr>
              <a:t>trofické</a:t>
            </a:r>
            <a:r>
              <a:rPr lang="cs-CZ" sz="2000" dirty="0" smtClean="0">
                <a:solidFill>
                  <a:schemeClr val="accent1"/>
                </a:solidFill>
              </a:rPr>
              <a:t> </a:t>
            </a:r>
            <a:r>
              <a:rPr lang="cs-CZ" sz="2000" dirty="0">
                <a:solidFill>
                  <a:schemeClr val="accent1"/>
                </a:solidFill>
              </a:rPr>
              <a:t>(buněčný růst a buněčné dělení</a:t>
            </a:r>
            <a:r>
              <a:rPr lang="cs-CZ" sz="2000" dirty="0" smtClean="0">
                <a:solidFill>
                  <a:schemeClr val="accent1"/>
                </a:solidFill>
              </a:rPr>
              <a:t>), </a:t>
            </a:r>
            <a:r>
              <a:rPr lang="cs-CZ" sz="2000" dirty="0" smtClean="0">
                <a:solidFill>
                  <a:srgbClr val="FFFF00"/>
                </a:solidFill>
              </a:rPr>
              <a:t>genomové</a:t>
            </a:r>
            <a:r>
              <a:rPr lang="cs-CZ" sz="2000" dirty="0" smtClean="0">
                <a:solidFill>
                  <a:schemeClr val="accent1"/>
                </a:solidFill>
              </a:rPr>
              <a:t> (syntéza nových proteinů  - př. </a:t>
            </a:r>
            <a:r>
              <a:rPr lang="cs-CZ" sz="2000" dirty="0" smtClean="0">
                <a:solidFill>
                  <a:schemeClr val="accent1"/>
                </a:solidFill>
              </a:rPr>
              <a:t>receptor </a:t>
            </a:r>
            <a:r>
              <a:rPr lang="cs-CZ" sz="2000" dirty="0" smtClean="0">
                <a:solidFill>
                  <a:schemeClr val="accent1"/>
                </a:solidFill>
              </a:rPr>
              <a:t>(</a:t>
            </a:r>
            <a:r>
              <a:rPr lang="cs-CZ" sz="2000" dirty="0" smtClean="0">
                <a:solidFill>
                  <a:srgbClr val="92D050"/>
                </a:solidFill>
              </a:rPr>
              <a:t>up-</a:t>
            </a:r>
            <a:r>
              <a:rPr lang="cs-CZ" sz="2000" dirty="0" err="1" smtClean="0">
                <a:solidFill>
                  <a:srgbClr val="92D050"/>
                </a:solidFill>
              </a:rPr>
              <a:t>regulation</a:t>
            </a:r>
            <a:r>
              <a:rPr lang="cs-CZ" sz="2000" dirty="0" smtClean="0">
                <a:solidFill>
                  <a:schemeClr val="accent1"/>
                </a:solidFill>
              </a:rPr>
              <a:t>)</a:t>
            </a:r>
            <a:endParaRPr lang="cs-CZ" sz="2000" dirty="0">
              <a:solidFill>
                <a:schemeClr val="accent1"/>
              </a:solidFill>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384" t="43294" r="48838" b="53744"/>
          <a:stretch/>
        </p:blipFill>
        <p:spPr bwMode="auto">
          <a:xfrm>
            <a:off x="7324799" y="4293096"/>
            <a:ext cx="582513" cy="28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92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Receptory</a:t>
            </a:r>
            <a:endParaRPr lang="cs-CZ" dirty="0">
              <a:solidFill>
                <a:schemeClr val="accent1"/>
              </a:solidFill>
            </a:endParaRPr>
          </a:p>
        </p:txBody>
      </p:sp>
      <p:sp>
        <p:nvSpPr>
          <p:cNvPr id="3" name="Zástupný symbol pro obsah 2"/>
          <p:cNvSpPr>
            <a:spLocks noGrp="1"/>
          </p:cNvSpPr>
          <p:nvPr>
            <p:ph idx="1"/>
          </p:nvPr>
        </p:nvSpPr>
        <p:spPr>
          <a:xfrm>
            <a:off x="479400" y="1412776"/>
            <a:ext cx="6828903" cy="4752528"/>
          </a:xfrm>
        </p:spPr>
        <p:txBody>
          <a:bodyPr>
            <a:normAutofit/>
          </a:bodyPr>
          <a:lstStyle/>
          <a:p>
            <a:pPr marL="0" indent="0">
              <a:buNone/>
            </a:pPr>
            <a:r>
              <a:rPr lang="cs-CZ" sz="2000" dirty="0" smtClean="0">
                <a:solidFill>
                  <a:srgbClr val="669CF4"/>
                </a:solidFill>
                <a:latin typeface="+mj-lt"/>
              </a:rPr>
              <a:t>Receptory </a:t>
            </a:r>
            <a:r>
              <a:rPr lang="cs-CZ" sz="2000" dirty="0">
                <a:solidFill>
                  <a:srgbClr val="669CF4"/>
                </a:solidFill>
                <a:latin typeface="+mj-lt"/>
              </a:rPr>
              <a:t>vážou specifické </a:t>
            </a:r>
            <a:r>
              <a:rPr lang="cs-CZ" sz="2000" dirty="0" smtClean="0">
                <a:solidFill>
                  <a:srgbClr val="669CF4"/>
                </a:solidFill>
                <a:latin typeface="+mj-lt"/>
              </a:rPr>
              <a:t>ligandy</a:t>
            </a:r>
          </a:p>
          <a:p>
            <a:r>
              <a:rPr lang="cs-CZ" sz="2000" dirty="0">
                <a:solidFill>
                  <a:schemeClr val="accent1"/>
                </a:solidFill>
                <a:latin typeface="+mj-lt"/>
              </a:rPr>
              <a:t>s</a:t>
            </a:r>
            <a:r>
              <a:rPr lang="cs-CZ" sz="2000" dirty="0" smtClean="0">
                <a:solidFill>
                  <a:schemeClr val="accent1"/>
                </a:solidFill>
                <a:latin typeface="+mj-lt"/>
              </a:rPr>
              <a:t>ignální molekuly rozpoznávající </a:t>
            </a:r>
            <a:r>
              <a:rPr lang="cs-CZ" sz="2000" dirty="0">
                <a:solidFill>
                  <a:schemeClr val="accent1"/>
                </a:solidFill>
                <a:latin typeface="+mj-lt"/>
              </a:rPr>
              <a:t>cílové </a:t>
            </a:r>
            <a:r>
              <a:rPr lang="cs-CZ" sz="2000" dirty="0" smtClean="0">
                <a:solidFill>
                  <a:schemeClr val="accent1"/>
                </a:solidFill>
                <a:latin typeface="+mj-lt"/>
              </a:rPr>
              <a:t>b.</a:t>
            </a:r>
          </a:p>
          <a:p>
            <a:endParaRPr lang="cs-CZ" sz="2000" dirty="0">
              <a:solidFill>
                <a:schemeClr val="accent1"/>
              </a:solidFill>
              <a:latin typeface="+mj-lt"/>
            </a:endParaRPr>
          </a:p>
          <a:p>
            <a:pPr marL="0" indent="0">
              <a:buNone/>
            </a:pPr>
            <a:r>
              <a:rPr lang="cs-CZ" sz="2000" dirty="0" smtClean="0">
                <a:solidFill>
                  <a:srgbClr val="669CF4"/>
                </a:solidFill>
                <a:latin typeface="+mj-lt"/>
              </a:rPr>
              <a:t>Třídy membránových receptorů</a:t>
            </a:r>
          </a:p>
          <a:p>
            <a:r>
              <a:rPr lang="en-US" sz="2000" dirty="0">
                <a:solidFill>
                  <a:schemeClr val="accent1"/>
                </a:solidFill>
                <a:latin typeface="+mj-lt"/>
              </a:rPr>
              <a:t>Li</a:t>
            </a:r>
            <a:r>
              <a:rPr lang="cs-CZ" sz="2000" dirty="0" err="1">
                <a:solidFill>
                  <a:schemeClr val="accent1"/>
                </a:solidFill>
                <a:latin typeface="+mj-lt"/>
              </a:rPr>
              <a:t>gandem</a:t>
            </a:r>
            <a:r>
              <a:rPr lang="cs-CZ" sz="2000" dirty="0">
                <a:solidFill>
                  <a:schemeClr val="accent1"/>
                </a:solidFill>
                <a:latin typeface="+mj-lt"/>
              </a:rPr>
              <a:t> řízený kanál</a:t>
            </a:r>
            <a:endParaRPr lang="en-US" sz="2000" dirty="0">
              <a:solidFill>
                <a:schemeClr val="accent1"/>
              </a:solidFill>
              <a:latin typeface="+mj-lt"/>
            </a:endParaRPr>
          </a:p>
          <a:p>
            <a:r>
              <a:rPr lang="cs-CZ" sz="2000" dirty="0">
                <a:solidFill>
                  <a:schemeClr val="accent1"/>
                </a:solidFill>
                <a:latin typeface="+mj-lt"/>
              </a:rPr>
              <a:t>Receptory s enzymatickou aktivitou</a:t>
            </a:r>
            <a:endParaRPr lang="en-US" sz="2000" dirty="0">
              <a:solidFill>
                <a:schemeClr val="accent1"/>
              </a:solidFill>
              <a:latin typeface="+mj-lt"/>
            </a:endParaRPr>
          </a:p>
          <a:p>
            <a:r>
              <a:rPr lang="en-US" sz="2000" dirty="0" smtClean="0">
                <a:solidFill>
                  <a:schemeClr val="accent1"/>
                </a:solidFill>
                <a:latin typeface="+mj-lt"/>
              </a:rPr>
              <a:t>G</a:t>
            </a:r>
            <a:r>
              <a:rPr lang="cs-CZ" sz="2000" dirty="0" smtClean="0">
                <a:solidFill>
                  <a:schemeClr val="accent1"/>
                </a:solidFill>
                <a:latin typeface="+mj-lt"/>
              </a:rPr>
              <a:t> </a:t>
            </a:r>
            <a:r>
              <a:rPr lang="en-US" sz="2000" dirty="0" smtClean="0">
                <a:solidFill>
                  <a:schemeClr val="accent1"/>
                </a:solidFill>
                <a:latin typeface="+mj-lt"/>
              </a:rPr>
              <a:t>-</a:t>
            </a:r>
            <a:r>
              <a:rPr lang="cs-CZ" sz="2000" dirty="0" smtClean="0">
                <a:solidFill>
                  <a:schemeClr val="accent1"/>
                </a:solidFill>
                <a:latin typeface="+mj-lt"/>
              </a:rPr>
              <a:t> </a:t>
            </a:r>
            <a:r>
              <a:rPr lang="en-US" sz="2000" dirty="0" err="1" smtClean="0">
                <a:solidFill>
                  <a:schemeClr val="accent1"/>
                </a:solidFill>
                <a:latin typeface="+mj-lt"/>
              </a:rPr>
              <a:t>protei</a:t>
            </a:r>
            <a:r>
              <a:rPr lang="cs-CZ" sz="2000" dirty="0" err="1">
                <a:solidFill>
                  <a:schemeClr val="accent1"/>
                </a:solidFill>
                <a:latin typeface="+mj-lt"/>
              </a:rPr>
              <a:t>ny</a:t>
            </a:r>
            <a:endParaRPr lang="en-US" sz="2000" dirty="0">
              <a:solidFill>
                <a:schemeClr val="accent1"/>
              </a:solidFill>
              <a:latin typeface="+mj-lt"/>
            </a:endParaRPr>
          </a:p>
          <a:p>
            <a:r>
              <a:rPr lang="en-US" sz="2000" dirty="0">
                <a:solidFill>
                  <a:schemeClr val="accent1"/>
                </a:solidFill>
                <a:latin typeface="+mj-lt"/>
              </a:rPr>
              <a:t>Integrin</a:t>
            </a:r>
            <a:r>
              <a:rPr lang="cs-CZ" sz="2000" dirty="0">
                <a:solidFill>
                  <a:schemeClr val="accent1"/>
                </a:solidFill>
                <a:latin typeface="+mj-lt"/>
              </a:rPr>
              <a:t>y</a:t>
            </a:r>
            <a:endParaRPr lang="en-US" sz="2000" dirty="0">
              <a:solidFill>
                <a:schemeClr val="accent1"/>
              </a:solidFill>
              <a:latin typeface="+mj-lt"/>
            </a:endParaRPr>
          </a:p>
          <a:p>
            <a:endParaRPr lang="en-US" sz="1800" dirty="0">
              <a:solidFill>
                <a:schemeClr val="accent1"/>
              </a:solidFill>
              <a:latin typeface="+mj-l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68960"/>
            <a:ext cx="2517780" cy="335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57158"/>
      </p:ext>
    </p:extLst>
  </p:cSld>
  <p:clrMapOvr>
    <a:masterClrMapping/>
  </p:clrMapOvr>
</p:sld>
</file>

<file path=ppt/theme/theme1.xml><?xml version="1.0" encoding="utf-8"?>
<a:theme xmlns:a="http://schemas.openxmlformats.org/drawingml/2006/main" name="Motiv sady Office">
  <a:themeElements>
    <a:clrScheme name="Vlastní 11">
      <a:dk1>
        <a:srgbClr val="000000"/>
      </a:dk1>
      <a:lt1>
        <a:srgbClr val="6C2DB1"/>
      </a:lt1>
      <a:dk2>
        <a:srgbClr val="57257D"/>
      </a:dk2>
      <a:lt2>
        <a:srgbClr val="C7A2E3"/>
      </a:lt2>
      <a:accent1>
        <a:srgbClr val="FFFFFF"/>
      </a:accent1>
      <a:accent2>
        <a:srgbClr val="57257D"/>
      </a:accent2>
      <a:accent3>
        <a:srgbClr val="67AABF"/>
      </a:accent3>
      <a:accent4>
        <a:srgbClr val="7F7F7F"/>
      </a:accent4>
      <a:accent5>
        <a:srgbClr val="FF7575"/>
      </a:accent5>
      <a:accent6>
        <a:srgbClr val="542378"/>
      </a:accent6>
      <a:hlink>
        <a:srgbClr val="67AABF"/>
      </a:hlink>
      <a:folHlink>
        <a:srgbClr val="542378"/>
      </a:folHlink>
    </a:clrScheme>
    <a:fontScheme name="Vlastní 4">
      <a:majorFont>
        <a:latin typeface="Comic Sans MS"/>
        <a:ea typeface=""/>
        <a:cs typeface=""/>
      </a:majorFont>
      <a:minorFont>
        <a:latin typeface="Comic Sans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3496</Words>
  <Application>Microsoft Office PowerPoint</Application>
  <PresentationFormat>Předvádění na obrazovce (4:3)</PresentationFormat>
  <Paragraphs>739</Paragraphs>
  <Slides>78</Slides>
  <Notes>6</Notes>
  <HiddenSlides>0</HiddenSlides>
  <MMClips>0</MMClips>
  <ScaleCrop>false</ScaleCrop>
  <HeadingPairs>
    <vt:vector size="4" baseType="variant">
      <vt:variant>
        <vt:lpstr>Motiv</vt:lpstr>
      </vt:variant>
      <vt:variant>
        <vt:i4>1</vt:i4>
      </vt:variant>
      <vt:variant>
        <vt:lpstr>Nadpisy snímků</vt:lpstr>
      </vt:variant>
      <vt:variant>
        <vt:i4>78</vt:i4>
      </vt:variant>
    </vt:vector>
  </HeadingPairs>
  <TitlesOfParts>
    <vt:vector size="79" baseType="lpstr">
      <vt:lpstr>Motiv sady Office</vt:lpstr>
      <vt:lpstr>Prezentace aplikace PowerPoint</vt:lpstr>
      <vt:lpstr>Endokrinní systém</vt:lpstr>
      <vt:lpstr>MHC  - výběr partnera</vt:lpstr>
      <vt:lpstr>HA – výběr partnera</vt:lpstr>
      <vt:lpstr>Přenos informace</vt:lpstr>
      <vt:lpstr>Přenos informace</vt:lpstr>
      <vt:lpstr>Formy transdukce signálu </vt:lpstr>
      <vt:lpstr>Receptory</vt:lpstr>
      <vt:lpstr>Receptory</vt:lpstr>
      <vt:lpstr>Interakce hormonů s receptory</vt:lpstr>
      <vt:lpstr>Interakce hormonů s receptory</vt:lpstr>
      <vt:lpstr>Receptory</vt:lpstr>
      <vt:lpstr>Druhý posel </vt:lpstr>
      <vt:lpstr>Signalizace</vt:lpstr>
      <vt:lpstr>Rhodopsin – biochemie vidění</vt:lpstr>
      <vt:lpstr>Adrenergní receptory</vt:lpstr>
      <vt:lpstr>Katecholaminy</vt:lpstr>
      <vt:lpstr>Adrenalin</vt:lpstr>
      <vt:lpstr>Adrenalin</vt:lpstr>
      <vt:lpstr>Adrenalin</vt:lpstr>
      <vt:lpstr>Endokrinní regulace</vt:lpstr>
      <vt:lpstr>Endokrinní regulace</vt:lpstr>
      <vt:lpstr>Oxytocin</vt:lpstr>
      <vt:lpstr>Prezentace aplikace PowerPoint</vt:lpstr>
      <vt:lpstr>Žlázy s vnitřní sekrecí</vt:lpstr>
      <vt:lpstr>Žlázy s vnitřní sekrecí</vt:lpstr>
      <vt:lpstr>Žlázy s vnitřní sekrecí</vt:lpstr>
      <vt:lpstr>Žlázy s vnitřní sekrecí</vt:lpstr>
      <vt:lpstr>Melatonin</vt:lpstr>
      <vt:lpstr>Melatonin</vt:lpstr>
      <vt:lpstr>Žlázy s vnitřní sekrecí</vt:lpstr>
      <vt:lpstr>Žlázy s vnitřní sekrecí</vt:lpstr>
      <vt:lpstr>Žlázy s vnitřní sekrecí</vt:lpstr>
      <vt:lpstr>Žlázy s vnitřní sekrecí</vt:lpstr>
      <vt:lpstr>Prezentace aplikace PowerPoint</vt:lpstr>
      <vt:lpstr>Žlázy s vnitřní sekrecí</vt:lpstr>
      <vt:lpstr>Žlázy s vnitřní sekrecí</vt:lpstr>
      <vt:lpstr>Renin</vt:lpstr>
      <vt:lpstr>Žlázy s vnitřní sekrecí</vt:lpstr>
      <vt:lpstr>Žlázy s vnitřní sekrecí</vt:lpstr>
      <vt:lpstr>Hormony</vt:lpstr>
      <vt:lpstr>Hormony</vt:lpstr>
      <vt:lpstr>Hormony</vt:lpstr>
      <vt:lpstr>Hormony</vt:lpstr>
      <vt:lpstr>Hormony</vt:lpstr>
      <vt:lpstr>Hormony</vt:lpstr>
      <vt:lpstr>Hormony</vt:lpstr>
      <vt:lpstr>Hormony</vt:lpstr>
      <vt:lpstr>Endokrinopatie</vt:lpstr>
      <vt:lpstr>Endokrinopatie</vt:lpstr>
      <vt:lpstr>Hypotalamus</vt:lpstr>
      <vt:lpstr>Hypotalamus</vt:lpstr>
      <vt:lpstr>Neurohypofýza</vt:lpstr>
      <vt:lpstr>Adenohypofýza</vt:lpstr>
      <vt:lpstr>Adenohypofýza</vt:lpstr>
      <vt:lpstr>Prolaktinom</vt:lpstr>
      <vt:lpstr>Štítná žláza</vt:lpstr>
      <vt:lpstr>Štítná žláza</vt:lpstr>
      <vt:lpstr>Štítná žláza</vt:lpstr>
      <vt:lpstr>Štítná žláza</vt:lpstr>
      <vt:lpstr>Štítná žláza</vt:lpstr>
      <vt:lpstr>Příštítná tělíska</vt:lpstr>
      <vt:lpstr>Biochemie Ca2+</vt:lpstr>
      <vt:lpstr>Příštítná tělíska</vt:lpstr>
      <vt:lpstr>Příštítná tělíska</vt:lpstr>
      <vt:lpstr>Kůra nadledvin</vt:lpstr>
      <vt:lpstr>Prezentace aplikace PowerPoint</vt:lpstr>
      <vt:lpstr>Kůra nadledvin</vt:lpstr>
      <vt:lpstr>Addisonova choroba</vt:lpstr>
      <vt:lpstr>Kůra nadledvin</vt:lpstr>
      <vt:lpstr>Adrenogenitální syndrom</vt:lpstr>
      <vt:lpstr>Dřeň nadledvin</vt:lpstr>
      <vt:lpstr>Dřeň nadledvin</vt:lpstr>
      <vt:lpstr>Feochromocytom</vt:lpstr>
      <vt:lpstr>Langerhansovy ostrůvky  v pankreatu </vt:lpstr>
      <vt:lpstr>Langerhansovy ostrůvky  v pankreatu </vt:lpstr>
      <vt:lpstr>Reprodukční systém</vt:lpstr>
      <vt:lpstr>Reprodukční systém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Petra Bořilová</cp:lastModifiedBy>
  <cp:revision>152</cp:revision>
  <dcterms:modified xsi:type="dcterms:W3CDTF">2015-03-12T14:31:30Z</dcterms:modified>
</cp:coreProperties>
</file>