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8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41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3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0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84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3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19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3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3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6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3F6E-729F-4575-AE71-6AB34310903D}" type="datetimeFigureOut">
              <a:rPr lang="cs-CZ" smtClean="0"/>
              <a:t>6.2.2015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DEE2-249E-45AF-8F36-D68742030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451" r="8140"/>
          <a:stretch/>
        </p:blipFill>
        <p:spPr>
          <a:xfrm>
            <a:off x="0" y="0"/>
            <a:ext cx="9152389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143000" y="581156"/>
            <a:ext cx="70373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Winter School on Structural Cell Biology</a:t>
            </a:r>
            <a:endParaRPr lang="cs-CZ" sz="48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74842" y="3179269"/>
            <a:ext cx="786159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Protein crystallization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Josef Houser</a:t>
            </a:r>
            <a:endParaRPr lang="cs-CZ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0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059" y="-10095"/>
            <a:ext cx="5284941" cy="68680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0059" y="3070371"/>
            <a:ext cx="338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Various techniques = various path in the phase diagram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16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Automatization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vs. manual work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4" y="4269856"/>
            <a:ext cx="3948069" cy="25136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357" y="3900138"/>
            <a:ext cx="3035767" cy="227682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18352" y="1532273"/>
            <a:ext cx="35997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High-throughput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Low </a:t>
            </a:r>
            <a:r>
              <a:rPr lang="en-US" sz="2400" dirty="0" smtClean="0"/>
              <a:t>volumes (20-150 </a:t>
            </a:r>
            <a:r>
              <a:rPr lang="en-US" sz="2400" dirty="0" err="1" smtClean="0"/>
              <a:t>nl</a:t>
            </a:r>
            <a:r>
              <a:rPr lang="en-US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Reproducibility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70964" y="1484206"/>
            <a:ext cx="3745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Individual design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Immediate </a:t>
            </a:r>
            <a:r>
              <a:rPr lang="en-US" sz="2400" dirty="0" smtClean="0"/>
              <a:t>visual </a:t>
            </a:r>
            <a:r>
              <a:rPr lang="en-US" sz="2400" dirty="0" smtClean="0"/>
              <a:t>control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Complex </a:t>
            </a:r>
            <a:r>
              <a:rPr lang="en-US" sz="2400" dirty="0" smtClean="0"/>
              <a:t>sample handling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4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Further reading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http://journals.iucr.org</a:t>
            </a:r>
            <a:r>
              <a:rPr lang="cs-CZ" dirty="0" smtClean="0"/>
              <a:t>/</a:t>
            </a:r>
            <a:endParaRPr lang="en-US" dirty="0" smtClean="0"/>
          </a:p>
          <a:p>
            <a:r>
              <a:rPr lang="cs-CZ" dirty="0"/>
              <a:t>Naomi E. </a:t>
            </a:r>
            <a:r>
              <a:rPr lang="cs-CZ" dirty="0" err="1" smtClean="0"/>
              <a:t>Chayen</a:t>
            </a:r>
            <a:r>
              <a:rPr lang="en-US" dirty="0" smtClean="0"/>
              <a:t>: </a:t>
            </a:r>
            <a:r>
              <a:rPr lang="cs-CZ" dirty="0" smtClean="0"/>
              <a:t>Protein </a:t>
            </a:r>
            <a:r>
              <a:rPr lang="cs-CZ" dirty="0" err="1"/>
              <a:t>Crystallization</a:t>
            </a:r>
            <a:r>
              <a:rPr lang="cs-CZ" dirty="0"/>
              <a:t> </a:t>
            </a:r>
            <a:r>
              <a:rPr lang="cs-CZ" dirty="0" err="1"/>
              <a:t>Strategies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 smtClean="0"/>
              <a:t>Genomics</a:t>
            </a:r>
            <a:r>
              <a:rPr lang="en-US" dirty="0" smtClean="0"/>
              <a:t>, 2007</a:t>
            </a:r>
            <a:endParaRPr lang="cs-CZ" dirty="0"/>
          </a:p>
          <a:p>
            <a:r>
              <a:rPr lang="en-US" dirty="0" err="1"/>
              <a:t>Terese</a:t>
            </a:r>
            <a:r>
              <a:rPr lang="en-US" dirty="0"/>
              <a:t> M. </a:t>
            </a:r>
            <a:r>
              <a:rPr lang="en-US" dirty="0" err="1" smtClean="0"/>
              <a:t>Bergfors</a:t>
            </a:r>
            <a:r>
              <a:rPr lang="en-US" dirty="0" smtClean="0"/>
              <a:t>: Protein Crystallization, 2009</a:t>
            </a:r>
            <a:endParaRPr lang="en-US" dirty="0"/>
          </a:p>
          <a:p>
            <a:r>
              <a:rPr lang="en-US" dirty="0"/>
              <a:t>Alexander </a:t>
            </a:r>
            <a:r>
              <a:rPr lang="en-US" dirty="0" smtClean="0"/>
              <a:t>McPherson: Introduction </a:t>
            </a:r>
            <a:r>
              <a:rPr lang="en-US" dirty="0"/>
              <a:t>to Macromolecular </a:t>
            </a:r>
            <a:r>
              <a:rPr lang="en-US" dirty="0" smtClean="0"/>
              <a:t>Crystallography, 2011</a:t>
            </a:r>
          </a:p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Crystal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78543"/>
            <a:ext cx="4748169" cy="34794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7789" y="439169"/>
            <a:ext cx="2772911" cy="27729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507" y="-7558"/>
            <a:ext cx="3396493" cy="33964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894" y="3383999"/>
            <a:ext cx="4234626" cy="347400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070396" y="9450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102 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60394" y="62360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 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0694" y="552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mm</a:t>
            </a: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6040073" y="209725"/>
            <a:ext cx="0" cy="3002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>
            <a:off x="3687718" y="6664537"/>
            <a:ext cx="8842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H="1">
            <a:off x="5469622" y="463833"/>
            <a:ext cx="18176" cy="2472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Crystal lattices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94" y="1459685"/>
            <a:ext cx="6226242" cy="50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xtal.iqfr.csic.es/Cristalografia/archivos_03/bravai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5" y="0"/>
            <a:ext cx="58993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0031"/>
            <a:ext cx="45725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Bravais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lattices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4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5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Symmetry – Space groups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6" y="2845818"/>
            <a:ext cx="5044286" cy="36980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32376" y="1371013"/>
            <a:ext cx="188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2D symmetry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2611" y="1371013"/>
            <a:ext cx="188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D symmetry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669" y="4325228"/>
            <a:ext cx="3238500" cy="571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629" y="3467978"/>
            <a:ext cx="1238250" cy="571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268" y="3400510"/>
            <a:ext cx="571500" cy="5715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411178" y="2737371"/>
            <a:ext cx="114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Screw axis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74781" y="2139193"/>
            <a:ext cx="4403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Proteins are chiral – no mirror symmetry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76569" y="5358393"/>
            <a:ext cx="30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of </a:t>
            </a:r>
            <a:r>
              <a:rPr lang="en-US" dirty="0" err="1" smtClean="0"/>
              <a:t>Bravais</a:t>
            </a:r>
            <a:r>
              <a:rPr lang="en-US" dirty="0" smtClean="0"/>
              <a:t> lattices and symmetry operations leads to </a:t>
            </a:r>
            <a:r>
              <a:rPr lang="en-US" b="1" dirty="0" smtClean="0"/>
              <a:t>230 possible space groups</a:t>
            </a:r>
            <a:r>
              <a:rPr lang="en-US" dirty="0" smtClean="0"/>
              <a:t> (not all for proteins).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60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people.mbi.ucla.edu/sawaya/m230d/Reduce/spacegro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3"/>
          <a:stretch/>
        </p:blipFill>
        <p:spPr bwMode="auto">
          <a:xfrm>
            <a:off x="0" y="0"/>
            <a:ext cx="7187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157" y="2155971"/>
            <a:ext cx="2732031" cy="211848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95326" y="4409389"/>
            <a:ext cx="2429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space group information from International Crystallographic Tables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3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28650" y="2035350"/>
            <a:ext cx="3886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Protein</a:t>
            </a:r>
          </a:p>
          <a:p>
            <a:r>
              <a:rPr lang="en-US" sz="2400" dirty="0" smtClean="0"/>
              <a:t>Big molecule</a:t>
            </a:r>
          </a:p>
          <a:p>
            <a:r>
              <a:rPr lang="en-US" sz="2400" dirty="0" smtClean="0"/>
              <a:t>Temperature sensitive</a:t>
            </a:r>
          </a:p>
          <a:p>
            <a:r>
              <a:rPr lang="en-US" sz="2400" dirty="0" smtClean="0"/>
              <a:t>Hundreds-thousands of rotating bonds</a:t>
            </a:r>
          </a:p>
          <a:p>
            <a:r>
              <a:rPr lang="en-US" sz="2400" dirty="0"/>
              <a:t>Weak interactions mostly involved</a:t>
            </a:r>
            <a:endParaRPr lang="cs-CZ" sz="2400" dirty="0"/>
          </a:p>
          <a:p>
            <a:r>
              <a:rPr lang="en-US" sz="2400" dirty="0" smtClean="0"/>
              <a:t>High solvent content (30-70 %)</a:t>
            </a:r>
          </a:p>
          <a:p>
            <a:r>
              <a:rPr lang="en-US" sz="2400" dirty="0" smtClean="0"/>
              <a:t>Fragile crystals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29150" y="2035350"/>
            <a:ext cx="38862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Inorganic salt (</a:t>
            </a:r>
            <a:r>
              <a:rPr lang="en-US" sz="2400" b="1" dirty="0" err="1" smtClean="0"/>
              <a:t>ev</a:t>
            </a:r>
            <a:r>
              <a:rPr lang="en-US" sz="2400" b="1" dirty="0" smtClean="0"/>
              <a:t>. organics)</a:t>
            </a:r>
          </a:p>
          <a:p>
            <a:r>
              <a:rPr lang="en-US" sz="2400" dirty="0" smtClean="0"/>
              <a:t>Small molecule</a:t>
            </a:r>
          </a:p>
          <a:p>
            <a:r>
              <a:rPr lang="en-US" sz="2400" dirty="0" smtClean="0"/>
              <a:t>Thermostable</a:t>
            </a:r>
          </a:p>
          <a:p>
            <a:r>
              <a:rPr lang="en-US" sz="2400" dirty="0" smtClean="0"/>
              <a:t>None/few rotating bonds</a:t>
            </a:r>
          </a:p>
          <a:p>
            <a:r>
              <a:rPr lang="en-US" sz="2400" dirty="0"/>
              <a:t>Strong (</a:t>
            </a:r>
            <a:r>
              <a:rPr lang="en-US" sz="2400" dirty="0" err="1"/>
              <a:t>coulombic</a:t>
            </a:r>
            <a:r>
              <a:rPr lang="en-US" sz="2400" dirty="0"/>
              <a:t>) interactions frequent</a:t>
            </a:r>
            <a:endParaRPr lang="cs-CZ" sz="2400" dirty="0"/>
          </a:p>
          <a:p>
            <a:r>
              <a:rPr lang="en-US" sz="2400" dirty="0" smtClean="0"/>
              <a:t>Low/none solvent content</a:t>
            </a:r>
          </a:p>
          <a:p>
            <a:r>
              <a:rPr lang="en-US" sz="2400" dirty="0" smtClean="0"/>
              <a:t>Hard crystals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6134" t="9533" r="4433" b="6933"/>
          <a:stretch/>
        </p:blipFill>
        <p:spPr>
          <a:xfrm>
            <a:off x="1384183" y="234892"/>
            <a:ext cx="2206305" cy="15435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254466"/>
            <a:ext cx="21907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19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Phase diagram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163716" y="1222220"/>
            <a:ext cx="8816568" cy="5558147"/>
            <a:chOff x="100669" y="618816"/>
            <a:chExt cx="8816568" cy="555814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669" y="618816"/>
              <a:ext cx="8816568" cy="5558147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7021585" y="805343"/>
              <a:ext cx="755009" cy="1020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197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33582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Protein crystallization techniques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685"/>
            <a:ext cx="6191250" cy="28860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5023039"/>
            <a:ext cx="61912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Protein crystallization by </a:t>
            </a:r>
            <a:r>
              <a:rPr lang="en-US" sz="105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vapour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diffusion: (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</a:t>
            </a:r>
            <a:r>
              <a:rPr lang="en-US" sz="105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microbatch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(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sitting drop and (</a:t>
            </a:r>
            <a:r>
              <a:rPr lang="en-US" sz="1050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</a:t>
            </a:r>
            <a:r>
              <a:rPr lang="en-US" sz="105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</a:t>
            </a:r>
            <a:r>
              <a:rPr lang="en-US" sz="1050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hanging drop. In 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and 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a sandwich is made of the </a:t>
            </a:r>
            <a:r>
              <a:rPr lang="en-US" sz="105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mesophase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(red) by placing a small glass coverslip (hatched) (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below or (</a:t>
            </a:r>
            <a:r>
              <a:rPr lang="en-US" sz="105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above the bolus. </a:t>
            </a:r>
            <a:r>
              <a:rPr lang="en-US" sz="1050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From Nature Protocols</a:t>
            </a:r>
            <a:endParaRPr lang="cs-CZ" sz="105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53096"/>
          <a:stretch/>
        </p:blipFill>
        <p:spPr>
          <a:xfrm>
            <a:off x="7079017" y="627439"/>
            <a:ext cx="1818800" cy="28855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32834" y="3593811"/>
            <a:ext cx="2311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Protein crystallization by counter diffusion in capillaries. </a:t>
            </a:r>
            <a:endParaRPr lang="cs-CZ" sz="105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4318" b="1032"/>
          <a:stretch/>
        </p:blipFill>
        <p:spPr>
          <a:xfrm>
            <a:off x="6635692" y="4243491"/>
            <a:ext cx="2262125" cy="195597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404888" y="6184941"/>
            <a:ext cx="24929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Protein crystallization by </a:t>
            </a:r>
            <a:r>
              <a:rPr lang="en-US" sz="105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dialysis. 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3591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230</Words>
  <Application>Microsoft Office PowerPoint</Application>
  <PresentationFormat>Předvádění na obrazovce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Crystal</vt:lpstr>
      <vt:lpstr>7 Crystal lattices</vt:lpstr>
      <vt:lpstr>14 Bravais lattices</vt:lpstr>
      <vt:lpstr>Symmetry – Space groups</vt:lpstr>
      <vt:lpstr>Prezentace aplikace PowerPoint</vt:lpstr>
      <vt:lpstr>Prezentace aplikace PowerPoint</vt:lpstr>
      <vt:lpstr>Phase diagram</vt:lpstr>
      <vt:lpstr>Protein crystallization techniques</vt:lpstr>
      <vt:lpstr>Prezentace aplikace PowerPoint</vt:lpstr>
      <vt:lpstr>Automatization vs. manual work</vt:lpstr>
      <vt:lpstr>Further reading</vt:lpstr>
    </vt:vector>
  </TitlesOfParts>
  <Company>CEITEC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Houser</dc:creator>
  <cp:lastModifiedBy>Josef Houser</cp:lastModifiedBy>
  <cp:revision>17</cp:revision>
  <dcterms:created xsi:type="dcterms:W3CDTF">2015-02-05T09:39:34Z</dcterms:created>
  <dcterms:modified xsi:type="dcterms:W3CDTF">2015-02-06T12:34:17Z</dcterms:modified>
</cp:coreProperties>
</file>