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5" r:id="rId8"/>
    <p:sldId id="266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A93696-FF27-45DE-845F-15F86668BD54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13843BC-0ADC-4119-B797-020023685BEE}">
      <dgm:prSet phldrT="[Text]" custT="1"/>
      <dgm:spPr/>
      <dgm:t>
        <a:bodyPr/>
        <a:lstStyle/>
        <a:p>
          <a:r>
            <a:rPr lang="cs-CZ" sz="2400" dirty="0" smtClean="0">
              <a:latin typeface="Times New Roman" pitchFamily="18" charset="0"/>
              <a:cs typeface="Times New Roman" pitchFamily="18" charset="0"/>
            </a:rPr>
            <a:t>Osvětlení světlem vhodné vlnové délky</a:t>
          </a:r>
          <a:endParaRPr lang="cs-CZ" sz="2400" dirty="0">
            <a:latin typeface="Times New Roman" pitchFamily="18" charset="0"/>
            <a:cs typeface="Times New Roman" pitchFamily="18" charset="0"/>
          </a:endParaRPr>
        </a:p>
      </dgm:t>
    </dgm:pt>
    <dgm:pt modelId="{3D7CD4F3-E239-4C26-8A83-3444E8EA3C00}" type="parTrans" cxnId="{1AA734FE-60E2-44AC-ACC5-94F380122718}">
      <dgm:prSet/>
      <dgm:spPr/>
      <dgm:t>
        <a:bodyPr/>
        <a:lstStyle/>
        <a:p>
          <a:endParaRPr lang="cs-CZ"/>
        </a:p>
      </dgm:t>
    </dgm:pt>
    <dgm:pt modelId="{36EB782A-B731-44B3-AC8B-7070F21EDC96}" type="sibTrans" cxnId="{1AA734FE-60E2-44AC-ACC5-94F380122718}">
      <dgm:prSet/>
      <dgm:spPr/>
      <dgm:t>
        <a:bodyPr/>
        <a:lstStyle/>
        <a:p>
          <a:endParaRPr lang="cs-CZ"/>
        </a:p>
      </dgm:t>
    </dgm:pt>
    <dgm:pt modelId="{9EF8E364-5BFD-420B-AB14-1915F37BAD16}">
      <dgm:prSet phldrT="[Text]" custT="1"/>
      <dgm:spPr/>
      <dgm:t>
        <a:bodyPr/>
        <a:lstStyle/>
        <a:p>
          <a:r>
            <a:rPr lang="cs-CZ" sz="2400" dirty="0" smtClean="0">
              <a:latin typeface="Times New Roman" pitchFamily="18" charset="0"/>
              <a:cs typeface="Times New Roman" pitchFamily="18" charset="0"/>
            </a:rPr>
            <a:t>Přechod elektronu do vodivostního pásu</a:t>
          </a:r>
          <a:endParaRPr lang="cs-CZ" sz="2400" dirty="0">
            <a:latin typeface="Times New Roman" pitchFamily="18" charset="0"/>
            <a:cs typeface="Times New Roman" pitchFamily="18" charset="0"/>
          </a:endParaRPr>
        </a:p>
      </dgm:t>
    </dgm:pt>
    <dgm:pt modelId="{FA4318DC-EDB7-4D4B-AA0C-B10C920E4483}" type="parTrans" cxnId="{84FF9F25-4368-4945-A5B4-0FD4886BB896}">
      <dgm:prSet/>
      <dgm:spPr/>
      <dgm:t>
        <a:bodyPr/>
        <a:lstStyle/>
        <a:p>
          <a:endParaRPr lang="cs-CZ"/>
        </a:p>
      </dgm:t>
    </dgm:pt>
    <dgm:pt modelId="{A1CDE54E-E27D-4DC9-8C8F-771D8CBA8CF2}" type="sibTrans" cxnId="{84FF9F25-4368-4945-A5B4-0FD4886BB896}">
      <dgm:prSet/>
      <dgm:spPr/>
      <dgm:t>
        <a:bodyPr/>
        <a:lstStyle/>
        <a:p>
          <a:endParaRPr lang="cs-CZ"/>
        </a:p>
      </dgm:t>
    </dgm:pt>
    <dgm:pt modelId="{D1B7A1F0-EE7D-482A-920C-5B20273DEF23}">
      <dgm:prSet phldrT="[Text]" custT="1"/>
      <dgm:spPr/>
      <dgm:t>
        <a:bodyPr/>
        <a:lstStyle/>
        <a:p>
          <a:r>
            <a:rPr lang="cs-CZ" sz="2400" dirty="0" smtClean="0">
              <a:latin typeface="Times New Roman" pitchFamily="18" charset="0"/>
              <a:cs typeface="Times New Roman" pitchFamily="18" charset="0"/>
            </a:rPr>
            <a:t>Vznik děr</a:t>
          </a:r>
          <a:endParaRPr lang="cs-CZ" sz="2400" dirty="0">
            <a:latin typeface="Times New Roman" pitchFamily="18" charset="0"/>
            <a:cs typeface="Times New Roman" pitchFamily="18" charset="0"/>
          </a:endParaRPr>
        </a:p>
      </dgm:t>
    </dgm:pt>
    <dgm:pt modelId="{71350134-F137-4D24-B29C-AA08B8292EBD}" type="parTrans" cxnId="{0FDCCCF3-1996-4EE2-89F8-EC44E0F5B5A4}">
      <dgm:prSet/>
      <dgm:spPr/>
      <dgm:t>
        <a:bodyPr/>
        <a:lstStyle/>
        <a:p>
          <a:endParaRPr lang="cs-CZ"/>
        </a:p>
      </dgm:t>
    </dgm:pt>
    <dgm:pt modelId="{D0391B66-2FBB-46D1-ABB5-A64E874A2802}" type="sibTrans" cxnId="{0FDCCCF3-1996-4EE2-89F8-EC44E0F5B5A4}">
      <dgm:prSet/>
      <dgm:spPr/>
      <dgm:t>
        <a:bodyPr/>
        <a:lstStyle/>
        <a:p>
          <a:endParaRPr lang="cs-CZ"/>
        </a:p>
      </dgm:t>
    </dgm:pt>
    <dgm:pt modelId="{7CC92E0A-8A4E-408F-96E1-930DDCCC74F5}">
      <dgm:prSet phldrT="[Text]" custT="1"/>
      <dgm:spPr/>
      <dgm:t>
        <a:bodyPr/>
        <a:lstStyle/>
        <a:p>
          <a:r>
            <a:rPr lang="cs-CZ" sz="2000" dirty="0" smtClean="0">
              <a:latin typeface="Times New Roman" pitchFamily="18" charset="0"/>
              <a:cs typeface="Times New Roman" pitchFamily="18" charset="0"/>
            </a:rPr>
            <a:t>Vznik nového el. pole při přemisťovaní elektronu do příslušné strany</a:t>
          </a:r>
          <a:endParaRPr lang="cs-CZ" sz="2000" dirty="0">
            <a:latin typeface="Times New Roman" pitchFamily="18" charset="0"/>
            <a:cs typeface="Times New Roman" pitchFamily="18" charset="0"/>
          </a:endParaRPr>
        </a:p>
      </dgm:t>
    </dgm:pt>
    <dgm:pt modelId="{7A1BEB00-522F-4C3A-90A8-2AEA5797076F}" type="parTrans" cxnId="{30A2DFDE-B24D-4CC1-9F2E-268569CDCC5B}">
      <dgm:prSet/>
      <dgm:spPr/>
      <dgm:t>
        <a:bodyPr/>
        <a:lstStyle/>
        <a:p>
          <a:endParaRPr lang="cs-CZ"/>
        </a:p>
      </dgm:t>
    </dgm:pt>
    <dgm:pt modelId="{AABCCFBB-A7D5-4F6C-BE9B-E10F2E36C5A8}" type="sibTrans" cxnId="{30A2DFDE-B24D-4CC1-9F2E-268569CDCC5B}">
      <dgm:prSet/>
      <dgm:spPr/>
      <dgm:t>
        <a:bodyPr/>
        <a:lstStyle/>
        <a:p>
          <a:endParaRPr lang="cs-CZ"/>
        </a:p>
      </dgm:t>
    </dgm:pt>
    <dgm:pt modelId="{93734E7F-AC5A-4AA1-9F45-2408C50D80F1}" type="pres">
      <dgm:prSet presAssocID="{02A93696-FF27-45DE-845F-15F86668BD5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ABF8E69-228B-4664-AD52-145F7E4C3D38}" type="pres">
      <dgm:prSet presAssocID="{9EF8E364-5BFD-420B-AB14-1915F37BAD16}" presName="boxAndChildren" presStyleCnt="0"/>
      <dgm:spPr/>
    </dgm:pt>
    <dgm:pt modelId="{072FC45C-9B02-40BF-8C41-879CD6ADDF13}" type="pres">
      <dgm:prSet presAssocID="{9EF8E364-5BFD-420B-AB14-1915F37BAD16}" presName="parentTextBox" presStyleLbl="node1" presStyleIdx="0" presStyleCnt="2"/>
      <dgm:spPr/>
      <dgm:t>
        <a:bodyPr/>
        <a:lstStyle/>
        <a:p>
          <a:endParaRPr lang="cs-CZ"/>
        </a:p>
      </dgm:t>
    </dgm:pt>
    <dgm:pt modelId="{46BBE7FE-62D1-4CDC-861A-147928B9962F}" type="pres">
      <dgm:prSet presAssocID="{9EF8E364-5BFD-420B-AB14-1915F37BAD16}" presName="entireBox" presStyleLbl="node1" presStyleIdx="0" presStyleCnt="2"/>
      <dgm:spPr/>
      <dgm:t>
        <a:bodyPr/>
        <a:lstStyle/>
        <a:p>
          <a:endParaRPr lang="cs-CZ"/>
        </a:p>
      </dgm:t>
    </dgm:pt>
    <dgm:pt modelId="{58F30D8F-CE16-44D3-9DCB-EED41958F022}" type="pres">
      <dgm:prSet presAssocID="{9EF8E364-5BFD-420B-AB14-1915F37BAD16}" presName="descendantBox" presStyleCnt="0"/>
      <dgm:spPr/>
    </dgm:pt>
    <dgm:pt modelId="{7F95B904-DCDC-413D-959F-19DA1842108D}" type="pres">
      <dgm:prSet presAssocID="{D1B7A1F0-EE7D-482A-920C-5B20273DEF23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671595-B426-4D15-8F07-E8FB39A98044}" type="pres">
      <dgm:prSet presAssocID="{7CC92E0A-8A4E-408F-96E1-930DDCCC74F5}" presName="childTextBox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1CC555-6F6F-49FF-A28A-4AEEA41BF371}" type="pres">
      <dgm:prSet presAssocID="{36EB782A-B731-44B3-AC8B-7070F21EDC96}" presName="sp" presStyleCnt="0"/>
      <dgm:spPr/>
    </dgm:pt>
    <dgm:pt modelId="{050D63C7-736D-4C56-8C64-13236CD1B8A9}" type="pres">
      <dgm:prSet presAssocID="{A13843BC-0ADC-4119-B797-020023685BEE}" presName="arrowAndChildren" presStyleCnt="0"/>
      <dgm:spPr/>
    </dgm:pt>
    <dgm:pt modelId="{C9F0187E-AC2D-48A4-B206-2660C6B89FD9}" type="pres">
      <dgm:prSet presAssocID="{A13843BC-0ADC-4119-B797-020023685BEE}" presName="parentTextArrow" presStyleLbl="node1" presStyleIdx="1" presStyleCnt="2" custLinFactNeighborY="-74"/>
      <dgm:spPr/>
      <dgm:t>
        <a:bodyPr/>
        <a:lstStyle/>
        <a:p>
          <a:endParaRPr lang="cs-CZ"/>
        </a:p>
      </dgm:t>
    </dgm:pt>
  </dgm:ptLst>
  <dgm:cxnLst>
    <dgm:cxn modelId="{84FF9F25-4368-4945-A5B4-0FD4886BB896}" srcId="{02A93696-FF27-45DE-845F-15F86668BD54}" destId="{9EF8E364-5BFD-420B-AB14-1915F37BAD16}" srcOrd="1" destOrd="0" parTransId="{FA4318DC-EDB7-4D4B-AA0C-B10C920E4483}" sibTransId="{A1CDE54E-E27D-4DC9-8C8F-771D8CBA8CF2}"/>
    <dgm:cxn modelId="{A24418AB-70D2-4BAF-8858-CEAB1DFBA8AB}" type="presOf" srcId="{9EF8E364-5BFD-420B-AB14-1915F37BAD16}" destId="{46BBE7FE-62D1-4CDC-861A-147928B9962F}" srcOrd="1" destOrd="0" presId="urn:microsoft.com/office/officeart/2005/8/layout/process4"/>
    <dgm:cxn modelId="{287B3DEF-1AD7-4443-B0E6-866727F184EE}" type="presOf" srcId="{D1B7A1F0-EE7D-482A-920C-5B20273DEF23}" destId="{7F95B904-DCDC-413D-959F-19DA1842108D}" srcOrd="0" destOrd="0" presId="urn:microsoft.com/office/officeart/2005/8/layout/process4"/>
    <dgm:cxn modelId="{24447353-4416-4FBD-89BE-C81166AA91D6}" type="presOf" srcId="{A13843BC-0ADC-4119-B797-020023685BEE}" destId="{C9F0187E-AC2D-48A4-B206-2660C6B89FD9}" srcOrd="0" destOrd="0" presId="urn:microsoft.com/office/officeart/2005/8/layout/process4"/>
    <dgm:cxn modelId="{30A2DFDE-B24D-4CC1-9F2E-268569CDCC5B}" srcId="{9EF8E364-5BFD-420B-AB14-1915F37BAD16}" destId="{7CC92E0A-8A4E-408F-96E1-930DDCCC74F5}" srcOrd="1" destOrd="0" parTransId="{7A1BEB00-522F-4C3A-90A8-2AEA5797076F}" sibTransId="{AABCCFBB-A7D5-4F6C-BE9B-E10F2E36C5A8}"/>
    <dgm:cxn modelId="{D792361A-7BC8-4B02-B895-645618C7DB14}" type="presOf" srcId="{9EF8E364-5BFD-420B-AB14-1915F37BAD16}" destId="{072FC45C-9B02-40BF-8C41-879CD6ADDF13}" srcOrd="0" destOrd="0" presId="urn:microsoft.com/office/officeart/2005/8/layout/process4"/>
    <dgm:cxn modelId="{1AA734FE-60E2-44AC-ACC5-94F380122718}" srcId="{02A93696-FF27-45DE-845F-15F86668BD54}" destId="{A13843BC-0ADC-4119-B797-020023685BEE}" srcOrd="0" destOrd="0" parTransId="{3D7CD4F3-E239-4C26-8A83-3444E8EA3C00}" sibTransId="{36EB782A-B731-44B3-AC8B-7070F21EDC96}"/>
    <dgm:cxn modelId="{0FDCCCF3-1996-4EE2-89F8-EC44E0F5B5A4}" srcId="{9EF8E364-5BFD-420B-AB14-1915F37BAD16}" destId="{D1B7A1F0-EE7D-482A-920C-5B20273DEF23}" srcOrd="0" destOrd="0" parTransId="{71350134-F137-4D24-B29C-AA08B8292EBD}" sibTransId="{D0391B66-2FBB-46D1-ABB5-A64E874A2802}"/>
    <dgm:cxn modelId="{B958F775-3B32-4E0B-B64D-730CAA663818}" type="presOf" srcId="{7CC92E0A-8A4E-408F-96E1-930DDCCC74F5}" destId="{A6671595-B426-4D15-8F07-E8FB39A98044}" srcOrd="0" destOrd="0" presId="urn:microsoft.com/office/officeart/2005/8/layout/process4"/>
    <dgm:cxn modelId="{DC10FCDC-4179-4C0D-AF41-5087EF8FE8D1}" type="presOf" srcId="{02A93696-FF27-45DE-845F-15F86668BD54}" destId="{93734E7F-AC5A-4AA1-9F45-2408C50D80F1}" srcOrd="0" destOrd="0" presId="urn:microsoft.com/office/officeart/2005/8/layout/process4"/>
    <dgm:cxn modelId="{F937B9AA-3869-4C84-9456-B69D4CF817D7}" type="presParOf" srcId="{93734E7F-AC5A-4AA1-9F45-2408C50D80F1}" destId="{7ABF8E69-228B-4664-AD52-145F7E4C3D38}" srcOrd="0" destOrd="0" presId="urn:microsoft.com/office/officeart/2005/8/layout/process4"/>
    <dgm:cxn modelId="{50A7D014-3A4F-4853-9FFF-CF08B8AF3C6C}" type="presParOf" srcId="{7ABF8E69-228B-4664-AD52-145F7E4C3D38}" destId="{072FC45C-9B02-40BF-8C41-879CD6ADDF13}" srcOrd="0" destOrd="0" presId="urn:microsoft.com/office/officeart/2005/8/layout/process4"/>
    <dgm:cxn modelId="{3EFB4044-AC06-48E9-9290-6560E4C74B66}" type="presParOf" srcId="{7ABF8E69-228B-4664-AD52-145F7E4C3D38}" destId="{46BBE7FE-62D1-4CDC-861A-147928B9962F}" srcOrd="1" destOrd="0" presId="urn:microsoft.com/office/officeart/2005/8/layout/process4"/>
    <dgm:cxn modelId="{12681676-D591-4C58-862F-022724BEE45C}" type="presParOf" srcId="{7ABF8E69-228B-4664-AD52-145F7E4C3D38}" destId="{58F30D8F-CE16-44D3-9DCB-EED41958F022}" srcOrd="2" destOrd="0" presId="urn:microsoft.com/office/officeart/2005/8/layout/process4"/>
    <dgm:cxn modelId="{8EA9584C-5722-4BDA-A2CF-0574C0F2AB1C}" type="presParOf" srcId="{58F30D8F-CE16-44D3-9DCB-EED41958F022}" destId="{7F95B904-DCDC-413D-959F-19DA1842108D}" srcOrd="0" destOrd="0" presId="urn:microsoft.com/office/officeart/2005/8/layout/process4"/>
    <dgm:cxn modelId="{C6B03920-D245-40A8-AE24-77F3AF3CAF19}" type="presParOf" srcId="{58F30D8F-CE16-44D3-9DCB-EED41958F022}" destId="{A6671595-B426-4D15-8F07-E8FB39A98044}" srcOrd="1" destOrd="0" presId="urn:microsoft.com/office/officeart/2005/8/layout/process4"/>
    <dgm:cxn modelId="{1555150E-B41B-441C-8762-3951C7148EA9}" type="presParOf" srcId="{93734E7F-AC5A-4AA1-9F45-2408C50D80F1}" destId="{241CC555-6F6F-49FF-A28A-4AEEA41BF371}" srcOrd="1" destOrd="0" presId="urn:microsoft.com/office/officeart/2005/8/layout/process4"/>
    <dgm:cxn modelId="{ACEDBD87-FC22-4810-9787-D3E4B8AF214F}" type="presParOf" srcId="{93734E7F-AC5A-4AA1-9F45-2408C50D80F1}" destId="{050D63C7-736D-4C56-8C64-13236CD1B8A9}" srcOrd="2" destOrd="0" presId="urn:microsoft.com/office/officeart/2005/8/layout/process4"/>
    <dgm:cxn modelId="{EA7C5D1A-C85B-4E56-9AD5-3BBD63CFA736}" type="presParOf" srcId="{050D63C7-736D-4C56-8C64-13236CD1B8A9}" destId="{C9F0187E-AC2D-48A4-B206-2660C6B89FD9}" srcOrd="0" destOrd="0" presId="urn:microsoft.com/office/officeart/2005/8/layout/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D81-4C70-4606-B74D-8E3BD7485FCA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28AB79D-26BC-41E5-8639-74B28395D7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D81-4C70-4606-B74D-8E3BD7485FCA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B79D-26BC-41E5-8639-74B28395D7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D81-4C70-4606-B74D-8E3BD7485FCA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B79D-26BC-41E5-8639-74B28395D7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D81-4C70-4606-B74D-8E3BD7485FCA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B79D-26BC-41E5-8639-74B28395D7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D81-4C70-4606-B74D-8E3BD7485FCA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28AB79D-26BC-41E5-8639-74B28395D7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D81-4C70-4606-B74D-8E3BD7485FCA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B79D-26BC-41E5-8639-74B28395D7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D81-4C70-4606-B74D-8E3BD7485FCA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B79D-26BC-41E5-8639-74B28395D7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D81-4C70-4606-B74D-8E3BD7485FCA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B79D-26BC-41E5-8639-74B28395D7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D81-4C70-4606-B74D-8E3BD7485FCA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B79D-26BC-41E5-8639-74B28395D7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D81-4C70-4606-B74D-8E3BD7485FCA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B79D-26BC-41E5-8639-74B28395D7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D81-4C70-4606-B74D-8E3BD7485FCA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28AB79D-26BC-41E5-8639-74B28395D7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C3CD81-4C70-4606-B74D-8E3BD7485FCA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28AB79D-26BC-41E5-8639-74B28395D7D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2026" y="5748318"/>
            <a:ext cx="4471974" cy="1109682"/>
          </a:xfrm>
        </p:spPr>
        <p:txBody>
          <a:bodyPr/>
          <a:lstStyle/>
          <a:p>
            <a:r>
              <a:rPr lang="cs-CZ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Nina </a:t>
            </a:r>
            <a:r>
              <a:rPr lang="cs-CZ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Lomtatidze</a:t>
            </a:r>
            <a:r>
              <a:rPr lang="cs-CZ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19.05.15</a:t>
            </a:r>
            <a:endParaRPr lang="cs-CZ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596" y="1500174"/>
            <a:ext cx="7772400" cy="1470025"/>
          </a:xfrm>
        </p:spPr>
        <p:txBody>
          <a:bodyPr>
            <a:normAutofit/>
          </a:bodyPr>
          <a:lstStyle/>
          <a:p>
            <a:r>
              <a:rPr lang="cs-CZ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Fotodioda</a:t>
            </a:r>
            <a:endParaRPr lang="cs-CZ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 descr="Si-Pin Sandwich Photodiode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14282" y="3214686"/>
            <a:ext cx="3599688" cy="2700528"/>
          </a:xfrm>
          <a:prstGeom prst="snip2DiagRect">
            <a:avLst/>
          </a:prstGeom>
          <a:solidFill>
            <a:srgbClr val="FFFFFF">
              <a:shade val="85000"/>
              <a:alpha val="69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  <a:softEdge rad="31750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Obrázek 4" descr="REW xxx UM 60 FB_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357562"/>
            <a:ext cx="3286148" cy="219076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Princip</a:t>
            </a:r>
            <a:endParaRPr lang="cs-CZ" sz="5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3000372"/>
            <a:ext cx="7772400" cy="2857512"/>
          </a:xfrm>
        </p:spPr>
        <p:txBody>
          <a:bodyPr/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Citlivost oblasti PN přechodu na světlo</a:t>
            </a:r>
          </a:p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Při zapojení do obvodu vzniká elektrické pole způsobené elektrony a dírami</a:t>
            </a:r>
          </a:p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Přeměňuje energie světelného záření na elektrickou energie</a:t>
            </a:r>
          </a:p>
          <a:p>
            <a:endParaRPr lang="cs-CZ" dirty="0">
              <a:latin typeface="Agency FB" pitchFamily="34" charset="0"/>
            </a:endParaRPr>
          </a:p>
        </p:txBody>
      </p:sp>
      <p:pic>
        <p:nvPicPr>
          <p:cNvPr id="4" name="Zástupný symbol pro obsah 3" descr="Symbol_Photodiode.svg.png"/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4786314" y="0"/>
            <a:ext cx="4000496" cy="26784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 descr="ff.PNG"/>
          <p:cNvPicPr>
            <a:picLocks noGrp="1" noChangeAspect="1"/>
          </p:cNvPicPr>
          <p:nvPr>
            <p:ph sz="quarter" idx="1"/>
          </p:nvPr>
        </p:nvPicPr>
        <p:blipFill>
          <a:blip r:embed="rId2">
            <a:lum contrast="40000"/>
          </a:blip>
          <a:stretch>
            <a:fillRect/>
          </a:stretch>
        </p:blipFill>
        <p:spPr>
          <a:xfrm>
            <a:off x="285720" y="1857364"/>
            <a:ext cx="4643438" cy="3730156"/>
          </a:xfrm>
        </p:spPr>
      </p:pic>
      <p:pic>
        <p:nvPicPr>
          <p:cNvPr id="8" name="Obrázek 7" descr="ksd.PNG"/>
          <p:cNvPicPr>
            <a:picLocks noChangeAspect="1"/>
          </p:cNvPicPr>
          <p:nvPr/>
        </p:nvPicPr>
        <p:blipFill>
          <a:blip r:embed="rId3">
            <a:lum contrast="40000"/>
          </a:blip>
          <a:stretch>
            <a:fillRect/>
          </a:stretch>
        </p:blipFill>
        <p:spPr>
          <a:xfrm>
            <a:off x="4643438" y="1928802"/>
            <a:ext cx="4209185" cy="3612439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642910" y="1071546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Nezapojená fotodioda</a:t>
            </a:r>
            <a:endParaRPr lang="cs-CZ" sz="24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500694" y="785794"/>
            <a:ext cx="28575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apojená fotodioda</a:t>
            </a:r>
            <a:endParaRPr lang="cs-CZ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0"/>
            <a:ext cx="7772400" cy="785834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Popis 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fotodiody zapojené do obvodu:</a:t>
            </a:r>
            <a:endParaRPr lang="cs-CZ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285720" y="785794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/>
          <p:cNvSpPr/>
          <p:nvPr/>
        </p:nvSpPr>
        <p:spPr>
          <a:xfrm>
            <a:off x="3929058" y="542926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Není-li přechod osvětlen, má voltampérová charakteristika fotodiody stejný průběh, jako má charakteristika běžné plošné diody.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14282" y="5429264"/>
            <a:ext cx="37144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Rozdíl mezi zapojenou a nezapojenou:</a:t>
            </a:r>
            <a:endParaRPr lang="cs-CZ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7772400" cy="56040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Použití</a:t>
            </a:r>
            <a:endParaRPr lang="cs-CZ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7772400" cy="29813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Jako odporová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– zapojení stejné jako u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fotorezistoru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cs-CZ" sz="2400" dirty="0" smtClean="0">
                <a:latin typeface="Times New Roman" pitchFamily="18" charset="0"/>
                <a:cs typeface="Times New Roman" pitchFamily="18" charset="0"/>
              </a:rPr>
            </a:b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Zabezpečovací zařízení proti zlodějům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Paprsek světla vychází ze zdroje na jedné straně a dopadá na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fotorezistor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nebo fotodiodu na druhé straně. Při přerušení paprsku vzroste odpor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fotorezistoru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a zařízení provede nějakou akci.</a:t>
            </a:r>
          </a:p>
          <a:p>
            <a:pPr>
              <a:buNone/>
            </a:pPr>
            <a:endParaRPr lang="cs-CZ" dirty="0" smtClean="0"/>
          </a:p>
        </p:txBody>
      </p:sp>
      <p:pic>
        <p:nvPicPr>
          <p:cNvPr id="4" name="Obrázek 3" descr="Heist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3643314"/>
            <a:ext cx="4100522" cy="27336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Jako hradlová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sluneční (solární) článek</a:t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Na PN přechodu fotodiody je elektrické pole způsobené pohyblivými částicemi s nábojem. Spojíme-li konce fotodiody přes rezistor , začne rezistorem protékat proud tvořený těmito volnými částicemi. Na PN přechodu (je-li stále osvětlen) se přitom generují stále další a další páry elektron-díra a fotodioda se tedy chová jako zdroj stejnosměrného napětí. Velikost napětí je cca 0,5 V na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jednu fotodiodu. </a:t>
            </a:r>
            <a:r>
              <a:rPr lang="cs-CZ" i="1" dirty="0" smtClean="0"/>
              <a:t/>
            </a:r>
            <a:br>
              <a:rPr lang="cs-CZ" i="1" dirty="0" smtClean="0"/>
            </a:br>
            <a:endParaRPr lang="cs-CZ" i="1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572008"/>
            <a:ext cx="174307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ROSS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3214686"/>
            <a:ext cx="4028290" cy="2674995"/>
          </a:xfrm>
        </p:spPr>
      </p:pic>
      <p:pic>
        <p:nvPicPr>
          <p:cNvPr id="5" name="Obrázek 4" descr="stažený soubo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22" y="500042"/>
            <a:ext cx="2095500" cy="139446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285720" y="285728"/>
            <a:ext cx="485778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Použití fotodiody jako zdroje napětí:</a:t>
            </a:r>
            <a:b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a) Napájení malých spotřebičů - například kalkulačky</a:t>
            </a:r>
            <a:b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b) Výroba elektrické energie pro domácnost </a:t>
            </a:r>
            <a:b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c) Zdroj napájení družic ve vesmíru</a:t>
            </a:r>
          </a:p>
        </p:txBody>
      </p:sp>
      <p:sp>
        <p:nvSpPr>
          <p:cNvPr id="7" name="Obdélník 6"/>
          <p:cNvSpPr/>
          <p:nvPr/>
        </p:nvSpPr>
        <p:spPr>
          <a:xfrm>
            <a:off x="4572000" y="3286124"/>
            <a:ext cx="457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Účinnost je cca 10-14 %.</a:t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Energie získaná z 1 m</a:t>
            </a:r>
            <a:r>
              <a:rPr lang="cs-CZ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 plochy tedy teoreticky stačí na napájení deseti stowattových žárovek.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57356" y="2357430"/>
            <a:ext cx="7772400" cy="1143000"/>
          </a:xfrm>
        </p:spPr>
        <p:txBody>
          <a:bodyPr/>
          <a:lstStyle/>
          <a:p>
            <a:r>
              <a:rPr lang="cs-CZ" dirty="0" smtClean="0"/>
              <a:t>Dekuji za pozornost.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110</TotalTime>
  <Words>116</Words>
  <Application>Microsoft Office PowerPoint</Application>
  <PresentationFormat>Předvádění na obrazovce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Jmění</vt:lpstr>
      <vt:lpstr>Fotodioda</vt:lpstr>
      <vt:lpstr>Princip</vt:lpstr>
      <vt:lpstr>Snímek 3</vt:lpstr>
      <vt:lpstr>Popis fotodiody zapojené do obvodu:</vt:lpstr>
      <vt:lpstr>Použití</vt:lpstr>
      <vt:lpstr>Snímek 6</vt:lpstr>
      <vt:lpstr>Snímek 7</vt:lpstr>
      <vt:lpstr>Dekuji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Fotodioda</dc:title>
  <dc:creator>Bacho</dc:creator>
  <cp:lastModifiedBy>Bacho</cp:lastModifiedBy>
  <cp:revision>28</cp:revision>
  <dcterms:created xsi:type="dcterms:W3CDTF">2015-05-19T08:38:47Z</dcterms:created>
  <dcterms:modified xsi:type="dcterms:W3CDTF">2015-05-19T13:48:01Z</dcterms:modified>
</cp:coreProperties>
</file>