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4" r:id="rId4"/>
    <p:sldId id="262" r:id="rId5"/>
    <p:sldId id="259" r:id="rId6"/>
    <p:sldId id="263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ED903-39CF-4F57-A5A9-AC34B30EAA56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A7E8F-F43F-4533-BB0B-5C05363AC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7E8F-F43F-4533-BB0B-5C05363AC3E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96136" y="5949280"/>
            <a:ext cx="2880320" cy="592088"/>
          </a:xfrm>
        </p:spPr>
        <p:txBody>
          <a:bodyPr>
            <a:noAutofit/>
          </a:bodyPr>
          <a:lstStyle/>
          <a:p>
            <a:r>
              <a:rPr lang="cs-CZ" sz="3200" dirty="0" smtClean="0"/>
              <a:t>Radek </a:t>
            </a:r>
            <a:r>
              <a:rPr lang="cs-CZ" sz="3200" dirty="0" err="1" smtClean="0"/>
              <a:t>Zischka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Kapacitní dioda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83560"/>
            <a:ext cx="8050088" cy="4572000"/>
          </a:xfrm>
        </p:spPr>
        <p:txBody>
          <a:bodyPr>
            <a:noAutofit/>
          </a:bodyPr>
          <a:lstStyle/>
          <a:p>
            <a:r>
              <a:rPr lang="cs-CZ" sz="2400" dirty="0" smtClean="0"/>
              <a:t>speciální polovodičová dioda sloužící jako napětím řízený kondenzátor</a:t>
            </a:r>
          </a:p>
          <a:p>
            <a:endParaRPr lang="cs-CZ" sz="2400" dirty="0" smtClean="0"/>
          </a:p>
          <a:p>
            <a:r>
              <a:rPr lang="cs-CZ" sz="2400" dirty="0" smtClean="0"/>
              <a:t>z křemíku, </a:t>
            </a:r>
            <a:r>
              <a:rPr lang="cs-CZ" sz="2400" dirty="0" err="1" smtClean="0"/>
              <a:t>galliumarsenidu</a:t>
            </a:r>
            <a:r>
              <a:rPr lang="cs-CZ" sz="2400" dirty="0" smtClean="0"/>
              <a:t> nebo germania</a:t>
            </a:r>
          </a:p>
          <a:p>
            <a:r>
              <a:rPr lang="cs-CZ" sz="2400" dirty="0" smtClean="0"/>
              <a:t>hrotové a plošné, </a:t>
            </a:r>
            <a:r>
              <a:rPr lang="cs-CZ" sz="2400" dirty="0" err="1" smtClean="0"/>
              <a:t>varikapy</a:t>
            </a:r>
            <a:r>
              <a:rPr lang="cs-CZ" sz="2400" dirty="0" smtClean="0"/>
              <a:t>  a varaktory</a:t>
            </a:r>
          </a:p>
          <a:p>
            <a:r>
              <a:rPr lang="cs-CZ" sz="2400" dirty="0" smtClean="0"/>
              <a:t>PN </a:t>
            </a:r>
            <a:r>
              <a:rPr lang="cs-CZ" sz="2400" dirty="0" smtClean="0"/>
              <a:t>přechod, který je polarizovaný v závěrném směru, se chová jako kondenzátor</a:t>
            </a:r>
          </a:p>
          <a:p>
            <a:r>
              <a:rPr lang="cs-CZ" sz="2400" dirty="0" smtClean="0"/>
              <a:t>šířka přechodu PN je v závěrném směru závislá na napětí</a:t>
            </a:r>
          </a:p>
          <a:p>
            <a:pPr>
              <a:buNone/>
            </a:pPr>
            <a:r>
              <a:rPr lang="cs-CZ" sz="2400" dirty="0" smtClean="0"/>
              <a:t>	(s rostoucím U se hradlová vrstva rozšiřuje, zatímco C klesá</a:t>
            </a:r>
            <a:r>
              <a:rPr lang="cs-CZ" sz="2400" dirty="0" smtClean="0"/>
              <a:t>)</a:t>
            </a:r>
            <a:endParaRPr lang="cs-CZ" sz="2400" dirty="0" smtClean="0"/>
          </a:p>
        </p:txBody>
      </p:sp>
      <p:pic>
        <p:nvPicPr>
          <p:cNvPr id="17410" name="Picture 2" descr="http://upload.wikimedia.org/wikipedia/commons/thumb/0/0e/Varicap_symbol.svg/220px-Varicap_symbol.svg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940152" y="2132856"/>
            <a:ext cx="2601088" cy="1111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424936" cy="5591646"/>
          </a:xfrm>
        </p:spPr>
        <p:txBody>
          <a:bodyPr>
            <a:noAutofit/>
          </a:bodyPr>
          <a:lstStyle/>
          <a:p>
            <a:r>
              <a:rPr lang="cs-CZ" sz="2800" dirty="0" smtClean="0"/>
              <a:t>PN polarizovaný v závěrném směru = kondenzátor</a:t>
            </a:r>
          </a:p>
          <a:p>
            <a:r>
              <a:rPr lang="cs-CZ" sz="2800" dirty="0" smtClean="0"/>
              <a:t>větší závěrné napětí = větší rozšíření vyprázdněné oblasti = oddálení vodivých elektrody</a:t>
            </a:r>
          </a:p>
          <a:p>
            <a:r>
              <a:rPr lang="cs-CZ" sz="2800" dirty="0" smtClean="0"/>
              <a:t>klesá kapacita</a:t>
            </a:r>
          </a:p>
          <a:p>
            <a:endParaRPr lang="cs-CZ" sz="2800" dirty="0" smtClean="0"/>
          </a:p>
          <a:p>
            <a:r>
              <a:rPr lang="cs-CZ" sz="2800" dirty="0" smtClean="0"/>
              <a:t>při snižování závěrného napětí se kapacita diody zvětšuje, dokud se závěrné napětí nerovná prahovému napětí  =&gt;  oblast zmizí</a:t>
            </a:r>
          </a:p>
          <a:p>
            <a:r>
              <a:rPr lang="cs-CZ" sz="2800" dirty="0" smtClean="0"/>
              <a:t>dioda se otevře a chová se jako malý odpor</a:t>
            </a:r>
          </a:p>
          <a:p>
            <a:endParaRPr lang="cs-CZ" sz="2800" dirty="0" smtClean="0"/>
          </a:p>
          <a:p>
            <a:r>
              <a:rPr lang="cs-CZ" sz="2800" dirty="0" smtClean="0"/>
              <a:t>C řádově v rozmezí jednotek až stovek pikofaradů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645024"/>
            <a:ext cx="4725077" cy="296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548680"/>
            <a:ext cx="488642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Varikapy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280920" cy="5040560"/>
          </a:xfrm>
        </p:spPr>
        <p:txBody>
          <a:bodyPr>
            <a:normAutofit/>
          </a:bodyPr>
          <a:lstStyle/>
          <a:p>
            <a:pPr marL="411480" lvl="1" indent="-342900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kapacita se mění pomocným stejnosměrným ladicím napětím</a:t>
            </a:r>
          </a:p>
          <a:p>
            <a:pPr marL="411480" lvl="1" indent="-342900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ladící kondenzátor (rozhlasových a televizních přijímačích) a obvodech vyžadujících proměnnou kapacitu</a:t>
            </a:r>
          </a:p>
          <a:p>
            <a:pPr marL="411480" lvl="1" indent="-342900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vytlačily otočné kondenzátory</a:t>
            </a:r>
          </a:p>
        </p:txBody>
      </p:sp>
      <p:pic>
        <p:nvPicPr>
          <p:cNvPr id="4" name="Picture 2" descr="http://ok1ike.c-a-v.com/soubory/varikap_soubory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437112"/>
            <a:ext cx="4877569" cy="2140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Varaktory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signál mění během své periody značně kapacitu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malý tepelný odpor a nutnost konstruovat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None/>
            </a:pPr>
            <a:r>
              <a:rPr lang="cs-CZ" sz="2800" dirty="0" smtClean="0"/>
              <a:t>	na větší ztrátový výkon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v obvodech s velkými amplitudami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None/>
            </a:pPr>
            <a:r>
              <a:rPr lang="cs-CZ" sz="2800" dirty="0" smtClean="0"/>
              <a:t>	pro směšování a násobení kmitočtů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cs-CZ" sz="2800" dirty="0" smtClean="0"/>
              <a:t>lze i jako </a:t>
            </a:r>
            <a:r>
              <a:rPr lang="cs-CZ" sz="2800" dirty="0" err="1" smtClean="0"/>
              <a:t>varikap</a:t>
            </a:r>
            <a:endParaRPr lang="cs-CZ" sz="2800" dirty="0" smtClean="0"/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None/>
            </a:pPr>
            <a:r>
              <a:rPr lang="cs-CZ" sz="2800" dirty="0" smtClean="0"/>
              <a:t>	(naopak neplatí)	</a:t>
            </a:r>
          </a:p>
          <a:p>
            <a:endParaRPr lang="cs-CZ" sz="2800" dirty="0"/>
          </a:p>
        </p:txBody>
      </p:sp>
      <p:pic>
        <p:nvPicPr>
          <p:cNvPr id="4" name="Picture 2" descr="http://www.elek-data.dk/media.php?id=6560_l&amp;w=4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365104"/>
            <a:ext cx="2520280" cy="2304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engin\Desktop\Beautiful-Summer-Day-960x600-desktopia.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098" y="0"/>
            <a:ext cx="10971610" cy="6858000"/>
          </a:xfrm>
          <a:prstGeom prst="rect">
            <a:avLst/>
          </a:prstGeom>
          <a:noFill/>
        </p:spPr>
      </p:pic>
      <p:sp>
        <p:nvSpPr>
          <p:cNvPr id="5" name="Zástupný symbol pro obsah 2"/>
          <p:cNvSpPr>
            <a:spLocks noGrp="1"/>
          </p:cNvSpPr>
          <p:nvPr>
            <p:ph type="title"/>
          </p:nvPr>
        </p:nvSpPr>
        <p:spPr>
          <a:xfrm>
            <a:off x="539552" y="1412776"/>
            <a:ext cx="9073008" cy="1008112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rgbClr val="002060"/>
                </a:solidFill>
              </a:rPr>
              <a:t>Děkuji za pozornost </a:t>
            </a:r>
            <a:r>
              <a:rPr lang="cs-CZ" sz="6000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  <a:endParaRPr lang="cs-CZ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</TotalTime>
  <Words>151</Words>
  <Application>Microsoft Office PowerPoint</Application>
  <PresentationFormat>Předvádění na obrazovce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Kapacitní dioda</vt:lpstr>
      <vt:lpstr>Základní informace</vt:lpstr>
      <vt:lpstr>Snímek 3</vt:lpstr>
      <vt:lpstr>Snímek 4</vt:lpstr>
      <vt:lpstr>Varikapy</vt:lpstr>
      <vt:lpstr>Varaktory</vt:lpstr>
      <vt:lpstr>Děkuji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Kapacitní dioda</dc:title>
  <dc:creator>Uživatel</dc:creator>
  <cp:lastModifiedBy>Uživatel</cp:lastModifiedBy>
  <cp:revision>28</cp:revision>
  <dcterms:created xsi:type="dcterms:W3CDTF">2015-03-10T19:20:24Z</dcterms:created>
  <dcterms:modified xsi:type="dcterms:W3CDTF">2015-04-20T18:31:10Z</dcterms:modified>
</cp:coreProperties>
</file>