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75" r:id="rId3"/>
    <p:sldId id="288" r:id="rId4"/>
    <p:sldId id="276" r:id="rId5"/>
    <p:sldId id="277" r:id="rId6"/>
    <p:sldId id="278" r:id="rId7"/>
    <p:sldId id="279" r:id="rId8"/>
    <p:sldId id="280" r:id="rId9"/>
    <p:sldId id="281" r:id="rId10"/>
    <p:sldId id="282" r:id="rId11"/>
    <p:sldId id="315" r:id="rId12"/>
    <p:sldId id="283" r:id="rId13"/>
    <p:sldId id="284" r:id="rId14"/>
    <p:sldId id="286" r:id="rId15"/>
    <p:sldId id="287" r:id="rId16"/>
    <p:sldId id="289" r:id="rId17"/>
    <p:sldId id="292" r:id="rId18"/>
    <p:sldId id="293" r:id="rId19"/>
    <p:sldId id="294" r:id="rId20"/>
    <p:sldId id="295" r:id="rId21"/>
    <p:sldId id="296" r:id="rId22"/>
    <p:sldId id="297" r:id="rId23"/>
    <p:sldId id="298" r:id="rId24"/>
    <p:sldId id="299" r:id="rId25"/>
    <p:sldId id="300" r:id="rId26"/>
    <p:sldId id="301" r:id="rId27"/>
    <p:sldId id="302" r:id="rId28"/>
    <p:sldId id="274" r:id="rId29"/>
    <p:sldId id="257" r:id="rId30"/>
    <p:sldId id="267" r:id="rId31"/>
    <p:sldId id="268" r:id="rId32"/>
    <p:sldId id="269" r:id="rId33"/>
    <p:sldId id="262" r:id="rId34"/>
    <p:sldId id="273" r:id="rId35"/>
    <p:sldId id="261" r:id="rId36"/>
    <p:sldId id="263" r:id="rId37"/>
    <p:sldId id="291" r:id="rId38"/>
    <p:sldId id="313" r:id="rId39"/>
    <p:sldId id="271" r:id="rId40"/>
    <p:sldId id="314"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582F0-73A9-4A5A-A7E8-220D70375D5D}" type="datetimeFigureOut">
              <a:rPr lang="cs-CZ" smtClean="0"/>
              <a:pPr/>
              <a:t>7.5.2015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BC36B-55C5-4456-A4EE-395D7BCB5AD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09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smtClean="0"/>
          </a:p>
        </p:txBody>
      </p:sp>
      <p:sp>
        <p:nvSpPr>
          <p:cNvPr id="4" name="Zástupný symbol pro číslo snímku 3"/>
          <p:cNvSpPr>
            <a:spLocks noGrp="1"/>
          </p:cNvSpPr>
          <p:nvPr>
            <p:ph type="sldNum" sz="quarter" idx="5"/>
          </p:nvPr>
        </p:nvSpPr>
        <p:spPr/>
        <p:txBody>
          <a:bodyPr/>
          <a:lstStyle/>
          <a:p>
            <a:pPr>
              <a:defRPr/>
            </a:pPr>
            <a:fld id="{23E2E63A-3A0E-48F3-8768-1A4FB7F17A25}" type="slidenum">
              <a:rPr lang="cs-CZ" smtClean="0"/>
              <a:pPr>
                <a:defRPr/>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DA9A8-4129-47B6-9D97-6286B18B2B8B}" type="datetimeFigureOut">
              <a:rPr lang="cs-CZ" smtClean="0"/>
              <a:pPr/>
              <a:t>7.5.2015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610DA9A8-4129-47B6-9D97-6286B18B2B8B}" type="datetimeFigureOut">
              <a:rPr lang="cs-CZ" smtClean="0"/>
              <a:pPr/>
              <a:t>7.5.2015</a:t>
            </a:fld>
            <a:endParaRPr lang="cs-CZ"/>
          </a:p>
        </p:txBody>
      </p:sp>
      <p:sp>
        <p:nvSpPr>
          <p:cNvPr id="9" name="Zástupný symbol pro číslo snímku 8"/>
          <p:cNvSpPr>
            <a:spLocks noGrp="1"/>
          </p:cNvSpPr>
          <p:nvPr>
            <p:ph type="sldNum" sz="quarter" idx="15"/>
          </p:nvPr>
        </p:nvSpPr>
        <p:spPr/>
        <p:txBody>
          <a:bodyPr rtlCol="0"/>
          <a:lstStyle/>
          <a:p>
            <a:fld id="{59B0D257-DF19-4C28-962B-066DBC95C59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610DA9A8-4129-47B6-9D97-6286B18B2B8B}" type="datetimeFigureOut">
              <a:rPr lang="cs-CZ" smtClean="0"/>
              <a:pPr/>
              <a:t>7.5.2015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59B0D257-DF19-4C28-962B-066DBC95C59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10DA9A8-4129-47B6-9D97-6286B18B2B8B}" type="datetimeFigureOut">
              <a:rPr lang="cs-CZ" smtClean="0"/>
              <a:pPr/>
              <a:t>7.5.2015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B0D257-DF19-4C28-962B-066DBC95C59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610DA9A8-4129-47B6-9D97-6286B18B2B8B}" type="datetimeFigureOut">
              <a:rPr lang="cs-CZ" smtClean="0"/>
              <a:pPr/>
              <a:t>7.5.2015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9B0D257-DF19-4C28-962B-066DBC95C59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610DA9A8-4129-47B6-9D97-6286B18B2B8B}" type="datetimeFigureOut">
              <a:rPr lang="cs-CZ" smtClean="0"/>
              <a:pPr/>
              <a:t>7.5.2015</a:t>
            </a:fld>
            <a:endParaRPr lang="cs-CZ"/>
          </a:p>
        </p:txBody>
      </p:sp>
      <p:sp>
        <p:nvSpPr>
          <p:cNvPr id="7" name="Zástupný symbol pro číslo snímku 6"/>
          <p:cNvSpPr>
            <a:spLocks noGrp="1"/>
          </p:cNvSpPr>
          <p:nvPr>
            <p:ph type="sldNum" sz="quarter" idx="11"/>
          </p:nvPr>
        </p:nvSpPr>
        <p:spPr/>
        <p:txBody>
          <a:bodyPr rtlCol="0"/>
          <a:lstStyle/>
          <a:p>
            <a:fld id="{59B0D257-DF19-4C28-962B-066DBC95C59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0DA9A8-4129-47B6-9D97-6286B18B2B8B}" type="datetimeFigureOut">
              <a:rPr lang="cs-CZ" smtClean="0"/>
              <a:pPr/>
              <a:t>7.5.2015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610DA9A8-4129-47B6-9D97-6286B18B2B8B}" type="datetimeFigureOut">
              <a:rPr lang="cs-CZ" smtClean="0"/>
              <a:pPr/>
              <a:t>7.5.2015</a:t>
            </a:fld>
            <a:endParaRPr lang="cs-CZ"/>
          </a:p>
        </p:txBody>
      </p:sp>
      <p:sp>
        <p:nvSpPr>
          <p:cNvPr id="22" name="Zástupný symbol pro číslo snímku 21"/>
          <p:cNvSpPr>
            <a:spLocks noGrp="1"/>
          </p:cNvSpPr>
          <p:nvPr>
            <p:ph type="sldNum" sz="quarter" idx="15"/>
          </p:nvPr>
        </p:nvSpPr>
        <p:spPr/>
        <p:txBody>
          <a:bodyPr rtlCol="0"/>
          <a:lstStyle/>
          <a:p>
            <a:fld id="{59B0D257-DF19-4C28-962B-066DBC95C59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610DA9A8-4129-47B6-9D97-6286B18B2B8B}" type="datetimeFigureOut">
              <a:rPr lang="cs-CZ" smtClean="0"/>
              <a:pPr/>
              <a:t>7.5.2015</a:t>
            </a:fld>
            <a:endParaRPr lang="cs-CZ"/>
          </a:p>
        </p:txBody>
      </p:sp>
      <p:sp>
        <p:nvSpPr>
          <p:cNvPr id="18" name="Zástupný symbol pro číslo snímku 17"/>
          <p:cNvSpPr>
            <a:spLocks noGrp="1"/>
          </p:cNvSpPr>
          <p:nvPr>
            <p:ph type="sldNum" sz="quarter" idx="11"/>
          </p:nvPr>
        </p:nvSpPr>
        <p:spPr/>
        <p:txBody>
          <a:bodyPr rtlCol="0"/>
          <a:lstStyle/>
          <a:p>
            <a:fld id="{59B0D257-DF19-4C28-962B-066DBC95C59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0DA9A8-4129-47B6-9D97-6286B18B2B8B}" type="datetimeFigureOut">
              <a:rPr lang="cs-CZ" smtClean="0"/>
              <a:pPr/>
              <a:t>7.5.2015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gasos-ro.cz/web/images/dokumenty/minimalniPreventivniProgram/mpp-0910.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5400" dirty="0" smtClean="0"/>
              <a:t>Teorie výchovy a řešení výchovných problémů</a:t>
            </a:r>
            <a:endParaRPr lang="cs-CZ" sz="5400"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Interpretace problémového chování</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	Jeden z </a:t>
            </a:r>
            <a:r>
              <a:rPr lang="cs-CZ" dirty="0" err="1" smtClean="0"/>
              <a:t>participantů</a:t>
            </a:r>
            <a:r>
              <a:rPr lang="cs-CZ" dirty="0" smtClean="0"/>
              <a:t> popisoval, jak pokaždé, kdy se doma pohádal </a:t>
            </a:r>
            <a:r>
              <a:rPr lang="pt-BR" dirty="0" smtClean="0"/>
              <a:t>s rodiči, šel ven a tam se „zhulil“ (konzumoval marihuanu). Jiný zase popisoval</a:t>
            </a:r>
          </a:p>
          <a:p>
            <a:pPr>
              <a:buNone/>
            </a:pPr>
            <a:r>
              <a:rPr lang="cs-CZ" dirty="0" smtClean="0"/>
              <a:t>	svou večerní konzumaci za účelem uvolnění, aby se mu lépe spalo. Obdobné interpretace nabízeli i další z konzumentů marihuany</a:t>
            </a:r>
          </a:p>
          <a:p>
            <a:pPr>
              <a:buNone/>
            </a:pPr>
            <a:endParaRPr lang="cs-CZ" dirty="0" smtClean="0"/>
          </a:p>
          <a:p>
            <a:pPr>
              <a:buNone/>
            </a:pPr>
            <a:r>
              <a:rPr lang="cs-CZ" dirty="0" smtClean="0"/>
              <a:t>	„Se jen tak poflakujeme nebo sedíme v parku na </a:t>
            </a:r>
          </a:p>
          <a:p>
            <a:pPr>
              <a:buNone/>
            </a:pPr>
            <a:r>
              <a:rPr lang="cs-CZ" dirty="0" smtClean="0"/>
              <a:t>	lavičce a </a:t>
            </a:r>
            <a:r>
              <a:rPr lang="cs-CZ" dirty="0" err="1" smtClean="0"/>
              <a:t>hulíme</a:t>
            </a:r>
            <a:r>
              <a:rPr lang="cs-CZ" dirty="0" smtClean="0"/>
              <a:t> </a:t>
            </a:r>
            <a:r>
              <a:rPr lang="cs-CZ" dirty="0" err="1" smtClean="0"/>
              <a:t>ganju</a:t>
            </a:r>
            <a:r>
              <a:rPr lang="cs-CZ" dirty="0" smtClean="0"/>
              <a:t>“</a:t>
            </a:r>
          </a:p>
          <a:p>
            <a:pPr>
              <a:buFont typeface="Wingdings"/>
              <a:buNone/>
            </a:pPr>
            <a:endParaRPr lang="cs-CZ" dirty="0" smtClean="0"/>
          </a:p>
          <a:p>
            <a:pPr>
              <a:buFont typeface="Wingdings"/>
              <a:buNone/>
            </a:pPr>
            <a:r>
              <a:rPr lang="cs-CZ" dirty="0" smtClean="0"/>
              <a:t>	„Každý má užívat, dokud je </a:t>
            </a:r>
            <a:r>
              <a:rPr lang="cs-CZ" dirty="0" err="1" smtClean="0"/>
              <a:t>mladej</a:t>
            </a:r>
            <a:r>
              <a:rPr lang="cs-CZ"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Nuda jako příčina problémového chování</a:t>
            </a:r>
            <a:endParaRPr lang="cs-CZ" dirty="0"/>
          </a:p>
        </p:txBody>
      </p:sp>
      <p:sp>
        <p:nvSpPr>
          <p:cNvPr id="3" name="Zástupný symbol pro obsah 2"/>
          <p:cNvSpPr>
            <a:spLocks noGrp="1"/>
          </p:cNvSpPr>
          <p:nvPr>
            <p:ph sz="quarter" idx="1"/>
          </p:nvPr>
        </p:nvSpPr>
        <p:spPr/>
        <p:txBody>
          <a:bodyPr/>
          <a:lstStyle/>
          <a:p>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Interpretace problémového chování</a:t>
            </a:r>
            <a:endParaRPr lang="cs-CZ" dirty="0"/>
          </a:p>
        </p:txBody>
      </p:sp>
      <p:sp>
        <p:nvSpPr>
          <p:cNvPr id="3" name="Zástupný symbol pro obsah 2"/>
          <p:cNvSpPr>
            <a:spLocks noGrp="1"/>
          </p:cNvSpPr>
          <p:nvPr>
            <p:ph sz="quarter" idx="1"/>
          </p:nvPr>
        </p:nvSpPr>
        <p:spPr/>
        <p:txBody>
          <a:bodyPr/>
          <a:lstStyle/>
          <a:p>
            <a:pPr marL="457200" indent="-457200">
              <a:buAutoNum type="arabicParenR"/>
            </a:pPr>
            <a:r>
              <a:rPr lang="cs-CZ" dirty="0" smtClean="0"/>
              <a:t>Jaké problémové chování se vyskytlo v uvedených ukázkách?</a:t>
            </a:r>
          </a:p>
          <a:p>
            <a:pPr marL="457200" indent="-457200">
              <a:buAutoNum type="arabicParenR"/>
            </a:pPr>
            <a:r>
              <a:rPr lang="cs-CZ" dirty="0" smtClean="0"/>
              <a:t>Jaký význam mělo toto problémové chování pro jeho aktéry?</a:t>
            </a:r>
          </a:p>
          <a:p>
            <a:pPr marL="457200" indent="-457200">
              <a:buAutoNum type="arabicParenR"/>
            </a:pPr>
            <a:r>
              <a:rPr lang="cs-CZ" dirty="0" smtClean="0"/>
              <a:t>Jak aktéři problémové chování legitimizovali?</a:t>
            </a:r>
          </a:p>
          <a:p>
            <a:pPr marL="457200" indent="-457200">
              <a:buAutoNum type="arabicParenR"/>
            </a:pPr>
            <a:r>
              <a:rPr lang="cs-CZ" dirty="0" smtClean="0"/>
              <a:t>Kdo a jak ovlivnil problémové chování?</a:t>
            </a:r>
          </a:p>
          <a:p>
            <a:pPr marL="457200" indent="-457200">
              <a:buAutoNum type="arabicParenR"/>
            </a:pPr>
            <a:r>
              <a:rPr lang="cs-CZ" dirty="0" smtClean="0"/>
              <a:t>Kdo a jak mohl ovlivnit problémové chování?</a:t>
            </a:r>
          </a:p>
          <a:p>
            <a:pPr marL="457200" indent="-457200">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problémového chování</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Ve škole</a:t>
            </a:r>
          </a:p>
          <a:p>
            <a:pPr>
              <a:buNone/>
            </a:pPr>
            <a:r>
              <a:rPr lang="cs-CZ" dirty="0" smtClean="0"/>
              <a:t> - učitel, třídní učitel, výchovný poradce, metodik prevence, školní psycholog, školní speciální pedagog</a:t>
            </a:r>
          </a:p>
          <a:p>
            <a:r>
              <a:rPr lang="cs-CZ" dirty="0" smtClean="0"/>
              <a:t>Mimo školu</a:t>
            </a:r>
          </a:p>
          <a:p>
            <a:pPr>
              <a:buFontTx/>
              <a:buChar char="-"/>
            </a:pPr>
            <a:r>
              <a:rPr lang="cs-CZ" dirty="0" smtClean="0"/>
              <a:t>spolupráce s rodinou</a:t>
            </a:r>
          </a:p>
          <a:p>
            <a:pPr>
              <a:buFontTx/>
              <a:buChar char="-"/>
            </a:pPr>
            <a:r>
              <a:rPr lang="cs-CZ" dirty="0" smtClean="0"/>
              <a:t>spolupráce s poradenskými zařízeními v resortu MŠMT: PPP, SVP</a:t>
            </a:r>
          </a:p>
          <a:p>
            <a:pPr>
              <a:buFontTx/>
              <a:buChar char="-"/>
            </a:pPr>
            <a:r>
              <a:rPr lang="cs-CZ" dirty="0" smtClean="0"/>
              <a:t>zařízení pro výkon ústavní a ochranné výchovy</a:t>
            </a:r>
          </a:p>
          <a:p>
            <a:pPr lvl="1">
              <a:buFont typeface="Wingdings" pitchFamily="2" charset="2"/>
              <a:buChar char="§"/>
            </a:pPr>
            <a:r>
              <a:rPr lang="cs-CZ" dirty="0" smtClean="0"/>
              <a:t>Diagnostický ústav</a:t>
            </a:r>
          </a:p>
          <a:p>
            <a:pPr lvl="1">
              <a:buFont typeface="Wingdings" pitchFamily="2" charset="2"/>
              <a:buChar char="§"/>
            </a:pPr>
            <a:r>
              <a:rPr lang="cs-CZ" dirty="0" smtClean="0"/>
              <a:t>Dětský domov</a:t>
            </a:r>
          </a:p>
          <a:p>
            <a:pPr lvl="1">
              <a:buFont typeface="Wingdings" pitchFamily="2" charset="2"/>
              <a:buChar char="§"/>
            </a:pPr>
            <a:r>
              <a:rPr lang="cs-CZ" dirty="0" smtClean="0"/>
              <a:t>Dětský domov se školou</a:t>
            </a:r>
          </a:p>
          <a:p>
            <a:pPr lvl="1">
              <a:buFont typeface="Wingdings" pitchFamily="2" charset="2"/>
              <a:buChar char="§"/>
            </a:pPr>
            <a:r>
              <a:rPr lang="cs-CZ" dirty="0" smtClean="0"/>
              <a:t>Výchovný ústav</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Případová studie</a:t>
            </a:r>
            <a:endParaRPr lang="cs-CZ" dirty="0"/>
          </a:p>
        </p:txBody>
      </p:sp>
      <p:sp>
        <p:nvSpPr>
          <p:cNvPr id="3" name="Zástupný symbol pro obsah 2"/>
          <p:cNvSpPr>
            <a:spLocks noGrp="1"/>
          </p:cNvSpPr>
          <p:nvPr>
            <p:ph sz="quarter" idx="1"/>
          </p:nvPr>
        </p:nvSpPr>
        <p:spPr/>
        <p:txBody>
          <a:bodyPr>
            <a:normAutofit/>
          </a:bodyPr>
          <a:lstStyle/>
          <a:p>
            <a:pPr algn="just">
              <a:buNone/>
            </a:pPr>
            <a:r>
              <a:rPr lang="cs-CZ" sz="1200" i="1" dirty="0" smtClean="0"/>
              <a:t>Třídní učitel v rámci třídnické hodiny na začátku školního roku žáky 5. ročníku rozdělil do skupin,</a:t>
            </a:r>
            <a:br>
              <a:rPr lang="cs-CZ" sz="1200" i="1" dirty="0" smtClean="0"/>
            </a:br>
            <a:r>
              <a:rPr lang="cs-CZ" sz="1200" i="1" dirty="0" smtClean="0"/>
              <a:t>každá skupina si zvolila svého zapisovatele. Žáci měli za úkol ve skupinkách diskutovat a následně</a:t>
            </a:r>
            <a:br>
              <a:rPr lang="cs-CZ" sz="1200" i="1" dirty="0" smtClean="0"/>
            </a:br>
            <a:r>
              <a:rPr lang="cs-CZ" sz="1200" i="1" dirty="0" smtClean="0"/>
              <a:t>sepsat pravidla, která by jim umožnila se ve třídě cítit dobře. Po stanoveném čase učitel vyzval</a:t>
            </a:r>
            <a:br>
              <a:rPr lang="cs-CZ" sz="1200" i="1" dirty="0" smtClean="0"/>
            </a:br>
            <a:r>
              <a:rPr lang="cs-CZ" sz="1200" i="1" dirty="0" smtClean="0"/>
              <a:t>první skupinu, aby představila jedno pravidlo. Po představení pravidla učitel s žáky diskutoval o</a:t>
            </a:r>
            <a:br>
              <a:rPr lang="cs-CZ" sz="1200" i="1" dirty="0" smtClean="0"/>
            </a:br>
            <a:r>
              <a:rPr lang="cs-CZ" sz="1200" i="1" dirty="0" smtClean="0"/>
              <a:t>tom, jak mu rozumějí a jak se pozná, že je porušováno. Společně se všemi žáky také hledal</a:t>
            </a:r>
            <a:br>
              <a:rPr lang="cs-CZ" sz="1200" i="1" dirty="0" smtClean="0"/>
            </a:br>
            <a:r>
              <a:rPr lang="cs-CZ" sz="1200" i="1" dirty="0" smtClean="0"/>
              <a:t>nejvhodnější formulaci, která byla zapsána na tabuli. Učitel následně vyzval další skupinu, aby</a:t>
            </a:r>
            <a:br>
              <a:rPr lang="cs-CZ" sz="1200" i="1" dirty="0" smtClean="0"/>
            </a:br>
            <a:r>
              <a:rPr lang="cs-CZ" sz="1200" i="1" dirty="0" smtClean="0"/>
              <a:t>prezentovala svoje pravidlo, které bylo opět s žáky diskutováno a zapsáno. Následně se postupně</a:t>
            </a:r>
            <a:br>
              <a:rPr lang="cs-CZ" sz="1200" i="1" dirty="0" smtClean="0"/>
            </a:br>
            <a:r>
              <a:rPr lang="cs-CZ" sz="1200" i="1" dirty="0" smtClean="0"/>
              <a:t>vystřídaly všechny skupiny v prezentaci všech zapsaných pravidel (vždy jedna skupina jedno</a:t>
            </a:r>
            <a:br>
              <a:rPr lang="cs-CZ" sz="1200" i="1" dirty="0" smtClean="0"/>
            </a:br>
            <a:r>
              <a:rPr lang="cs-CZ" sz="1200" i="1" dirty="0" smtClean="0"/>
              <a:t>pravidlo). Ukázalo se, že jedno pravidlo odporuje školnímu řádu, učitel žákům vysvětlil, že</a:t>
            </a:r>
            <a:br>
              <a:rPr lang="cs-CZ" sz="1200" i="1" dirty="0" smtClean="0"/>
            </a:br>
            <a:r>
              <a:rPr lang="cs-CZ" sz="1200" i="1" dirty="0" smtClean="0"/>
              <a:t>pravidla ve třídě musejí být v souladu s vyššími předpisy, kterými jsou zákony, vyhlášky a také</a:t>
            </a:r>
            <a:br>
              <a:rPr lang="cs-CZ" sz="1200" i="1" dirty="0" smtClean="0"/>
            </a:br>
            <a:r>
              <a:rPr lang="cs-CZ" sz="1200" i="1" dirty="0" smtClean="0"/>
              <a:t>školní řád. Po tomto poučení učitel žákům oznámil, že uvedené pravidlo musí být právě z důvodu</a:t>
            </a:r>
            <a:br>
              <a:rPr lang="cs-CZ" sz="1200" i="1" dirty="0" smtClean="0"/>
            </a:br>
            <a:r>
              <a:rPr lang="cs-CZ" sz="1200" i="1" dirty="0" smtClean="0"/>
              <a:t>rozporu s vyššími předpisy vyřazeno. Následně žáci hlasováním vybrali 8 pravidel, která zapsali na</a:t>
            </a:r>
            <a:br>
              <a:rPr lang="cs-CZ" sz="1200" i="1" dirty="0" smtClean="0"/>
            </a:br>
            <a:r>
              <a:rPr lang="cs-CZ" sz="1200" i="1" dirty="0" err="1" smtClean="0"/>
              <a:t>flipchartový</a:t>
            </a:r>
            <a:r>
              <a:rPr lang="cs-CZ" sz="1200" i="1" dirty="0" smtClean="0"/>
              <a:t> papír a vylepili na stěnu třídy. Žáci si také zapsali pravidla do notýsku. V následující</a:t>
            </a:r>
            <a:br>
              <a:rPr lang="cs-CZ" sz="1200" i="1" dirty="0" smtClean="0"/>
            </a:br>
            <a:r>
              <a:rPr lang="cs-CZ" sz="1200" i="1" dirty="0" smtClean="0"/>
              <a:t>třídnické hodině učitel rozdělil žáky do skupin a rozdal jim popisy různých situací a projevů</a:t>
            </a:r>
            <a:br>
              <a:rPr lang="cs-CZ" sz="1200" i="1" dirty="0" smtClean="0"/>
            </a:br>
            <a:r>
              <a:rPr lang="cs-CZ" sz="1200" i="1" dirty="0" smtClean="0"/>
              <a:t>chování žáků. Žáci měli nejprve ve skupinkách diskutovat o tom, zda v dané situaci došlo</a:t>
            </a:r>
            <a:br>
              <a:rPr lang="cs-CZ" sz="1200" i="1" dirty="0" smtClean="0"/>
            </a:br>
            <a:r>
              <a:rPr lang="cs-CZ" sz="1200" i="1" dirty="0" smtClean="0"/>
              <a:t>k porušení některého z pravidel. Zástupci jednotlivých skupin postupně prezentovali popisy, které</a:t>
            </a:r>
            <a:br>
              <a:rPr lang="cs-CZ" sz="1200" i="1" dirty="0" smtClean="0"/>
            </a:br>
            <a:r>
              <a:rPr lang="cs-CZ" sz="1200" i="1" dirty="0" smtClean="0"/>
              <a:t>obdrželi, a své názory na ně. Učitel vždy vyzval ostatní žáky, aby uvedli, zda s názorem skupiny</a:t>
            </a:r>
            <a:br>
              <a:rPr lang="cs-CZ" sz="1200" i="1" dirty="0" smtClean="0"/>
            </a:br>
            <a:r>
              <a:rPr lang="cs-CZ" sz="1200" i="1" dirty="0" smtClean="0"/>
              <a:t>souhlasí. Pokud došlo k rozporu, učitel žáky na základě doplňujících otázek dovedl ke správnému</a:t>
            </a:r>
            <a:br>
              <a:rPr lang="cs-CZ" sz="1200" i="1" dirty="0" smtClean="0"/>
            </a:br>
            <a:r>
              <a:rPr lang="cs-CZ" sz="1200" i="1" dirty="0" smtClean="0"/>
              <a:t>vyhodnocení popisované situace. V rámci společné diskuze pak žáky vyzval, zda oni konkrétně se</a:t>
            </a:r>
            <a:br>
              <a:rPr lang="cs-CZ" sz="1200" i="1" dirty="0" smtClean="0"/>
            </a:br>
            <a:r>
              <a:rPr lang="cs-CZ" sz="1200" i="1" dirty="0" smtClean="0"/>
              <a:t>někdy v minulosti stali účastníkem či svědkem porušení některého z nově stanovených pravidel.</a:t>
            </a:r>
            <a:br>
              <a:rPr lang="cs-CZ" sz="1200" i="1" dirty="0" smtClean="0"/>
            </a:br>
            <a:r>
              <a:rPr lang="cs-CZ" sz="1200" i="1" dirty="0" smtClean="0"/>
              <a:t>Poté učitel zahájil diskuzi na téma trest za porušení pravidla a následně žákům představil obvyklé</a:t>
            </a:r>
            <a:br>
              <a:rPr lang="cs-CZ" sz="1200" i="1" dirty="0" smtClean="0"/>
            </a:br>
            <a:r>
              <a:rPr lang="cs-CZ" sz="1200" i="1" dirty="0" smtClean="0"/>
              <a:t>sankce, které následují porušení nově vytvořených pravidel. Žáci měli možnost se k sankcím za</a:t>
            </a:r>
            <a:br>
              <a:rPr lang="cs-CZ" sz="1200" i="1" dirty="0" smtClean="0"/>
            </a:br>
            <a:r>
              <a:rPr lang="cs-CZ" sz="1200" i="1" dirty="0" smtClean="0"/>
              <a:t>jednotlivá porušení pravidel vyjádřit – tam, kde to bylo možné, mohli svým názorem přispět k volbě</a:t>
            </a:r>
            <a:br>
              <a:rPr lang="cs-CZ" sz="1200" i="1" dirty="0" smtClean="0"/>
            </a:br>
            <a:r>
              <a:rPr lang="cs-CZ" sz="1200" i="1" dirty="0" smtClean="0"/>
              <a:t>konkrétní sankce za porušení konkrétního pravidla. Důraz byl kladen na využití přirozených</a:t>
            </a:r>
            <a:br>
              <a:rPr lang="cs-CZ" sz="1200" i="1" dirty="0" smtClean="0"/>
            </a:br>
            <a:r>
              <a:rPr lang="cs-CZ" sz="1200" i="1" dirty="0" smtClean="0"/>
              <a:t>následků porušení pravidla všude tam, kde to bylo vhodné. V rámci návazné aktivity pak žáci volili</a:t>
            </a:r>
            <a:br>
              <a:rPr lang="cs-CZ" sz="1200" i="1" dirty="0" smtClean="0"/>
            </a:br>
            <a:r>
              <a:rPr lang="cs-CZ" sz="1200" i="1" dirty="0" smtClean="0"/>
              <a:t>odměny za různě dlouhé období dodržování pravidel (1 měsíc, 3 měsíce, pololetí).</a:t>
            </a:r>
            <a:endParaRPr lang="cs-CZ"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k semináři</a:t>
            </a:r>
            <a:endParaRPr lang="cs-CZ" dirty="0"/>
          </a:p>
        </p:txBody>
      </p:sp>
      <p:sp>
        <p:nvSpPr>
          <p:cNvPr id="3" name="Zástupný symbol pro obsah 2"/>
          <p:cNvSpPr>
            <a:spLocks noGrp="1"/>
          </p:cNvSpPr>
          <p:nvPr>
            <p:ph sz="quarter" idx="1"/>
          </p:nvPr>
        </p:nvSpPr>
        <p:spPr/>
        <p:txBody>
          <a:bodyPr/>
          <a:lstStyle/>
          <a:p>
            <a:pPr marL="457200" indent="-457200">
              <a:buAutoNum type="arabicParenR"/>
            </a:pPr>
            <a:r>
              <a:rPr lang="cs-CZ" dirty="0" smtClean="0"/>
              <a:t>Vysvětlete rozdíl mezi problémovým chováním a poruchami chování.</a:t>
            </a:r>
          </a:p>
          <a:p>
            <a:pPr marL="457200" indent="-457200">
              <a:buAutoNum type="arabicParenR"/>
            </a:pPr>
            <a:r>
              <a:rPr lang="cs-CZ" dirty="0" smtClean="0"/>
              <a:t>Uveďte příklady problémového chování, se kterým se učitel může setkat.</a:t>
            </a:r>
          </a:p>
          <a:p>
            <a:pPr marL="457200" indent="-457200">
              <a:buAutoNum type="arabicParenR"/>
            </a:pPr>
            <a:r>
              <a:rPr lang="cs-CZ" dirty="0" smtClean="0"/>
              <a:t>Popište proces tvorby pravidel třídy.</a:t>
            </a:r>
          </a:p>
          <a:p>
            <a:pPr marL="457200" indent="-457200">
              <a:buAutoNum type="arabicParenR"/>
            </a:pPr>
            <a:r>
              <a:rPr lang="cs-CZ" dirty="0" smtClean="0"/>
              <a:t>S kým může učitel spolupracovat v řešení problémového chování svých žáků?</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7) Rezistentní chování žáků</a:t>
            </a:r>
            <a:br>
              <a:rPr lang="cs-CZ" dirty="0" smtClean="0"/>
            </a:br>
            <a:endParaRPr lang="cs-CZ" dirty="0"/>
          </a:p>
        </p:txBody>
      </p:sp>
      <p:sp>
        <p:nvSpPr>
          <p:cNvPr id="3" name="Zástupný symbol pro obsah 2"/>
          <p:cNvSpPr>
            <a:spLocks noGrp="1"/>
          </p:cNvSpPr>
          <p:nvPr>
            <p:ph sz="quarter" idx="1"/>
          </p:nvPr>
        </p:nvSpPr>
        <p:spPr/>
        <p:txBody>
          <a:bodyPr/>
          <a:lstStyle/>
          <a:p>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0063" y="1714500"/>
            <a:ext cx="8229600" cy="4525963"/>
          </a:xfrm>
        </p:spPr>
        <p:txBody>
          <a:bodyPr>
            <a:normAutofit/>
          </a:bodyPr>
          <a:lstStyle/>
          <a:p>
            <a:pPr marL="365760" indent="-256032" eaLnBrk="1" fontAlgn="auto" hangingPunct="1">
              <a:spcAft>
                <a:spcPts val="0"/>
              </a:spcAft>
              <a:buFont typeface="Wingdings 3"/>
              <a:buNone/>
              <a:defRPr/>
            </a:pPr>
            <a:r>
              <a:rPr lang="cs-CZ" dirty="0" smtClean="0"/>
              <a:t>Neochota učit se, odmítání školy, neangažovanost a apatie, neplnění požadavků, vzpurnost</a:t>
            </a:r>
          </a:p>
          <a:p>
            <a:pPr marL="365760" indent="-256032" eaLnBrk="1" fontAlgn="auto" hangingPunct="1">
              <a:spcAft>
                <a:spcPts val="0"/>
              </a:spcAft>
              <a:buFont typeface="Wingdings 3"/>
              <a:buNone/>
              <a:defRPr/>
            </a:pPr>
            <a:endParaRPr lang="cs-CZ" dirty="0" smtClean="0"/>
          </a:p>
          <a:p>
            <a:pPr marL="365760" indent="-256032" eaLnBrk="1" fontAlgn="auto" hangingPunct="1">
              <a:spcAft>
                <a:spcPts val="0"/>
              </a:spcAft>
              <a:buFont typeface="Wingdings 3"/>
              <a:buNone/>
              <a:defRPr/>
            </a:pPr>
            <a:r>
              <a:rPr lang="cs-CZ" dirty="0" smtClean="0"/>
              <a:t>Opozitní žákovské chování, které zahrnuje soutěžení o moc a zpochybňuje </a:t>
            </a:r>
            <a:r>
              <a:rPr lang="cs-CZ" dirty="0" err="1" smtClean="0"/>
              <a:t>legitimu</a:t>
            </a:r>
            <a:r>
              <a:rPr lang="cs-CZ" dirty="0" smtClean="0"/>
              <a:t> školy obecně a konkrétně legitimitu dílčích instrukcí (McLaren, 1985)</a:t>
            </a:r>
          </a:p>
          <a:p>
            <a:pPr marL="365760" indent="-256032" eaLnBrk="1" fontAlgn="auto" hangingPunct="1">
              <a:spcAft>
                <a:spcPts val="0"/>
              </a:spcAft>
              <a:buFont typeface="Wingdings 3"/>
              <a:buNone/>
              <a:defRPr/>
            </a:pPr>
            <a:endParaRPr lang="cs-CZ" dirty="0" smtClean="0"/>
          </a:p>
          <a:p>
            <a:pPr marL="365760" indent="-256032" eaLnBrk="1" fontAlgn="auto" hangingPunct="1">
              <a:spcAft>
                <a:spcPts val="0"/>
              </a:spcAft>
              <a:buFont typeface="Wingdings 3"/>
              <a:buNone/>
              <a:defRPr/>
            </a:pPr>
            <a:r>
              <a:rPr lang="cs-CZ" dirty="0" smtClean="0"/>
              <a:t>Projevy nekázně nejsou vždy rezistencí, přestože se obojí projevuje podobně</a:t>
            </a:r>
            <a:endParaRPr lang="cs-CZ" dirty="0"/>
          </a:p>
        </p:txBody>
      </p:sp>
      <p:sp>
        <p:nvSpPr>
          <p:cNvPr id="2" name="Nadpis 1"/>
          <p:cNvSpPr>
            <a:spLocks noGrp="1"/>
          </p:cNvSpPr>
          <p:nvPr>
            <p:ph type="title"/>
          </p:nvPr>
        </p:nvSpPr>
        <p:spPr>
          <a:xfrm>
            <a:off x="0" y="0"/>
            <a:ext cx="9144000" cy="1285860"/>
          </a:xfrm>
          <a:solidFill>
            <a:schemeClr val="bg1"/>
          </a:solidFill>
        </p:spPr>
        <p:txBody>
          <a:bodyPr/>
          <a:lstStyle/>
          <a:p>
            <a:pPr eaLnBrk="1" fontAlgn="auto" hangingPunct="1">
              <a:spcAft>
                <a:spcPts val="0"/>
              </a:spcAft>
              <a:defRPr/>
            </a:pPr>
            <a:r>
              <a:rPr lang="cs-CZ" dirty="0" smtClean="0"/>
              <a:t>Definice rezistence ve škole</a:t>
            </a:r>
            <a:endParaRPr lang="cs-CZ" dirty="0"/>
          </a:p>
        </p:txBody>
      </p:sp>
      <p:cxnSp>
        <p:nvCxnSpPr>
          <p:cNvPr id="6" name="Přímá spojovací čára 5"/>
          <p:cNvCxnSpPr/>
          <p:nvPr/>
        </p:nvCxnSpPr>
        <p:spPr>
          <a:xfrm>
            <a:off x="0" y="1285875"/>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sah 2"/>
          <p:cNvSpPr>
            <a:spLocks noGrp="1"/>
          </p:cNvSpPr>
          <p:nvPr>
            <p:ph idx="1"/>
          </p:nvPr>
        </p:nvSpPr>
        <p:spPr>
          <a:xfrm>
            <a:off x="428625" y="1285875"/>
            <a:ext cx="8501063" cy="5286375"/>
          </a:xfrm>
        </p:spPr>
        <p:txBody>
          <a:bodyPr/>
          <a:lstStyle/>
          <a:p>
            <a:pPr eaLnBrk="1" hangingPunct="1">
              <a:buFont typeface="Wingdings 3" pitchFamily="18" charset="2"/>
              <a:buNone/>
            </a:pPr>
            <a:r>
              <a:rPr lang="cs-CZ" smtClean="0"/>
              <a:t>Znaky rezistentního nebo opozičního chování Miles:</a:t>
            </a:r>
          </a:p>
          <a:p>
            <a:pPr eaLnBrk="1" hangingPunct="1">
              <a:buFont typeface="Wingdings 3" pitchFamily="18" charset="2"/>
              <a:buNone/>
            </a:pPr>
            <a:r>
              <a:rPr lang="cs-CZ" smtClean="0"/>
              <a:t>	1. odmítá rutiny a úkoly</a:t>
            </a:r>
          </a:p>
          <a:p>
            <a:pPr eaLnBrk="1" hangingPunct="1">
              <a:buFont typeface="Wingdings 3" pitchFamily="18" charset="2"/>
              <a:buNone/>
            </a:pPr>
            <a:r>
              <a:rPr lang="cs-CZ" smtClean="0"/>
              <a:t>	2. cítí se být nepochopen</a:t>
            </a:r>
          </a:p>
          <a:p>
            <a:pPr eaLnBrk="1" hangingPunct="1">
              <a:buFont typeface="Wingdings 3" pitchFamily="18" charset="2"/>
              <a:buNone/>
            </a:pPr>
            <a:r>
              <a:rPr lang="cs-CZ" smtClean="0"/>
              <a:t>	3. hádá se</a:t>
            </a:r>
          </a:p>
          <a:p>
            <a:pPr eaLnBrk="1" hangingPunct="1">
              <a:buFont typeface="Wingdings 3" pitchFamily="18" charset="2"/>
              <a:buNone/>
            </a:pPr>
            <a:r>
              <a:rPr lang="cs-CZ" smtClean="0"/>
              <a:t>	4. je mrzutý</a:t>
            </a:r>
          </a:p>
          <a:p>
            <a:pPr eaLnBrk="1" hangingPunct="1">
              <a:buFont typeface="Wingdings 3" pitchFamily="18" charset="2"/>
              <a:buNone/>
            </a:pPr>
            <a:r>
              <a:rPr lang="cs-CZ" smtClean="0"/>
              <a:t>	5. kritizuje nebo nerespektuje autority</a:t>
            </a:r>
          </a:p>
          <a:p>
            <a:pPr eaLnBrk="1" hangingPunct="1">
              <a:buFont typeface="Wingdings 3" pitchFamily="18" charset="2"/>
              <a:buNone/>
            </a:pPr>
            <a:r>
              <a:rPr lang="cs-CZ" smtClean="0"/>
              <a:t>	6. k ostatním se chová rozhořčeně nebo zatrpkle</a:t>
            </a:r>
          </a:p>
          <a:p>
            <a:pPr eaLnBrk="1" hangingPunct="1">
              <a:buFont typeface="Wingdings 3" pitchFamily="18" charset="2"/>
              <a:buNone/>
            </a:pPr>
            <a:r>
              <a:rPr lang="cs-CZ" smtClean="0"/>
              <a:t>	7. Verbálně a fyzicky vzpurný</a:t>
            </a:r>
          </a:p>
          <a:p>
            <a:pPr eaLnBrk="1" hangingPunct="1">
              <a:buFont typeface="Wingdings 3" pitchFamily="18" charset="2"/>
              <a:buNone/>
            </a:pPr>
            <a:r>
              <a:rPr lang="cs-CZ" smtClean="0"/>
              <a:t>	8. pesimistické a negativní postoje</a:t>
            </a:r>
          </a:p>
          <a:p>
            <a:pPr eaLnBrk="1" hangingPunct="1"/>
            <a:endParaRPr lang="cs-CZ" smtClean="0"/>
          </a:p>
          <a:p>
            <a:pPr eaLnBrk="1" hangingPunct="1">
              <a:buFont typeface="Wingdings 3" pitchFamily="18" charset="2"/>
              <a:buNone/>
            </a:pPr>
            <a:endParaRPr lang="cs-CZ" smtClean="0"/>
          </a:p>
        </p:txBody>
      </p:sp>
      <p:sp>
        <p:nvSpPr>
          <p:cNvPr id="2" name="Nadpis 1"/>
          <p:cNvSpPr>
            <a:spLocks noGrp="1"/>
          </p:cNvSpPr>
          <p:nvPr>
            <p:ph type="title"/>
          </p:nvPr>
        </p:nvSpPr>
        <p:spPr>
          <a:xfrm>
            <a:off x="0" y="0"/>
            <a:ext cx="9144000" cy="1143000"/>
          </a:xfrm>
          <a:solidFill>
            <a:schemeClr val="bg1"/>
          </a:solidFill>
        </p:spPr>
        <p:txBody>
          <a:bodyPr/>
          <a:lstStyle/>
          <a:p>
            <a:pPr eaLnBrk="1" fontAlgn="auto" hangingPunct="1">
              <a:spcAft>
                <a:spcPts val="0"/>
              </a:spcAft>
              <a:defRPr/>
            </a:pPr>
            <a:r>
              <a:rPr lang="cs-CZ" dirty="0" smtClean="0"/>
              <a:t>Teorie rezistence ve škole</a:t>
            </a:r>
            <a:endParaRPr lang="cs-CZ" dirty="0"/>
          </a:p>
        </p:txBody>
      </p:sp>
      <p:cxnSp>
        <p:nvCxnSpPr>
          <p:cNvPr id="6" name="Přímá spojovací čára 5"/>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7972425" cy="5257800"/>
          </a:xfrm>
        </p:spPr>
        <p:txBody>
          <a:bodyPr>
            <a:normAutofit/>
          </a:bodyPr>
          <a:lstStyle/>
          <a:p>
            <a:pPr marL="514350" indent="-514350" algn="just" eaLnBrk="1" fontAlgn="auto" hangingPunct="1">
              <a:spcAft>
                <a:spcPts val="0"/>
              </a:spcAft>
              <a:buFont typeface="Arial" pitchFamily="34" charset="0"/>
              <a:buAutoNum type="alphaLcParenR"/>
              <a:defRPr/>
            </a:pPr>
            <a:r>
              <a:rPr lang="cs-CZ" dirty="0" smtClean="0"/>
              <a:t>Rezistentní strategie jsou v rozporu s normami instituce školy a v rozporu s akademickým úspěchem, žáci mohou být označkováni jako neschopní učit se - brzdí rozvoj žáka </a:t>
            </a:r>
          </a:p>
          <a:p>
            <a:pPr marL="514350" indent="-514350" algn="just" eaLnBrk="1" fontAlgn="auto" hangingPunct="1">
              <a:spcAft>
                <a:spcPts val="0"/>
              </a:spcAft>
              <a:buFont typeface="Arial" pitchFamily="34" charset="0"/>
              <a:buAutoNum type="alphaLcParenR"/>
              <a:defRPr/>
            </a:pPr>
            <a:r>
              <a:rPr lang="cs-CZ" dirty="0" smtClean="0"/>
              <a:t>Revolucionáři a kritičtí myslitelé byli často hybateli dějin. Rezistentí strategie není </a:t>
            </a:r>
            <a:r>
              <a:rPr lang="cs-CZ" dirty="0" err="1" smtClean="0"/>
              <a:t>prvoplánovité</a:t>
            </a:r>
            <a:r>
              <a:rPr lang="cs-CZ" dirty="0" smtClean="0"/>
              <a:t> rušení, ale reakce na sociální nerovnosti manifestované ve škole. Žáci kteří proti nerovnostem revoltují rozvíjí sami sebe - podporuje rozvoj žáka</a:t>
            </a:r>
          </a:p>
          <a:p>
            <a:pPr marL="365760" indent="-256032" eaLnBrk="1" fontAlgn="auto" hangingPunct="1">
              <a:spcAft>
                <a:spcPts val="0"/>
              </a:spcAft>
              <a:buFont typeface="Wingdings 3"/>
              <a:buChar char=""/>
              <a:defRPr/>
            </a:pPr>
            <a:endParaRPr lang="cs-CZ" dirty="0" smtClean="0"/>
          </a:p>
          <a:p>
            <a:pPr marL="365760" indent="-256032" eaLnBrk="1" fontAlgn="auto" hangingPunct="1">
              <a:spcAft>
                <a:spcPts val="0"/>
              </a:spcAft>
              <a:buFont typeface="Wingdings 3"/>
              <a:buChar char=""/>
              <a:defRPr/>
            </a:pPr>
            <a:endParaRPr lang="cs-CZ" dirty="0"/>
          </a:p>
          <a:p>
            <a:pPr marL="365760" indent="-256032" eaLnBrk="1" fontAlgn="auto" hangingPunct="1">
              <a:spcAft>
                <a:spcPts val="0"/>
              </a:spcAft>
              <a:buFont typeface="Wingdings 3"/>
              <a:buChar char=""/>
              <a:defRPr/>
            </a:pPr>
            <a:endParaRPr lang="cs-CZ" dirty="0"/>
          </a:p>
        </p:txBody>
      </p:sp>
      <p:sp>
        <p:nvSpPr>
          <p:cNvPr id="2" name="Nadpis 1"/>
          <p:cNvSpPr>
            <a:spLocks noGrp="1"/>
          </p:cNvSpPr>
          <p:nvPr>
            <p:ph type="title"/>
          </p:nvPr>
        </p:nvSpPr>
        <p:spPr>
          <a:xfrm>
            <a:off x="0" y="0"/>
            <a:ext cx="9144000" cy="1143000"/>
          </a:xfrm>
          <a:solidFill>
            <a:schemeClr val="bg1"/>
          </a:solidFill>
        </p:spPr>
        <p:txBody>
          <a:bodyPr/>
          <a:lstStyle/>
          <a:p>
            <a:pPr eaLnBrk="1" fontAlgn="auto" hangingPunct="1">
              <a:spcAft>
                <a:spcPts val="0"/>
              </a:spcAft>
              <a:defRPr/>
            </a:pPr>
            <a:r>
              <a:rPr lang="cs-CZ" dirty="0" smtClean="0"/>
              <a:t>Dvojí pohled na rezistenci žáků</a:t>
            </a:r>
            <a:endParaRPr lang="cs-CZ" dirty="0"/>
          </a:p>
        </p:txBody>
      </p:sp>
      <p:cxnSp>
        <p:nvCxnSpPr>
          <p:cNvPr id="5" name="Přímá spojovací čára 4"/>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témat</a:t>
            </a:r>
            <a:endParaRPr lang="cs-CZ" dirty="0"/>
          </a:p>
        </p:txBody>
      </p:sp>
      <p:sp>
        <p:nvSpPr>
          <p:cNvPr id="3" name="Zástupný symbol pro obsah 2"/>
          <p:cNvSpPr>
            <a:spLocks noGrp="1"/>
          </p:cNvSpPr>
          <p:nvPr>
            <p:ph sz="quarter" idx="1"/>
          </p:nvPr>
        </p:nvSpPr>
        <p:spPr/>
        <p:txBody>
          <a:bodyPr>
            <a:normAutofit fontScale="92500" lnSpcReduction="10000"/>
          </a:bodyPr>
          <a:lstStyle/>
          <a:p>
            <a:pPr>
              <a:buNone/>
            </a:pPr>
            <a:r>
              <a:rPr lang="cs-CZ" b="1" dirty="0" smtClean="0"/>
              <a:t>Probráno:</a:t>
            </a:r>
          </a:p>
          <a:p>
            <a:pPr>
              <a:buNone/>
            </a:pPr>
            <a:r>
              <a:rPr lang="cs-CZ" dirty="0" smtClean="0"/>
              <a:t>	1) Pojetí TVM, RVP – průřezová témata, klíčové kompetence </a:t>
            </a:r>
            <a:br>
              <a:rPr lang="cs-CZ" dirty="0" smtClean="0"/>
            </a:br>
            <a:r>
              <a:rPr lang="cs-CZ" dirty="0" smtClean="0"/>
              <a:t>2) Globální pojetí výchovy </a:t>
            </a:r>
            <a:br>
              <a:rPr lang="cs-CZ" dirty="0" smtClean="0"/>
            </a:br>
            <a:r>
              <a:rPr lang="cs-CZ" dirty="0" smtClean="0"/>
              <a:t>3) Kázeň a ukázněnost </a:t>
            </a:r>
            <a:br>
              <a:rPr lang="cs-CZ" dirty="0" smtClean="0"/>
            </a:br>
            <a:r>
              <a:rPr lang="cs-CZ" dirty="0" smtClean="0"/>
              <a:t>4) Klima školy a třídy </a:t>
            </a:r>
          </a:p>
          <a:p>
            <a:pPr>
              <a:buNone/>
            </a:pPr>
            <a:r>
              <a:rPr lang="cs-CZ" dirty="0" smtClean="0"/>
              <a:t>	5) Moc ve školní třídě</a:t>
            </a:r>
          </a:p>
          <a:p>
            <a:pPr>
              <a:buNone/>
            </a:pPr>
            <a:r>
              <a:rPr lang="cs-CZ" b="1" dirty="0" smtClean="0"/>
              <a:t>Dnes nás čeká:</a:t>
            </a:r>
          </a:p>
          <a:p>
            <a:pPr>
              <a:buNone/>
            </a:pPr>
            <a:r>
              <a:rPr lang="cs-CZ" dirty="0" smtClean="0"/>
              <a:t>6) Problémy v chování a poruchy chování</a:t>
            </a:r>
          </a:p>
          <a:p>
            <a:pPr>
              <a:buNone/>
            </a:pPr>
            <a:r>
              <a:rPr lang="cs-CZ" dirty="0" smtClean="0"/>
              <a:t>7) Rezistentní chování žáků</a:t>
            </a:r>
          </a:p>
          <a:p>
            <a:pPr>
              <a:buNone/>
            </a:pPr>
            <a:r>
              <a:rPr lang="cs-CZ" dirty="0" smtClean="0"/>
              <a:t>8) Agresivita a šikana ve škole</a:t>
            </a:r>
          </a:p>
          <a:p>
            <a:pPr>
              <a:buNone/>
            </a:pPr>
            <a:r>
              <a:rPr lang="cs-CZ" dirty="0" smtClean="0"/>
              <a:t>9) Výchovné otázky ve škole: skryté kurikulum ve škole</a:t>
            </a:r>
          </a:p>
          <a:p>
            <a:pPr>
              <a:buNone/>
            </a:pPr>
            <a:r>
              <a:rPr lang="cs-CZ" dirty="0" smtClean="0"/>
              <a:t>10) Výchovné otázky v rodině</a:t>
            </a:r>
          </a:p>
          <a:p>
            <a:pPr>
              <a:buNone/>
            </a:pPr>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p:cNvSpPr>
            <a:spLocks noGrp="1"/>
          </p:cNvSpPr>
          <p:nvPr>
            <p:ph idx="1"/>
          </p:nvPr>
        </p:nvSpPr>
        <p:spPr>
          <a:xfrm>
            <a:off x="457200" y="1600200"/>
            <a:ext cx="8401050" cy="4972050"/>
          </a:xfrm>
        </p:spPr>
        <p:txBody>
          <a:bodyPr/>
          <a:lstStyle/>
          <a:p>
            <a:pPr eaLnBrk="1" hangingPunct="1"/>
            <a:endParaRPr lang="cs-CZ" smtClean="0"/>
          </a:p>
        </p:txBody>
      </p:sp>
      <p:sp>
        <p:nvSpPr>
          <p:cNvPr id="2" name="Nadpis 1"/>
          <p:cNvSpPr>
            <a:spLocks noGrp="1"/>
          </p:cNvSpPr>
          <p:nvPr>
            <p:ph type="title"/>
          </p:nvPr>
        </p:nvSpPr>
        <p:spPr>
          <a:xfrm>
            <a:off x="0" y="0"/>
            <a:ext cx="9144000" cy="1143000"/>
          </a:xfrm>
          <a:solidFill>
            <a:schemeClr val="bg1"/>
          </a:solidFill>
        </p:spPr>
        <p:txBody>
          <a:bodyPr/>
          <a:lstStyle/>
          <a:p>
            <a:pPr eaLnBrk="1" fontAlgn="auto" hangingPunct="1">
              <a:spcAft>
                <a:spcPts val="0"/>
              </a:spcAft>
              <a:defRPr/>
            </a:pPr>
            <a:r>
              <a:rPr lang="cs-CZ" dirty="0" smtClean="0"/>
              <a:t>Výsledky – rezistentní strategie</a:t>
            </a:r>
            <a:endParaRPr lang="cs-CZ" dirty="0"/>
          </a:p>
        </p:txBody>
      </p:sp>
      <p:cxnSp>
        <p:nvCxnSpPr>
          <p:cNvPr id="4" name="Přímá spojovací čára 3"/>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5" name="Zástupný symbol pro obsah 3"/>
          <p:cNvGraphicFramePr>
            <a:graphicFrameLocks/>
          </p:cNvGraphicFramePr>
          <p:nvPr/>
        </p:nvGraphicFramePr>
        <p:xfrm>
          <a:off x="457200" y="1600200"/>
          <a:ext cx="8329641" cy="4844478"/>
        </p:xfrm>
        <a:graphic>
          <a:graphicData uri="http://schemas.openxmlformats.org/drawingml/2006/table">
            <a:tbl>
              <a:tblPr firstRow="1" bandRow="1">
                <a:tableStyleId>{5940675A-B579-460E-94D1-54222C63F5DA}</a:tableStyleId>
              </a:tblPr>
              <a:tblGrid>
                <a:gridCol w="2776547"/>
                <a:gridCol w="2776547"/>
                <a:gridCol w="2776547"/>
              </a:tblGrid>
              <a:tr h="1040974">
                <a:tc>
                  <a:txBody>
                    <a:bodyPr/>
                    <a:lstStyle/>
                    <a:p>
                      <a:r>
                        <a:rPr lang="cs-CZ" sz="2400" i="1" dirty="0" smtClean="0"/>
                        <a:t>Typ</a:t>
                      </a:r>
                      <a:r>
                        <a:rPr lang="cs-CZ" sz="2400" i="1" baseline="0" dirty="0" smtClean="0"/>
                        <a:t> rezistentní strategie/ diskurs</a:t>
                      </a:r>
                      <a:endParaRPr lang="cs-CZ" sz="2400" i="1" dirty="0"/>
                    </a:p>
                  </a:txBody>
                  <a:tcPr>
                    <a:solidFill>
                      <a:schemeClr val="tx2">
                        <a:lumMod val="40000"/>
                        <a:lumOff val="60000"/>
                      </a:schemeClr>
                    </a:solidFill>
                  </a:tcPr>
                </a:tc>
                <a:tc>
                  <a:txBody>
                    <a:bodyPr/>
                    <a:lstStyle/>
                    <a:p>
                      <a:pPr algn="ctr"/>
                      <a:r>
                        <a:rPr lang="cs-CZ" sz="2400" b="1" dirty="0" smtClean="0"/>
                        <a:t>Didaktický diskurs</a:t>
                      </a:r>
                      <a:endParaRPr lang="cs-CZ" sz="2400" b="1" dirty="0"/>
                    </a:p>
                  </a:txBody>
                  <a:tcPr>
                    <a:solidFill>
                      <a:schemeClr val="tx2">
                        <a:lumMod val="40000"/>
                        <a:lumOff val="60000"/>
                      </a:schemeClr>
                    </a:solidFill>
                  </a:tcPr>
                </a:tc>
                <a:tc>
                  <a:txBody>
                    <a:bodyPr/>
                    <a:lstStyle/>
                    <a:p>
                      <a:pPr algn="ctr"/>
                      <a:r>
                        <a:rPr lang="cs-CZ" sz="2400" b="1" dirty="0" smtClean="0"/>
                        <a:t>Regulativní</a:t>
                      </a:r>
                      <a:r>
                        <a:rPr lang="cs-CZ" sz="2400" b="1" baseline="0" dirty="0" smtClean="0"/>
                        <a:t> diskurs</a:t>
                      </a:r>
                      <a:endParaRPr lang="cs-CZ" sz="2400" b="1" dirty="0"/>
                    </a:p>
                  </a:txBody>
                  <a:tcPr>
                    <a:solidFill>
                      <a:schemeClr val="tx2">
                        <a:lumMod val="40000"/>
                        <a:lumOff val="60000"/>
                      </a:schemeClr>
                    </a:solidFill>
                  </a:tcPr>
                </a:tc>
              </a:tr>
              <a:tr h="603104">
                <a:tc>
                  <a:txBody>
                    <a:bodyPr/>
                    <a:lstStyle/>
                    <a:p>
                      <a:r>
                        <a:rPr lang="cs-CZ" sz="2400" b="1" dirty="0" smtClean="0"/>
                        <a:t>Pasivní strategie</a:t>
                      </a:r>
                      <a:endParaRPr lang="cs-CZ" sz="2400" b="1" dirty="0"/>
                    </a:p>
                  </a:txBody>
                  <a:tcPr>
                    <a:solidFill>
                      <a:schemeClr val="tx2">
                        <a:lumMod val="40000"/>
                        <a:lumOff val="60000"/>
                      </a:schemeClr>
                    </a:solidFill>
                  </a:tcPr>
                </a:tc>
                <a:tc>
                  <a:txBody>
                    <a:bodyPr/>
                    <a:lstStyle/>
                    <a:p>
                      <a:pPr algn="ctr"/>
                      <a:r>
                        <a:rPr lang="cs-CZ" sz="2400" dirty="0" smtClean="0"/>
                        <a:t>ignorace</a:t>
                      </a:r>
                      <a:r>
                        <a:rPr lang="cs-CZ" sz="2400" baseline="0" dirty="0" smtClean="0"/>
                        <a:t> obsahu</a:t>
                      </a:r>
                      <a:endParaRPr lang="cs-CZ" sz="2400" dirty="0"/>
                    </a:p>
                  </a:txBody>
                  <a:tcPr/>
                </a:tc>
                <a:tc>
                  <a:txBody>
                    <a:bodyPr/>
                    <a:lstStyle/>
                    <a:p>
                      <a:pPr algn="ctr"/>
                      <a:r>
                        <a:rPr lang="cs-CZ" sz="2400" dirty="0" smtClean="0"/>
                        <a:t>ignorace</a:t>
                      </a:r>
                      <a:r>
                        <a:rPr lang="cs-CZ" sz="2400" baseline="0" dirty="0" smtClean="0"/>
                        <a:t> učitele </a:t>
                      </a:r>
                      <a:endParaRPr lang="cs-CZ" sz="2400" dirty="0"/>
                    </a:p>
                  </a:txBody>
                  <a:tcPr/>
                </a:tc>
              </a:tr>
              <a:tr h="1040974">
                <a:tc rowSpan="2">
                  <a:txBody>
                    <a:bodyPr/>
                    <a:lstStyle/>
                    <a:p>
                      <a:r>
                        <a:rPr lang="cs-CZ" sz="2400" b="1" dirty="0" smtClean="0"/>
                        <a:t>Aktivní strategie</a:t>
                      </a:r>
                    </a:p>
                  </a:txBody>
                  <a:tcPr>
                    <a:solidFill>
                      <a:schemeClr val="tx2">
                        <a:lumMod val="40000"/>
                        <a:lumOff val="60000"/>
                      </a:schemeClr>
                    </a:solidFill>
                  </a:tcPr>
                </a:tc>
                <a:tc>
                  <a:txBody>
                    <a:bodyPr/>
                    <a:lstStyle/>
                    <a:p>
                      <a:pPr algn="ctr"/>
                      <a:r>
                        <a:rPr lang="cs-CZ" sz="2400" dirty="0" smtClean="0"/>
                        <a:t>rozporování</a:t>
                      </a:r>
                      <a:r>
                        <a:rPr lang="cs-CZ" sz="2400" baseline="0" dirty="0" smtClean="0"/>
                        <a:t> obsahu</a:t>
                      </a:r>
                    </a:p>
                  </a:txBody>
                  <a:tcPr/>
                </a:tc>
                <a:tc>
                  <a:txBody>
                    <a:bodyPr/>
                    <a:lstStyle/>
                    <a:p>
                      <a:pPr algn="ctr"/>
                      <a:r>
                        <a:rPr lang="cs-CZ" sz="2400" dirty="0" smtClean="0"/>
                        <a:t>vyjednávání</a:t>
                      </a:r>
                      <a:r>
                        <a:rPr lang="cs-CZ" sz="2400" baseline="0" dirty="0" smtClean="0"/>
                        <a:t> výjimky</a:t>
                      </a:r>
                    </a:p>
                    <a:p>
                      <a:pPr algn="ctr"/>
                      <a:endParaRPr lang="cs-CZ" sz="2400" dirty="0"/>
                    </a:p>
                  </a:txBody>
                  <a:tcPr/>
                </a:tc>
              </a:tr>
              <a:tr h="603104">
                <a:tc vMerge="1">
                  <a:txBody>
                    <a:bodyPr/>
                    <a:lstStyle/>
                    <a:p>
                      <a:endParaRPr lang="cs-CZ" dirty="0"/>
                    </a:p>
                  </a:txBody>
                  <a:tcPr>
                    <a:solidFill>
                      <a:schemeClr val="tx2">
                        <a:lumMod val="40000"/>
                        <a:lumOff val="60000"/>
                      </a:schemeClr>
                    </a:solidFill>
                  </a:tcPr>
                </a:tc>
                <a:tc>
                  <a:txBody>
                    <a:bodyPr/>
                    <a:lstStyle/>
                    <a:p>
                      <a:pPr algn="ctr"/>
                      <a:r>
                        <a:rPr lang="cs-CZ" sz="2400" dirty="0" smtClean="0"/>
                        <a:t>proměna</a:t>
                      </a:r>
                      <a:r>
                        <a:rPr lang="cs-CZ" sz="2400" baseline="0" dirty="0" smtClean="0"/>
                        <a:t> obsahu</a:t>
                      </a:r>
                      <a:endParaRPr lang="cs-CZ" sz="2400" dirty="0"/>
                    </a:p>
                  </a:txBody>
                  <a:tcPr/>
                </a:tc>
                <a:tc>
                  <a:txBody>
                    <a:bodyPr/>
                    <a:lstStyle/>
                    <a:p>
                      <a:pPr algn="ctr"/>
                      <a:r>
                        <a:rPr lang="cs-CZ" sz="2400" dirty="0" smtClean="0"/>
                        <a:t>vyčnívat</a:t>
                      </a:r>
                      <a:r>
                        <a:rPr lang="cs-CZ" sz="2400" baseline="0" dirty="0" smtClean="0"/>
                        <a:t> z davu</a:t>
                      </a:r>
                      <a:endParaRPr lang="cs-CZ" sz="2400" dirty="0"/>
                    </a:p>
                  </a:txBody>
                  <a:tcPr/>
                </a:tc>
              </a:tr>
              <a:tr h="1040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2400" b="1" dirty="0" smtClean="0"/>
                        <a:t>Agresivní strategie</a:t>
                      </a:r>
                    </a:p>
                    <a:p>
                      <a:endParaRPr lang="cs-CZ" sz="2400" b="1" dirty="0"/>
                    </a:p>
                  </a:txBody>
                  <a:tcPr>
                    <a:solidFill>
                      <a:schemeClr val="tx2">
                        <a:lumMod val="40000"/>
                        <a:lumOff val="60000"/>
                      </a:schemeClr>
                    </a:solidFill>
                  </a:tcPr>
                </a:tc>
                <a:tc>
                  <a:txBody>
                    <a:bodyPr/>
                    <a:lstStyle/>
                    <a:p>
                      <a:pPr algn="ctr"/>
                      <a:r>
                        <a:rPr lang="cs-CZ" sz="2400" dirty="0" smtClean="0"/>
                        <a:t>útok na obsah</a:t>
                      </a:r>
                      <a:endParaRPr lang="cs-CZ" sz="2400" dirty="0"/>
                    </a:p>
                  </a:txBody>
                  <a:tcPr/>
                </a:tc>
                <a:tc>
                  <a:txBody>
                    <a:bodyPr/>
                    <a:lstStyle/>
                    <a:p>
                      <a:pPr algn="ctr"/>
                      <a:r>
                        <a:rPr lang="cs-CZ" sz="2400" dirty="0" smtClean="0"/>
                        <a:t>útok na normy nebo jejich reprezentanty</a:t>
                      </a:r>
                      <a:endParaRPr lang="cs-CZ" sz="24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idx="1"/>
          </p:nvPr>
        </p:nvSpPr>
        <p:spPr>
          <a:xfrm>
            <a:off x="457200" y="1600200"/>
            <a:ext cx="8258175" cy="4829175"/>
          </a:xfrm>
        </p:spPr>
        <p:txBody>
          <a:bodyPr>
            <a:normAutofit lnSpcReduction="10000"/>
          </a:bodyPr>
          <a:lstStyle/>
          <a:p>
            <a:pPr marL="365760" indent="-256032" eaLnBrk="1" fontAlgn="auto" hangingPunct="1">
              <a:spcAft>
                <a:spcPts val="0"/>
              </a:spcAft>
              <a:buFont typeface="Wingdings 3"/>
              <a:buChar char=""/>
              <a:defRPr/>
            </a:pPr>
            <a:r>
              <a:rPr lang="cs-CZ" b="1" dirty="0" smtClean="0"/>
              <a:t>K didaktickému diskursu: ignorace obsahu</a:t>
            </a:r>
          </a:p>
          <a:p>
            <a:pPr marL="365760" indent="-256032" eaLnBrk="1" fontAlgn="auto" hangingPunct="1">
              <a:spcAft>
                <a:spcPts val="0"/>
              </a:spcAft>
              <a:buFont typeface="Wingdings 3"/>
              <a:buNone/>
              <a:defRPr/>
            </a:pPr>
            <a:r>
              <a:rPr lang="cs-CZ" dirty="0" smtClean="0"/>
              <a:t>	Pan </a:t>
            </a:r>
            <a:r>
              <a:rPr lang="cs-CZ" dirty="0"/>
              <a:t>učitel žákům ukazuje zdroj, HDD, základní desku, procesor atd. Většinu komponentů nechá kolovat a žáci si je tak mohou prohlédnout. Všímám si, že kluci tak činí se zaujetím, naproti tomu holky to moc nezajímá. </a:t>
            </a:r>
            <a:endParaRPr lang="cs-CZ" dirty="0" smtClean="0"/>
          </a:p>
          <a:p>
            <a:pPr marL="365760" indent="-256032" eaLnBrk="1" fontAlgn="auto" hangingPunct="1">
              <a:spcAft>
                <a:spcPts val="0"/>
              </a:spcAft>
              <a:buFont typeface="Wingdings 3"/>
              <a:buNone/>
              <a:defRPr/>
            </a:pPr>
            <a:endParaRPr lang="cs-CZ" dirty="0" smtClean="0"/>
          </a:p>
          <a:p>
            <a:pPr marL="365760" indent="-256032" eaLnBrk="1" fontAlgn="auto" hangingPunct="1">
              <a:spcAft>
                <a:spcPts val="0"/>
              </a:spcAft>
              <a:buFont typeface="Wingdings 3"/>
              <a:buChar char=""/>
              <a:defRPr/>
            </a:pPr>
            <a:r>
              <a:rPr lang="cs-CZ" b="1" dirty="0" smtClean="0"/>
              <a:t>K regulativnímu diskursu: ignorace učitele</a:t>
            </a:r>
          </a:p>
          <a:p>
            <a:pPr marL="365760" indent="-256032" eaLnBrk="1" fontAlgn="auto" hangingPunct="1">
              <a:spcAft>
                <a:spcPts val="0"/>
              </a:spcAft>
              <a:buFont typeface="Wingdings 3"/>
              <a:buNone/>
              <a:defRPr/>
            </a:pPr>
            <a:r>
              <a:rPr lang="cs-CZ" dirty="0" smtClean="0"/>
              <a:t>	Bohužel </a:t>
            </a:r>
            <a:r>
              <a:rPr lang="cs-CZ" dirty="0"/>
              <a:t>některé dívky se mezi sebou bavily velmi hlasitě a napomínání nemělo úspěch. Když jsem se ptal učitelů, tak jsem se dozvěděl že tyto dívky jsou známá firma, a jejich ignorace učitelů je na velmi vysoké úrovni.</a:t>
            </a:r>
            <a:endParaRPr lang="cs-CZ" dirty="0" smtClean="0"/>
          </a:p>
          <a:p>
            <a:pPr marL="365760" indent="-256032" eaLnBrk="1" fontAlgn="auto" hangingPunct="1">
              <a:spcAft>
                <a:spcPts val="0"/>
              </a:spcAft>
              <a:buFont typeface="Wingdings 3"/>
              <a:buNone/>
              <a:defRPr/>
            </a:pPr>
            <a:endParaRPr lang="cs-CZ" dirty="0"/>
          </a:p>
          <a:p>
            <a:pPr marL="365760" indent="-256032" eaLnBrk="1" fontAlgn="auto" hangingPunct="1">
              <a:spcAft>
                <a:spcPts val="0"/>
              </a:spcAft>
              <a:buFont typeface="Wingdings 3"/>
              <a:buChar char=""/>
              <a:defRPr/>
            </a:pPr>
            <a:endParaRPr lang="cs-CZ" dirty="0"/>
          </a:p>
        </p:txBody>
      </p:sp>
      <p:sp>
        <p:nvSpPr>
          <p:cNvPr id="2" name="Nadpis 1"/>
          <p:cNvSpPr>
            <a:spLocks noGrp="1"/>
          </p:cNvSpPr>
          <p:nvPr>
            <p:ph type="title"/>
          </p:nvPr>
        </p:nvSpPr>
        <p:spPr>
          <a:xfrm>
            <a:off x="0" y="0"/>
            <a:ext cx="9144000" cy="1143000"/>
          </a:xfrm>
          <a:solidFill>
            <a:schemeClr val="bg1"/>
          </a:solidFill>
        </p:spPr>
        <p:txBody>
          <a:bodyPr/>
          <a:lstStyle/>
          <a:p>
            <a:pPr eaLnBrk="1" fontAlgn="auto" hangingPunct="1">
              <a:spcAft>
                <a:spcPts val="0"/>
              </a:spcAft>
              <a:defRPr/>
            </a:pPr>
            <a:r>
              <a:rPr lang="cs-CZ" dirty="0" smtClean="0"/>
              <a:t>Pasivní strategie</a:t>
            </a:r>
            <a:endParaRPr lang="cs-CZ" dirty="0"/>
          </a:p>
        </p:txBody>
      </p:sp>
      <p:cxnSp>
        <p:nvCxnSpPr>
          <p:cNvPr id="5" name="Přímá spojovací čára 4"/>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Závěrem</a:t>
            </a:r>
            <a:endParaRPr lang="cs-CZ" dirty="0"/>
          </a:p>
        </p:txBody>
      </p:sp>
      <p:sp>
        <p:nvSpPr>
          <p:cNvPr id="4" name="Nadpis 1"/>
          <p:cNvSpPr txBox="1">
            <a:spLocks/>
          </p:cNvSpPr>
          <p:nvPr/>
        </p:nvSpPr>
        <p:spPr>
          <a:xfrm>
            <a:off x="0" y="0"/>
            <a:ext cx="9144000" cy="1143000"/>
          </a:xfrm>
          <a:prstGeom prst="rect">
            <a:avLst/>
          </a:prstGeom>
          <a:solidFill>
            <a:schemeClr val="bg1"/>
          </a:solidFill>
        </p:spPr>
        <p:txBody>
          <a:bodyPr anchor="ctr">
            <a:normAutofit fontScale="92500" lnSpcReduction="20000"/>
          </a:bodyPr>
          <a:lstStyle/>
          <a:p>
            <a:pPr algn="ctr">
              <a:defRPr/>
            </a:pPr>
            <a:r>
              <a:rPr lang="cs-CZ" sz="4400" dirty="0"/>
              <a:t>Aktivní strategie k didaktickému diskursu</a:t>
            </a:r>
            <a:endParaRPr lang="cs-CZ" sz="4400" dirty="0">
              <a:latin typeface="+mj-lt"/>
              <a:ea typeface="+mj-ea"/>
              <a:cs typeface="+mj-cs"/>
            </a:endParaRPr>
          </a:p>
        </p:txBody>
      </p:sp>
      <p:sp>
        <p:nvSpPr>
          <p:cNvPr id="6" name="Zástupný symbol pro obsah 2"/>
          <p:cNvSpPr txBox="1">
            <a:spLocks/>
          </p:cNvSpPr>
          <p:nvPr/>
        </p:nvSpPr>
        <p:spPr>
          <a:xfrm>
            <a:off x="457200" y="1428750"/>
            <a:ext cx="8686800" cy="4972050"/>
          </a:xfrm>
          <a:prstGeom prst="rect">
            <a:avLst/>
          </a:prstGeom>
        </p:spPr>
        <p:txBody>
          <a:bodyPr>
            <a:normAutofit fontScale="70000" lnSpcReduction="20000"/>
          </a:bodyPr>
          <a:lstStyle/>
          <a:p>
            <a:pPr marL="342900" indent="-342900" fontAlgn="auto">
              <a:spcBef>
                <a:spcPct val="20000"/>
              </a:spcBef>
              <a:spcAft>
                <a:spcPts val="0"/>
              </a:spcAft>
              <a:buFont typeface="Arial" pitchFamily="34" charset="0"/>
              <a:buNone/>
              <a:defRPr/>
            </a:pPr>
            <a:r>
              <a:rPr lang="cs-CZ" sz="3200" b="1" dirty="0">
                <a:latin typeface="+mn-lt"/>
              </a:rPr>
              <a:t>Rozporování obsahu</a:t>
            </a:r>
          </a:p>
          <a:p>
            <a:pPr marL="342900" indent="-342900" fontAlgn="auto">
              <a:spcBef>
                <a:spcPct val="20000"/>
              </a:spcBef>
              <a:spcAft>
                <a:spcPts val="0"/>
              </a:spcAft>
              <a:buFont typeface="Arial" pitchFamily="34" charset="0"/>
              <a:buChar char="•"/>
              <a:defRPr/>
            </a:pPr>
            <a:r>
              <a:rPr lang="cs-CZ" sz="3200" dirty="0">
                <a:latin typeface="+mn-lt"/>
              </a:rPr>
              <a:t>U porušování lidských práv jsme se dostali k holocaustu a rasismu. Dalo se očekávat, že se zvedne vlna nevole proti Romům ze strany žáků. Myslím, že jsem jim nedokázala vysvětlit, proč rasismus není správný, toto téma je pro mě složité</a:t>
            </a:r>
          </a:p>
          <a:p>
            <a:pPr marL="342900" indent="-342900" fontAlgn="auto">
              <a:spcBef>
                <a:spcPct val="20000"/>
              </a:spcBef>
              <a:spcAft>
                <a:spcPts val="0"/>
              </a:spcAft>
              <a:buFont typeface="Arial" pitchFamily="34" charset="0"/>
              <a:buChar char="•"/>
              <a:defRPr/>
            </a:pPr>
            <a:r>
              <a:rPr lang="cs-CZ" sz="3200" i="1" dirty="0">
                <a:latin typeface="+mn-lt"/>
              </a:rPr>
              <a:t>Otázky a komentáře žáků</a:t>
            </a:r>
            <a:r>
              <a:rPr lang="cs-CZ" sz="3200" dirty="0">
                <a:latin typeface="+mn-lt"/>
              </a:rPr>
              <a:t>: „Paní učitelko, já musím nesouhlasit, hrady a zámky nejsou státním majetkem, co restituce?“</a:t>
            </a:r>
          </a:p>
          <a:p>
            <a:pPr marL="342900" indent="-342900" fontAlgn="auto">
              <a:spcBef>
                <a:spcPct val="20000"/>
              </a:spcBef>
              <a:spcAft>
                <a:spcPts val="0"/>
              </a:spcAft>
              <a:buFont typeface="Arial" pitchFamily="34" charset="0"/>
              <a:buNone/>
              <a:defRPr/>
            </a:pPr>
            <a:r>
              <a:rPr lang="cs-CZ" sz="3200" b="1" dirty="0">
                <a:latin typeface="+mn-lt"/>
              </a:rPr>
              <a:t>Proměna obsahu</a:t>
            </a:r>
          </a:p>
          <a:p>
            <a:pPr marL="342900" indent="-342900" fontAlgn="auto">
              <a:spcBef>
                <a:spcPct val="20000"/>
              </a:spcBef>
              <a:spcAft>
                <a:spcPts val="0"/>
              </a:spcAft>
              <a:buFont typeface="Arial" pitchFamily="34" charset="0"/>
              <a:buChar char="•"/>
              <a:defRPr/>
            </a:pPr>
            <a:r>
              <a:rPr lang="cs-CZ" sz="3200" dirty="0">
                <a:latin typeface="+mn-lt"/>
              </a:rPr>
              <a:t>Zadala jsem jim samostatnou práci, která spočívala v tom, že měli na jednu půlku listu psát výhody, které jim chození do školy přináší a na druhou půlku nevýhody. Někteří žáci vypracovali úkol velmi hezky, ale jiní se vůbec nesnažili. Příkladem je Jenda, který měl v nevýhodách 5 bodů týkajících se učitelů (nenávidím některé učitele, zlí učitelé…)</a:t>
            </a:r>
          </a:p>
          <a:p>
            <a:pPr marL="342900" indent="-342900" fontAlgn="auto">
              <a:spcBef>
                <a:spcPct val="20000"/>
              </a:spcBef>
              <a:spcAft>
                <a:spcPts val="0"/>
              </a:spcAft>
              <a:buFont typeface="Arial" pitchFamily="34" charset="0"/>
              <a:buChar char="•"/>
              <a:defRPr/>
            </a:pPr>
            <a:endParaRPr lang="cs-CZ" sz="3200" dirty="0">
              <a:latin typeface="+mn-lt"/>
            </a:endParaRPr>
          </a:p>
        </p:txBody>
      </p:sp>
      <p:cxnSp>
        <p:nvCxnSpPr>
          <p:cNvPr id="5" name="Přímá spojovací čára 4"/>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dirty="0"/>
          </a:p>
        </p:txBody>
      </p:sp>
      <p:sp>
        <p:nvSpPr>
          <p:cNvPr id="4" name="Nadpis 1"/>
          <p:cNvSpPr txBox="1">
            <a:spLocks/>
          </p:cNvSpPr>
          <p:nvPr/>
        </p:nvSpPr>
        <p:spPr>
          <a:xfrm>
            <a:off x="0" y="0"/>
            <a:ext cx="9144000" cy="1143000"/>
          </a:xfrm>
          <a:prstGeom prst="rect">
            <a:avLst/>
          </a:prstGeom>
          <a:solidFill>
            <a:schemeClr val="bg1"/>
          </a:solidFill>
        </p:spPr>
        <p:txBody>
          <a:bodyPr anchor="ctr">
            <a:normAutofit fontScale="92500" lnSpcReduction="20000"/>
          </a:bodyPr>
          <a:lstStyle/>
          <a:p>
            <a:pPr algn="ctr">
              <a:defRPr/>
            </a:pPr>
            <a:r>
              <a:rPr lang="cs-CZ" sz="4400" dirty="0"/>
              <a:t>Aktivní strategie k didaktickému diskursu</a:t>
            </a:r>
            <a:endParaRPr lang="cs-CZ" sz="4400" dirty="0">
              <a:latin typeface="+mj-lt"/>
              <a:ea typeface="+mj-ea"/>
              <a:cs typeface="+mj-cs"/>
            </a:endParaRPr>
          </a:p>
        </p:txBody>
      </p:sp>
      <p:sp>
        <p:nvSpPr>
          <p:cNvPr id="6" name="Zástupný symbol pro obsah 2"/>
          <p:cNvSpPr txBox="1">
            <a:spLocks/>
          </p:cNvSpPr>
          <p:nvPr/>
        </p:nvSpPr>
        <p:spPr>
          <a:xfrm>
            <a:off x="457200" y="1428750"/>
            <a:ext cx="8686800" cy="4972050"/>
          </a:xfrm>
          <a:prstGeom prst="rect">
            <a:avLst/>
          </a:prstGeom>
        </p:spPr>
        <p:txBody>
          <a:bodyPr>
            <a:normAutofit fontScale="70000" lnSpcReduction="20000"/>
          </a:bodyPr>
          <a:lstStyle/>
          <a:p>
            <a:pPr marL="342900" indent="-342900" fontAlgn="auto">
              <a:spcBef>
                <a:spcPct val="20000"/>
              </a:spcBef>
              <a:spcAft>
                <a:spcPts val="0"/>
              </a:spcAft>
              <a:buFont typeface="Arial" pitchFamily="34" charset="0"/>
              <a:buNone/>
              <a:defRPr/>
            </a:pPr>
            <a:r>
              <a:rPr lang="cs-CZ" sz="3200" b="1" dirty="0">
                <a:latin typeface="+mn-lt"/>
              </a:rPr>
              <a:t>Rozporování obsahu</a:t>
            </a:r>
          </a:p>
          <a:p>
            <a:pPr marL="342900" indent="-342900" fontAlgn="auto">
              <a:spcBef>
                <a:spcPct val="20000"/>
              </a:spcBef>
              <a:spcAft>
                <a:spcPts val="0"/>
              </a:spcAft>
              <a:buFont typeface="Arial" pitchFamily="34" charset="0"/>
              <a:buChar char="•"/>
              <a:defRPr/>
            </a:pPr>
            <a:r>
              <a:rPr lang="cs-CZ" sz="3200" dirty="0">
                <a:latin typeface="+mn-lt"/>
              </a:rPr>
              <a:t>U porušování lidských práv jsme se dostali k holocaustu a rasismu. Dalo se očekávat, že se zvedne vlna nevole proti Romům ze strany žáků. Myslím, že jsem jim nedokázala vysvětlit, proč rasismus není správný, toto téma je pro mě složité</a:t>
            </a:r>
          </a:p>
          <a:p>
            <a:pPr marL="342900" indent="-342900" fontAlgn="auto">
              <a:spcBef>
                <a:spcPct val="20000"/>
              </a:spcBef>
              <a:spcAft>
                <a:spcPts val="0"/>
              </a:spcAft>
              <a:buFont typeface="Arial" pitchFamily="34" charset="0"/>
              <a:buChar char="•"/>
              <a:defRPr/>
            </a:pPr>
            <a:r>
              <a:rPr lang="cs-CZ" sz="3200" i="1" dirty="0">
                <a:latin typeface="+mn-lt"/>
              </a:rPr>
              <a:t>Otázky a komentáře žáků</a:t>
            </a:r>
            <a:r>
              <a:rPr lang="cs-CZ" sz="3200" dirty="0">
                <a:latin typeface="+mn-lt"/>
              </a:rPr>
              <a:t>: „Paní učitelko, já musím nesouhlasit, hrady a zámky nejsou státním majetkem, co restituce?“</a:t>
            </a:r>
          </a:p>
          <a:p>
            <a:pPr marL="342900" indent="-342900" fontAlgn="auto">
              <a:spcBef>
                <a:spcPct val="20000"/>
              </a:spcBef>
              <a:spcAft>
                <a:spcPts val="0"/>
              </a:spcAft>
              <a:buFont typeface="Arial" pitchFamily="34" charset="0"/>
              <a:buNone/>
              <a:defRPr/>
            </a:pPr>
            <a:r>
              <a:rPr lang="cs-CZ" sz="3200" b="1" dirty="0">
                <a:latin typeface="+mn-lt"/>
              </a:rPr>
              <a:t>Proměna obsahu</a:t>
            </a:r>
          </a:p>
          <a:p>
            <a:pPr marL="342900" indent="-342900" fontAlgn="auto">
              <a:spcBef>
                <a:spcPct val="20000"/>
              </a:spcBef>
              <a:spcAft>
                <a:spcPts val="0"/>
              </a:spcAft>
              <a:buFont typeface="Arial" pitchFamily="34" charset="0"/>
              <a:buChar char="•"/>
              <a:defRPr/>
            </a:pPr>
            <a:r>
              <a:rPr lang="cs-CZ" sz="3200" dirty="0">
                <a:latin typeface="+mn-lt"/>
              </a:rPr>
              <a:t>Zadala jsem jim samostatnou práci, která spočívala v tom, že měli na jednu půlku listu psát výhody, které jim chození do školy přináší a na druhou půlku nevýhody. Někteří žáci vypracovali úkol velmi hezky, ale jiní se vůbec nesnažili. Příkladem je Jenda, který měl v nevýhodách 5 bodů týkajících se učitelů (nenávidím některé učitele, zlí učitelé…)</a:t>
            </a:r>
          </a:p>
          <a:p>
            <a:pPr marL="342900" indent="-342900" fontAlgn="auto">
              <a:spcBef>
                <a:spcPct val="20000"/>
              </a:spcBef>
              <a:spcAft>
                <a:spcPts val="0"/>
              </a:spcAft>
              <a:buFont typeface="Arial" pitchFamily="34" charset="0"/>
              <a:buChar char="•"/>
              <a:defRPr/>
            </a:pPr>
            <a:endParaRPr lang="cs-CZ" sz="3200" dirty="0">
              <a:latin typeface="+mn-lt"/>
            </a:endParaRPr>
          </a:p>
        </p:txBody>
      </p:sp>
      <p:cxnSp>
        <p:nvCxnSpPr>
          <p:cNvPr id="5" name="Přímá spojovací čára 4"/>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dirty="0"/>
          </a:p>
        </p:txBody>
      </p:sp>
      <p:sp>
        <p:nvSpPr>
          <p:cNvPr id="4" name="Nadpis 1"/>
          <p:cNvSpPr txBox="1">
            <a:spLocks/>
          </p:cNvSpPr>
          <p:nvPr/>
        </p:nvSpPr>
        <p:spPr>
          <a:xfrm>
            <a:off x="0" y="0"/>
            <a:ext cx="9144000" cy="1143000"/>
          </a:xfrm>
          <a:prstGeom prst="rect">
            <a:avLst/>
          </a:prstGeom>
          <a:solidFill>
            <a:schemeClr val="bg1"/>
          </a:solidFill>
        </p:spPr>
        <p:txBody>
          <a:bodyPr anchor="ctr">
            <a:normAutofit fontScale="92500" lnSpcReduction="20000"/>
          </a:bodyPr>
          <a:lstStyle/>
          <a:p>
            <a:pPr algn="ctr">
              <a:defRPr/>
            </a:pPr>
            <a:r>
              <a:rPr lang="cs-CZ" sz="4400" dirty="0"/>
              <a:t>Aktivní strategie k didaktickému diskursu</a:t>
            </a:r>
            <a:endParaRPr lang="cs-CZ" sz="4400" dirty="0">
              <a:latin typeface="+mj-lt"/>
              <a:ea typeface="+mj-ea"/>
              <a:cs typeface="+mj-cs"/>
            </a:endParaRPr>
          </a:p>
        </p:txBody>
      </p:sp>
      <p:sp>
        <p:nvSpPr>
          <p:cNvPr id="6" name="Zástupný symbol pro obsah 2"/>
          <p:cNvSpPr txBox="1">
            <a:spLocks/>
          </p:cNvSpPr>
          <p:nvPr/>
        </p:nvSpPr>
        <p:spPr>
          <a:xfrm>
            <a:off x="457200" y="1428750"/>
            <a:ext cx="8686800" cy="4972050"/>
          </a:xfrm>
          <a:prstGeom prst="rect">
            <a:avLst/>
          </a:prstGeom>
        </p:spPr>
        <p:txBody>
          <a:bodyPr>
            <a:normAutofit fontScale="70000" lnSpcReduction="20000"/>
          </a:bodyPr>
          <a:lstStyle/>
          <a:p>
            <a:pPr marL="342900" indent="-342900" fontAlgn="auto">
              <a:spcBef>
                <a:spcPct val="20000"/>
              </a:spcBef>
              <a:spcAft>
                <a:spcPts val="0"/>
              </a:spcAft>
              <a:buFont typeface="Arial" pitchFamily="34" charset="0"/>
              <a:buNone/>
              <a:defRPr/>
            </a:pPr>
            <a:r>
              <a:rPr lang="cs-CZ" sz="3200" b="1" dirty="0">
                <a:latin typeface="+mn-lt"/>
              </a:rPr>
              <a:t>Rozporování obsahu</a:t>
            </a:r>
          </a:p>
          <a:p>
            <a:pPr marL="342900" indent="-342900" fontAlgn="auto">
              <a:spcBef>
                <a:spcPct val="20000"/>
              </a:spcBef>
              <a:spcAft>
                <a:spcPts val="0"/>
              </a:spcAft>
              <a:buFont typeface="Arial" pitchFamily="34" charset="0"/>
              <a:buChar char="•"/>
              <a:defRPr/>
            </a:pPr>
            <a:r>
              <a:rPr lang="cs-CZ" sz="3200" dirty="0">
                <a:latin typeface="+mn-lt"/>
              </a:rPr>
              <a:t>U porušování lidských práv jsme se dostali k holocaustu a rasismu. Dalo se očekávat, že se zvedne vlna nevole proti Romům ze strany žáků. Myslím, že jsem jim nedokázala vysvětlit, proč rasismus není správný, toto téma je pro mě složité</a:t>
            </a:r>
          </a:p>
          <a:p>
            <a:pPr marL="342900" indent="-342900" fontAlgn="auto">
              <a:spcBef>
                <a:spcPct val="20000"/>
              </a:spcBef>
              <a:spcAft>
                <a:spcPts val="0"/>
              </a:spcAft>
              <a:buFont typeface="Arial" pitchFamily="34" charset="0"/>
              <a:buChar char="•"/>
              <a:defRPr/>
            </a:pPr>
            <a:r>
              <a:rPr lang="cs-CZ" sz="3200" i="1" dirty="0">
                <a:latin typeface="+mn-lt"/>
              </a:rPr>
              <a:t>Otázky a komentáře žáků</a:t>
            </a:r>
            <a:r>
              <a:rPr lang="cs-CZ" sz="3200" dirty="0">
                <a:latin typeface="+mn-lt"/>
              </a:rPr>
              <a:t>: „Paní učitelko, já musím nesouhlasit, hrady a zámky nejsou státním majetkem, co restituce?“</a:t>
            </a:r>
          </a:p>
          <a:p>
            <a:pPr marL="342900" indent="-342900" fontAlgn="auto">
              <a:spcBef>
                <a:spcPct val="20000"/>
              </a:spcBef>
              <a:spcAft>
                <a:spcPts val="0"/>
              </a:spcAft>
              <a:buFont typeface="Arial" pitchFamily="34" charset="0"/>
              <a:buNone/>
              <a:defRPr/>
            </a:pPr>
            <a:r>
              <a:rPr lang="cs-CZ" sz="3200" b="1" dirty="0">
                <a:latin typeface="+mn-lt"/>
              </a:rPr>
              <a:t>Proměna obsahu</a:t>
            </a:r>
          </a:p>
          <a:p>
            <a:pPr marL="342900" indent="-342900" fontAlgn="auto">
              <a:spcBef>
                <a:spcPct val="20000"/>
              </a:spcBef>
              <a:spcAft>
                <a:spcPts val="0"/>
              </a:spcAft>
              <a:buFont typeface="Arial" pitchFamily="34" charset="0"/>
              <a:buChar char="•"/>
              <a:defRPr/>
            </a:pPr>
            <a:r>
              <a:rPr lang="cs-CZ" sz="3200" dirty="0">
                <a:latin typeface="+mn-lt"/>
              </a:rPr>
              <a:t>Zadala jsem jim samostatnou práci, která spočívala v tom, že měli na jednu půlku listu psát výhody, které jim chození do školy přináší a na druhou půlku nevýhody. Někteří žáci vypracovali úkol velmi hezky, ale jiní se vůbec nesnažili. Příkladem je Jenda, který měl v nevýhodách 5 bodů týkajících se učitelů (nenávidím některé učitele, zlí učitelé…)</a:t>
            </a:r>
          </a:p>
          <a:p>
            <a:pPr marL="342900" indent="-342900" fontAlgn="auto">
              <a:spcBef>
                <a:spcPct val="20000"/>
              </a:spcBef>
              <a:spcAft>
                <a:spcPts val="0"/>
              </a:spcAft>
              <a:buFont typeface="Arial" pitchFamily="34" charset="0"/>
              <a:buChar char="•"/>
              <a:defRPr/>
            </a:pPr>
            <a:endParaRPr lang="cs-CZ" sz="3200" dirty="0">
              <a:latin typeface="+mn-lt"/>
            </a:endParaRPr>
          </a:p>
        </p:txBody>
      </p:sp>
      <p:cxnSp>
        <p:nvCxnSpPr>
          <p:cNvPr id="5" name="Přímá spojovací čára 4"/>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a:spLocks noGrp="1"/>
          </p:cNvSpPr>
          <p:nvPr>
            <p:ph idx="1"/>
          </p:nvPr>
        </p:nvSpPr>
        <p:spPr/>
        <p:txBody>
          <a:bodyPr>
            <a:normAutofit lnSpcReduction="10000"/>
          </a:bodyPr>
          <a:lstStyle/>
          <a:p>
            <a:pPr marL="365760" indent="-256032" eaLnBrk="1" fontAlgn="auto" hangingPunct="1">
              <a:spcAft>
                <a:spcPts val="0"/>
              </a:spcAft>
              <a:buFont typeface="Wingdings 3"/>
              <a:buNone/>
              <a:defRPr/>
            </a:pPr>
            <a:r>
              <a:rPr lang="cs-CZ" b="1" dirty="0" smtClean="0"/>
              <a:t>Vyjednávání výjimky</a:t>
            </a:r>
          </a:p>
          <a:p>
            <a:pPr marL="365760" indent="-256032" eaLnBrk="1" fontAlgn="auto" hangingPunct="1">
              <a:spcAft>
                <a:spcPts val="0"/>
              </a:spcAft>
              <a:buFont typeface="Wingdings 3"/>
              <a:buNone/>
              <a:defRPr/>
            </a:pPr>
            <a:r>
              <a:rPr lang="cs-CZ" dirty="0" smtClean="0"/>
              <a:t>	Já</a:t>
            </a:r>
            <a:r>
              <a:rPr lang="cs-CZ" dirty="0"/>
              <a:t>: „Toníčku, neběhej s plnou pusou po třídě, sedni si a najez se v klidu“</a:t>
            </a:r>
          </a:p>
          <a:p>
            <a:pPr marL="365760" indent="-256032" eaLnBrk="1" fontAlgn="auto" hangingPunct="1">
              <a:spcAft>
                <a:spcPts val="0"/>
              </a:spcAft>
              <a:buFont typeface="Wingdings 3"/>
              <a:buNone/>
              <a:defRPr/>
            </a:pPr>
            <a:r>
              <a:rPr lang="cs-CZ" dirty="0" smtClean="0"/>
              <a:t>	Tonda</a:t>
            </a:r>
            <a:r>
              <a:rPr lang="cs-CZ" dirty="0"/>
              <a:t>: „Ale já nemám plnou pusu, já ji mám poloprázdnou, takže to zvládám“ </a:t>
            </a:r>
            <a:endParaRPr lang="cs-CZ" dirty="0" smtClean="0"/>
          </a:p>
          <a:p>
            <a:pPr marL="365760" indent="-256032" eaLnBrk="1" fontAlgn="auto" hangingPunct="1">
              <a:spcAft>
                <a:spcPts val="0"/>
              </a:spcAft>
              <a:buFont typeface="Wingdings 3"/>
              <a:buNone/>
              <a:defRPr/>
            </a:pPr>
            <a:endParaRPr lang="cs-CZ" b="1" dirty="0" smtClean="0"/>
          </a:p>
          <a:p>
            <a:pPr marL="365760" indent="-256032" eaLnBrk="1" fontAlgn="auto" hangingPunct="1">
              <a:spcAft>
                <a:spcPts val="0"/>
              </a:spcAft>
              <a:buFont typeface="Wingdings 3"/>
              <a:buNone/>
              <a:defRPr/>
            </a:pPr>
            <a:r>
              <a:rPr lang="cs-CZ" b="1" dirty="0" smtClean="0"/>
              <a:t>Vyčnívat z davu</a:t>
            </a:r>
          </a:p>
          <a:p>
            <a:pPr marL="365760" indent="-256032" eaLnBrk="1" fontAlgn="auto" hangingPunct="1">
              <a:spcAft>
                <a:spcPts val="0"/>
              </a:spcAft>
              <a:buFont typeface="Wingdings 3"/>
              <a:buNone/>
              <a:defRPr/>
            </a:pPr>
            <a:r>
              <a:rPr lang="cs-CZ" dirty="0" smtClean="0"/>
              <a:t>	Když </a:t>
            </a:r>
            <a:r>
              <a:rPr lang="cs-CZ" dirty="0"/>
              <a:t>zlobil, přesadila ho paní učitelka přímo před katedru. Ještě se předtím rozčiloval, proč to dělá, protože on nic neudělal a na protest si nesedl do lavice, ale seděl napůl v uličce. Tak ho pí učitelka přiměla, aby si sedl do lavice, jak se patří a na protest celou hodinu nic nedělal</a:t>
            </a:r>
            <a:r>
              <a:rPr lang="cs-CZ" b="1" dirty="0"/>
              <a:t>. </a:t>
            </a:r>
            <a:endParaRPr lang="cs-CZ" dirty="0"/>
          </a:p>
          <a:p>
            <a:pPr marL="365760" indent="-256032" eaLnBrk="1" fontAlgn="auto" hangingPunct="1">
              <a:spcAft>
                <a:spcPts val="0"/>
              </a:spcAft>
              <a:buFont typeface="Wingdings 3"/>
              <a:buNone/>
              <a:defRPr/>
            </a:pPr>
            <a:endParaRPr lang="cs-CZ" dirty="0"/>
          </a:p>
        </p:txBody>
      </p:sp>
      <p:sp>
        <p:nvSpPr>
          <p:cNvPr id="2" name="Nadpis 1"/>
          <p:cNvSpPr>
            <a:spLocks noGrp="1"/>
          </p:cNvSpPr>
          <p:nvPr>
            <p:ph type="title"/>
          </p:nvPr>
        </p:nvSpPr>
        <p:spPr/>
        <p:txBody>
          <a:bodyPr/>
          <a:lstStyle/>
          <a:p>
            <a:pPr eaLnBrk="1" fontAlgn="auto" hangingPunct="1">
              <a:spcAft>
                <a:spcPts val="0"/>
              </a:spcAft>
              <a:defRPr/>
            </a:pPr>
            <a:r>
              <a:rPr lang="cs-CZ" dirty="0" smtClean="0"/>
              <a:t>Závěrem</a:t>
            </a:r>
            <a:endParaRPr lang="cs-CZ" dirty="0"/>
          </a:p>
        </p:txBody>
      </p:sp>
      <p:sp>
        <p:nvSpPr>
          <p:cNvPr id="4" name="Nadpis 1"/>
          <p:cNvSpPr txBox="1">
            <a:spLocks/>
          </p:cNvSpPr>
          <p:nvPr/>
        </p:nvSpPr>
        <p:spPr>
          <a:xfrm>
            <a:off x="0" y="0"/>
            <a:ext cx="9144000" cy="1143000"/>
          </a:xfrm>
          <a:prstGeom prst="rect">
            <a:avLst/>
          </a:prstGeom>
          <a:solidFill>
            <a:schemeClr val="bg1"/>
          </a:solidFill>
        </p:spPr>
        <p:txBody>
          <a:bodyPr anchor="ctr">
            <a:normAutofit fontScale="92500" lnSpcReduction="20000"/>
          </a:bodyPr>
          <a:lstStyle/>
          <a:p>
            <a:pPr algn="ctr">
              <a:defRPr/>
            </a:pPr>
            <a:r>
              <a:rPr lang="cs-CZ" sz="4400" dirty="0"/>
              <a:t>Aktivní strategie k regulativnímu diskursu</a:t>
            </a:r>
            <a:endParaRPr lang="cs-CZ" sz="4400" dirty="0">
              <a:latin typeface="+mj-lt"/>
              <a:ea typeface="+mj-ea"/>
              <a:cs typeface="+mj-cs"/>
            </a:endParaRPr>
          </a:p>
        </p:txBody>
      </p:sp>
      <p:cxnSp>
        <p:nvCxnSpPr>
          <p:cNvPr id="7" name="Přímá spojovací čára 6"/>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t>Závěrem</a:t>
            </a:r>
            <a:endParaRPr lang="cs-CZ" dirty="0"/>
          </a:p>
        </p:txBody>
      </p:sp>
      <p:sp>
        <p:nvSpPr>
          <p:cNvPr id="4" name="Nadpis 1"/>
          <p:cNvSpPr txBox="1">
            <a:spLocks/>
          </p:cNvSpPr>
          <p:nvPr/>
        </p:nvSpPr>
        <p:spPr>
          <a:xfrm>
            <a:off x="0" y="0"/>
            <a:ext cx="9144000" cy="1143000"/>
          </a:xfrm>
          <a:prstGeom prst="rect">
            <a:avLst/>
          </a:prstGeom>
          <a:solidFill>
            <a:schemeClr val="bg1"/>
          </a:solidFill>
        </p:spPr>
        <p:txBody>
          <a:bodyPr anchor="ctr">
            <a:normAutofit/>
          </a:bodyPr>
          <a:lstStyle/>
          <a:p>
            <a:pPr algn="ctr">
              <a:defRPr/>
            </a:pPr>
            <a:r>
              <a:rPr lang="cs-CZ" sz="4400" dirty="0"/>
              <a:t>Agresivní strategie</a:t>
            </a:r>
            <a:endParaRPr lang="cs-CZ" sz="4400" dirty="0">
              <a:latin typeface="+mj-lt"/>
              <a:ea typeface="+mj-ea"/>
              <a:cs typeface="+mj-cs"/>
            </a:endParaRPr>
          </a:p>
        </p:txBody>
      </p:sp>
      <p:sp>
        <p:nvSpPr>
          <p:cNvPr id="7" name="Zástupný symbol pro obsah 2"/>
          <p:cNvSpPr txBox="1">
            <a:spLocks/>
          </p:cNvSpPr>
          <p:nvPr/>
        </p:nvSpPr>
        <p:spPr>
          <a:xfrm>
            <a:off x="457200" y="1314450"/>
            <a:ext cx="8472488" cy="5543550"/>
          </a:xfrm>
          <a:prstGeom prst="rect">
            <a:avLst/>
          </a:prstGeom>
        </p:spPr>
        <p:txBody>
          <a:bodyPr>
            <a:normAutofit fontScale="55000" lnSpcReduction="20000"/>
          </a:bodyPr>
          <a:lstStyle/>
          <a:p>
            <a:pPr marL="342900" indent="-342900" fontAlgn="auto">
              <a:spcBef>
                <a:spcPct val="20000"/>
              </a:spcBef>
              <a:spcAft>
                <a:spcPts val="0"/>
              </a:spcAft>
              <a:buFont typeface="Arial" pitchFamily="34" charset="0"/>
              <a:buChar char="•"/>
              <a:defRPr/>
            </a:pPr>
            <a:r>
              <a:rPr lang="cs-CZ" sz="3200" b="1" dirty="0">
                <a:latin typeface="+mn-lt"/>
              </a:rPr>
              <a:t>K didaktickému diskursu – útok na obsah</a:t>
            </a:r>
          </a:p>
          <a:p>
            <a:pPr marL="342900" indent="-342900" fontAlgn="auto">
              <a:spcBef>
                <a:spcPct val="20000"/>
              </a:spcBef>
              <a:spcAft>
                <a:spcPts val="0"/>
              </a:spcAft>
              <a:buFont typeface="Arial" pitchFamily="34" charset="0"/>
              <a:buNone/>
              <a:defRPr/>
            </a:pPr>
            <a:r>
              <a:rPr lang="cs-CZ" sz="3200" dirty="0">
                <a:latin typeface="+mn-lt"/>
              </a:rPr>
              <a:t>	Dále dostali pracovní list týkající se národnostních menšin. Bylo těžké s nimi tento list dělat, na problematiku rasismu reagovali docela agresivně. </a:t>
            </a:r>
          </a:p>
          <a:p>
            <a:pPr marL="342900" indent="-342900" fontAlgn="auto">
              <a:spcBef>
                <a:spcPct val="20000"/>
              </a:spcBef>
              <a:spcAft>
                <a:spcPts val="0"/>
              </a:spcAft>
              <a:buFont typeface="Arial" pitchFamily="34" charset="0"/>
              <a:buNone/>
              <a:defRPr/>
            </a:pPr>
            <a:endParaRPr lang="cs-CZ" sz="3200" dirty="0">
              <a:latin typeface="+mn-lt"/>
            </a:endParaRPr>
          </a:p>
          <a:p>
            <a:pPr marL="342900" indent="-342900" fontAlgn="auto">
              <a:spcBef>
                <a:spcPct val="20000"/>
              </a:spcBef>
              <a:spcAft>
                <a:spcPts val="0"/>
              </a:spcAft>
              <a:buFont typeface="Arial" pitchFamily="34" charset="0"/>
              <a:buChar char="•"/>
              <a:defRPr/>
            </a:pPr>
            <a:r>
              <a:rPr lang="cs-CZ" sz="3200" b="1" dirty="0">
                <a:latin typeface="+mn-lt"/>
              </a:rPr>
              <a:t>K regulativnímu diskursu – útok na normy nebo jejich reprezentanty</a:t>
            </a:r>
          </a:p>
          <a:p>
            <a:pPr marL="342900" indent="-342900" fontAlgn="auto">
              <a:spcBef>
                <a:spcPct val="20000"/>
              </a:spcBef>
              <a:spcAft>
                <a:spcPts val="0"/>
              </a:spcAft>
              <a:defRPr/>
            </a:pPr>
            <a:r>
              <a:rPr lang="cs-CZ" sz="3200" dirty="0">
                <a:latin typeface="+mn-lt"/>
              </a:rPr>
              <a:t>	Dle mého tam bylo několik okamžiků, kdy žáci překročili určitou mez kázně. Následná hodina OV už překročila hranice slušného chování a vyjadřování. Po přesazení žáka za velmi nevhodné chování v celé hodině spadla žákovi židlička a třískla o zem, načež žák prohlásil nebo skoro zařval: </a:t>
            </a:r>
            <a:r>
              <a:rPr lang="cs-CZ" sz="3200" dirty="0" err="1">
                <a:latin typeface="+mn-lt"/>
              </a:rPr>
              <a:t>zkurvená</a:t>
            </a:r>
            <a:r>
              <a:rPr lang="cs-CZ" sz="3200" dirty="0">
                <a:latin typeface="+mn-lt"/>
              </a:rPr>
              <a:t> židlička. Učitelka jen odvětila: Ondro, zamysli se nad svým chováním. Žák ještě dodal něco ve smyslu však si můžu říkat, co chci. Tím vše haslo.</a:t>
            </a:r>
          </a:p>
          <a:p>
            <a:pPr marL="342900" indent="-342900" fontAlgn="auto">
              <a:spcBef>
                <a:spcPct val="20000"/>
              </a:spcBef>
              <a:spcAft>
                <a:spcPts val="0"/>
              </a:spcAft>
              <a:defRPr/>
            </a:pPr>
            <a:endParaRPr lang="cs-CZ" sz="3200" dirty="0">
              <a:latin typeface="+mn-lt"/>
            </a:endParaRPr>
          </a:p>
          <a:p>
            <a:pPr marL="342900" indent="-342900" fontAlgn="auto">
              <a:spcBef>
                <a:spcPct val="20000"/>
              </a:spcBef>
              <a:spcAft>
                <a:spcPts val="0"/>
              </a:spcAft>
              <a:defRPr/>
            </a:pPr>
            <a:r>
              <a:rPr lang="cs-CZ" sz="3200" dirty="0">
                <a:latin typeface="+mn-lt"/>
              </a:rPr>
              <a:t>	Uvědomuji si, že žák nedával pozor. Pak se zeptal, co má dělat doma, a protože se paní učitelka věnovala jinému žákovi, zopakovala jsem mu co říkala. A on na mě vystartoval, že nejsem žádná jeho učitelka, tak mu nemám co zadávat úkoly. Velice se rozzlobil a kopnul lavici na mě. Tato událost mě velice vyděsila. </a:t>
            </a:r>
          </a:p>
          <a:p>
            <a:pPr marL="342900" indent="-342900" fontAlgn="auto">
              <a:spcBef>
                <a:spcPct val="20000"/>
              </a:spcBef>
              <a:spcAft>
                <a:spcPts val="0"/>
              </a:spcAft>
              <a:defRPr/>
            </a:pPr>
            <a:r>
              <a:rPr lang="cs-CZ" sz="3200" dirty="0">
                <a:latin typeface="+mn-lt"/>
              </a:rPr>
              <a:t> </a:t>
            </a:r>
          </a:p>
          <a:p>
            <a:pPr marL="342900" indent="-342900" fontAlgn="auto">
              <a:spcBef>
                <a:spcPct val="20000"/>
              </a:spcBef>
              <a:spcAft>
                <a:spcPts val="0"/>
              </a:spcAft>
              <a:buFont typeface="Arial" pitchFamily="34" charset="0"/>
              <a:buChar char="•"/>
              <a:defRPr/>
            </a:pPr>
            <a:endParaRPr lang="cs-CZ" sz="3200" dirty="0">
              <a:latin typeface="+mn-lt"/>
            </a:endParaRPr>
          </a:p>
        </p:txBody>
      </p:sp>
      <p:cxnSp>
        <p:nvCxnSpPr>
          <p:cNvPr id="8" name="Přímá spojovací čára 7"/>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txBox="1">
            <a:spLocks/>
          </p:cNvSpPr>
          <p:nvPr/>
        </p:nvSpPr>
        <p:spPr>
          <a:xfrm>
            <a:off x="0" y="0"/>
            <a:ext cx="9144000" cy="1143000"/>
          </a:xfrm>
          <a:prstGeom prst="rect">
            <a:avLst/>
          </a:prstGeom>
          <a:solidFill>
            <a:schemeClr val="bg1"/>
          </a:solidFill>
        </p:spPr>
        <p:txBody>
          <a:bodyPr anchor="ctr">
            <a:normAutofit/>
          </a:bodyPr>
          <a:lstStyle/>
          <a:p>
            <a:pPr algn="ctr">
              <a:defRPr/>
            </a:pPr>
            <a:r>
              <a:rPr lang="cs-CZ" sz="4400" dirty="0"/>
              <a:t>Shrnutí</a:t>
            </a:r>
            <a:endParaRPr lang="cs-CZ" sz="4400" dirty="0">
              <a:latin typeface="+mj-lt"/>
              <a:ea typeface="+mj-ea"/>
              <a:cs typeface="+mj-cs"/>
            </a:endParaRPr>
          </a:p>
        </p:txBody>
      </p:sp>
      <p:sp>
        <p:nvSpPr>
          <p:cNvPr id="7" name="Zástupný symbol pro obsah 2"/>
          <p:cNvSpPr txBox="1">
            <a:spLocks/>
          </p:cNvSpPr>
          <p:nvPr/>
        </p:nvSpPr>
        <p:spPr>
          <a:xfrm>
            <a:off x="609600" y="1752600"/>
            <a:ext cx="8229600" cy="4525963"/>
          </a:xfrm>
          <a:prstGeom prst="rect">
            <a:avLst/>
          </a:prstGeom>
        </p:spPr>
        <p:txBody>
          <a:bodyPr>
            <a:normAutofit fontScale="77500" lnSpcReduction="20000"/>
          </a:bodyPr>
          <a:lstStyle/>
          <a:p>
            <a:pPr marL="342900" indent="-342900" fontAlgn="auto">
              <a:spcBef>
                <a:spcPct val="20000"/>
              </a:spcBef>
              <a:spcAft>
                <a:spcPts val="0"/>
              </a:spcAft>
              <a:buFont typeface="Arial" pitchFamily="34" charset="0"/>
              <a:buChar char="•"/>
              <a:defRPr/>
            </a:pPr>
            <a:r>
              <a:rPr lang="cs-CZ" sz="3200" dirty="0">
                <a:latin typeface="+mn-lt"/>
              </a:rPr>
              <a:t>Rezistentí strategie žáků se vyskytují v didaktickém i v regulativním diskursu</a:t>
            </a:r>
          </a:p>
          <a:p>
            <a:pPr marL="342900" indent="-342900" fontAlgn="auto">
              <a:spcBef>
                <a:spcPct val="20000"/>
              </a:spcBef>
              <a:spcAft>
                <a:spcPts val="0"/>
              </a:spcAft>
              <a:buFont typeface="Arial" pitchFamily="34" charset="0"/>
              <a:buChar char="•"/>
              <a:defRPr/>
            </a:pPr>
            <a:r>
              <a:rPr lang="cs-CZ" sz="3200" dirty="0">
                <a:latin typeface="+mn-lt"/>
              </a:rPr>
              <a:t>Resistentní strategie nabývají podob od pasivity přes aktivní resistenci po agresivitu</a:t>
            </a:r>
          </a:p>
          <a:p>
            <a:pPr marL="342900" indent="-342900" fontAlgn="auto">
              <a:spcBef>
                <a:spcPct val="20000"/>
              </a:spcBef>
              <a:spcAft>
                <a:spcPts val="0"/>
              </a:spcAft>
              <a:buFont typeface="Arial" pitchFamily="34" charset="0"/>
              <a:buChar char="•"/>
              <a:defRPr/>
            </a:pPr>
            <a:r>
              <a:rPr lang="cs-CZ" sz="3200" dirty="0">
                <a:latin typeface="+mn-lt"/>
              </a:rPr>
              <a:t>Přesto že lze vnímat resistentní strategie v rozporu s normami školy, mohou být také prostředkem rozvoje žáka, vyjádřením jeho individuálních potřeb a reakcí na strukturální nerovnosti</a:t>
            </a:r>
          </a:p>
          <a:p>
            <a:pPr marL="342900" indent="-342900" fontAlgn="auto">
              <a:spcBef>
                <a:spcPct val="20000"/>
              </a:spcBef>
              <a:spcAft>
                <a:spcPts val="0"/>
              </a:spcAft>
              <a:buFont typeface="Arial" pitchFamily="34" charset="0"/>
              <a:buChar char="•"/>
              <a:defRPr/>
            </a:pPr>
            <a:r>
              <a:rPr lang="cs-CZ" sz="3200" dirty="0">
                <a:latin typeface="+mn-lt"/>
              </a:rPr>
              <a:t>V deníkových záznamech rezistentní strategie často vykazovali ti žáci, kteří pracovali rychleji než ostatní, měli o problematice přehled a jevili o ni zájem, učitele se proto doptávali či relativizovali látku</a:t>
            </a:r>
          </a:p>
        </p:txBody>
      </p:sp>
      <p:cxnSp>
        <p:nvCxnSpPr>
          <p:cNvPr id="10" name="Přímá spojovací čára 9"/>
          <p:cNvCxnSpPr/>
          <p:nvPr/>
        </p:nvCxnSpPr>
        <p:spPr>
          <a:xfrm>
            <a:off x="0" y="1143000"/>
            <a:ext cx="914400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cs-CZ" dirty="0" smtClean="0"/>
              <a:t>Agresivita</a:t>
            </a:r>
            <a:br>
              <a:rPr lang="cs-CZ" dirty="0" smtClean="0"/>
            </a:br>
            <a:r>
              <a:rPr lang="cs-CZ" dirty="0" smtClean="0"/>
              <a:t>Šikana</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 (D. Bittnerová)</a:t>
            </a:r>
            <a:endParaRPr lang="cs-CZ" dirty="0"/>
          </a:p>
        </p:txBody>
      </p:sp>
      <p:sp>
        <p:nvSpPr>
          <p:cNvPr id="3" name="Zástupný symbol pro obsah 2"/>
          <p:cNvSpPr>
            <a:spLocks noGrp="1"/>
          </p:cNvSpPr>
          <p:nvPr>
            <p:ph sz="quarter" idx="1"/>
          </p:nvPr>
        </p:nvSpPr>
        <p:spPr/>
        <p:txBody>
          <a:bodyPr/>
          <a:lstStyle/>
          <a:p>
            <a:pPr lvl="0">
              <a:buNone/>
            </a:pPr>
            <a:endParaRPr lang="cs-CZ" dirty="0" smtClean="0"/>
          </a:p>
          <a:p>
            <a:pPr lvl="0"/>
            <a:r>
              <a:rPr lang="cs-CZ" dirty="0" smtClean="0"/>
              <a:t>HRY S NÁSILÍM</a:t>
            </a:r>
          </a:p>
          <a:p>
            <a:pPr lvl="0">
              <a:buNone/>
            </a:pPr>
            <a:r>
              <a:rPr lang="cs-CZ" dirty="0" smtClean="0"/>
              <a:t>	- charakteristika rvačky jako kulturní formy</a:t>
            </a:r>
          </a:p>
          <a:p>
            <a:pPr lvl="0"/>
            <a:endParaRPr lang="cs-CZ" dirty="0" smtClean="0"/>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6) Problémy v chování a poruchy chování</a:t>
            </a:r>
            <a:br>
              <a:rPr lang="cs-CZ" dirty="0" smtClean="0"/>
            </a:br>
            <a:endParaRPr lang="cs-CZ" dirty="0"/>
          </a:p>
        </p:txBody>
      </p:sp>
      <p:sp>
        <p:nvSpPr>
          <p:cNvPr id="3" name="Zástupný symbol pro obsah 2"/>
          <p:cNvSpPr>
            <a:spLocks noGrp="1"/>
          </p:cNvSpPr>
          <p:nvPr>
            <p:ph sz="quarter" idx="1"/>
          </p:nvPr>
        </p:nvSpPr>
        <p:spPr/>
        <p:txBody>
          <a:bodyPr/>
          <a:lstStyle/>
          <a:p>
            <a:r>
              <a:rPr lang="cs-CZ" dirty="0" smtClean="0"/>
              <a:t>Když se řekne….</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 roli: Helena</a:t>
            </a:r>
            <a:endParaRPr lang="cs-CZ" dirty="0"/>
          </a:p>
        </p:txBody>
      </p:sp>
      <p:sp>
        <p:nvSpPr>
          <p:cNvPr id="3" name="Zástupný symbol pro obsah 2"/>
          <p:cNvSpPr>
            <a:spLocks noGrp="1"/>
          </p:cNvSpPr>
          <p:nvPr>
            <p:ph sz="quarter" idx="1"/>
          </p:nvPr>
        </p:nvSpPr>
        <p:spPr/>
        <p:txBody>
          <a:bodyPr>
            <a:normAutofit/>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buNone/>
            </a:pPr>
            <a:endParaRPr lang="cs-CZ" dirty="0" smtClean="0"/>
          </a:p>
          <a:p>
            <a:pPr algn="ctr"/>
            <a:endParaRPr lang="cs-CZ" dirty="0" smtClean="0"/>
          </a:p>
          <a:p>
            <a:pPr algn="ctr">
              <a:spcBef>
                <a:spcPct val="0"/>
              </a:spcBef>
              <a:buNone/>
            </a:pPr>
            <a:r>
              <a:rPr lang="cs-CZ" dirty="0" smtClean="0"/>
              <a:t>Čím se liší zkušenosti Jirky a Květy od her s násilím?</a:t>
            </a:r>
          </a:p>
          <a:p>
            <a:pPr algn="ctr">
              <a:spcBef>
                <a:spcPct val="0"/>
              </a:spcBef>
              <a:buNone/>
            </a:pPr>
            <a:endParaRPr lang="cs-CZ" dirty="0" smtClean="0"/>
          </a:p>
          <a:p>
            <a:pPr algn="ctr">
              <a:spcBef>
                <a:spcPct val="0"/>
              </a:spcBef>
              <a:buNone/>
            </a:pPr>
            <a:r>
              <a:rPr lang="cs-CZ" dirty="0" smtClean="0"/>
              <a:t>Kdy je agresivita problematická?</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Šikana jako extrémní podoba agresivity</a:t>
            </a:r>
            <a:endParaRPr lang="cs-CZ" dirty="0"/>
          </a:p>
        </p:txBody>
      </p:sp>
      <p:sp>
        <p:nvSpPr>
          <p:cNvPr id="3" name="Zástupný symbol pro obsah 2"/>
          <p:cNvSpPr>
            <a:spLocks noGrp="1"/>
          </p:cNvSpPr>
          <p:nvPr>
            <p:ph sz="quarter" idx="1"/>
          </p:nvPr>
        </p:nvSpPr>
        <p:spPr/>
        <p:txBody>
          <a:bodyPr/>
          <a:lstStyle/>
          <a:p>
            <a:r>
              <a:rPr lang="cs-CZ" b="1" dirty="0" smtClean="0"/>
              <a:t>Šikana: </a:t>
            </a:r>
            <a:r>
              <a:rPr lang="en-US" dirty="0" err="1" smtClean="0"/>
              <a:t>prosazováním</a:t>
            </a:r>
            <a:r>
              <a:rPr lang="en-US" dirty="0" smtClean="0"/>
              <a:t> </a:t>
            </a:r>
            <a:r>
              <a:rPr lang="en-US" dirty="0" err="1" smtClean="0"/>
              <a:t>interpersonální</a:t>
            </a:r>
            <a:r>
              <a:rPr lang="en-US" dirty="0" smtClean="0"/>
              <a:t> </a:t>
            </a:r>
            <a:r>
              <a:rPr lang="en-US" dirty="0" err="1" smtClean="0"/>
              <a:t>síly</a:t>
            </a:r>
            <a:r>
              <a:rPr lang="en-US" dirty="0" smtClean="0"/>
              <a:t> </a:t>
            </a:r>
            <a:r>
              <a:rPr lang="en-US" dirty="0" err="1" smtClean="0"/>
              <a:t>přes</a:t>
            </a:r>
            <a:r>
              <a:rPr lang="en-US" dirty="0" smtClean="0"/>
              <a:t> </a:t>
            </a:r>
            <a:r>
              <a:rPr lang="en-US" dirty="0" err="1" smtClean="0"/>
              <a:t>agresivitu</a:t>
            </a:r>
            <a:r>
              <a:rPr lang="en-US" dirty="0" smtClean="0"/>
              <a:t>. </a:t>
            </a:r>
            <a:r>
              <a:rPr lang="en-US" dirty="0" err="1" smtClean="0"/>
              <a:t>Zahrnuje</a:t>
            </a:r>
            <a:r>
              <a:rPr lang="en-US" dirty="0" smtClean="0"/>
              <a:t> </a:t>
            </a:r>
            <a:r>
              <a:rPr lang="en-US" dirty="0" err="1" smtClean="0"/>
              <a:t>negativní</a:t>
            </a:r>
            <a:r>
              <a:rPr lang="en-US" dirty="0" smtClean="0"/>
              <a:t> </a:t>
            </a:r>
            <a:r>
              <a:rPr lang="en-US" dirty="0" err="1" smtClean="0"/>
              <a:t>fyzický</a:t>
            </a:r>
            <a:r>
              <a:rPr lang="en-US" dirty="0" smtClean="0"/>
              <a:t> </a:t>
            </a:r>
            <a:r>
              <a:rPr lang="en-US" dirty="0" err="1" smtClean="0"/>
              <a:t>nebo</a:t>
            </a:r>
            <a:r>
              <a:rPr lang="en-US" dirty="0" smtClean="0"/>
              <a:t> </a:t>
            </a:r>
            <a:r>
              <a:rPr lang="en-US" dirty="0" err="1" smtClean="0"/>
              <a:t>verbální</a:t>
            </a:r>
            <a:r>
              <a:rPr lang="en-US" dirty="0" smtClean="0"/>
              <a:t> </a:t>
            </a:r>
            <a:r>
              <a:rPr lang="en-US" dirty="0" err="1" smtClean="0"/>
              <a:t>akt</a:t>
            </a:r>
            <a:r>
              <a:rPr lang="en-US" dirty="0" smtClean="0"/>
              <a:t>, </a:t>
            </a:r>
            <a:r>
              <a:rPr lang="en-US" dirty="0" err="1" smtClean="0"/>
              <a:t>způsobuje</a:t>
            </a:r>
            <a:r>
              <a:rPr lang="en-US" dirty="0" smtClean="0"/>
              <a:t> </a:t>
            </a:r>
            <a:r>
              <a:rPr lang="en-US" dirty="0" err="1" smtClean="0"/>
              <a:t>úzkost</a:t>
            </a:r>
            <a:r>
              <a:rPr lang="en-US" dirty="0" smtClean="0"/>
              <a:t> </a:t>
            </a:r>
            <a:r>
              <a:rPr lang="en-US" dirty="0" err="1" smtClean="0"/>
              <a:t>oběti</a:t>
            </a:r>
            <a:r>
              <a:rPr lang="en-US" dirty="0" smtClean="0"/>
              <a:t>, je </a:t>
            </a:r>
            <a:r>
              <a:rPr lang="en-US" dirty="0" err="1" smtClean="0"/>
              <a:t>opakovaný</a:t>
            </a:r>
            <a:r>
              <a:rPr lang="en-US" dirty="0" smtClean="0"/>
              <a:t> v </a:t>
            </a:r>
            <a:r>
              <a:rPr lang="en-US" dirty="0" err="1" smtClean="0"/>
              <a:t>průběhu</a:t>
            </a:r>
            <a:r>
              <a:rPr lang="en-US" dirty="0" smtClean="0"/>
              <a:t> </a:t>
            </a:r>
            <a:r>
              <a:rPr lang="en-US" dirty="0" err="1" smtClean="0"/>
              <a:t>času</a:t>
            </a:r>
            <a:r>
              <a:rPr lang="en-US" dirty="0" smtClean="0"/>
              <a:t> a </a:t>
            </a:r>
            <a:r>
              <a:rPr lang="en-US" dirty="0" err="1" smtClean="0"/>
              <a:t>zahrnuje</a:t>
            </a:r>
            <a:r>
              <a:rPr lang="en-US" dirty="0" smtClean="0"/>
              <a:t> </a:t>
            </a:r>
            <a:r>
              <a:rPr lang="cs-CZ" smtClean="0"/>
              <a:t>nepoměr sil</a:t>
            </a:r>
            <a:r>
              <a:rPr lang="en-US" smtClean="0"/>
              <a:t> </a:t>
            </a:r>
            <a:r>
              <a:rPr lang="en-US" dirty="0" err="1" smtClean="0"/>
              <a:t>mezi</a:t>
            </a:r>
            <a:r>
              <a:rPr lang="en-US" dirty="0" smtClean="0"/>
              <a:t> </a:t>
            </a:r>
            <a:r>
              <a:rPr lang="en-US" dirty="0" err="1" smtClean="0"/>
              <a:t>šikanujícími</a:t>
            </a:r>
            <a:r>
              <a:rPr lang="en-US" dirty="0" smtClean="0"/>
              <a:t> a </a:t>
            </a:r>
            <a:r>
              <a:rPr lang="en-US" dirty="0" err="1" smtClean="0"/>
              <a:t>jejich</a:t>
            </a:r>
            <a:r>
              <a:rPr lang="en-US" dirty="0" smtClean="0"/>
              <a:t> </a:t>
            </a:r>
            <a:r>
              <a:rPr lang="en-US" dirty="0" err="1" smtClean="0"/>
              <a:t>oběťmi</a:t>
            </a:r>
            <a:r>
              <a:rPr lang="en-US" dirty="0" smtClean="0"/>
              <a:t> </a:t>
            </a:r>
            <a:endParaRPr lang="cs-CZ" dirty="0" smtClean="0"/>
          </a:p>
          <a:p>
            <a:r>
              <a:rPr lang="cs-CZ" dirty="0" smtClean="0"/>
              <a:t>Hledání hranic agresivity a šikany – 5P šikany:</a:t>
            </a:r>
          </a:p>
          <a:p>
            <a:pPr>
              <a:buNone/>
            </a:pPr>
            <a:r>
              <a:rPr lang="cs-CZ" dirty="0" smtClean="0"/>
              <a:t>	</a:t>
            </a:r>
            <a:r>
              <a:rPr lang="en-US" dirty="0" smtClean="0"/>
              <a:t>1. Power </a:t>
            </a:r>
            <a:endParaRPr lang="cs-CZ" dirty="0" smtClean="0"/>
          </a:p>
          <a:p>
            <a:pPr>
              <a:buNone/>
            </a:pPr>
            <a:r>
              <a:rPr lang="cs-CZ" dirty="0" smtClean="0"/>
              <a:t>	</a:t>
            </a:r>
            <a:r>
              <a:rPr lang="en-US" dirty="0" smtClean="0"/>
              <a:t>2. Persistence</a:t>
            </a:r>
            <a:endParaRPr lang="cs-CZ" dirty="0" smtClean="0"/>
          </a:p>
          <a:p>
            <a:pPr>
              <a:buNone/>
            </a:pPr>
            <a:r>
              <a:rPr lang="cs-CZ" dirty="0" smtClean="0"/>
              <a:t>	</a:t>
            </a:r>
            <a:r>
              <a:rPr lang="en-US" dirty="0" smtClean="0"/>
              <a:t>3. Peers</a:t>
            </a:r>
            <a:endParaRPr lang="cs-CZ" dirty="0" smtClean="0"/>
          </a:p>
          <a:p>
            <a:pPr>
              <a:buNone/>
            </a:pPr>
            <a:r>
              <a:rPr lang="cs-CZ" dirty="0" smtClean="0"/>
              <a:t>	</a:t>
            </a:r>
            <a:r>
              <a:rPr lang="en-US" dirty="0" smtClean="0"/>
              <a:t>4. Purpose</a:t>
            </a:r>
            <a:endParaRPr lang="cs-CZ" dirty="0" smtClean="0"/>
          </a:p>
          <a:p>
            <a:pPr>
              <a:buNone/>
            </a:pPr>
            <a:r>
              <a:rPr lang="cs-CZ" dirty="0" smtClean="0"/>
              <a:t>	</a:t>
            </a:r>
            <a:r>
              <a:rPr lang="en-US" dirty="0" smtClean="0"/>
              <a:t>5. Perception</a:t>
            </a:r>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Agresor a Oběť Šikany</a:t>
            </a:r>
            <a:endParaRPr lang="cs-CZ" dirty="0"/>
          </a:p>
        </p:txBody>
      </p:sp>
      <p:sp>
        <p:nvSpPr>
          <p:cNvPr id="3" name="Zástupný symbol pro obsah 2"/>
          <p:cNvSpPr>
            <a:spLocks noGrp="1"/>
          </p:cNvSpPr>
          <p:nvPr>
            <p:ph sz="quarter" idx="1"/>
          </p:nvPr>
        </p:nvSpPr>
        <p:spPr/>
        <p:txBody>
          <a:bodyPr/>
          <a:lstStyle/>
          <a:p>
            <a:r>
              <a:rPr lang="cs-CZ" dirty="0" smtClean="0"/>
              <a:t>Jak šikanu vnímá oběť?</a:t>
            </a:r>
          </a:p>
          <a:p>
            <a:r>
              <a:rPr lang="cs-CZ" dirty="0" smtClean="0"/>
              <a:t>Jak šikanu vnímá agresor?</a:t>
            </a:r>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Vyšetřování šikany</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cs-CZ" dirty="0" smtClean="0"/>
              <a:t>5</a:t>
            </a:r>
            <a:r>
              <a:rPr lang="en-US" dirty="0" smtClean="0"/>
              <a:t>.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vyšetřování</a:t>
            </a:r>
            <a:endParaRPr lang="cs-CZ" dirty="0"/>
          </a:p>
        </p:txBody>
      </p:sp>
      <p:sp>
        <p:nvSpPr>
          <p:cNvPr id="3" name="Zástupný symbol pro obsah 2"/>
          <p:cNvSpPr>
            <a:spLocks noGrp="1"/>
          </p:cNvSpPr>
          <p:nvPr>
            <p:ph sz="quarter"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(oběťmi)</a:t>
            </a:r>
          </a:p>
          <a:p>
            <a:pPr>
              <a:buNone/>
            </a:pPr>
            <a:r>
              <a:rPr lang="cs-CZ" dirty="0" smtClean="0"/>
              <a:t>Nalezení vhodných svědků</a:t>
            </a:r>
          </a:p>
          <a:p>
            <a:pPr>
              <a:buNone/>
            </a:pPr>
            <a:r>
              <a:rPr lang="cs-CZ" dirty="0"/>
              <a:t>R</a:t>
            </a:r>
            <a:r>
              <a:rPr lang="cs-CZ" dirty="0" smtClean="0"/>
              <a:t>ozhovory se svědky</a:t>
            </a:r>
          </a:p>
          <a:p>
            <a:pPr>
              <a:buNone/>
            </a:pPr>
            <a:endParaRPr lang="cs-CZ" dirty="0" smtClean="0"/>
          </a:p>
          <a:p>
            <a:pPr>
              <a:buNone/>
            </a:pPr>
            <a:endParaRPr lang="cs-CZ" dirty="0" smtClean="0"/>
          </a:p>
          <a:p>
            <a:pPr>
              <a:buNone/>
            </a:pPr>
            <a:r>
              <a:rPr lang="cs-CZ" u="sng" dirty="0" smtClean="0"/>
              <a:t>Kde hledat metodický postup:</a:t>
            </a:r>
          </a:p>
          <a:p>
            <a:pPr>
              <a:buNone/>
            </a:pPr>
            <a:r>
              <a:rPr lang="cs-CZ" dirty="0" smtClean="0"/>
              <a:t>Minimální preventivní program</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Prevence šikany na školách</a:t>
            </a:r>
            <a:endParaRPr lang="cs-CZ"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3067050" y="1962944"/>
            <a:ext cx="3009900" cy="3562350"/>
          </a:xfrm>
          <a:prstGeom prst="rect">
            <a:avLst/>
          </a:prstGeom>
          <a:noFill/>
          <a:ln w="9525">
            <a:noFill/>
            <a:miter lim="800000"/>
            <a:headEnd/>
            <a:tailEnd/>
          </a:ln>
        </p:spPr>
      </p:pic>
      <p:sp>
        <p:nvSpPr>
          <p:cNvPr id="8" name="Zástupný symbol pro obsah 1"/>
          <p:cNvSpPr txBox="1">
            <a:spLocks/>
          </p:cNvSpPr>
          <p:nvPr/>
        </p:nvSpPr>
        <p:spPr>
          <a:xfrm>
            <a:off x="457200" y="1481328"/>
            <a:ext cx="8229600" cy="4525963"/>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cs-CZ" sz="2700" b="0" i="0" u="none" strike="noStrike" kern="1200" cap="none" spc="0" normalizeH="0" baseline="0" noProof="0" dirty="0" err="1" smtClean="0">
                <a:ln>
                  <a:noFill/>
                </a:ln>
                <a:solidFill>
                  <a:schemeClr val="tx1"/>
                </a:solidFill>
                <a:effectLst/>
                <a:uLnTx/>
                <a:uFillTx/>
                <a:latin typeface="+mn-lt"/>
                <a:ea typeface="+mn-ea"/>
                <a:cs typeface="+mn-cs"/>
              </a:rPr>
              <a:t>Minimál</a:t>
            </a:r>
            <a:r>
              <a:rPr lang="cs-CZ" sz="2700" dirty="0" smtClean="0"/>
              <a:t>ní preventivní program</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cs-CZ" sz="2700" b="0" i="0" u="none" strike="noStrike" kern="1200" cap="none" spc="0" normalizeH="0" baseline="0" noProof="0" dirty="0" smtClean="0">
                <a:ln>
                  <a:noFill/>
                </a:ln>
                <a:solidFill>
                  <a:schemeClr val="tx1"/>
                </a:solidFill>
                <a:effectLst/>
                <a:uLnTx/>
                <a:uFillTx/>
                <a:latin typeface="+mn-lt"/>
                <a:ea typeface="+mn-ea"/>
                <a:cs typeface="+mn-cs"/>
              </a:rPr>
              <a:t>Ukázka: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56032">
              <a:spcBef>
                <a:spcPts val="400"/>
              </a:spcBef>
              <a:buClr>
                <a:schemeClr val="accent1"/>
              </a:buClr>
              <a:buSzPct val="68000"/>
              <a:buFont typeface="Wingdings 3"/>
              <a:buChar char=""/>
            </a:pPr>
            <a:r>
              <a:rPr lang="cs-CZ" sz="1300" dirty="0" smtClean="0">
                <a:hlinkClick r:id="rId3"/>
              </a:rPr>
              <a:t>http://www.</a:t>
            </a:r>
            <a:r>
              <a:rPr lang="cs-CZ" sz="1300" dirty="0" err="1" smtClean="0">
                <a:hlinkClick r:id="rId3"/>
              </a:rPr>
              <a:t>gasos</a:t>
            </a:r>
            <a:r>
              <a:rPr lang="cs-CZ" sz="1300" dirty="0" smtClean="0">
                <a:hlinkClick r:id="rId3"/>
              </a:rPr>
              <a:t>-</a:t>
            </a:r>
            <a:r>
              <a:rPr lang="cs-CZ" sz="1300" dirty="0" err="1" smtClean="0">
                <a:hlinkClick r:id="rId3"/>
              </a:rPr>
              <a:t>ro.cz</a:t>
            </a:r>
            <a:r>
              <a:rPr lang="cs-CZ" sz="1300" dirty="0" smtClean="0">
                <a:hlinkClick r:id="rId3"/>
              </a:rPr>
              <a:t>/web/</a:t>
            </a:r>
            <a:r>
              <a:rPr lang="cs-CZ" sz="1300" dirty="0" err="1" smtClean="0">
                <a:hlinkClick r:id="rId3"/>
              </a:rPr>
              <a:t>images</a:t>
            </a:r>
            <a:r>
              <a:rPr lang="cs-CZ" sz="1300" dirty="0" smtClean="0">
                <a:hlinkClick r:id="rId3"/>
              </a:rPr>
              <a:t>/dokumenty/</a:t>
            </a:r>
            <a:r>
              <a:rPr lang="cs-CZ" sz="1300" dirty="0" err="1" smtClean="0">
                <a:hlinkClick r:id="rId3"/>
              </a:rPr>
              <a:t>minimalniPreventivniProgram</a:t>
            </a:r>
            <a:r>
              <a:rPr lang="cs-CZ" sz="1300" dirty="0" smtClean="0">
                <a:hlinkClick r:id="rId3"/>
              </a:rPr>
              <a:t>/</a:t>
            </a:r>
            <a:r>
              <a:rPr lang="cs-CZ" sz="1300" dirty="0" err="1" smtClean="0">
                <a:hlinkClick r:id="rId3"/>
              </a:rPr>
              <a:t>mpp</a:t>
            </a:r>
            <a:r>
              <a:rPr lang="cs-CZ" sz="1300" dirty="0" smtClean="0">
                <a:hlinkClick r:id="rId3"/>
              </a:rPr>
              <a:t>-0910.pdf</a:t>
            </a:r>
            <a:endParaRPr kumimoji="0" lang="cs-CZ" sz="1300" b="0" i="0" u="none" strike="noStrike" kern="1200" cap="none" spc="0" normalizeH="0" baseline="0" noProof="0" dirty="0" smtClean="0">
              <a:ln>
                <a:noFill/>
              </a:ln>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Kyberšikana</a:t>
            </a:r>
            <a:endParaRPr lang="cs-CZ" dirty="0"/>
          </a:p>
        </p:txBody>
      </p:sp>
      <p:sp>
        <p:nvSpPr>
          <p:cNvPr id="3" name="Zástupný symbol pro obsah 2"/>
          <p:cNvSpPr>
            <a:spLocks noGrp="1"/>
          </p:cNvSpPr>
          <p:nvPr>
            <p:ph sz="quarter" idx="1"/>
          </p:nvPr>
        </p:nvSpPr>
        <p:spPr/>
        <p:txBody>
          <a:bodyPr/>
          <a:lstStyle/>
          <a:p>
            <a:r>
              <a:rPr lang="cs-CZ" dirty="0" smtClean="0"/>
              <a:t>Text: Kopecký </a:t>
            </a:r>
            <a:r>
              <a:rPr lang="cs-CZ" dirty="0" err="1" smtClean="0"/>
              <a:t>et</a:t>
            </a:r>
            <a:r>
              <a:rPr lang="cs-CZ" dirty="0" smtClean="0"/>
              <a:t> </a:t>
            </a:r>
            <a:r>
              <a:rPr lang="cs-CZ" dirty="0" err="1" smtClean="0"/>
              <a:t>al</a:t>
            </a:r>
            <a:r>
              <a:rPr lang="cs-CZ" dirty="0" smtClean="0"/>
              <a:t>. </a:t>
            </a: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pPr marL="457200" indent="-457200">
              <a:buAutoNum type="arabicParenR"/>
            </a:pPr>
            <a:r>
              <a:rPr lang="cs-CZ" dirty="0" smtClean="0"/>
              <a:t>Jaké funkce může plnit agresivita v kolektivu žáků základní školy?</a:t>
            </a:r>
          </a:p>
          <a:p>
            <a:pPr marL="457200" indent="-457200">
              <a:buAutoNum type="arabicParenR"/>
            </a:pPr>
            <a:r>
              <a:rPr lang="cs-CZ" dirty="0" smtClean="0"/>
              <a:t>Jak se může lišit pohled na agresivitu z perspektivy dětí a dospělých?</a:t>
            </a:r>
          </a:p>
          <a:p>
            <a:pPr marL="457200" indent="-457200">
              <a:buAutoNum type="arabicParenR"/>
            </a:pPr>
            <a:r>
              <a:rPr lang="cs-CZ" dirty="0" smtClean="0"/>
              <a:t>Kdy se agresivita ve škole stává problematickou?</a:t>
            </a:r>
          </a:p>
          <a:p>
            <a:pPr marL="457200" indent="-457200">
              <a:buAutoNum type="arabicParenR"/>
            </a:pPr>
            <a:r>
              <a:rPr lang="cs-CZ" dirty="0" smtClean="0"/>
              <a:t>Kde jsou hranice agresivity a šikany ve školní třídě?</a:t>
            </a:r>
          </a:p>
          <a:p>
            <a:pPr marL="457200" indent="-457200">
              <a:buAutoNum type="arabicParenR"/>
            </a:pPr>
            <a:r>
              <a:rPr lang="cs-CZ" dirty="0" smtClean="0"/>
              <a:t>Jak by měl učitel šikanu ve školní třídě řešit?</a:t>
            </a:r>
          </a:p>
          <a:p>
            <a:pPr marL="457200" indent="-457200">
              <a:buAutoNum type="arabicParenR"/>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smtClean="0"/>
              <a:t>Terminologie</a:t>
            </a: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defRPr/>
            </a:pPr>
            <a:r>
              <a:rPr lang="cs-CZ" dirty="0" smtClean="0"/>
              <a:t>Problémy v chování x poruchy chování</a:t>
            </a:r>
          </a:p>
          <a:p>
            <a:r>
              <a:rPr lang="cs-CZ" dirty="0" smtClean="0"/>
              <a:t>V psychiatrickém kontextu jsou poruchy chování definovány jako nemoc a jejich základní třídění najdeme v 10. revizi mezinárodní klasifikace nemocí (MKN)</a:t>
            </a:r>
          </a:p>
          <a:p>
            <a:r>
              <a:rPr lang="cs-CZ" dirty="0" smtClean="0"/>
              <a:t>Poruchy emocí nebo chování jsou chápány jako specifický typ postižení, jehož projevem je chování a emociální reakce žáka, které se odchylují od relevantních věkových a kulturně-etnických norem.</a:t>
            </a:r>
          </a:p>
          <a:p>
            <a:r>
              <a:rPr lang="cs-CZ" dirty="0" smtClean="0"/>
              <a:t>Ve speciálně pedagogické literatuře lze nalézt rozlišení žáků s problémy v chování a žáků s poruchami chování s odkazem na motivaci chování, na délku trvání „problémového“ chování a ve způsobech pedagogického vedení, které je považováno za efektivnější. Typ žáků </a:t>
            </a:r>
            <a:r>
              <a:rPr lang="pl-PL" dirty="0" smtClean="0"/>
              <a:t>s poruchami chování chápe jako ten závažnější </a:t>
            </a:r>
            <a:r>
              <a:rPr lang="cs-CZ" dirty="0" smtClean="0"/>
              <a:t>(Vojtová 2005).</a:t>
            </a:r>
          </a:p>
          <a:p>
            <a:pPr>
              <a:buNone/>
              <a:defRPr/>
            </a:pPr>
            <a:endParaRPr lang="cs-CZ" dirty="0" smtClean="0"/>
          </a:p>
          <a:p>
            <a:pPr>
              <a:buNone/>
              <a:defRPr/>
            </a:pPr>
            <a:r>
              <a:rPr lang="cs-CZ" b="1" u="sng" dirty="0" smtClean="0"/>
              <a:t>Nálepkování</a:t>
            </a:r>
          </a:p>
          <a:p>
            <a:pPr>
              <a:buNone/>
              <a:defRPr/>
            </a:pPr>
            <a:r>
              <a:rPr lang="cs-CZ" dirty="0" smtClean="0"/>
              <a:t>Problémový žák x žák s problémy v chování</a:t>
            </a:r>
          </a:p>
          <a:p>
            <a:pPr>
              <a:buNone/>
              <a:defRPr/>
            </a:pPr>
            <a:endParaRPr lang="cs-CZ" dirty="0" smtClean="0"/>
          </a:p>
          <a:p>
            <a:pPr>
              <a:buNone/>
              <a:defRPr/>
            </a:pPr>
            <a:endParaRPr lang="cs-CZ" dirty="0" smtClean="0"/>
          </a:p>
          <a:p>
            <a:pPr>
              <a:buNone/>
              <a:defRPr/>
            </a:pPr>
            <a:endParaRPr lang="cs-CZ" dirty="0"/>
          </a:p>
        </p:txBody>
      </p:sp>
    </p:spTree>
    <p:extLst>
      <p:ext uri="{BB962C8B-B14F-4D97-AF65-F5344CB8AC3E}">
        <p14:creationId xmlns="" xmlns:p14="http://schemas.microsoft.com/office/powerpoint/2010/main" val="213384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sz="quarter" idx="1"/>
          </p:nvPr>
        </p:nvSpPr>
        <p:spPr/>
        <p:txBody>
          <a:bodyPr/>
          <a:lstStyle/>
          <a:p>
            <a:r>
              <a:rPr lang="cs-CZ" dirty="0" smtClean="0"/>
              <a:t>Problémy v chování</a:t>
            </a:r>
          </a:p>
          <a:p>
            <a:r>
              <a:rPr lang="cs-CZ" dirty="0" smtClean="0"/>
              <a:t>Rezistentní chování</a:t>
            </a:r>
          </a:p>
          <a:p>
            <a:r>
              <a:rPr lang="cs-CZ" dirty="0" smtClean="0"/>
              <a:t>Agresivita</a:t>
            </a:r>
          </a:p>
          <a:p>
            <a:r>
              <a:rPr lang="cs-CZ" dirty="0" smtClean="0"/>
              <a:t>Šikana</a:t>
            </a:r>
          </a:p>
          <a:p>
            <a:r>
              <a:rPr lang="cs-CZ" dirty="0" err="1" smtClean="0"/>
              <a:t>Kyberšikana</a:t>
            </a:r>
            <a:endParaRPr lang="cs-CZ"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Cliff</a:t>
            </a:r>
            <a:r>
              <a:rPr lang="cs-CZ" dirty="0" smtClean="0"/>
              <a:t> </a:t>
            </a:r>
            <a:r>
              <a:rPr lang="cs-CZ" dirty="0" err="1" smtClean="0"/>
              <a:t>Evans</a:t>
            </a:r>
            <a:r>
              <a:rPr lang="cs-CZ" dirty="0" smtClean="0"/>
              <a:t>: Skutečný příběh</a:t>
            </a:r>
            <a:endParaRPr lang="cs-CZ" dirty="0"/>
          </a:p>
        </p:txBody>
      </p:sp>
      <p:sp>
        <p:nvSpPr>
          <p:cNvPr id="3" name="Zástupný symbol pro obsah 2"/>
          <p:cNvSpPr>
            <a:spLocks noGrp="1"/>
          </p:cNvSpPr>
          <p:nvPr>
            <p:ph sz="quarter" idx="1"/>
          </p:nvPr>
        </p:nvSpPr>
        <p:spPr/>
        <p:txBody>
          <a:bodyPr/>
          <a:lstStyle/>
          <a:p>
            <a:r>
              <a:rPr lang="cs-CZ" dirty="0" smtClean="0"/>
              <a:t>Jaké nálepky </a:t>
            </a:r>
            <a:r>
              <a:rPr lang="cs-CZ" dirty="0" err="1" smtClean="0"/>
              <a:t>Cliff</a:t>
            </a:r>
            <a:r>
              <a:rPr lang="cs-CZ" dirty="0" smtClean="0"/>
              <a:t> </a:t>
            </a:r>
            <a:r>
              <a:rPr lang="cs-CZ" dirty="0" err="1" smtClean="0"/>
              <a:t>Evans</a:t>
            </a:r>
            <a:r>
              <a:rPr lang="cs-CZ" dirty="0" smtClean="0"/>
              <a:t> dostal?</a:t>
            </a:r>
          </a:p>
          <a:p>
            <a:r>
              <a:rPr lang="cs-CZ" dirty="0" smtClean="0"/>
              <a:t>Jak ovlivnily jeho životní dráhu?</a:t>
            </a:r>
          </a:p>
          <a:p>
            <a:r>
              <a:rPr lang="cs-CZ" dirty="0" smtClean="0"/>
              <a:t>Kdo tyto nálepky uděloval?</a:t>
            </a:r>
          </a:p>
          <a:p>
            <a:r>
              <a:rPr lang="cs-CZ" dirty="0" smtClean="0"/>
              <a:t>Jak byste definovali agenty sociální kontroly?</a:t>
            </a:r>
          </a:p>
          <a:p>
            <a:pPr>
              <a:buNone/>
            </a:pPr>
            <a:endParaRPr lang="cs-CZ" dirty="0" smtClean="0"/>
          </a:p>
          <a:p>
            <a:pPr>
              <a:buNone/>
            </a:pPr>
            <a:endParaRPr lang="cs-CZ" dirty="0" smtClean="0"/>
          </a:p>
          <a:p>
            <a:pPr>
              <a:buNone/>
            </a:pPr>
            <a:endParaRPr lang="cs-CZ" dirty="0" smtClean="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Interpretace problémového chování</a:t>
            </a:r>
            <a:endParaRPr lang="cs-CZ" dirty="0"/>
          </a:p>
        </p:txBody>
      </p:sp>
      <p:sp>
        <p:nvSpPr>
          <p:cNvPr id="3" name="Zástupný symbol pro obsah 2"/>
          <p:cNvSpPr>
            <a:spLocks noGrp="1"/>
          </p:cNvSpPr>
          <p:nvPr>
            <p:ph sz="quarter" idx="1"/>
          </p:nvPr>
        </p:nvSpPr>
        <p:spPr/>
        <p:txBody>
          <a:bodyPr/>
          <a:lstStyle/>
          <a:p>
            <a:r>
              <a:rPr lang="pl-PL" dirty="0" smtClean="0"/>
              <a:t>„Škola je prostě nuda… akorát se ta </a:t>
            </a:r>
            <a:r>
              <a:rPr lang="cs-CZ" dirty="0" smtClean="0"/>
              <a:t>ztrapňovat… strašně mě bavilo chodit za školu…“. </a:t>
            </a:r>
          </a:p>
          <a:p>
            <a:pPr>
              <a:buNone/>
            </a:pPr>
            <a:endParaRPr lang="cs-CZ" dirty="0" smtClean="0"/>
          </a:p>
          <a:p>
            <a:r>
              <a:rPr lang="cs-CZ" dirty="0" smtClean="0"/>
              <a:t>Bylo to totiž „vzrušující a zábavné.“</a:t>
            </a:r>
          </a:p>
          <a:p>
            <a:endParaRPr lang="cs-CZ" dirty="0" smtClean="0"/>
          </a:p>
          <a:p>
            <a:r>
              <a:rPr lang="cs-CZ" dirty="0" smtClean="0"/>
              <a:t>„</a:t>
            </a:r>
            <a:r>
              <a:rPr lang="cs-CZ" dirty="0" err="1" smtClean="0"/>
              <a:t>Bordel</a:t>
            </a:r>
            <a:r>
              <a:rPr lang="cs-CZ" dirty="0" smtClean="0"/>
              <a:t> se dělat musí“.</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7467600" cy="1143000"/>
          </a:xfrm>
        </p:spPr>
        <p:txBody>
          <a:bodyPr>
            <a:normAutofit fontScale="90000"/>
          </a:bodyPr>
          <a:lstStyle/>
          <a:p>
            <a:r>
              <a:rPr lang="cs-CZ" dirty="0" smtClean="0"/>
              <a:t/>
            </a:r>
            <a:br>
              <a:rPr lang="cs-CZ" dirty="0" smtClean="0"/>
            </a:br>
            <a:r>
              <a:rPr lang="cs-CZ" dirty="0" smtClean="0"/>
              <a:t/>
            </a:r>
            <a:br>
              <a:rPr lang="cs-CZ" dirty="0" smtClean="0"/>
            </a:br>
            <a:r>
              <a:rPr lang="cs-CZ" dirty="0" smtClean="0"/>
              <a:t>Interpretace problémového chování</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„No </a:t>
            </a:r>
            <a:r>
              <a:rPr lang="cs-CZ" dirty="0" err="1" smtClean="0"/>
              <a:t>ňáký</a:t>
            </a:r>
            <a:r>
              <a:rPr lang="cs-CZ" dirty="0" smtClean="0"/>
              <a:t> [absence ve škole] mě taťka </a:t>
            </a:r>
            <a:r>
              <a:rPr lang="cs-CZ" dirty="0" err="1" smtClean="0"/>
              <a:t>vomlouval</a:t>
            </a:r>
            <a:r>
              <a:rPr lang="cs-CZ" dirty="0" smtClean="0"/>
              <a:t>… Se snažil </a:t>
            </a:r>
            <a:r>
              <a:rPr lang="cs-CZ" dirty="0" err="1" smtClean="0"/>
              <a:t>dycky</a:t>
            </a:r>
            <a:r>
              <a:rPr lang="cs-CZ" dirty="0" smtClean="0"/>
              <a:t> nějak vyjít vstříc… Ale prostě potom už řek’, že mi to </a:t>
            </a:r>
            <a:r>
              <a:rPr lang="cs-CZ" dirty="0" err="1" smtClean="0"/>
              <a:t>vomlouvat</a:t>
            </a:r>
            <a:r>
              <a:rPr lang="cs-CZ" dirty="0" smtClean="0"/>
              <a:t> nebude.“ „</a:t>
            </a:r>
            <a:r>
              <a:rPr lang="cs-CZ" dirty="0" err="1" smtClean="0"/>
              <a:t>Sme</a:t>
            </a:r>
            <a:r>
              <a:rPr lang="cs-CZ" dirty="0" smtClean="0"/>
              <a:t> měli </a:t>
            </a:r>
            <a:r>
              <a:rPr lang="cs-CZ" dirty="0" err="1" smtClean="0"/>
              <a:t>vomluvenky</a:t>
            </a:r>
            <a:r>
              <a:rPr lang="cs-CZ" dirty="0" smtClean="0"/>
              <a:t> od doktora… </a:t>
            </a:r>
            <a:r>
              <a:rPr lang="cs-CZ" dirty="0" err="1" smtClean="0"/>
              <a:t>Kámoši</a:t>
            </a:r>
            <a:r>
              <a:rPr lang="cs-CZ" dirty="0" smtClean="0"/>
              <a:t> měli razítka. To nějak měli písmenka, tak </a:t>
            </a:r>
            <a:r>
              <a:rPr lang="cs-CZ" dirty="0" err="1" smtClean="0"/>
              <a:t>sme</a:t>
            </a:r>
            <a:r>
              <a:rPr lang="cs-CZ" dirty="0" smtClean="0"/>
              <a:t> to skládali z písmenek… A potom… se na to </a:t>
            </a:r>
            <a:r>
              <a:rPr lang="cs-CZ" dirty="0" err="1" smtClean="0"/>
              <a:t>ňák</a:t>
            </a:r>
            <a:r>
              <a:rPr lang="cs-CZ" dirty="0" smtClean="0"/>
              <a:t> přišlo. Tak  </a:t>
            </a:r>
            <a:r>
              <a:rPr lang="cs-CZ" dirty="0" err="1" smtClean="0"/>
              <a:t>sme</a:t>
            </a:r>
            <a:r>
              <a:rPr lang="cs-CZ" dirty="0" smtClean="0"/>
              <a:t> toho nechali. A jinak </a:t>
            </a:r>
            <a:r>
              <a:rPr lang="cs-CZ" dirty="0" err="1" smtClean="0"/>
              <a:t>dycky</a:t>
            </a:r>
            <a:r>
              <a:rPr lang="cs-CZ" dirty="0" smtClean="0"/>
              <a:t> třeba </a:t>
            </a:r>
            <a:r>
              <a:rPr lang="cs-CZ" dirty="0" err="1" smtClean="0"/>
              <a:t>sme</a:t>
            </a:r>
            <a:r>
              <a:rPr lang="cs-CZ" dirty="0" smtClean="0"/>
              <a:t> šli na kožní, že </a:t>
            </a:r>
            <a:r>
              <a:rPr lang="cs-CZ" dirty="0" err="1" smtClean="0"/>
              <a:t>potřebujem</a:t>
            </a:r>
            <a:r>
              <a:rPr lang="cs-CZ" dirty="0" smtClean="0"/>
              <a:t> razítko… A </a:t>
            </a:r>
            <a:r>
              <a:rPr lang="cs-CZ" dirty="0" err="1" smtClean="0"/>
              <a:t>dycky</a:t>
            </a:r>
            <a:r>
              <a:rPr lang="cs-CZ" dirty="0" smtClean="0"/>
              <a:t> nám dali razítko. Ze začátku. Pak se na to ve škole přišlo… Volali tam… a už nám nedali. A to </a:t>
            </a:r>
            <a:r>
              <a:rPr lang="cs-CZ" dirty="0" err="1" smtClean="0"/>
              <a:t>sme</a:t>
            </a:r>
            <a:r>
              <a:rPr lang="cs-CZ" dirty="0" smtClean="0"/>
              <a:t> tam přišli a ‘už vám jako nedáme’, razítko.“ (P2) </a:t>
            </a:r>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Interpretace problémového chování</a:t>
            </a:r>
            <a:endParaRPr lang="cs-CZ" dirty="0"/>
          </a:p>
        </p:txBody>
      </p:sp>
      <p:sp>
        <p:nvSpPr>
          <p:cNvPr id="3" name="Zástupný symbol pro obsah 2"/>
          <p:cNvSpPr>
            <a:spLocks noGrp="1"/>
          </p:cNvSpPr>
          <p:nvPr>
            <p:ph sz="quarter" idx="1"/>
          </p:nvPr>
        </p:nvSpPr>
        <p:spPr/>
        <p:txBody>
          <a:bodyPr>
            <a:normAutofit/>
          </a:bodyPr>
          <a:lstStyle/>
          <a:p>
            <a:r>
              <a:rPr lang="cs-CZ" dirty="0" smtClean="0"/>
              <a:t>Já sem taky začínal… </a:t>
            </a:r>
            <a:r>
              <a:rPr lang="cs-CZ" dirty="0" err="1" smtClean="0"/>
              <a:t>bonbonama</a:t>
            </a:r>
            <a:r>
              <a:rPr lang="cs-CZ" dirty="0" smtClean="0"/>
              <a:t>… žvýkačky… dražší a dražší… Potom to skončilo až doma… </a:t>
            </a:r>
            <a:r>
              <a:rPr lang="cs-CZ" dirty="0" err="1" smtClean="0"/>
              <a:t>Čórováním</a:t>
            </a:r>
            <a:r>
              <a:rPr lang="cs-CZ" dirty="0" smtClean="0"/>
              <a:t> aut… ale je to úplně všechno stejný…  „Tak </a:t>
            </a:r>
            <a:r>
              <a:rPr lang="cs-CZ" dirty="0" err="1" smtClean="0"/>
              <a:t>dyž</a:t>
            </a:r>
            <a:r>
              <a:rPr lang="cs-CZ" dirty="0" smtClean="0"/>
              <a:t> má taťka prachy… </a:t>
            </a:r>
            <a:r>
              <a:rPr lang="cs-CZ" dirty="0" err="1" smtClean="0"/>
              <a:t>von</a:t>
            </a:r>
            <a:r>
              <a:rPr lang="cs-CZ" dirty="0" smtClean="0"/>
              <a:t> je </a:t>
            </a:r>
            <a:r>
              <a:rPr lang="cs-CZ" dirty="0" err="1" smtClean="0"/>
              <a:t>takovej</a:t>
            </a:r>
            <a:r>
              <a:rPr lang="cs-CZ" dirty="0" smtClean="0"/>
              <a:t> spíš… že nepočítá… tak je má v </a:t>
            </a:r>
            <a:r>
              <a:rPr lang="cs-CZ" dirty="0" err="1" smtClean="0"/>
              <a:t>kapsi</a:t>
            </a:r>
            <a:r>
              <a:rPr lang="cs-CZ" dirty="0" smtClean="0"/>
              <a:t> [u saka nebo kalhot, hozených přes židli].“ (P2) </a:t>
            </a:r>
          </a:p>
          <a:p>
            <a:pPr>
              <a:buNone/>
            </a:pPr>
            <a:endParaRPr lang="cs-CZ" dirty="0" smtClean="0"/>
          </a:p>
          <a:p>
            <a:r>
              <a:rPr lang="cs-CZ" dirty="0" smtClean="0"/>
              <a:t> Třeba když </a:t>
            </a:r>
            <a:r>
              <a:rPr lang="cs-CZ" dirty="0" err="1" smtClean="0"/>
              <a:t>dete</a:t>
            </a:r>
            <a:r>
              <a:rPr lang="cs-CZ" dirty="0" smtClean="0"/>
              <a:t> jednou za školu… Tak už prostě frčíte… už </a:t>
            </a:r>
            <a:r>
              <a:rPr lang="cs-CZ" dirty="0" err="1" smtClean="0"/>
              <a:t>dete</a:t>
            </a:r>
            <a:r>
              <a:rPr lang="cs-CZ" dirty="0" smtClean="0"/>
              <a:t> pořád… Jednou zalžete a lže </a:t>
            </a:r>
            <a:r>
              <a:rPr lang="cs-CZ" dirty="0" err="1" smtClean="0"/>
              <a:t>furt</a:t>
            </a:r>
            <a:r>
              <a:rPr lang="cs-CZ" dirty="0" smtClean="0"/>
              <a:t>… Já </a:t>
            </a:r>
            <a:r>
              <a:rPr lang="cs-CZ" dirty="0" err="1" smtClean="0"/>
              <a:t>nevim</a:t>
            </a:r>
            <a:r>
              <a:rPr lang="cs-CZ" dirty="0" smtClean="0"/>
              <a:t>… prostě sklouznete do toho… úplně se vám to líbí. (P14) </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Interpretace problémového chování</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Vzal jsem si peníze… </a:t>
            </a:r>
            <a:r>
              <a:rPr lang="cs-CZ" dirty="0" err="1" smtClean="0"/>
              <a:t>Sme</a:t>
            </a:r>
            <a:r>
              <a:rPr lang="cs-CZ" dirty="0" smtClean="0"/>
              <a:t> šli </a:t>
            </a:r>
            <a:r>
              <a:rPr lang="cs-CZ" dirty="0" err="1" smtClean="0"/>
              <a:t>dycky</a:t>
            </a:r>
            <a:r>
              <a:rPr lang="cs-CZ" dirty="0" smtClean="0"/>
              <a:t> si někam sednout… Tak sem si mohl  jít sednout kamkoli… Byl sem prostě výš než ostatní. Když člověk nemá peníze nebo cigára. To nemůže jít do hospody, vůbec nikam a </a:t>
            </a:r>
            <a:r>
              <a:rPr lang="cs-CZ" dirty="0" err="1" smtClean="0"/>
              <a:t>apsťák</a:t>
            </a:r>
            <a:r>
              <a:rPr lang="cs-CZ" dirty="0" smtClean="0"/>
              <a:t> [sic] to je na hovno… A občas se taky potřebuju vytáhnout před </a:t>
            </a:r>
            <a:r>
              <a:rPr lang="cs-CZ" dirty="0" err="1" smtClean="0"/>
              <a:t>klukama</a:t>
            </a:r>
            <a:r>
              <a:rPr lang="cs-CZ" dirty="0" smtClean="0"/>
              <a:t>… i před </a:t>
            </a:r>
            <a:r>
              <a:rPr lang="cs-CZ" dirty="0" err="1" smtClean="0"/>
              <a:t>holkama</a:t>
            </a:r>
            <a:r>
              <a:rPr lang="cs-CZ" dirty="0" smtClean="0"/>
              <a:t>… Když člověk nemá peníze, tak tu svoji vysněnou lásku nemůže nikam pozvat ani jí nabídnout cigaretu… Před </a:t>
            </a:r>
            <a:r>
              <a:rPr lang="cs-CZ" dirty="0" err="1" smtClean="0"/>
              <a:t>kámošema</a:t>
            </a:r>
            <a:r>
              <a:rPr lang="cs-CZ" dirty="0" smtClean="0"/>
              <a:t> </a:t>
            </a:r>
            <a:r>
              <a:rPr lang="cs-CZ" dirty="0" err="1" smtClean="0"/>
              <a:t>nějakejch</a:t>
            </a:r>
            <a:r>
              <a:rPr lang="cs-CZ" dirty="0" smtClean="0"/>
              <a:t> 50 korun nemůžu vytáhnout, to by se mi vysmáli do obličeje. (P2)</a:t>
            </a:r>
          </a:p>
          <a:p>
            <a:pPr>
              <a:buNone/>
            </a:pPr>
            <a:endParaRPr lang="cs-CZ" dirty="0" smtClean="0"/>
          </a:p>
          <a:p>
            <a:r>
              <a:rPr lang="cs-CZ" dirty="0" smtClean="0"/>
              <a:t>Co mám ty </a:t>
            </a:r>
            <a:r>
              <a:rPr lang="cs-CZ" dirty="0" err="1" smtClean="0"/>
              <a:t>kámoše</a:t>
            </a:r>
            <a:r>
              <a:rPr lang="cs-CZ" dirty="0" smtClean="0"/>
              <a:t>… tak to sou všechno podnikatelé [míněno: děti podnikatelů]… a ty prachy </a:t>
            </a:r>
            <a:r>
              <a:rPr lang="cs-CZ" dirty="0" err="1" smtClean="0"/>
              <a:t>maj</a:t>
            </a:r>
            <a:r>
              <a:rPr lang="cs-CZ" dirty="0" smtClean="0"/>
              <a:t> taky a </a:t>
            </a:r>
            <a:r>
              <a:rPr lang="cs-CZ" dirty="0" err="1" smtClean="0"/>
              <a:t>nemusejou</a:t>
            </a:r>
            <a:r>
              <a:rPr lang="cs-CZ" dirty="0" smtClean="0"/>
              <a:t> je krást. (P2)</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TotalTime>
  <Words>1399</Words>
  <Application>Microsoft Office PowerPoint</Application>
  <PresentationFormat>Předvádění na obrazovce (4:3)</PresentationFormat>
  <Paragraphs>246</Paragraphs>
  <Slides>40</Slides>
  <Notes>1</Notes>
  <HiddenSlides>0</HiddenSlides>
  <MMClips>0</MMClips>
  <ScaleCrop>false</ScaleCrop>
  <HeadingPairs>
    <vt:vector size="4" baseType="variant">
      <vt:variant>
        <vt:lpstr>Motiv</vt:lpstr>
      </vt:variant>
      <vt:variant>
        <vt:i4>1</vt:i4>
      </vt:variant>
      <vt:variant>
        <vt:lpstr>Nadpisy snímků</vt:lpstr>
      </vt:variant>
      <vt:variant>
        <vt:i4>40</vt:i4>
      </vt:variant>
    </vt:vector>
  </HeadingPairs>
  <TitlesOfParts>
    <vt:vector size="41" baseType="lpstr">
      <vt:lpstr>Arkýř</vt:lpstr>
      <vt:lpstr>Teorie výchovy a řešení výchovných problémů</vt:lpstr>
      <vt:lpstr>Přehled témat</vt:lpstr>
      <vt:lpstr>6) Problémy v chování a poruchy chování </vt:lpstr>
      <vt:lpstr> Terminologie</vt:lpstr>
      <vt:lpstr>Cliff Evans: Skutečný příběh</vt:lpstr>
      <vt:lpstr>Interpretace problémového chování</vt:lpstr>
      <vt:lpstr>  Interpretace problémového chování </vt:lpstr>
      <vt:lpstr>Interpretace problémového chování</vt:lpstr>
      <vt:lpstr>Interpretace problémového chování</vt:lpstr>
      <vt:lpstr>Interpretace problémového chování</vt:lpstr>
      <vt:lpstr>Nuda jako příčina problémového chování</vt:lpstr>
      <vt:lpstr>Interpretace problémového chování</vt:lpstr>
      <vt:lpstr>Řešení problémového chování</vt:lpstr>
      <vt:lpstr>Případová studie</vt:lpstr>
      <vt:lpstr>Otázky k semináři</vt:lpstr>
      <vt:lpstr>7) Rezistentní chování žáků </vt:lpstr>
      <vt:lpstr>Definice rezistence ve škole</vt:lpstr>
      <vt:lpstr>Teorie rezistence ve škole</vt:lpstr>
      <vt:lpstr>Dvojí pohled na rezistenci žáků</vt:lpstr>
      <vt:lpstr>Výsledky – rezistentní strategie</vt:lpstr>
      <vt:lpstr>Pasivní strategie</vt:lpstr>
      <vt:lpstr>Závěrem</vt:lpstr>
      <vt:lpstr>Snímek 23</vt:lpstr>
      <vt:lpstr>Snímek 24</vt:lpstr>
      <vt:lpstr>Závěrem</vt:lpstr>
      <vt:lpstr>Závěrem</vt:lpstr>
      <vt:lpstr>Snímek 27</vt:lpstr>
      <vt:lpstr>Snímek 28</vt:lpstr>
      <vt:lpstr>Agresivita ve škole netradiční pohled: rvačka jako kulturní forma“ (D. Bittnerová)</vt:lpstr>
      <vt:lpstr>Mimo roli: Helena</vt:lpstr>
      <vt:lpstr>Agresivita jako problém</vt:lpstr>
      <vt:lpstr>Šikana jako extrémní podoba agresivity</vt:lpstr>
      <vt:lpstr> Projevy šikany </vt:lpstr>
      <vt:lpstr>Agresor a Oběť Šikany</vt:lpstr>
      <vt:lpstr>Vyšetřování šikany </vt:lpstr>
      <vt:lpstr>Postup vyšetřování</vt:lpstr>
      <vt:lpstr>Prevence šikany na školách</vt:lpstr>
      <vt:lpstr>Kyberšikana</vt:lpstr>
      <vt:lpstr>K zamyšlení</vt:lpstr>
      <vt:lpstr>Shrnutí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lektor</cp:lastModifiedBy>
  <cp:revision>32</cp:revision>
  <dcterms:created xsi:type="dcterms:W3CDTF">2012-11-19T18:02:41Z</dcterms:created>
  <dcterms:modified xsi:type="dcterms:W3CDTF">2015-05-07T14:26:55Z</dcterms:modified>
</cp:coreProperties>
</file>