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77" r:id="rId3"/>
    <p:sldId id="278" r:id="rId4"/>
    <p:sldId id="257" r:id="rId5"/>
    <p:sldId id="272" r:id="rId6"/>
    <p:sldId id="279" r:id="rId7"/>
    <p:sldId id="267" r:id="rId8"/>
    <p:sldId id="273" r:id="rId9"/>
    <p:sldId id="274" r:id="rId10"/>
    <p:sldId id="275" r:id="rId11"/>
    <p:sldId id="276" r:id="rId12"/>
    <p:sldId id="280" r:id="rId13"/>
    <p:sldId id="271" r:id="rId14"/>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8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F21B4559-6B74-44F1-BCCE-752F088767CD}" type="datetimeFigureOut">
              <a:rPr lang="cs-CZ" smtClean="0"/>
              <a:pPr/>
              <a:t>7.5.2015</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3DD54D38-E1EE-425E-8ACA-7724B00D3CE8}"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610DA9A8-4129-47B6-9D97-6286B18B2B8B}" type="datetimeFigureOut">
              <a:rPr lang="cs-CZ" smtClean="0"/>
              <a:pPr/>
              <a:t>7.5.2015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7.5.2015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7.5.2015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610DA9A8-4129-47B6-9D97-6286B18B2B8B}" type="datetimeFigureOut">
              <a:rPr lang="cs-CZ" smtClean="0"/>
              <a:pPr/>
              <a:t>7.5.2015</a:t>
            </a:fld>
            <a:endParaRPr lang="cs-CZ"/>
          </a:p>
        </p:txBody>
      </p:sp>
      <p:sp>
        <p:nvSpPr>
          <p:cNvPr id="9" name="Zástupný symbol pro číslo snímku 8"/>
          <p:cNvSpPr>
            <a:spLocks noGrp="1"/>
          </p:cNvSpPr>
          <p:nvPr>
            <p:ph type="sldNum" sz="quarter" idx="15"/>
          </p:nvPr>
        </p:nvSpPr>
        <p:spPr/>
        <p:txBody>
          <a:bodyPr rtlCol="0"/>
          <a:lstStyle/>
          <a:p>
            <a:fld id="{59B0D257-DF19-4C28-962B-066DBC95C59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610DA9A8-4129-47B6-9D97-6286B18B2B8B}" type="datetimeFigureOut">
              <a:rPr lang="cs-CZ" smtClean="0"/>
              <a:pPr/>
              <a:t>7.5.2015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59B0D257-DF19-4C28-962B-066DBC95C59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10DA9A8-4129-47B6-9D97-6286B18B2B8B}" type="datetimeFigureOut">
              <a:rPr lang="cs-CZ" smtClean="0"/>
              <a:pPr/>
              <a:t>7.5.2015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B0D257-DF19-4C28-962B-066DBC95C59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610DA9A8-4129-47B6-9D97-6286B18B2B8B}" type="datetimeFigureOut">
              <a:rPr lang="cs-CZ" smtClean="0"/>
              <a:pPr/>
              <a:t>7.5.2015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B0D257-DF19-4C28-962B-066DBC95C59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610DA9A8-4129-47B6-9D97-6286B18B2B8B}" type="datetimeFigureOut">
              <a:rPr lang="cs-CZ" smtClean="0"/>
              <a:pPr/>
              <a:t>7.5.2015</a:t>
            </a:fld>
            <a:endParaRPr lang="cs-CZ"/>
          </a:p>
        </p:txBody>
      </p:sp>
      <p:sp>
        <p:nvSpPr>
          <p:cNvPr id="7" name="Zástupný symbol pro číslo snímku 6"/>
          <p:cNvSpPr>
            <a:spLocks noGrp="1"/>
          </p:cNvSpPr>
          <p:nvPr>
            <p:ph type="sldNum" sz="quarter" idx="11"/>
          </p:nvPr>
        </p:nvSpPr>
        <p:spPr/>
        <p:txBody>
          <a:bodyPr rtlCol="0"/>
          <a:lstStyle/>
          <a:p>
            <a:fld id="{59B0D257-DF19-4C28-962B-066DBC95C59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0DA9A8-4129-47B6-9D97-6286B18B2B8B}" type="datetimeFigureOut">
              <a:rPr lang="cs-CZ" smtClean="0"/>
              <a:pPr/>
              <a:t>7.5.2015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610DA9A8-4129-47B6-9D97-6286B18B2B8B}" type="datetimeFigureOut">
              <a:rPr lang="cs-CZ" smtClean="0"/>
              <a:pPr/>
              <a:t>7.5.2015</a:t>
            </a:fld>
            <a:endParaRPr lang="cs-CZ"/>
          </a:p>
        </p:txBody>
      </p:sp>
      <p:sp>
        <p:nvSpPr>
          <p:cNvPr id="22" name="Zástupný symbol pro číslo snímku 21"/>
          <p:cNvSpPr>
            <a:spLocks noGrp="1"/>
          </p:cNvSpPr>
          <p:nvPr>
            <p:ph type="sldNum" sz="quarter" idx="15"/>
          </p:nvPr>
        </p:nvSpPr>
        <p:spPr/>
        <p:txBody>
          <a:bodyPr rtlCol="0"/>
          <a:lstStyle/>
          <a:p>
            <a:fld id="{59B0D257-DF19-4C28-962B-066DBC95C59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610DA9A8-4129-47B6-9D97-6286B18B2B8B}" type="datetimeFigureOut">
              <a:rPr lang="cs-CZ" smtClean="0"/>
              <a:pPr/>
              <a:t>7.5.2015</a:t>
            </a:fld>
            <a:endParaRPr lang="cs-CZ"/>
          </a:p>
        </p:txBody>
      </p:sp>
      <p:sp>
        <p:nvSpPr>
          <p:cNvPr id="18" name="Zástupný symbol pro číslo snímku 17"/>
          <p:cNvSpPr>
            <a:spLocks noGrp="1"/>
          </p:cNvSpPr>
          <p:nvPr>
            <p:ph type="sldNum" sz="quarter" idx="11"/>
          </p:nvPr>
        </p:nvSpPr>
        <p:spPr/>
        <p:txBody>
          <a:bodyPr rtlCol="0"/>
          <a:lstStyle/>
          <a:p>
            <a:fld id="{59B0D257-DF19-4C28-962B-066DBC95C59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0DA9A8-4129-47B6-9D97-6286B18B2B8B}" type="datetimeFigureOut">
              <a:rPr lang="cs-CZ" smtClean="0"/>
              <a:pPr/>
              <a:t>7.5.2015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B0D257-DF19-4C28-962B-066DBC95C59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katedry.ped.muni.cz/pedagogika/wp-content/uploads/sites/17/2014/10/komensky_02_12.pdf" TargetMode="External"/><Relationship Id="rId2" Type="http://schemas.openxmlformats.org/officeDocument/2006/relationships/hyperlink" Target="http://katedry.ped.muni.cz/pedagogika/wp-content/uploads/sites/17/2014/10/komensky_01_12.pdf" TargetMode="External"/><Relationship Id="rId1" Type="http://schemas.openxmlformats.org/officeDocument/2006/relationships/slideLayout" Target="../slideLayouts/slideLayout2.xml"/><Relationship Id="rId5" Type="http://schemas.openxmlformats.org/officeDocument/2006/relationships/hyperlink" Target="http://katedry.ped.muni.cz/pedagogika/wp-content/uploads/sites/17/2014/10/komensky_04_13.pdf" TargetMode="External"/><Relationship Id="rId4" Type="http://schemas.openxmlformats.org/officeDocument/2006/relationships/hyperlink" Target="http://katedry.ped.muni.cz/pedagogika/wp-content/uploads/sites/17/2014/10/komensky_03_13.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4000" dirty="0" smtClean="0"/>
              <a:t>AUTORITA</a:t>
            </a:r>
            <a:br>
              <a:rPr lang="cs-CZ" sz="4000" dirty="0" smtClean="0"/>
            </a:br>
            <a:r>
              <a:rPr lang="cs-CZ" sz="4000" dirty="0" smtClean="0"/>
              <a:t>KÁZEŇ A </a:t>
            </a:r>
            <a:br>
              <a:rPr lang="cs-CZ" sz="4000" dirty="0" smtClean="0"/>
            </a:br>
            <a:r>
              <a:rPr lang="cs-CZ" sz="4000" dirty="0" smtClean="0"/>
              <a:t>MOC VE ŠKOLNÍ TŘÍDĚ</a:t>
            </a:r>
            <a:endParaRPr lang="cs-CZ" sz="4000" dirty="0"/>
          </a:p>
        </p:txBody>
      </p:sp>
      <p:sp>
        <p:nvSpPr>
          <p:cNvPr id="3" name="Podnadpis 2"/>
          <p:cNvSpPr>
            <a:spLocks noGrp="1"/>
          </p:cNvSpPr>
          <p:nvPr>
            <p:ph type="subTitle" idx="1"/>
          </p:nvPr>
        </p:nvSpPr>
        <p:spPr/>
        <p:txBody>
          <a:bodyPr/>
          <a:lstStyle/>
          <a:p>
            <a:endParaRPr lang="cs-CZ" dirty="0"/>
          </a:p>
          <a:p>
            <a:r>
              <a:rPr lang="cs-CZ" dirty="0" smtClean="0"/>
              <a:t>4. seminář Teorie a metodiky výchovy</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ukázky 3</a:t>
            </a:r>
            <a:endParaRPr lang="cs-CZ" dirty="0"/>
          </a:p>
        </p:txBody>
      </p:sp>
      <p:sp>
        <p:nvSpPr>
          <p:cNvPr id="3" name="Zástupný symbol pro obsah 2"/>
          <p:cNvSpPr>
            <a:spLocks noGrp="1"/>
          </p:cNvSpPr>
          <p:nvPr>
            <p:ph sz="quarter" idx="1"/>
          </p:nvPr>
        </p:nvSpPr>
        <p:spPr/>
        <p:txBody>
          <a:bodyPr/>
          <a:lstStyle/>
          <a:p>
            <a:endParaRPr lang="cs-CZ"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63988" y="1700808"/>
            <a:ext cx="2457450" cy="47053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23928" y="1772816"/>
            <a:ext cx="2181225" cy="3476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318283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Analýza </a:t>
            </a:r>
            <a:r>
              <a:rPr lang="cs-CZ" dirty="0" smtClean="0"/>
              <a:t>ukázky 4</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t>Ž Filip: Školní prostory jsou zbytečně velké. Je tam </a:t>
            </a:r>
            <a:r>
              <a:rPr lang="cs-CZ" dirty="0" err="1" smtClean="0"/>
              <a:t>depris</a:t>
            </a:r>
            <a:r>
              <a:rPr lang="cs-CZ" dirty="0" smtClean="0"/>
              <a:t>, </a:t>
            </a:r>
          </a:p>
          <a:p>
            <a:pPr>
              <a:buNone/>
            </a:pPr>
            <a:r>
              <a:rPr lang="cs-CZ" dirty="0" smtClean="0"/>
              <a:t>	</a:t>
            </a:r>
            <a:r>
              <a:rPr lang="cs-CZ" dirty="0" err="1" smtClean="0"/>
              <a:t>depre</a:t>
            </a:r>
            <a:r>
              <a:rPr lang="cs-CZ" dirty="0" smtClean="0"/>
              <a:t> (smích) depresivní prostředí a hlavně učitelé. Škola má </a:t>
            </a:r>
          </a:p>
          <a:p>
            <a:pPr>
              <a:buNone/>
            </a:pPr>
            <a:r>
              <a:rPr lang="cs-CZ" dirty="0" smtClean="0"/>
              <a:t>	hnusně červenou barvu, zato má dvě tělocvičny. Jsou tam </a:t>
            </a:r>
          </a:p>
          <a:p>
            <a:pPr>
              <a:buNone/>
            </a:pPr>
            <a:r>
              <a:rPr lang="cs-CZ" dirty="0" smtClean="0"/>
              <a:t>	kuchařky, které neumí vařit. </a:t>
            </a:r>
          </a:p>
          <a:p>
            <a:pPr>
              <a:buNone/>
            </a:pPr>
            <a:r>
              <a:rPr lang="cs-CZ" dirty="0" smtClean="0"/>
              <a:t>	(celá třída se směje) </a:t>
            </a:r>
          </a:p>
          <a:p>
            <a:r>
              <a:rPr lang="cs-CZ" dirty="0" smtClean="0"/>
              <a:t>U: Já to, já to řeknu té kuchařce. Počkej jako, ti jednu švihne a </a:t>
            </a:r>
          </a:p>
          <a:p>
            <a:pPr>
              <a:buNone/>
            </a:pPr>
            <a:r>
              <a:rPr lang="cs-CZ" dirty="0" smtClean="0"/>
              <a:t>	bude to. </a:t>
            </a:r>
          </a:p>
          <a:p>
            <a:pPr>
              <a:buNone/>
            </a:pPr>
            <a:r>
              <a:rPr lang="cs-CZ" dirty="0" smtClean="0"/>
              <a:t>	(celá třída se směje) </a:t>
            </a:r>
          </a:p>
          <a:p>
            <a:r>
              <a:rPr lang="cs-CZ" dirty="0" smtClean="0"/>
              <a:t>U: To byl subjektivní. To byla taková těžká technika školy, </a:t>
            </a:r>
          </a:p>
          <a:p>
            <a:pPr>
              <a:buNone/>
            </a:pPr>
            <a:r>
              <a:rPr lang="cs-CZ" dirty="0" smtClean="0"/>
              <a:t>	subjektivní. Jako myslíš, že jako ti způsobuji depresi jako </a:t>
            </a:r>
          </a:p>
          <a:p>
            <a:pPr>
              <a:buNone/>
            </a:pPr>
            <a:r>
              <a:rPr lang="cs-CZ" dirty="0" smtClean="0"/>
              <a:t>	učitel? </a:t>
            </a:r>
          </a:p>
          <a:p>
            <a:r>
              <a:rPr lang="cs-CZ" dirty="0" smtClean="0"/>
              <a:t>(celá třída se směje) </a:t>
            </a:r>
          </a:p>
          <a:p>
            <a:r>
              <a:rPr lang="cs-CZ" dirty="0" smtClean="0"/>
              <a:t>Ž Filip: Ne, vy ne. Ostatní. </a:t>
            </a:r>
          </a:p>
          <a:p>
            <a:r>
              <a:rPr lang="cs-CZ" dirty="0" smtClean="0"/>
              <a:t>U: Jo? Těma </a:t>
            </a:r>
            <a:r>
              <a:rPr lang="cs-CZ" dirty="0" err="1" smtClean="0"/>
              <a:t>čtvrtletkama</a:t>
            </a:r>
            <a:r>
              <a:rPr lang="cs-CZ" dirty="0" smtClean="0"/>
              <a:t> jo? </a:t>
            </a:r>
          </a:p>
          <a:p>
            <a:r>
              <a:rPr lang="cs-CZ" dirty="0" smtClean="0"/>
              <a:t>Ž Filip: Někteří třeba. </a:t>
            </a:r>
          </a:p>
          <a:p>
            <a:r>
              <a:rPr lang="cs-CZ" dirty="0" smtClean="0"/>
              <a:t>U: Někteří učitelé. (úsměv) </a:t>
            </a:r>
          </a:p>
          <a:p>
            <a:r>
              <a:rPr lang="cs-CZ" dirty="0" smtClean="0"/>
              <a:t>ŽŽ: (mluví jeden přes druhého)</a:t>
            </a:r>
            <a:endParaRPr lang="cs-CZ" dirty="0"/>
          </a:p>
        </p:txBody>
      </p:sp>
    </p:spTree>
    <p:extLst>
      <p:ext uri="{BB962C8B-B14F-4D97-AF65-F5344CB8AC3E}">
        <p14:creationId xmlns:p14="http://schemas.microsoft.com/office/powerpoint/2010/main" xmlns="" val="2640723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 ve školní třídě ke studiu:</a:t>
            </a:r>
            <a:endParaRPr lang="cs-CZ" dirty="0"/>
          </a:p>
        </p:txBody>
      </p:sp>
      <p:sp>
        <p:nvSpPr>
          <p:cNvPr id="3" name="Zástupný symbol pro obsah 2"/>
          <p:cNvSpPr>
            <a:spLocks noGrp="1"/>
          </p:cNvSpPr>
          <p:nvPr>
            <p:ph sz="quarter" idx="1"/>
          </p:nvPr>
        </p:nvSpPr>
        <p:spPr/>
        <p:txBody>
          <a:bodyPr/>
          <a:lstStyle/>
          <a:p>
            <a:pPr>
              <a:buNone/>
            </a:pPr>
            <a:r>
              <a:rPr lang="cs-CZ" dirty="0" smtClean="0"/>
              <a:t>Časopis Komenský:</a:t>
            </a:r>
          </a:p>
          <a:p>
            <a:r>
              <a:rPr lang="cs-CZ" dirty="0" smtClean="0">
                <a:hlinkClick r:id="rId2"/>
              </a:rPr>
              <a:t>číslo 01 / září 2012 / ročník 137</a:t>
            </a:r>
            <a:endParaRPr lang="cs-CZ" dirty="0" smtClean="0"/>
          </a:p>
          <a:p>
            <a:r>
              <a:rPr lang="cs-CZ" u="sng" dirty="0" smtClean="0">
                <a:hlinkClick r:id="rId3"/>
              </a:rPr>
              <a:t>číslo 02 / září 2012 / ročník 137</a:t>
            </a:r>
            <a:endParaRPr lang="cs-CZ" dirty="0" smtClean="0"/>
          </a:p>
          <a:p>
            <a:r>
              <a:rPr lang="cs-CZ" dirty="0" smtClean="0">
                <a:hlinkClick r:id="rId4"/>
              </a:rPr>
              <a:t>číslo 03 / září 2012 / ročník 137</a:t>
            </a:r>
            <a:endParaRPr lang="cs-CZ" dirty="0" smtClean="0"/>
          </a:p>
          <a:p>
            <a:r>
              <a:rPr lang="cs-CZ" dirty="0" smtClean="0">
                <a:hlinkClick r:id="rId5"/>
              </a:rPr>
              <a:t>číslo 04 / září 2012 / ročník 137</a:t>
            </a:r>
            <a:endParaRPr lang="cs-CZ" dirty="0" smtClean="0"/>
          </a:p>
          <a:p>
            <a:pPr>
              <a:buNone/>
            </a:pPr>
            <a:endParaRPr lang="cs-CZ" dirty="0" smtClean="0"/>
          </a:p>
          <a:p>
            <a:pPr>
              <a:buNone/>
            </a:pPr>
            <a:r>
              <a:rPr lang="cs-CZ" dirty="0" smtClean="0"/>
              <a:t>Dostupné zde: http://www.</a:t>
            </a:r>
            <a:r>
              <a:rPr lang="cs-CZ" dirty="0" err="1" smtClean="0"/>
              <a:t>ped.muni.cz</a:t>
            </a:r>
            <a:r>
              <a:rPr lang="cs-CZ" dirty="0" smtClean="0"/>
              <a:t>/</a:t>
            </a:r>
            <a:r>
              <a:rPr lang="cs-CZ" dirty="0" err="1" smtClean="0"/>
              <a:t>komensky</a:t>
            </a:r>
            <a:r>
              <a:rPr lang="cs-CZ" dirty="0" smtClean="0"/>
              <a:t>/</a:t>
            </a:r>
            <a:r>
              <a:rPr lang="cs-CZ" dirty="0" err="1" smtClean="0"/>
              <a:t>predesle</a:t>
            </a:r>
            <a:r>
              <a:rPr lang="cs-CZ" dirty="0" smtClean="0"/>
              <a:t>-</a:t>
            </a:r>
            <a:r>
              <a:rPr lang="cs-CZ" dirty="0" err="1" smtClean="0"/>
              <a:t>rocniky</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normAutofit/>
          </a:bodyPr>
          <a:lstStyle/>
          <a:p>
            <a:pPr marL="457200" indent="-457200">
              <a:buAutoNum type="arabicParenR"/>
            </a:pPr>
            <a:r>
              <a:rPr lang="cs-CZ" dirty="0" smtClean="0"/>
              <a:t>Jaký je rozdíl mezi mocí a autoritou, mocí a kázní?</a:t>
            </a:r>
          </a:p>
          <a:p>
            <a:pPr marL="457200" indent="-457200">
              <a:buAutoNum type="arabicParenR"/>
            </a:pPr>
            <a:r>
              <a:rPr lang="cs-CZ" dirty="0" smtClean="0"/>
              <a:t>Jaké složky podporují moc učitele?</a:t>
            </a:r>
          </a:p>
          <a:p>
            <a:pPr marL="457200" indent="-457200">
              <a:buAutoNum type="arabicParenR"/>
            </a:pPr>
            <a:r>
              <a:rPr lang="cs-CZ" dirty="0" smtClean="0"/>
              <a:t>V čem se liší mocenská situace tahanice a cirkulace?</a:t>
            </a:r>
          </a:p>
          <a:p>
            <a:pPr marL="457200" indent="-457200">
              <a:buAutoNum type="arabicParenR"/>
            </a:pPr>
            <a:r>
              <a:rPr lang="cs-CZ" dirty="0" smtClean="0"/>
              <a:t>Kdy učitel hraje přesilovku z hlediska mocenské situace ve třídě?</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Autorita </a:t>
            </a:r>
            <a:endParaRPr lang="cs-CZ" dirty="0"/>
          </a:p>
        </p:txBody>
      </p:sp>
      <p:sp>
        <p:nvSpPr>
          <p:cNvPr id="3" name="Zástupný symbol pro obsah 2"/>
          <p:cNvSpPr>
            <a:spLocks noGrp="1"/>
          </p:cNvSpPr>
          <p:nvPr>
            <p:ph sz="quarter" idx="1"/>
          </p:nvPr>
        </p:nvSpPr>
        <p:spPr/>
        <p:txBody>
          <a:bodyPr>
            <a:normAutofit fontScale="92500" lnSpcReduction="10000"/>
          </a:bodyPr>
          <a:lstStyle/>
          <a:p>
            <a:pPr>
              <a:buNone/>
              <a:defRPr/>
            </a:pPr>
            <a:r>
              <a:rPr lang="cs-CZ" dirty="0" smtClean="0"/>
              <a:t>Autoritu přiřazujeme v pedagogickém procesu k tomu z aktérů, který uděluje rozkazy, zatímco k tomu, který je přijímá, vztahujeme pojmy poslušnost a kázeň. </a:t>
            </a:r>
          </a:p>
          <a:p>
            <a:pPr>
              <a:buNone/>
              <a:defRPr/>
            </a:pPr>
            <a:endParaRPr lang="cs-CZ" dirty="0" smtClean="0"/>
          </a:p>
          <a:p>
            <a:pPr>
              <a:buNone/>
              <a:defRPr/>
            </a:pPr>
            <a:r>
              <a:rPr lang="cs-CZ" dirty="0" smtClean="0"/>
              <a:t>Typy autority</a:t>
            </a:r>
          </a:p>
          <a:p>
            <a:pPr>
              <a:defRPr/>
            </a:pPr>
            <a:r>
              <a:rPr lang="cs-CZ" dirty="0" smtClean="0"/>
              <a:t>formální</a:t>
            </a:r>
          </a:p>
          <a:p>
            <a:pPr>
              <a:defRPr/>
            </a:pPr>
            <a:r>
              <a:rPr lang="cs-CZ" dirty="0" smtClean="0"/>
              <a:t>neformální</a:t>
            </a:r>
          </a:p>
          <a:p>
            <a:pPr lvl="1">
              <a:buFont typeface="Wingdings" pitchFamily="2" charset="2"/>
              <a:buChar char="Ø"/>
              <a:defRPr/>
            </a:pPr>
            <a:r>
              <a:rPr lang="cs-CZ" dirty="0" smtClean="0"/>
              <a:t>	věcná znalost předmětu</a:t>
            </a:r>
          </a:p>
          <a:p>
            <a:pPr lvl="1">
              <a:buFont typeface="Wingdings" pitchFamily="2" charset="2"/>
              <a:buChar char="Ø"/>
              <a:defRPr/>
            </a:pPr>
            <a:r>
              <a:rPr lang="cs-CZ" dirty="0" smtClean="0"/>
              <a:t>	učitel umí vyučovat</a:t>
            </a:r>
          </a:p>
          <a:p>
            <a:pPr lvl="1">
              <a:buFont typeface="Wingdings" pitchFamily="2" charset="2"/>
              <a:buChar char="Ø"/>
              <a:defRPr/>
            </a:pPr>
            <a:r>
              <a:rPr lang="cs-CZ" dirty="0" smtClean="0"/>
              <a:t>	přístup k žákům</a:t>
            </a:r>
          </a:p>
          <a:p>
            <a:pPr>
              <a:buNone/>
            </a:pPr>
            <a:endParaRPr lang="cs-CZ" dirty="0" smtClean="0"/>
          </a:p>
          <a:p>
            <a:pPr>
              <a:buNone/>
            </a:pPr>
            <a:r>
              <a:rPr lang="cs-CZ" dirty="0" smtClean="0"/>
              <a:t>Já jako autorita…</a:t>
            </a:r>
            <a:endParaRPr lang="cs-CZ" dirty="0"/>
          </a:p>
        </p:txBody>
      </p:sp>
    </p:spTree>
    <p:extLst>
      <p:ext uri="{BB962C8B-B14F-4D97-AF65-F5344CB8AC3E}">
        <p14:creationId xmlns:p14="http://schemas.microsoft.com/office/powerpoint/2010/main" xmlns="" val="213384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KÁZEŇ</a:t>
            </a:r>
            <a:endParaRPr lang="cs-CZ" dirty="0"/>
          </a:p>
        </p:txBody>
      </p:sp>
      <p:sp>
        <p:nvSpPr>
          <p:cNvPr id="3" name="Zástupný symbol pro obsah 2"/>
          <p:cNvSpPr>
            <a:spLocks noGrp="1"/>
          </p:cNvSpPr>
          <p:nvPr>
            <p:ph sz="quarter" idx="1"/>
          </p:nvPr>
        </p:nvSpPr>
        <p:spPr/>
        <p:txBody>
          <a:bodyPr>
            <a:normAutofit fontScale="92500" lnSpcReduction="10000"/>
          </a:bodyPr>
          <a:lstStyle/>
          <a:p>
            <a:pPr algn="just">
              <a:buFontTx/>
              <a:buChar char="-"/>
            </a:pPr>
            <a:r>
              <a:rPr lang="cs-CZ" dirty="0" smtClean="0"/>
              <a:t>dodržování stanovených nebo dobrovolně přijatých norem</a:t>
            </a:r>
          </a:p>
          <a:p>
            <a:pPr algn="just">
              <a:buFontTx/>
              <a:buChar char="-"/>
            </a:pPr>
            <a:r>
              <a:rPr lang="cs-CZ" dirty="0" smtClean="0"/>
              <a:t>vynucené podřízení se nebo prostředek funkčního vyučování a vývoje žáka?</a:t>
            </a:r>
          </a:p>
          <a:p>
            <a:pPr algn="just">
              <a:buFontTx/>
              <a:buChar char="-"/>
            </a:pPr>
            <a:r>
              <a:rPr lang="cs-CZ" dirty="0" smtClean="0"/>
              <a:t>nekázeň je když…</a:t>
            </a:r>
          </a:p>
          <a:p>
            <a:pPr algn="just">
              <a:buFontTx/>
              <a:buChar char="-"/>
            </a:pPr>
            <a:endParaRPr lang="cs-CZ" dirty="0" smtClean="0"/>
          </a:p>
          <a:p>
            <a:pPr>
              <a:buNone/>
            </a:pPr>
            <a:r>
              <a:rPr lang="cs-CZ" b="1" u="sng" dirty="0" smtClean="0"/>
              <a:t>Příčiny nekázně anebo proč žáci „zlobí“?</a:t>
            </a:r>
          </a:p>
          <a:p>
            <a:pPr algn="just">
              <a:buFont typeface="Arial" pitchFamily="34" charset="0"/>
              <a:buChar char="•"/>
              <a:defRPr/>
            </a:pPr>
            <a:r>
              <a:rPr lang="cs-CZ" b="1" dirty="0" smtClean="0"/>
              <a:t>biologické faktory </a:t>
            </a:r>
            <a:r>
              <a:rPr lang="cs-CZ" dirty="0" smtClean="0"/>
              <a:t>(např. odchylky stavby a funkce nervové soustavy žáka)</a:t>
            </a:r>
          </a:p>
          <a:p>
            <a:pPr algn="just">
              <a:buFont typeface="Arial" pitchFamily="34" charset="0"/>
              <a:buChar char="•"/>
              <a:defRPr/>
            </a:pPr>
            <a:r>
              <a:rPr lang="cs-CZ" b="1" dirty="0" smtClean="0"/>
              <a:t>sociální faktory </a:t>
            </a:r>
            <a:r>
              <a:rPr lang="cs-CZ" dirty="0" smtClean="0"/>
              <a:t>- vliv výchovného prostředí rodiny, skupinová dynamika třídy, vliv party, širší komunity, médií</a:t>
            </a:r>
          </a:p>
          <a:p>
            <a:pPr algn="just">
              <a:buFont typeface="Arial" pitchFamily="34" charset="0"/>
              <a:buChar char="•"/>
              <a:defRPr/>
            </a:pPr>
            <a:r>
              <a:rPr lang="cs-CZ" b="1" dirty="0" smtClean="0"/>
              <a:t>situační faktory </a:t>
            </a:r>
            <a:r>
              <a:rPr lang="cs-CZ" dirty="0" smtClean="0"/>
              <a:t>- okamžitá atmosféra třídy, událost v předchozí hodině, nudný výklad učitele</a:t>
            </a:r>
          </a:p>
          <a:p>
            <a:endParaRPr lang="cs-CZ" dirty="0"/>
          </a:p>
        </p:txBody>
      </p:sp>
    </p:spTree>
    <p:extLst>
      <p:ext uri="{BB962C8B-B14F-4D97-AF65-F5344CB8AC3E}">
        <p14:creationId xmlns:p14="http://schemas.microsoft.com/office/powerpoint/2010/main" xmlns="" val="319175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2587"/>
            <a:ext cx="7467600" cy="1143000"/>
          </a:xfrm>
        </p:spPr>
        <p:txBody>
          <a:bodyPr>
            <a:normAutofit/>
          </a:bodyPr>
          <a:lstStyle/>
          <a:p>
            <a:pPr algn="ctr"/>
            <a:r>
              <a:rPr lang="cs-CZ" dirty="0" smtClean="0"/>
              <a:t>Moc ve školní třídě</a:t>
            </a:r>
            <a:endParaRPr lang="cs-CZ" dirty="0"/>
          </a:p>
        </p:txBody>
      </p:sp>
      <p:sp>
        <p:nvSpPr>
          <p:cNvPr id="3" name="Zástupný symbol pro obsah 2"/>
          <p:cNvSpPr>
            <a:spLocks noGrp="1"/>
          </p:cNvSpPr>
          <p:nvPr>
            <p:ph sz="quarter" idx="1"/>
          </p:nvPr>
        </p:nvSpPr>
        <p:spPr/>
        <p:txBody>
          <a:bodyPr>
            <a:normAutofit/>
          </a:bodyPr>
          <a:lstStyle/>
          <a:p>
            <a:pPr lvl="0">
              <a:buNone/>
            </a:pPr>
            <a:r>
              <a:rPr lang="cs-CZ" dirty="0" smtClean="0"/>
              <a:t>Moc je schopnost ovlivňovat jednání </a:t>
            </a:r>
            <a:r>
              <a:rPr lang="cs-CZ" dirty="0"/>
              <a:t>jiné </a:t>
            </a:r>
            <a:r>
              <a:rPr lang="cs-CZ" dirty="0" smtClean="0"/>
              <a:t>osoby.</a:t>
            </a:r>
          </a:p>
          <a:p>
            <a:pPr lvl="0">
              <a:buNone/>
            </a:pPr>
            <a:r>
              <a:rPr lang="cs-CZ" b="1" dirty="0" smtClean="0"/>
              <a:t>Charakteristika moci:</a:t>
            </a:r>
          </a:p>
          <a:p>
            <a:pPr lvl="0"/>
            <a:r>
              <a:rPr lang="cs-CZ" dirty="0"/>
              <a:t>moc stále cirkuluje po </a:t>
            </a:r>
            <a:r>
              <a:rPr lang="cs-CZ" dirty="0" smtClean="0"/>
              <a:t>třídě, moc </a:t>
            </a:r>
            <a:r>
              <a:rPr lang="cs-CZ" dirty="0"/>
              <a:t>nikdo </a:t>
            </a:r>
            <a:r>
              <a:rPr lang="cs-CZ" dirty="0" smtClean="0"/>
              <a:t>nevlastní</a:t>
            </a:r>
          </a:p>
          <a:p>
            <a:pPr lvl="0"/>
            <a:r>
              <a:rPr lang="cs-CZ" dirty="0" smtClean="0"/>
              <a:t>uspořádání </a:t>
            </a:r>
            <a:r>
              <a:rPr lang="cs-CZ" dirty="0"/>
              <a:t>mocenských vztahů se neustále proměňuje napříč </a:t>
            </a:r>
            <a:r>
              <a:rPr lang="cs-CZ" dirty="0" smtClean="0"/>
              <a:t>situacemi</a:t>
            </a:r>
            <a:endParaRPr lang="cs-CZ" dirty="0"/>
          </a:p>
          <a:p>
            <a:pPr lvl="0">
              <a:buNone/>
            </a:pPr>
            <a:endParaRPr lang="cs-CZ" dirty="0" smtClean="0"/>
          </a:p>
          <a:p>
            <a:pPr lvl="0">
              <a:buNone/>
            </a:pPr>
            <a:r>
              <a:rPr lang="cs-CZ" b="1" dirty="0" smtClean="0"/>
              <a:t>Vysvětlete rozdíly:</a:t>
            </a:r>
          </a:p>
          <a:p>
            <a:pPr lvl="0">
              <a:buNone/>
            </a:pPr>
            <a:r>
              <a:rPr lang="cs-CZ" dirty="0" smtClean="0"/>
              <a:t>autorita x moc x kázeň</a:t>
            </a:r>
            <a:endParaRPr lang="cs-CZ" dirty="0"/>
          </a:p>
          <a:p>
            <a:pPr lvl="0">
              <a:buNone/>
            </a:pP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složky moci</a:t>
            </a:r>
            <a:endParaRPr lang="cs-CZ" dirty="0"/>
          </a:p>
        </p:txBody>
      </p:sp>
      <p:sp>
        <p:nvSpPr>
          <p:cNvPr id="3" name="Zástupný symbol pro obsah 2"/>
          <p:cNvSpPr>
            <a:spLocks noGrp="1"/>
          </p:cNvSpPr>
          <p:nvPr>
            <p:ph sz="quarter" idx="1"/>
          </p:nvPr>
        </p:nvSpPr>
        <p:spPr/>
        <p:txBody>
          <a:bodyPr>
            <a:normAutofit fontScale="70000" lnSpcReduction="20000"/>
          </a:bodyPr>
          <a:lstStyle/>
          <a:p>
            <a:pPr marL="0" indent="0">
              <a:buNone/>
            </a:pPr>
            <a:r>
              <a:rPr lang="cs-CZ" dirty="0" err="1"/>
              <a:t>French</a:t>
            </a:r>
            <a:r>
              <a:rPr lang="cs-CZ" dirty="0"/>
              <a:t> a </a:t>
            </a:r>
            <a:r>
              <a:rPr lang="cs-CZ" dirty="0" err="1"/>
              <a:t>Raven</a:t>
            </a:r>
            <a:r>
              <a:rPr lang="cs-CZ" dirty="0"/>
              <a:t> (1959) přinesli typologii moci, založenou na pěti </a:t>
            </a:r>
            <a:r>
              <a:rPr lang="cs-CZ" dirty="0" smtClean="0"/>
              <a:t>složkách:</a:t>
            </a:r>
            <a:endParaRPr lang="cs-CZ" dirty="0"/>
          </a:p>
          <a:p>
            <a:r>
              <a:rPr lang="cs-CZ" b="1" dirty="0"/>
              <a:t>1. donucovací </a:t>
            </a:r>
            <a:r>
              <a:rPr lang="cs-CZ" dirty="0"/>
              <a:t>– tato moc učitele vychází ze studentské potřeby vyhnout se trestu. Pokud jsou si studenti vědomi negativních důsledků jako jsou tresty, špatné známky či kritika před třídou, mohou být více ochotni respektovat učitelovy požadavky</a:t>
            </a:r>
          </a:p>
          <a:p>
            <a:r>
              <a:rPr lang="cs-CZ" b="1" dirty="0"/>
              <a:t>2. odměňovací </a:t>
            </a:r>
            <a:r>
              <a:rPr lang="cs-CZ" dirty="0"/>
              <a:t>– tato moc učitele vychází ze studentské touhy získávat benefity. Těmi mohou být hmotné benefity jako body či známky, psychologické benefity jako pochvala učitele či vztahové benefity jako pochvala před spolužáky</a:t>
            </a:r>
          </a:p>
          <a:p>
            <a:r>
              <a:rPr lang="cs-CZ" b="1" dirty="0"/>
              <a:t>3. referenční </a:t>
            </a:r>
            <a:r>
              <a:rPr lang="cs-CZ" dirty="0"/>
              <a:t>– vychází z identifikace žáka s učitelem na základě sympatií a náklonnosti. Může se projevovat touhou žáka být jako učitel. Pokud žáci obdivují učitele, mohou být více přístupní jeho přáním a požadavkům. </a:t>
            </a:r>
          </a:p>
          <a:p>
            <a:r>
              <a:rPr lang="cs-CZ" b="1" dirty="0"/>
              <a:t>4. legitimní </a:t>
            </a:r>
            <a:r>
              <a:rPr lang="cs-CZ" dirty="0"/>
              <a:t>– vychází ze sociální role učitele, která garantuje (formální) autoritu nad žáky. Tato role je spjata s normou dohlížet na druhé a ovlivňovat je. </a:t>
            </a:r>
          </a:p>
          <a:p>
            <a:r>
              <a:rPr lang="cs-CZ" b="1" dirty="0"/>
              <a:t>5. expertní </a:t>
            </a:r>
            <a:r>
              <a:rPr lang="cs-CZ" dirty="0"/>
              <a:t>– vychází z učitelovy znalosti oboru nebo ze zvládnutí výukových metod. Vliv učitele na žáky vychází z jejich vnímání učitele jako experta, který má intelektuální znalosti obsahu. </a:t>
            </a:r>
          </a:p>
          <a:p>
            <a:endParaRPr lang="cs-CZ" dirty="0"/>
          </a:p>
        </p:txBody>
      </p:sp>
    </p:spTree>
    <p:extLst>
      <p:ext uri="{BB962C8B-B14F-4D97-AF65-F5344CB8AC3E}">
        <p14:creationId xmlns:p14="http://schemas.microsoft.com/office/powerpoint/2010/main" xmlns="" val="3993638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složky moci</a:t>
            </a:r>
            <a:endParaRPr lang="cs-CZ" dirty="0"/>
          </a:p>
        </p:txBody>
      </p:sp>
      <p:sp>
        <p:nvSpPr>
          <p:cNvPr id="3" name="Zástupný symbol pro obsah 2"/>
          <p:cNvSpPr>
            <a:spLocks noGrp="1"/>
          </p:cNvSpPr>
          <p:nvPr>
            <p:ph sz="quarter" idx="1"/>
          </p:nvPr>
        </p:nvSpPr>
        <p:spPr/>
        <p:txBody>
          <a:bodyPr/>
          <a:lstStyle/>
          <a:p>
            <a:endParaRPr lang="cs-CZ" dirty="0" smtClean="0"/>
          </a:p>
          <a:p>
            <a:pPr>
              <a:buNone/>
            </a:pPr>
            <a:r>
              <a:rPr lang="cs-CZ" dirty="0" smtClean="0"/>
              <a:t>Kde jsem:</a:t>
            </a:r>
          </a:p>
          <a:p>
            <a:pPr>
              <a:buNone/>
            </a:pPr>
            <a:r>
              <a:rPr lang="cs-CZ" dirty="0" smtClean="0"/>
              <a:t>	0 							10</a:t>
            </a:r>
          </a:p>
          <a:p>
            <a:pPr>
              <a:buNone/>
            </a:pPr>
            <a:endParaRPr lang="cs-CZ" dirty="0" smtClean="0"/>
          </a:p>
          <a:p>
            <a:pPr>
              <a:buNone/>
            </a:pPr>
            <a:r>
              <a:rPr lang="cs-CZ" dirty="0" smtClean="0"/>
              <a:t>Kde bych chtěl být:</a:t>
            </a:r>
          </a:p>
          <a:p>
            <a:pPr>
              <a:buNone/>
            </a:pPr>
            <a:r>
              <a:rPr lang="cs-CZ" dirty="0" smtClean="0"/>
              <a:t>	0 							10</a:t>
            </a:r>
          </a:p>
          <a:p>
            <a:pPr>
              <a:buNone/>
            </a:pPr>
            <a:endParaRPr lang="cs-CZ" dirty="0" smtClean="0"/>
          </a:p>
          <a:p>
            <a:pPr>
              <a:buNone/>
            </a:pPr>
            <a:r>
              <a:rPr lang="cs-CZ" dirty="0" smtClean="0"/>
              <a:t>Co proto musím udělat?</a:t>
            </a:r>
          </a:p>
          <a:p>
            <a:pPr>
              <a:buNone/>
            </a:pPr>
            <a:r>
              <a:rPr lang="cs-CZ" dirty="0" smtClean="0"/>
              <a:t> 							</a:t>
            </a:r>
            <a:endParaRPr lang="cs-CZ" dirty="0"/>
          </a:p>
        </p:txBody>
      </p:sp>
      <p:cxnSp>
        <p:nvCxnSpPr>
          <p:cNvPr id="5" name="Přímá spojovací šipka 4"/>
          <p:cNvCxnSpPr/>
          <p:nvPr/>
        </p:nvCxnSpPr>
        <p:spPr>
          <a:xfrm>
            <a:off x="1331640" y="2636912"/>
            <a:ext cx="511256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7" name="Přímá spojovací šipka 6"/>
          <p:cNvCxnSpPr/>
          <p:nvPr/>
        </p:nvCxnSpPr>
        <p:spPr>
          <a:xfrm>
            <a:off x="1403648" y="4005064"/>
            <a:ext cx="511256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Mocenské konstelace ve školní třídě</a:t>
            </a:r>
            <a:endParaRPr lang="cs-CZ" dirty="0"/>
          </a:p>
        </p:txBody>
      </p:sp>
      <p:pic>
        <p:nvPicPr>
          <p:cNvPr id="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1817687"/>
            <a:ext cx="5638800" cy="4438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ukázky 1</a:t>
            </a:r>
            <a:endParaRPr lang="cs-CZ" dirty="0"/>
          </a:p>
        </p:txBody>
      </p:sp>
      <p:sp>
        <p:nvSpPr>
          <p:cNvPr id="3" name="Zástupný symbol pro obsah 2"/>
          <p:cNvSpPr>
            <a:spLocks noGrp="1"/>
          </p:cNvSpPr>
          <p:nvPr>
            <p:ph sz="quarter" idx="1"/>
          </p:nvPr>
        </p:nvSpPr>
        <p:spPr/>
        <p:txBody>
          <a:bodyPr>
            <a:normAutofit/>
          </a:bodyPr>
          <a:lstStyle/>
          <a:p>
            <a:r>
              <a:rPr lang="pl-PL" b="1" dirty="0"/>
              <a:t>Ž Sandra: </a:t>
            </a:r>
            <a:r>
              <a:rPr lang="pl-PL" dirty="0"/>
              <a:t>A pančelko, to když to budem mít úplně všechno blbě, tak to </a:t>
            </a:r>
            <a:r>
              <a:rPr lang="pl-PL" dirty="0" smtClean="0"/>
              <a:t>dostanem </a:t>
            </a:r>
            <a:r>
              <a:rPr lang="cs-CZ" dirty="0" smtClean="0"/>
              <a:t>pětku</a:t>
            </a:r>
            <a:r>
              <a:rPr lang="cs-CZ" dirty="0"/>
              <a:t>, jo?</a:t>
            </a:r>
          </a:p>
          <a:p>
            <a:r>
              <a:rPr lang="cs-CZ" b="1" dirty="0"/>
              <a:t>U: </a:t>
            </a:r>
            <a:r>
              <a:rPr lang="cs-CZ" dirty="0"/>
              <a:t>Ano.</a:t>
            </a:r>
          </a:p>
          <a:p>
            <a:r>
              <a:rPr lang="cs-CZ" b="1" dirty="0"/>
              <a:t>Ž Jolana: </a:t>
            </a:r>
            <a:r>
              <a:rPr lang="cs-CZ" dirty="0"/>
              <a:t>Cože? </a:t>
            </a:r>
            <a:r>
              <a:rPr lang="cs-CZ" i="1" dirty="0"/>
              <a:t>(p</a:t>
            </a:r>
            <a:r>
              <a:rPr lang="cs-CZ" dirty="0"/>
              <a:t>ř</a:t>
            </a:r>
            <a:r>
              <a:rPr lang="cs-CZ" i="1" dirty="0"/>
              <a:t>ekvapen</a:t>
            </a:r>
            <a:r>
              <a:rPr lang="cs-CZ" dirty="0"/>
              <a:t>ě </a:t>
            </a:r>
            <a:r>
              <a:rPr lang="cs-CZ" i="1" dirty="0"/>
              <a:t>a naštvan</a:t>
            </a:r>
            <a:r>
              <a:rPr lang="cs-CZ" dirty="0"/>
              <a:t>ě</a:t>
            </a:r>
            <a:r>
              <a:rPr lang="cs-CZ" i="1" dirty="0"/>
              <a:t>)</a:t>
            </a:r>
          </a:p>
          <a:p>
            <a:r>
              <a:rPr lang="cs-CZ" b="1" dirty="0"/>
              <a:t>Ž Sandra: </a:t>
            </a:r>
            <a:r>
              <a:rPr lang="cs-CZ" dirty="0"/>
              <a:t>To jste nám ale fakt mohla oznámit aspoň trošičku</a:t>
            </a:r>
            <a:r>
              <a:rPr lang="cs-CZ" dirty="0" smtClean="0"/>
              <a:t>. (…)</a:t>
            </a:r>
            <a:endParaRPr lang="cs-CZ" dirty="0"/>
          </a:p>
          <a:p>
            <a:r>
              <a:rPr lang="pl-PL" b="1" dirty="0"/>
              <a:t>Ž Jana: </a:t>
            </a:r>
            <a:r>
              <a:rPr lang="pl-PL" dirty="0"/>
              <a:t>Ale pančelko, to už jsme probírali dávno, ne?</a:t>
            </a:r>
          </a:p>
          <a:p>
            <a:r>
              <a:rPr lang="cs-CZ" b="1" dirty="0"/>
              <a:t>U</a:t>
            </a:r>
            <a:r>
              <a:rPr lang="cs-CZ" dirty="0"/>
              <a:t>č</a:t>
            </a:r>
            <a:r>
              <a:rPr lang="cs-CZ" b="1" dirty="0"/>
              <a:t>itelka: </a:t>
            </a:r>
            <a:r>
              <a:rPr lang="cs-CZ" dirty="0"/>
              <a:t>Minulou hodinu jsme to všechno dělali.</a:t>
            </a:r>
          </a:p>
          <a:p>
            <a:r>
              <a:rPr lang="cs-CZ" b="1" dirty="0"/>
              <a:t>Ž Jana: </a:t>
            </a:r>
            <a:r>
              <a:rPr lang="cs-CZ" dirty="0"/>
              <a:t>Tohle?</a:t>
            </a:r>
          </a:p>
          <a:p>
            <a:r>
              <a:rPr lang="cs-CZ" b="1" dirty="0"/>
              <a:t>Ž Petra: </a:t>
            </a:r>
            <a:r>
              <a:rPr lang="cs-CZ" dirty="0"/>
              <a:t>To teda </a:t>
            </a:r>
            <a:r>
              <a:rPr lang="cs-CZ" dirty="0" err="1"/>
              <a:t>nee</a:t>
            </a:r>
            <a:r>
              <a:rPr lang="cs-CZ" dirty="0"/>
              <a:t>.</a:t>
            </a:r>
          </a:p>
        </p:txBody>
      </p:sp>
    </p:spTree>
    <p:extLst>
      <p:ext uri="{BB962C8B-B14F-4D97-AF65-F5344CB8AC3E}">
        <p14:creationId xmlns:p14="http://schemas.microsoft.com/office/powerpoint/2010/main" xmlns="" val="2991813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ukázky 2</a:t>
            </a:r>
            <a:endParaRPr lang="cs-CZ" dirty="0"/>
          </a:p>
        </p:txBody>
      </p:sp>
      <p:sp>
        <p:nvSpPr>
          <p:cNvPr id="3" name="Zástupný symbol pro obsah 2"/>
          <p:cNvSpPr>
            <a:spLocks noGrp="1"/>
          </p:cNvSpPr>
          <p:nvPr>
            <p:ph sz="quarter" idx="1"/>
          </p:nvPr>
        </p:nvSpPr>
        <p:spPr/>
        <p:txBody>
          <a:bodyPr/>
          <a:lstStyle/>
          <a:p>
            <a:endParaRPr lang="cs-CZ"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2060848"/>
            <a:ext cx="2524125" cy="31813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49763" y="2067458"/>
            <a:ext cx="2505075" cy="32194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936370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399</TotalTime>
  <Words>536</Words>
  <Application>Microsoft Office PowerPoint</Application>
  <PresentationFormat>Předvádění na obrazovce (4:3)</PresentationFormat>
  <Paragraphs>91</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Arkýř</vt:lpstr>
      <vt:lpstr>AUTORITA KÁZEŇ A  MOC VE ŠKOLNÍ TŘÍDĚ</vt:lpstr>
      <vt:lpstr>Autorita </vt:lpstr>
      <vt:lpstr>KÁZEŇ</vt:lpstr>
      <vt:lpstr>Moc ve školní třídě</vt:lpstr>
      <vt:lpstr>složky moci</vt:lpstr>
      <vt:lpstr>Moje složky moci</vt:lpstr>
      <vt:lpstr>Mocenské konstelace ve školní třídě</vt:lpstr>
      <vt:lpstr>analýza ukázky 1</vt:lpstr>
      <vt:lpstr>Analýza ukázky 2</vt:lpstr>
      <vt:lpstr>Analýza ukázky 3</vt:lpstr>
      <vt:lpstr>Analýza ukázky 4</vt:lpstr>
      <vt:lpstr>Moc ve školní třídě ke studiu:</vt:lpstr>
      <vt:lpstr>K zamyšlení</vt:lpstr>
    </vt:vector>
  </TitlesOfParts>
  <Compan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Šikana</dc:title>
  <dc:creator>X</dc:creator>
  <cp:lastModifiedBy>lektor</cp:lastModifiedBy>
  <cp:revision>47</cp:revision>
  <dcterms:created xsi:type="dcterms:W3CDTF">2012-11-19T18:02:41Z</dcterms:created>
  <dcterms:modified xsi:type="dcterms:W3CDTF">2015-05-07T14:53:18Z</dcterms:modified>
</cp:coreProperties>
</file>