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24. 3. 2015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ALTERNATIVNÍ INDIKÁTOROVÝ ZÁPLAVOVÝ MODEL (AIZM)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2643" y="6021288"/>
            <a:ext cx="7715304" cy="836712"/>
          </a:xfrm>
        </p:spPr>
        <p:txBody>
          <a:bodyPr>
            <a:normAutofit/>
          </a:bodyPr>
          <a:lstStyle/>
          <a:p>
            <a:r>
              <a:rPr lang="cs-CZ" dirty="0"/>
              <a:t>24. 3. </a:t>
            </a:r>
            <a:r>
              <a:rPr lang="cs-CZ" dirty="0" smtClean="0"/>
              <a:t>2014 				Mgr</a:t>
            </a:r>
            <a:r>
              <a:rPr lang="cs-CZ" dirty="0" smtClean="0"/>
              <a:t>. Martin </a:t>
            </a:r>
            <a:r>
              <a:rPr lang="cs-CZ" dirty="0" smtClean="0"/>
              <a:t>Caletka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úseky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r>
              <a:rPr lang="cs-CZ" dirty="0" smtClean="0"/>
              <a:t>Přímé úseky</a:t>
            </a:r>
          </a:p>
          <a:p>
            <a:r>
              <a:rPr lang="cs-CZ" dirty="0" smtClean="0"/>
              <a:t>Meandrující úseky – veliké meandry</a:t>
            </a:r>
          </a:p>
          <a:p>
            <a:r>
              <a:rPr lang="cs-CZ" dirty="0" smtClean="0"/>
              <a:t>Meandrující úseky – malé meandry</a:t>
            </a:r>
          </a:p>
          <a:p>
            <a:r>
              <a:rPr lang="cs-CZ" dirty="0" smtClean="0"/>
              <a:t>Soutok rovnocenných toků</a:t>
            </a:r>
          </a:p>
          <a:p>
            <a:r>
              <a:rPr lang="cs-CZ" dirty="0" smtClean="0"/>
              <a:t>Soutok malého s větším tokem</a:t>
            </a:r>
          </a:p>
          <a:p>
            <a:r>
              <a:rPr lang="cs-CZ" dirty="0" smtClean="0"/>
              <a:t>Bifurkace</a:t>
            </a:r>
          </a:p>
          <a:p>
            <a:endParaRPr lang="cs-CZ" dirty="0" smtClean="0"/>
          </a:p>
          <a:p>
            <a:r>
              <a:rPr lang="cs-CZ" dirty="0" smtClean="0"/>
              <a:t>Výhledově podle podélného sklonu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r>
              <a:rPr lang="cs-CZ" dirty="0" smtClean="0"/>
              <a:t>Osy toků 	=&gt; DIBAVOD</a:t>
            </a:r>
          </a:p>
          <a:p>
            <a:endParaRPr lang="cs-CZ" dirty="0" smtClean="0"/>
          </a:p>
          <a:p>
            <a:r>
              <a:rPr lang="cs-CZ" dirty="0" smtClean="0"/>
              <a:t>Reliéf 4G/5G =&gt; ČÚZK</a:t>
            </a:r>
          </a:p>
          <a:p>
            <a:endParaRPr lang="cs-CZ" dirty="0" smtClean="0"/>
          </a:p>
          <a:p>
            <a:r>
              <a:rPr lang="cs-CZ" dirty="0" smtClean="0"/>
              <a:t>Hloubky	=&gt; Centrální datový sklad  (Q5, Q20 a Q100)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(ne-)shoda rozsahu inundace</a:t>
            </a:r>
          </a:p>
          <a:p>
            <a:r>
              <a:rPr lang="cs-CZ" dirty="0" smtClean="0"/>
              <a:t>správnost interpolace reliéfu</a:t>
            </a:r>
          </a:p>
          <a:p>
            <a:r>
              <a:rPr lang="cs-CZ" dirty="0" smtClean="0"/>
              <a:t>srovnání automaticky generovaných příčných profilů a profilů generovaných ručně</a:t>
            </a:r>
          </a:p>
          <a:p>
            <a:r>
              <a:rPr lang="cs-CZ" dirty="0" smtClean="0"/>
              <a:t>vliv podélného sklonu na přesnost modelu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cíle a možnosti?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Vytipování typu reliéfu a charakteru toku, kde má smysl model využít pro získání relevantních výsledků.</a:t>
            </a:r>
          </a:p>
          <a:p>
            <a:endParaRPr lang="cs-CZ" dirty="0" smtClean="0"/>
          </a:p>
          <a:p>
            <a:r>
              <a:rPr lang="cs-CZ" dirty="0" smtClean="0"/>
              <a:t>Analogicky vytipování nevhodných…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Otázka jak stanovit odhad výšky hladiny.</a:t>
            </a:r>
          </a:p>
          <a:p>
            <a:endParaRPr lang="cs-CZ" dirty="0" smtClean="0"/>
          </a:p>
          <a:p>
            <a:r>
              <a:rPr lang="cs-CZ" dirty="0" smtClean="0"/>
              <a:t>Využití pro oblasti, kde chybí modely </a:t>
            </a:r>
            <a:r>
              <a:rPr lang="cs-CZ" dirty="0" err="1" smtClean="0"/>
              <a:t>rozlivů</a:t>
            </a:r>
            <a:r>
              <a:rPr lang="cs-CZ" dirty="0" smtClean="0"/>
              <a:t> (zejména horní úseky vodních toků).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3000372"/>
            <a:ext cx="4788024" cy="332422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artin.caletka</a:t>
            </a:r>
            <a:r>
              <a:rPr lang="cs-CZ" dirty="0" smtClean="0"/>
              <a:t>@mail.muni.cz</a:t>
            </a:r>
            <a:endParaRPr lang="cs-CZ" dirty="0" smtClean="0"/>
          </a:p>
          <a:p>
            <a:r>
              <a:rPr lang="cs-CZ" dirty="0" err="1" smtClean="0"/>
              <a:t>martin</a:t>
            </a:r>
            <a:r>
              <a:rPr lang="cs-CZ" dirty="0" smtClean="0"/>
              <a:t>_</a:t>
            </a:r>
            <a:r>
              <a:rPr lang="cs-CZ" dirty="0" err="1" smtClean="0"/>
              <a:t>caletka</a:t>
            </a:r>
            <a:r>
              <a:rPr lang="cs-CZ" dirty="0" smtClean="0"/>
              <a:t>@</a:t>
            </a:r>
            <a:r>
              <a:rPr lang="cs-CZ" dirty="0" err="1" smtClean="0"/>
              <a:t>vuv.cz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76872"/>
            <a:ext cx="4014809" cy="42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AIZM – co to je?</a:t>
            </a:r>
          </a:p>
          <a:p>
            <a:endParaRPr lang="cs-CZ" dirty="0" smtClean="0"/>
          </a:p>
          <a:p>
            <a:r>
              <a:rPr lang="cs-CZ" dirty="0" smtClean="0"/>
              <a:t>Jak AIZM pracuje?</a:t>
            </a:r>
          </a:p>
          <a:p>
            <a:endParaRPr lang="cs-CZ" dirty="0" smtClean="0"/>
          </a:p>
          <a:p>
            <a:r>
              <a:rPr lang="cs-CZ" dirty="0" smtClean="0"/>
              <a:t>Testování na vybraných úsecích vodních toků.</a:t>
            </a:r>
          </a:p>
          <a:p>
            <a:endParaRPr lang="cs-CZ" dirty="0" smtClean="0"/>
          </a:p>
          <a:p>
            <a:r>
              <a:rPr lang="cs-CZ" dirty="0" smtClean="0"/>
              <a:t>Jaké jsou možnosti?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AIZM – co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92922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Volně stažitelný: </a:t>
            </a:r>
          </a:p>
          <a:p>
            <a:pPr>
              <a:buNone/>
            </a:pPr>
            <a:r>
              <a:rPr lang="cs-CZ" dirty="0" smtClean="0"/>
              <a:t>		http://www.</a:t>
            </a:r>
            <a:r>
              <a:rPr lang="cs-CZ" dirty="0" err="1" smtClean="0"/>
              <a:t>fns.uniba.sk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?id=</a:t>
            </a:r>
            <a:r>
              <a:rPr lang="cs-CZ" dirty="0" err="1" smtClean="0"/>
              <a:t>aizm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	(Mgr. Martin </a:t>
            </a:r>
            <a:r>
              <a:rPr lang="cs-CZ" dirty="0" err="1" smtClean="0"/>
              <a:t>Koli</a:t>
            </a:r>
            <a:r>
              <a:rPr lang="cs-CZ" dirty="0" smtClean="0"/>
              <a:t>, UK Bratislava)</a:t>
            </a:r>
          </a:p>
          <a:p>
            <a:endParaRPr lang="cs-CZ" dirty="0" smtClean="0"/>
          </a:p>
          <a:p>
            <a:r>
              <a:rPr lang="cs-CZ" dirty="0" smtClean="0"/>
              <a:t>Relativně jednoduchý nástroj</a:t>
            </a:r>
          </a:p>
          <a:p>
            <a:pPr lvl="1"/>
            <a:r>
              <a:rPr lang="cs-CZ" dirty="0" smtClean="0"/>
              <a:t>Zřetězení několika nástrojů v prostředí </a:t>
            </a:r>
            <a:r>
              <a:rPr lang="cs-CZ" dirty="0" err="1" smtClean="0"/>
              <a:t>ArcGIS</a:t>
            </a:r>
            <a:r>
              <a:rPr lang="cs-CZ" dirty="0" smtClean="0"/>
              <a:t> Model </a:t>
            </a:r>
            <a:r>
              <a:rPr lang="cs-CZ" dirty="0" err="1" smtClean="0"/>
              <a:t>Builder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Generování rozsahu a hloubky záplavy ve vymezeném území</a:t>
            </a:r>
          </a:p>
          <a:p>
            <a:endParaRPr lang="cs-CZ" dirty="0" smtClean="0"/>
          </a:p>
          <a:p>
            <a:r>
              <a:rPr lang="cs-CZ" dirty="0" smtClean="0"/>
              <a:t>Výhoda: rychlost výpočtu, nenáročnost na vstupy</a:t>
            </a:r>
          </a:p>
          <a:p>
            <a:endParaRPr lang="cs-CZ" dirty="0" smtClean="0"/>
          </a:p>
          <a:p>
            <a:r>
              <a:rPr lang="cs-CZ" dirty="0" smtClean="0"/>
              <a:t>Nevýhoda: některé omezující faktory (reliéf, křivost toku)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5074" y="785794"/>
            <a:ext cx="2928926" cy="57531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Vstupy:</a:t>
            </a:r>
          </a:p>
          <a:p>
            <a:pPr lvl="1"/>
            <a:r>
              <a:rPr lang="cs-CZ" dirty="0" smtClean="0"/>
              <a:t>Střed</a:t>
            </a:r>
          </a:p>
          <a:p>
            <a:pPr lvl="1"/>
            <a:r>
              <a:rPr lang="cs-CZ" dirty="0" smtClean="0"/>
              <a:t>Linie toku</a:t>
            </a:r>
          </a:p>
          <a:p>
            <a:pPr lvl="1"/>
            <a:r>
              <a:rPr lang="cs-CZ" dirty="0" smtClean="0"/>
              <a:t>Hloubky</a:t>
            </a:r>
          </a:p>
          <a:p>
            <a:pPr lvl="1"/>
            <a:r>
              <a:rPr lang="cs-CZ" dirty="0" smtClean="0"/>
              <a:t>Reliéf</a:t>
            </a:r>
          </a:p>
          <a:p>
            <a:r>
              <a:rPr lang="cs-CZ" dirty="0" smtClean="0"/>
              <a:t>Výstupy:</a:t>
            </a:r>
          </a:p>
          <a:p>
            <a:pPr lvl="1"/>
            <a:r>
              <a:rPr lang="cs-CZ" dirty="0" smtClean="0"/>
              <a:t>Adresářová struktura</a:t>
            </a:r>
          </a:p>
          <a:p>
            <a:pPr lvl="1"/>
            <a:r>
              <a:rPr lang="cs-CZ" dirty="0" smtClean="0"/>
              <a:t>Vektor masky</a:t>
            </a:r>
          </a:p>
          <a:p>
            <a:pPr lvl="1"/>
            <a:r>
              <a:rPr lang="cs-CZ" dirty="0" smtClean="0"/>
              <a:t>Vektor příčných profilů</a:t>
            </a:r>
          </a:p>
          <a:p>
            <a:pPr lvl="1"/>
            <a:r>
              <a:rPr lang="cs-CZ" dirty="0" smtClean="0"/>
              <a:t>Vektor hloubek</a:t>
            </a:r>
          </a:p>
          <a:p>
            <a:pPr lvl="1"/>
            <a:r>
              <a:rPr lang="cs-CZ" dirty="0" smtClean="0"/>
              <a:t>Vektor záplavy</a:t>
            </a:r>
          </a:p>
          <a:p>
            <a:pPr lvl="1"/>
            <a:r>
              <a:rPr lang="cs-CZ" dirty="0" smtClean="0"/>
              <a:t>GRID hloubek</a:t>
            </a:r>
          </a:p>
          <a:p>
            <a:pPr lvl="1"/>
            <a:r>
              <a:rPr lang="cs-CZ" dirty="0" smtClean="0"/>
              <a:t>GRID záplavy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026" name="Picture 2" descr="C:\Users\Martin\Desktop\Vývojový diagram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43"/>
            <a:ext cx="6286512" cy="687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3199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50936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66"/>
            <a:ext cx="57639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;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1214470"/>
            <a:ext cx="471686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4470"/>
            <a:ext cx="4707990" cy="50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7066"/>
            <a:ext cx="4714876" cy="478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71678"/>
            <a:ext cx="485338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AIZM +/-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Výhody</a:t>
            </a:r>
          </a:p>
          <a:p>
            <a:pPr lvl="2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Nízká náročnost na vstupy</a:t>
            </a:r>
          </a:p>
          <a:p>
            <a:pPr lvl="2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Rychlý výpočet a získání výsledků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Nevýhody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Nepřesnosti při chybné interpolaci reliéfu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Nepřesnosti v širokých rovinách a při meandrování (příčné profily…)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Testování modelu – vybrané úseky vodních toků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357290" y="2428868"/>
            <a:ext cx="3143272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Reliéf 4G 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43372" y="2571744"/>
            <a:ext cx="3286148" cy="23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Reliéf 5G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643174" y="3929066"/>
            <a:ext cx="3214710" cy="2500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Rozlivy</a:t>
            </a:r>
            <a:r>
              <a:rPr lang="cs-CZ" b="1" dirty="0" smtClean="0">
                <a:solidFill>
                  <a:schemeClr val="tx1"/>
                </a:solidFill>
              </a:rPr>
              <a:t> - CDS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223</Words>
  <Application>Microsoft Office PowerPoint</Application>
  <PresentationFormat>Předvádění na obrazovce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Tok</vt:lpstr>
      <vt:lpstr>ALTERNATIVNÍ INDIKÁTOROVÝ ZÁPLAVOVÝ MODEL (AIZM)</vt:lpstr>
      <vt:lpstr>OSNOVA</vt:lpstr>
      <vt:lpstr>AIZM – co to je?</vt:lpstr>
      <vt:lpstr>Prezentace aplikace PowerPoint</vt:lpstr>
      <vt:lpstr>Prezentace aplikace PowerPoint</vt:lpstr>
      <vt:lpstr>Prezentace aplikace PowerPoint</vt:lpstr>
      <vt:lpstr>;</vt:lpstr>
      <vt:lpstr>AIZM +/-</vt:lpstr>
      <vt:lpstr>Testování</vt:lpstr>
      <vt:lpstr>Vybrané úseky</vt:lpstr>
      <vt:lpstr>Vstupy:</vt:lpstr>
      <vt:lpstr>Vyhodnocení</vt:lpstr>
      <vt:lpstr>Jaké jsou cíle a možnosti?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INDIKÁTOROVÝ ZÁPLAVOVÝ MODEL (AIZM)</dc:title>
  <dc:creator>Martin Caletka</dc:creator>
  <cp:lastModifiedBy>Mgr. Martin Caletka</cp:lastModifiedBy>
  <cp:revision>25</cp:revision>
  <dcterms:created xsi:type="dcterms:W3CDTF">2014-11-06T23:59:26Z</dcterms:created>
  <dcterms:modified xsi:type="dcterms:W3CDTF">2015-03-24T08:52:45Z</dcterms:modified>
</cp:coreProperties>
</file>