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38" d="100"/>
          <a:sy n="38" d="100"/>
        </p:scale>
        <p:origin x="-140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SzTx/>
                <a:buFontTx/>
                <a:buNone/>
                <a:defRPr/>
              </a:pPr>
              <a:endParaRPr lang="cs-CZ" sz="2400">
                <a:latin typeface="Times New Roman" pitchFamily="18" charset="0"/>
              </a:endParaRPr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lnSpc>
                  <a:spcPct val="100000"/>
                </a:lnSpc>
                <a:spcBef>
                  <a:spcPct val="0"/>
                </a:spcBef>
                <a:buSzTx/>
                <a:buFontTx/>
                <a:buNone/>
                <a:defRPr/>
              </a:pPr>
              <a:endParaRPr lang="cs-CZ" sz="2400">
                <a:latin typeface="Times New Roman" pitchFamily="18" charset="0"/>
              </a:endParaRPr>
            </a:p>
          </p:txBody>
        </p:sp>
        <p:grpSp>
          <p:nvGrpSpPr>
            <p:cNvPr id="3" name="Group 5"/>
            <p:cNvGrpSpPr>
              <a:grpSpLocks/>
            </p:cNvGrpSpPr>
            <p:nvPr/>
          </p:nvGrpSpPr>
          <p:grpSpPr bwMode="auto"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8" name="Rectangle 6"/>
              <p:cNvSpPr>
                <a:spLocks noChangeArrowheads="1"/>
              </p:cNvSpPr>
              <p:nvPr userDrawn="1"/>
            </p:nvSpPr>
            <p:spPr bwMode="auto">
              <a:xfrm>
                <a:off x="361" y="2257"/>
                <a:ext cx="363" cy="404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lnSpc>
                    <a:spcPct val="100000"/>
                  </a:lnSpc>
                  <a:spcBef>
                    <a:spcPct val="0"/>
                  </a:spcBef>
                  <a:buSzTx/>
                  <a:buFontTx/>
                  <a:buNone/>
                  <a:defRPr/>
                </a:pPr>
                <a:endParaRPr lang="cs-CZ" sz="2400">
                  <a:latin typeface="Times New Roman" pitchFamily="18" charset="0"/>
                </a:endParaRPr>
              </a:p>
            </p:txBody>
          </p:sp>
          <p:sp>
            <p:nvSpPr>
              <p:cNvPr id="9" name="Rectangle 7"/>
              <p:cNvSpPr>
                <a:spLocks noChangeArrowheads="1"/>
              </p:cNvSpPr>
              <p:nvPr userDrawn="1"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lnSpc>
                    <a:spcPct val="100000"/>
                  </a:lnSpc>
                  <a:spcBef>
                    <a:spcPct val="0"/>
                  </a:spcBef>
                  <a:buSzTx/>
                  <a:buFontTx/>
                  <a:buNone/>
                  <a:defRPr/>
                </a:pPr>
                <a:endParaRPr lang="cs-CZ" sz="2400">
                  <a:latin typeface="Times New Roman" pitchFamily="18" charset="0"/>
                </a:endParaRPr>
              </a:p>
            </p:txBody>
          </p:sp>
          <p:sp>
            <p:nvSpPr>
              <p:cNvPr id="10" name="Rectangle 8"/>
              <p:cNvSpPr>
                <a:spLocks noChangeArrowheads="1"/>
              </p:cNvSpPr>
              <p:nvPr userDrawn="1"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lnSpc>
                    <a:spcPct val="100000"/>
                  </a:lnSpc>
                  <a:spcBef>
                    <a:spcPct val="0"/>
                  </a:spcBef>
                  <a:buSzTx/>
                  <a:buFontTx/>
                  <a:buNone/>
                  <a:defRPr/>
                </a:pPr>
                <a:endParaRPr lang="cs-CZ" sz="2400">
                  <a:latin typeface="Times New Roman" pitchFamily="18" charset="0"/>
                </a:endParaRPr>
              </a:p>
            </p:txBody>
          </p:sp>
          <p:sp>
            <p:nvSpPr>
              <p:cNvPr id="11" name="Rectangle 9"/>
              <p:cNvSpPr>
                <a:spLocks noChangeArrowheads="1"/>
              </p:cNvSpPr>
              <p:nvPr userDrawn="1"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lnSpc>
                    <a:spcPct val="100000"/>
                  </a:lnSpc>
                  <a:spcBef>
                    <a:spcPct val="0"/>
                  </a:spcBef>
                  <a:buSzTx/>
                  <a:buFontTx/>
                  <a:buNone/>
                  <a:defRPr/>
                </a:pPr>
                <a:endParaRPr lang="cs-CZ" sz="2400">
                  <a:latin typeface="Times New Roman" pitchFamily="18" charset="0"/>
                </a:endParaRPr>
              </a:p>
            </p:txBody>
          </p:sp>
          <p:sp>
            <p:nvSpPr>
              <p:cNvPr id="12" name="Rectangle 10"/>
              <p:cNvSpPr>
                <a:spLocks noChangeArrowheads="1"/>
              </p:cNvSpPr>
              <p:nvPr userDrawn="1"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lnSpc>
                    <a:spcPct val="100000"/>
                  </a:lnSpc>
                  <a:spcBef>
                    <a:spcPct val="0"/>
                  </a:spcBef>
                  <a:buSzTx/>
                  <a:buFontTx/>
                  <a:buNone/>
                  <a:defRPr/>
                </a:pPr>
                <a:endParaRPr lang="cs-CZ" sz="2400">
                  <a:latin typeface="Times New Roman" pitchFamily="18" charset="0"/>
                </a:endParaRPr>
              </a:p>
            </p:txBody>
          </p:sp>
          <p:sp>
            <p:nvSpPr>
              <p:cNvPr id="13" name="Rectangle 11"/>
              <p:cNvSpPr>
                <a:spLocks noChangeArrowheads="1"/>
              </p:cNvSpPr>
              <p:nvPr userDrawn="1"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lnSpc>
                    <a:spcPct val="100000"/>
                  </a:lnSpc>
                  <a:spcBef>
                    <a:spcPct val="0"/>
                  </a:spcBef>
                  <a:buSzTx/>
                  <a:buFontTx/>
                  <a:buNone/>
                  <a:defRPr/>
                </a:pPr>
                <a:endParaRPr lang="cs-CZ" sz="2400">
                  <a:latin typeface="Times New Roman" pitchFamily="18" charset="0"/>
                </a:endParaRPr>
              </a:p>
            </p:txBody>
          </p:sp>
          <p:sp>
            <p:nvSpPr>
              <p:cNvPr id="14" name="Rectangle 12"/>
              <p:cNvSpPr>
                <a:spLocks noChangeArrowheads="1"/>
              </p:cNvSpPr>
              <p:nvPr userDrawn="1"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lnSpc>
                    <a:spcPct val="100000"/>
                  </a:lnSpc>
                  <a:spcBef>
                    <a:spcPct val="0"/>
                  </a:spcBef>
                  <a:buSzTx/>
                  <a:buFontTx/>
                  <a:buNone/>
                  <a:defRPr/>
                </a:pPr>
                <a:endParaRPr lang="cs-CZ" sz="2400">
                  <a:latin typeface="Times New Roman" pitchFamily="18" charset="0"/>
                </a:endParaRPr>
              </a:p>
            </p:txBody>
          </p:sp>
          <p:sp>
            <p:nvSpPr>
              <p:cNvPr id="15" name="Rectangle 13"/>
              <p:cNvSpPr>
                <a:spLocks noChangeArrowheads="1"/>
              </p:cNvSpPr>
              <p:nvPr userDrawn="1"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lnSpc>
                    <a:spcPct val="100000"/>
                  </a:lnSpc>
                  <a:spcBef>
                    <a:spcPct val="0"/>
                  </a:spcBef>
                  <a:buSzTx/>
                  <a:buFontTx/>
                  <a:buNone/>
                  <a:defRPr/>
                </a:pPr>
                <a:endParaRPr lang="cs-CZ" sz="2400">
                  <a:latin typeface="Times New Roman" pitchFamily="18" charset="0"/>
                </a:endParaRPr>
              </a:p>
            </p:txBody>
          </p:sp>
          <p:sp>
            <p:nvSpPr>
              <p:cNvPr id="16" name="Rectangle 14"/>
              <p:cNvSpPr>
                <a:spLocks noChangeArrowheads="1"/>
              </p:cNvSpPr>
              <p:nvPr userDrawn="1"/>
            </p:nvSpPr>
            <p:spPr bwMode="auto">
              <a:xfrm>
                <a:off x="361" y="1857"/>
                <a:ext cx="363" cy="40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lnSpc>
                    <a:spcPct val="100000"/>
                  </a:lnSpc>
                  <a:spcBef>
                    <a:spcPct val="0"/>
                  </a:spcBef>
                  <a:buSzTx/>
                  <a:buFontTx/>
                  <a:buNone/>
                  <a:defRPr/>
                </a:pPr>
                <a:endParaRPr lang="cs-CZ" sz="2400">
                  <a:latin typeface="Times New Roman" pitchFamily="18" charset="0"/>
                </a:endParaRPr>
              </a:p>
            </p:txBody>
          </p:sp>
          <p:sp>
            <p:nvSpPr>
              <p:cNvPr id="17" name="Rectangle 15"/>
              <p:cNvSpPr>
                <a:spLocks noChangeArrowheads="1"/>
              </p:cNvSpPr>
              <p:nvPr userDrawn="1"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lnSpc>
                    <a:spcPct val="100000"/>
                  </a:lnSpc>
                  <a:spcBef>
                    <a:spcPct val="0"/>
                  </a:spcBef>
                  <a:buSzTx/>
                  <a:buFontTx/>
                  <a:buNone/>
                  <a:defRPr/>
                </a:pPr>
                <a:endParaRPr lang="cs-CZ" sz="2400">
                  <a:latin typeface="Times New Roman" pitchFamily="18" charset="0"/>
                </a:endParaRPr>
              </a:p>
            </p:txBody>
          </p:sp>
        </p:grpSp>
      </p:grpSp>
      <p:sp>
        <p:nvSpPr>
          <p:cNvPr id="5139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2971800" y="1828800"/>
            <a:ext cx="6019800" cy="2209800"/>
          </a:xfrm>
        </p:spPr>
        <p:txBody>
          <a:bodyPr/>
          <a:lstStyle>
            <a:lvl1pPr>
              <a:defRPr sz="5000">
                <a:solidFill>
                  <a:srgbClr val="FFFFFF"/>
                </a:solidFill>
              </a:defRPr>
            </a:lvl1pPr>
          </a:lstStyle>
          <a:p>
            <a:pPr lvl="0"/>
            <a:r>
              <a:rPr lang="cs-CZ" noProof="0" smtClean="0"/>
              <a:t>Klepnutím lze upravit styl předlohy nadpisů.</a:t>
            </a:r>
          </a:p>
        </p:txBody>
      </p:sp>
      <p:sp>
        <p:nvSpPr>
          <p:cNvPr id="5140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6019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3400"/>
            </a:lvl1pPr>
          </a:lstStyle>
          <a:p>
            <a:pPr lvl="0"/>
            <a:r>
              <a:rPr lang="cs-CZ" noProof="0" smtClean="0"/>
              <a:t>Klepnutím lze upravit styl předlohy podnadpisů.</a:t>
            </a:r>
          </a:p>
        </p:txBody>
      </p:sp>
      <p:sp>
        <p:nvSpPr>
          <p:cNvPr id="18" name="Rectangle 16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332F7A78-617D-42F3-8307-E608B59D0CA7}" type="datetimeFigureOut">
              <a:rPr lang="cs-CZ" smtClean="0"/>
              <a:pPr/>
              <a:t>18.2.2015</a:t>
            </a:fld>
            <a:endParaRPr lang="cs-CZ"/>
          </a:p>
        </p:txBody>
      </p:sp>
      <p:sp>
        <p:nvSpPr>
          <p:cNvPr id="19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20" name="Rectangle 1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581EFF6-46DE-4A65-999A-E96EBAEACB7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581EFF6-46DE-4A65-999A-E96EBAEACB7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32F7A78-617D-42F3-8307-E608B59D0CA7}" type="datetimeFigureOut">
              <a:rPr lang="cs-CZ" smtClean="0"/>
              <a:pPr/>
              <a:t>18.2.2015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410200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410200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581EFF6-46DE-4A65-999A-E96EBAEACB7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32F7A78-617D-42F3-8307-E608B59D0CA7}" type="datetimeFigureOut">
              <a:rPr lang="cs-CZ" smtClean="0"/>
              <a:pPr/>
              <a:t>18.2.2015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581EFF6-46DE-4A65-999A-E96EBAEACB7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32F7A78-617D-42F3-8307-E608B59D0CA7}" type="datetimeFigureOut">
              <a:rPr lang="cs-CZ" smtClean="0"/>
              <a:pPr/>
              <a:t>18.2.2015</a:t>
            </a:fld>
            <a:endParaRPr lang="cs-CZ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Nadpis a tabul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abulku 2"/>
          <p:cNvSpPr>
            <a:spLocks noGrp="1"/>
          </p:cNvSpPr>
          <p:nvPr>
            <p:ph type="tbl" idx="1"/>
          </p:nvPr>
        </p:nvSpPr>
        <p:spPr>
          <a:xfrm>
            <a:off x="457200" y="1981200"/>
            <a:ext cx="8229600" cy="3886200"/>
          </a:xfrm>
        </p:spPr>
        <p:txBody>
          <a:bodyPr/>
          <a:lstStyle/>
          <a:p>
            <a:pPr lvl="0"/>
            <a:r>
              <a:rPr lang="cs-CZ" noProof="0" smtClean="0"/>
              <a:t>Klepnutím na ikonu přidáte tabulku.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581EFF6-46DE-4A65-999A-E96EBAEACB7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32F7A78-617D-42F3-8307-E608B59D0CA7}" type="datetimeFigureOut">
              <a:rPr lang="cs-CZ" smtClean="0"/>
              <a:pPr/>
              <a:t>18.2.2015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581EFF6-46DE-4A65-999A-E96EBAEACB7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32F7A78-617D-42F3-8307-E608B59D0CA7}" type="datetimeFigureOut">
              <a:rPr lang="cs-CZ" smtClean="0"/>
              <a:pPr/>
              <a:t>18.2.2015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581EFF6-46DE-4A65-999A-E96EBAEACB7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32F7A78-617D-42F3-8307-E608B59D0CA7}" type="datetimeFigureOut">
              <a:rPr lang="cs-CZ" smtClean="0"/>
              <a:pPr/>
              <a:t>18.2.2015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581EFF6-46DE-4A65-999A-E96EBAEACB7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32F7A78-617D-42F3-8307-E608B59D0CA7}" type="datetimeFigureOut">
              <a:rPr lang="cs-CZ" smtClean="0"/>
              <a:pPr/>
              <a:t>18.2.2015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581EFF6-46DE-4A65-999A-E96EBAEACB7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32F7A78-617D-42F3-8307-E608B59D0CA7}" type="datetimeFigureOut">
              <a:rPr lang="cs-CZ" smtClean="0"/>
              <a:pPr/>
              <a:t>18.2.2015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581EFF6-46DE-4A65-999A-E96EBAEACB7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32F7A78-617D-42F3-8307-E608B59D0CA7}" type="datetimeFigureOut">
              <a:rPr lang="cs-CZ" smtClean="0"/>
              <a:pPr/>
              <a:t>18.2.2015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581EFF6-46DE-4A65-999A-E96EBAEACB7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32F7A78-617D-42F3-8307-E608B59D0CA7}" type="datetimeFigureOut">
              <a:rPr lang="cs-CZ" smtClean="0"/>
              <a:pPr/>
              <a:t>18.2.2015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581EFF6-46DE-4A65-999A-E96EBAEACB7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32F7A78-617D-42F3-8307-E608B59D0CA7}" type="datetimeFigureOut">
              <a:rPr lang="cs-CZ" smtClean="0"/>
              <a:pPr/>
              <a:t>18.2.2015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Klepnutím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581EFF6-46DE-4A65-999A-E96EBAEACB7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32F7A78-617D-42F3-8307-E608B59D0CA7}" type="datetimeFigureOut">
              <a:rPr lang="cs-CZ" smtClean="0"/>
              <a:pPr/>
              <a:t>18.2.2015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lnSpc>
                <a:spcPct val="100000"/>
              </a:lnSpc>
              <a:spcBef>
                <a:spcPct val="0"/>
              </a:spcBef>
              <a:buSzTx/>
              <a:buFontTx/>
              <a:buNone/>
              <a:defRPr sz="1200">
                <a:latin typeface="Arial" charset="0"/>
                <a:cs typeface="Arial" charset="0"/>
              </a:defRPr>
            </a:lvl1pPr>
          </a:lstStyle>
          <a:p>
            <a:endParaRPr lang="cs-CZ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buSzTx/>
              <a:buFontTx/>
              <a:buNone/>
              <a:defRPr sz="1200">
                <a:latin typeface="Arial Black" pitchFamily="34" charset="0"/>
                <a:cs typeface="Arial" charset="0"/>
              </a:defRPr>
            </a:lvl1pPr>
          </a:lstStyle>
          <a:p>
            <a:fld id="{C581EFF6-46DE-4A65-999A-E96EBAEACB72}" type="slidenum">
              <a:rPr lang="cs-CZ" smtClean="0"/>
              <a:pPr/>
              <a:t>‹#›</a:t>
            </a:fld>
            <a:endParaRPr lang="cs-CZ"/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0" y="0"/>
            <a:ext cx="9144000" cy="546100"/>
            <a:chOff x="0" y="0"/>
            <a:chExt cx="5760" cy="344"/>
          </a:xfrm>
        </p:grpSpPr>
        <p:sp>
          <p:nvSpPr>
            <p:cNvPr id="1032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SzTx/>
                <a:buFontTx/>
                <a:buNone/>
                <a:defRPr/>
              </a:pPr>
              <a:endParaRPr lang="cs-CZ" sz="2400">
                <a:latin typeface="Times New Roman" pitchFamily="18" charset="0"/>
              </a:endParaRPr>
            </a:p>
          </p:txBody>
        </p:sp>
        <p:sp>
          <p:nvSpPr>
            <p:cNvPr id="1033" name="Rectangle 6"/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lnSpc>
                  <a:spcPct val="100000"/>
                </a:lnSpc>
                <a:spcBef>
                  <a:spcPct val="0"/>
                </a:spcBef>
                <a:buSzTx/>
                <a:buFontTx/>
                <a:buNone/>
                <a:defRPr/>
              </a:pPr>
              <a:endParaRPr lang="cs-CZ" sz="2400">
                <a:latin typeface="Times New Roman" pitchFamily="18" charset="0"/>
              </a:endParaRPr>
            </a:p>
          </p:txBody>
        </p:sp>
        <p:sp>
          <p:nvSpPr>
            <p:cNvPr id="1034" name="Rectangle 7"/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lnSpc>
                  <a:spcPct val="100000"/>
                </a:lnSpc>
                <a:spcBef>
                  <a:spcPct val="0"/>
                </a:spcBef>
                <a:buSzTx/>
                <a:buFontTx/>
                <a:buNone/>
                <a:defRPr/>
              </a:pPr>
              <a:endParaRPr lang="cs-CZ">
                <a:solidFill>
                  <a:schemeClr val="hlink"/>
                </a:solidFill>
              </a:endParaRPr>
            </a:p>
          </p:txBody>
        </p:sp>
        <p:sp>
          <p:nvSpPr>
            <p:cNvPr id="1035" name="Rectangle 8"/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lnSpc>
                  <a:spcPct val="100000"/>
                </a:lnSpc>
                <a:spcBef>
                  <a:spcPct val="0"/>
                </a:spcBef>
                <a:buSzTx/>
                <a:buFontTx/>
                <a:buNone/>
                <a:defRPr/>
              </a:pPr>
              <a:endParaRPr lang="cs-CZ">
                <a:solidFill>
                  <a:schemeClr val="hlink"/>
                </a:solidFill>
              </a:endParaRPr>
            </a:p>
          </p:txBody>
        </p:sp>
        <p:sp>
          <p:nvSpPr>
            <p:cNvPr id="1036" name="Rectangle 9"/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lnSpc>
                  <a:spcPct val="100000"/>
                </a:lnSpc>
                <a:spcBef>
                  <a:spcPct val="0"/>
                </a:spcBef>
                <a:buSzTx/>
                <a:buFontTx/>
                <a:buNone/>
                <a:defRPr/>
              </a:pPr>
              <a:endParaRPr lang="cs-CZ">
                <a:solidFill>
                  <a:schemeClr val="accent2"/>
                </a:solidFill>
              </a:endParaRPr>
            </a:p>
          </p:txBody>
        </p:sp>
        <p:sp>
          <p:nvSpPr>
            <p:cNvPr id="1037" name="Rectangle 10"/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lnSpc>
                  <a:spcPct val="100000"/>
                </a:lnSpc>
                <a:spcBef>
                  <a:spcPct val="0"/>
                </a:spcBef>
                <a:buSzTx/>
                <a:buFontTx/>
                <a:buNone/>
                <a:defRPr/>
              </a:pPr>
              <a:endParaRPr lang="cs-CZ">
                <a:solidFill>
                  <a:schemeClr val="hlink"/>
                </a:solidFill>
              </a:endParaRPr>
            </a:p>
          </p:txBody>
        </p:sp>
        <p:sp>
          <p:nvSpPr>
            <p:cNvPr id="1038" name="Rectangle 11"/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lnSpc>
                  <a:spcPct val="100000"/>
                </a:lnSpc>
                <a:spcBef>
                  <a:spcPct val="0"/>
                </a:spcBef>
                <a:buSzTx/>
                <a:buFontTx/>
                <a:buNone/>
                <a:defRPr/>
              </a:pPr>
              <a:endParaRPr lang="cs-CZ" sz="2400">
                <a:latin typeface="Times New Roman" pitchFamily="18" charset="0"/>
              </a:endParaRPr>
            </a:p>
          </p:txBody>
        </p:sp>
        <p:sp>
          <p:nvSpPr>
            <p:cNvPr id="1039" name="Rectangle 12"/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lnSpc>
                  <a:spcPct val="100000"/>
                </a:lnSpc>
                <a:spcBef>
                  <a:spcPct val="0"/>
                </a:spcBef>
                <a:buSzTx/>
                <a:buFontTx/>
                <a:buNone/>
                <a:defRPr/>
              </a:pPr>
              <a:endParaRPr lang="cs-CZ">
                <a:solidFill>
                  <a:schemeClr val="accent2"/>
                </a:solidFill>
              </a:endParaRPr>
            </a:p>
          </p:txBody>
        </p:sp>
        <p:sp>
          <p:nvSpPr>
            <p:cNvPr id="1040" name="Rectangle 13"/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lnSpc>
                  <a:spcPct val="100000"/>
                </a:lnSpc>
                <a:spcBef>
                  <a:spcPct val="0"/>
                </a:spcBef>
                <a:buSzTx/>
                <a:buFontTx/>
                <a:buNone/>
                <a:defRPr/>
              </a:pPr>
              <a:endParaRPr lang="cs-CZ">
                <a:solidFill>
                  <a:schemeClr val="accent2"/>
                </a:solidFill>
              </a:endParaRPr>
            </a:p>
          </p:txBody>
        </p:sp>
      </p:grpSp>
      <p:sp>
        <p:nvSpPr>
          <p:cNvPr id="1029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30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112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Bef>
                <a:spcPct val="0"/>
              </a:spcBef>
              <a:buSzTx/>
              <a:buFontTx/>
              <a:buNone/>
              <a:defRPr sz="1200">
                <a:latin typeface="Arial" charset="0"/>
                <a:cs typeface="Arial" charset="0"/>
              </a:defRPr>
            </a:lvl1pPr>
          </a:lstStyle>
          <a:p>
            <a:fld id="{332F7A78-617D-42F3-8307-E608B59D0CA7}" type="datetimeFigureOut">
              <a:rPr lang="cs-CZ" smtClean="0"/>
              <a:pPr/>
              <a:t>18.2.2015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¨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¨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sz="4400" dirty="0" smtClean="0"/>
              <a:t>Prostorové sociálně ekonomické informace a jejich využití</a:t>
            </a:r>
            <a:endParaRPr lang="cs-CZ" sz="44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err="1" smtClean="0"/>
              <a:t>cv</a:t>
            </a:r>
            <a:r>
              <a:rPr lang="cs-CZ" dirty="0" smtClean="0"/>
              <a:t>. 1</a:t>
            </a:r>
          </a:p>
          <a:p>
            <a:r>
              <a:rPr lang="cs-CZ" dirty="0" smtClean="0"/>
              <a:t>18. 2. 2015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Požadavky, organizace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Zaměřeno na kvantitativní metody geografie a interpretaci geografických dat</a:t>
            </a:r>
          </a:p>
          <a:p>
            <a:r>
              <a:rPr lang="cs-CZ" dirty="0" smtClean="0"/>
              <a:t>Excel, Access, </a:t>
            </a:r>
            <a:r>
              <a:rPr lang="cs-CZ" dirty="0" err="1" smtClean="0"/>
              <a:t>ArcGis</a:t>
            </a:r>
            <a:r>
              <a:rPr lang="cs-CZ" dirty="0" smtClean="0"/>
              <a:t>, </a:t>
            </a:r>
            <a:r>
              <a:rPr lang="cs-CZ" dirty="0" err="1" smtClean="0"/>
              <a:t>GeoDa</a:t>
            </a:r>
            <a:r>
              <a:rPr lang="cs-CZ" dirty="0" smtClean="0"/>
              <a:t>?</a:t>
            </a:r>
          </a:p>
          <a:p>
            <a:r>
              <a:rPr lang="cs-CZ" dirty="0" smtClean="0"/>
              <a:t>Důraz na formu (ale i obsah)</a:t>
            </a:r>
          </a:p>
          <a:p>
            <a:r>
              <a:rPr lang="cs-CZ" dirty="0" smtClean="0"/>
              <a:t>Max. </a:t>
            </a:r>
            <a:r>
              <a:rPr lang="cs-CZ" b="1" dirty="0" smtClean="0"/>
              <a:t>2 absence </a:t>
            </a:r>
            <a:r>
              <a:rPr lang="cs-CZ" dirty="0" smtClean="0"/>
              <a:t>(ale cvičení vypracovat!!!)</a:t>
            </a:r>
          </a:p>
          <a:p>
            <a:r>
              <a:rPr lang="cs-CZ" dirty="0" smtClean="0"/>
              <a:t>Termín odevzdání vždy do </a:t>
            </a:r>
            <a:r>
              <a:rPr lang="cs-CZ" b="1" dirty="0" smtClean="0"/>
              <a:t>14 dnů od zadání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Požadavky, organizace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Cvičení </a:t>
            </a:r>
          </a:p>
          <a:p>
            <a:pPr lvl="1"/>
            <a:r>
              <a:rPr lang="cs-CZ" dirty="0" smtClean="0"/>
              <a:t>1) středa 16:00 – </a:t>
            </a:r>
            <a:r>
              <a:rPr lang="cs-CZ" dirty="0" smtClean="0"/>
              <a:t>16:50 </a:t>
            </a:r>
            <a:r>
              <a:rPr lang="cs-CZ" dirty="0" smtClean="0"/>
              <a:t>(14 os.?)</a:t>
            </a:r>
          </a:p>
          <a:p>
            <a:pPr lvl="1"/>
            <a:r>
              <a:rPr lang="cs-CZ" dirty="0" smtClean="0"/>
              <a:t>2) středa 17:00 </a:t>
            </a:r>
            <a:r>
              <a:rPr lang="cs-CZ" smtClean="0"/>
              <a:t>– </a:t>
            </a:r>
            <a:r>
              <a:rPr lang="cs-CZ" smtClean="0"/>
              <a:t>17:50 </a:t>
            </a:r>
            <a:r>
              <a:rPr lang="cs-CZ" dirty="0" smtClean="0"/>
              <a:t>(14 os.?)</a:t>
            </a:r>
          </a:p>
          <a:p>
            <a:r>
              <a:rPr lang="cs-CZ" dirty="0" smtClean="0"/>
              <a:t>Cvičení = 25 % váha u zkoušky</a:t>
            </a:r>
          </a:p>
          <a:p>
            <a:r>
              <a:rPr lang="cs-CZ" dirty="0" smtClean="0"/>
              <a:t>Zápočet = alespoň 50 % bodů ze cvičení</a:t>
            </a:r>
          </a:p>
          <a:p>
            <a:r>
              <a:rPr lang="cs-CZ" dirty="0" smtClean="0"/>
              <a:t>Každý si vybere 1 </a:t>
            </a:r>
            <a:r>
              <a:rPr lang="cs-CZ" dirty="0" smtClean="0"/>
              <a:t>okres (bude přidělen?)</a:t>
            </a: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ČSÚ, SLDB (2011)</a:t>
            </a:r>
            <a:endParaRPr lang="cs-CZ" dirty="0"/>
          </a:p>
        </p:txBody>
      </p:sp>
      <p:pic>
        <p:nvPicPr>
          <p:cNvPr id="4" name="Zástupný symbol pro obsah 3" descr="CZSO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1571612"/>
            <a:ext cx="9144000" cy="5286388"/>
          </a:xfr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Příklady: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1) Seřaďte kraje ČR podle hustoty zalidnění (sestupně) pro rok 2011, udejte hodnoty</a:t>
            </a:r>
          </a:p>
          <a:p>
            <a:r>
              <a:rPr lang="cs-CZ" dirty="0" smtClean="0"/>
              <a:t>2) Seřaďte kraje ČR podle počtu obydlených bytů (sestupně)</a:t>
            </a:r>
          </a:p>
          <a:p>
            <a:r>
              <a:rPr lang="cs-CZ" dirty="0" smtClean="0"/>
              <a:t>3) Seřaďte kraje podle počtu obydlených domů (sestupně)</a:t>
            </a:r>
          </a:p>
          <a:p>
            <a:r>
              <a:rPr lang="cs-CZ" dirty="0" smtClean="0"/>
              <a:t>4) Kolik (podle SLDB 11) osob vyjíždělo do zaměstnání, kolik do škol?</a:t>
            </a: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Příklady: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5) Ve kterém okrese byl nejvyšší podíl občanů slovenské národnosti?</a:t>
            </a:r>
          </a:p>
          <a:p>
            <a:r>
              <a:rPr lang="cs-CZ" dirty="0" smtClean="0"/>
              <a:t>6) Ve kterém okrese byl nejvyšší podíl věřících, kteří se hlásili k římskokatolické církvi?</a:t>
            </a:r>
          </a:p>
          <a:p>
            <a:r>
              <a:rPr lang="cs-CZ" dirty="0" smtClean="0"/>
              <a:t>7) Zjistěte průměrný věk ve správním obvodě ORP Vyškov (celkem, muži, ženy)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Příklady: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8) Zjistěte první 3 okresy s nejvyšším podílem obyvatel s VŠ vzděláním na celkovém počtu obyvatel (15+).</a:t>
            </a:r>
          </a:p>
          <a:p>
            <a:r>
              <a:rPr lang="cs-CZ" dirty="0" smtClean="0"/>
              <a:t>9) Zjistěte počet obyvatel obce Adršpach k 1. lednu pro roky: 2010,2011,2012,2013,2014</a:t>
            </a:r>
          </a:p>
          <a:p>
            <a:r>
              <a:rPr lang="cs-CZ" dirty="0" smtClean="0"/>
              <a:t>10) Zjistěte využití ploch města Trutnova (aktuální data 31.12.2013)</a:t>
            </a:r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ixel">
  <a:themeElements>
    <a:clrScheme name="Pixel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Pixel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ixel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CV_2_25.2.2014</Template>
  <TotalTime>127</TotalTime>
  <Words>270</Words>
  <Application>Microsoft Office PowerPoint</Application>
  <PresentationFormat>Předvádění na obrazovce (4:3)</PresentationFormat>
  <Paragraphs>30</Paragraphs>
  <Slides>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Pixel</vt:lpstr>
      <vt:lpstr>Prostorové sociálně ekonomické informace a jejich využití</vt:lpstr>
      <vt:lpstr>Požadavky, organizace</vt:lpstr>
      <vt:lpstr>Požadavky, organizace</vt:lpstr>
      <vt:lpstr>ČSÚ, SLDB (2011)</vt:lpstr>
      <vt:lpstr>Příklady:</vt:lpstr>
      <vt:lpstr>Příklady:</vt:lpstr>
      <vt:lpstr>Příklady: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Prostorové sociálně ekonomické informace a jejich využití</dc:title>
  <dc:creator>maca</dc:creator>
  <cp:lastModifiedBy>maca</cp:lastModifiedBy>
  <cp:revision>6</cp:revision>
  <dcterms:created xsi:type="dcterms:W3CDTF">2015-02-17T15:27:43Z</dcterms:created>
  <dcterms:modified xsi:type="dcterms:W3CDTF">2015-02-18T13:28:53Z</dcterms:modified>
</cp:coreProperties>
</file>