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50" r:id="rId3"/>
    <p:sldId id="351" r:id="rId4"/>
    <p:sldId id="352" r:id="rId5"/>
    <p:sldId id="337" r:id="rId6"/>
    <p:sldId id="338" r:id="rId7"/>
    <p:sldId id="339" r:id="rId8"/>
    <p:sldId id="346" r:id="rId9"/>
    <p:sldId id="353" r:id="rId10"/>
    <p:sldId id="347" r:id="rId11"/>
    <p:sldId id="348" r:id="rId12"/>
    <p:sldId id="340" r:id="rId13"/>
    <p:sldId id="343" r:id="rId14"/>
    <p:sldId id="342" r:id="rId15"/>
    <p:sldId id="341" r:id="rId16"/>
    <p:sldId id="349" r:id="rId17"/>
    <p:sldId id="344" r:id="rId18"/>
    <p:sldId id="345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24.2.2015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24.2.2015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E4F65-0F0A-4C4E-B38D-D9851F8C8C22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E4F65-0F0A-4C4E-B38D-D9851F8C8C22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E4F65-0F0A-4C4E-B38D-D9851F8C8C22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FDF030-3403-49A9-8135-2AC3F61DD391}" type="slidenum">
              <a:rPr lang="cs-CZ" sz="1200"/>
              <a:pPr algn="r"/>
              <a:t>13</a:t>
            </a:fld>
            <a:endParaRPr lang="cs-CZ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B09AE-3B05-46CB-A24B-76D14C48E3DF}" type="slidenum">
              <a:rPr lang="cs-CZ" sz="1200"/>
              <a:pPr algn="r"/>
              <a:t>14</a:t>
            </a:fld>
            <a:endParaRPr lang="cs-CZ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77FFF89-1F6B-4856-B631-E513A62765D5}" type="slidenum">
              <a:rPr lang="cs-CZ" sz="1200"/>
              <a:pPr algn="r"/>
              <a:t>15</a:t>
            </a:fld>
            <a:endParaRPr lang="cs-CZ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77FFF89-1F6B-4856-B631-E513A62765D5}" type="slidenum">
              <a:rPr lang="cs-CZ" sz="1200"/>
              <a:pPr algn="r"/>
              <a:t>16</a:t>
            </a:fld>
            <a:endParaRPr lang="cs-CZ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524138B-CC30-4742-9BB8-4C986E33DFE6}" type="slidenum">
              <a:rPr lang="cs-CZ" sz="1200"/>
              <a:pPr algn="r"/>
              <a:t>17</a:t>
            </a:fld>
            <a:endParaRPr lang="cs-CZ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E66068-8643-4946-AB88-3D4BE9D1CD6C}" type="slidenum">
              <a:rPr lang="cs-CZ" sz="1200"/>
              <a:pPr algn="r"/>
              <a:t>18</a:t>
            </a:fld>
            <a:endParaRPr lang="cs-CZ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9ADB04-A019-44A9-87F7-7162400E8B36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54F82-1EAB-43F6-8C7D-EAD536B30900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54F82-1EAB-43F6-8C7D-EAD536B30900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829-57C5-4047-9AC3-B462BCF7FDF9}" type="datetime1">
              <a:rPr lang="cs-CZ" smtClean="0"/>
              <a:t>24.2.2015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22FB-E178-4610-8444-0CE8A8523630}" type="datetime1">
              <a:rPr lang="cs-CZ" smtClean="0"/>
              <a:t>24.2.2015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ED58-9484-4843-9341-11F7B24A714A}" type="datetime1">
              <a:rPr lang="cs-CZ" smtClean="0"/>
              <a:t>24.2.2015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4B40-3C16-46C3-8B27-FAE42DAAF752}" type="datetime1">
              <a:rPr lang="cs-CZ" smtClean="0"/>
              <a:t>24.2.2015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922-AFBC-40D0-8515-1EB80D1BC599}" type="datetime1">
              <a:rPr lang="cs-CZ" smtClean="0"/>
              <a:t>24.2.2015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08C7-A554-4E8E-B825-6AE9E41A54EE}" type="datetime1">
              <a:rPr lang="cs-CZ" smtClean="0"/>
              <a:t>24.2.2015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9636-2913-405C-BB60-4339F92B37F9}" type="datetime1">
              <a:rPr lang="cs-CZ" smtClean="0"/>
              <a:t>24.2.2015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C9EF-C90F-44B4-80C7-88C0CEDD3EFB}" type="datetime1">
              <a:rPr lang="cs-CZ" smtClean="0"/>
              <a:t>24.2.2015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8099-7683-4849-875C-CAB4F44369AD}" type="datetime1">
              <a:rPr lang="cs-CZ" smtClean="0"/>
              <a:t>24.2.2015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272E-15EE-4432-BDDF-3DF9D682C29F}" type="datetime1">
              <a:rPr lang="cs-CZ" smtClean="0"/>
              <a:t>24.2.2015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D6C9-434F-4C0E-BB05-022FCB333FC6}" type="datetime1">
              <a:rPr lang="cs-CZ" smtClean="0"/>
              <a:t>24.2.2015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B5ACB-85A7-451E-8502-8B0E4B0ED412}" type="datetime1">
              <a:rPr lang="cs-CZ" smtClean="0"/>
              <a:t>24.2.2015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aborsta.ilo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worldbank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f.org/external/data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statistic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iw.ac.a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www.statistics.sk/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www.ksh.hu/" TargetMode="External"/><Relationship Id="rId4" Type="http://schemas.openxmlformats.org/officeDocument/2006/relationships/hyperlink" Target="http://www.stat.gov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pp.eurostat.ec.europa.eu/portal/page/portal/eurostat/hom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Tuzemské a </a:t>
            </a:r>
            <a:r>
              <a:rPr lang="cs-CZ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zahraniční</a:t>
            </a:r>
            <a:br>
              <a:rPr lang="cs-CZ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statistické instituce </a:t>
            </a:r>
            <a:r>
              <a:rPr lang="cs-CZ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databáze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25. února </a:t>
            </a:r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2014</a:t>
            </a:r>
            <a:endParaRPr lang="cs-CZ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ILO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International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Labour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Organization</a:t>
            </a:r>
            <a:r>
              <a:rPr lang="cs-CZ" sz="1600" b="1" dirty="0" smtClean="0">
                <a:latin typeface="Verdan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600" b="1" dirty="0" smtClean="0">
                <a:latin typeface="Verdana" pitchFamily="34" charset="0"/>
              </a:rPr>
              <a:t>	(Mezinárodní organizace práce)</a:t>
            </a: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založena 1919 pod Společností národů, od 1946 pod OSN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první specializovaná agentura OSN (dále např. UNESCO, WHO, FAO atd.)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sídlo: Ženeva (+ 49 kanceláří po celém světě), 185 členských zemí</a:t>
            </a: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zaměstnává přibližně 2 500 pracovníků a expertů</a:t>
            </a: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rok 1969: udělena Nobelova cena míru 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cíle působení: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1) prosazování sociální spravedlnosti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2) prosazování mezinárodně uznávaných lidských a pracovních práv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formuluje mezinárodní politické přístupy a programy na zlepšení pracovních a životních podmínek,</a:t>
            </a: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vytváří mezinárodní pracovní standardy,</a:t>
            </a: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organizuje rozsáhlý program technické spolupráce a</a:t>
            </a: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provozuje školicí, vzdělávací a výzkumné programy.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endParaRPr lang="cs-CZ" sz="1800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6148" name="Obrázek 4" descr="800px-Flag_of_ILO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260350"/>
            <a:ext cx="2836862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ILO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členské státy</a:t>
            </a: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endParaRPr lang="cs-CZ" sz="1800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3074" name="Picture 2" descr="http://upload.wikimedia.org/wikipedia/en/8/84/International_Labour_Organiz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" y="2160472"/>
            <a:ext cx="9108504" cy="4215285"/>
          </a:xfrm>
          <a:prstGeom prst="rect">
            <a:avLst/>
          </a:prstGeom>
          <a:noFill/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ILO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ILO se skládá ze tří orgánů: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400" dirty="0" smtClean="0">
                <a:latin typeface="Verdana" pitchFamily="34" charset="0"/>
              </a:rPr>
              <a:t>	1) mezinárodní konference práce = každoroční zasedání delegací vlád a zástupců zaměstnavatelů a zaměstnanců z členských států (ti mají stejný hlas jako zástupci států)</a:t>
            </a:r>
          </a:p>
          <a:p>
            <a:pPr algn="just" eaLnBrk="1" hangingPunct="1">
              <a:spcBef>
                <a:spcPct val="0"/>
              </a:spcBef>
              <a:spcAft>
                <a:spcPts val="300"/>
              </a:spcAft>
              <a:buNone/>
            </a:pPr>
            <a:r>
              <a:rPr lang="cs-CZ" sz="1400" dirty="0" smtClean="0">
                <a:latin typeface="Verdana" pitchFamily="34" charset="0"/>
              </a:rPr>
              <a:t>	2) správní rada = řídí činnost ILO, připravuje program a rozpočet organizace, schází se dvakrát ročně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3) mezinárodní pracovní úřad = stálý sekretariát organizace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Mezinárodní školicí centrum v Turíně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-	Mezinárodní institut pro otázky práce (výzkum, studijní programy a stáže, publikace)</a:t>
            </a:r>
            <a:endParaRPr lang="cs-CZ" sz="10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</a:t>
            </a: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LABORSTA = </a:t>
            </a:r>
            <a:r>
              <a:rPr lang="cs-CZ" sz="1400" dirty="0" err="1" smtClean="0">
                <a:latin typeface="Verdana" pitchFamily="34" charset="0"/>
              </a:rPr>
              <a:t>database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of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labour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statistics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+ další databáze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http://laborsta.ilo.org/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endParaRPr lang="cs-CZ" sz="1800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6149" name="Obrázek 5" descr="wcms_08238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50912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Světová banka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463" y="1744663"/>
            <a:ext cx="8964612" cy="5068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World</a:t>
            </a:r>
            <a:r>
              <a:rPr lang="cs-CZ" sz="1600" b="1" dirty="0" smtClean="0">
                <a:latin typeface="Verdana" pitchFamily="34" charset="0"/>
              </a:rPr>
              <a:t> Bank (WB)</a:t>
            </a: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založena 1944 v </a:t>
            </a:r>
            <a:r>
              <a:rPr lang="cs-CZ" sz="1400" dirty="0" err="1" smtClean="0">
                <a:latin typeface="Verdana" pitchFamily="34" charset="0"/>
              </a:rPr>
              <a:t>Bretton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Woods</a:t>
            </a:r>
            <a:r>
              <a:rPr lang="cs-CZ" sz="1400" dirty="0" smtClean="0">
                <a:latin typeface="Verdana" pitchFamily="34" charset="0"/>
              </a:rPr>
              <a:t> (USA)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sídlo: Washington, 188 členských zemí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cíl působení: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zajištění finanční a technické pomoci rozvíjejícím se zemím s cílem snížit chudobu a zlepšit životní podmínky na celém světě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Data </a:t>
            </a:r>
            <a:r>
              <a:rPr lang="cs-CZ" sz="1400" dirty="0" err="1" smtClean="0">
                <a:latin typeface="Verdana" pitchFamily="34" charset="0"/>
              </a:rPr>
              <a:t>of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the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World</a:t>
            </a:r>
            <a:r>
              <a:rPr lang="cs-CZ" sz="1400" dirty="0" smtClean="0">
                <a:latin typeface="Verdana" pitchFamily="34" charset="0"/>
              </a:rPr>
              <a:t> Bank</a:t>
            </a:r>
          </a:p>
          <a:p>
            <a:pPr algn="just" eaLnBrk="1" hangingPunct="1">
              <a:buFontTx/>
              <a:buChar char="-"/>
            </a:pPr>
            <a:endParaRPr lang="cs-CZ" sz="1400" b="1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http://data.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worldbank.org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9220" name="Picture 5" descr="Bank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508500"/>
            <a:ext cx="1952625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MMF (IMF)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463" y="1744663"/>
            <a:ext cx="8964612" cy="5068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International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Monatery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Fund</a:t>
            </a:r>
            <a:r>
              <a:rPr lang="cs-CZ" sz="1600" b="1" dirty="0" smtClean="0">
                <a:latin typeface="Verdana" pitchFamily="34" charset="0"/>
              </a:rPr>
              <a:t> (Mezinárodní měnový fond)</a:t>
            </a: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založena 1944 v </a:t>
            </a:r>
            <a:r>
              <a:rPr lang="cs-CZ" sz="1400" dirty="0" err="1" smtClean="0">
                <a:latin typeface="Verdana" pitchFamily="34" charset="0"/>
              </a:rPr>
              <a:t>Bretton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Woods</a:t>
            </a:r>
            <a:r>
              <a:rPr lang="cs-CZ" sz="1400" dirty="0" smtClean="0">
                <a:latin typeface="Verdana" pitchFamily="34" charset="0"/>
              </a:rPr>
              <a:t> (USA)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sídlo: Washington, 188 členských zemí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cíle působení: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1) podpora světové měnové spolupráce 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a zajištění finanční stabilizace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2) usnadnění mezinárodního obchodu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3) podpora vysoké zaměstnanosti 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a udržitelného hospodářského růstu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IMF Data </a:t>
            </a:r>
            <a:r>
              <a:rPr lang="cs-CZ" sz="1400" dirty="0" err="1" smtClean="0">
                <a:latin typeface="Verdana" pitchFamily="34" charset="0"/>
              </a:rPr>
              <a:t>and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Statistics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endParaRPr lang="cs-CZ" sz="1400" b="1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web: </a:t>
            </a:r>
            <a:r>
              <a:rPr lang="cs-CZ" sz="1400" dirty="0" smtClean="0">
                <a:latin typeface="Verdana" pitchFamily="34" charset="0"/>
                <a:cs typeface="Arial" charset="0"/>
                <a:hlinkClick r:id="rId3"/>
              </a:rPr>
              <a:t>http://www.</a:t>
            </a:r>
            <a:r>
              <a:rPr lang="cs-CZ" sz="1400" dirty="0" err="1" smtClean="0">
                <a:latin typeface="Verdana" pitchFamily="34" charset="0"/>
                <a:cs typeface="Arial" charset="0"/>
                <a:hlinkClick r:id="rId3"/>
              </a:rPr>
              <a:t>imf.org</a:t>
            </a:r>
            <a:r>
              <a:rPr lang="cs-CZ" sz="1400" dirty="0" smtClean="0">
                <a:latin typeface="Verdana" pitchFamily="34" charset="0"/>
                <a:cs typeface="Arial" charset="0"/>
                <a:hlinkClick r:id="rId3"/>
              </a:rPr>
              <a:t>/</a:t>
            </a:r>
            <a:r>
              <a:rPr lang="cs-CZ" sz="1400" dirty="0" err="1" smtClean="0">
                <a:latin typeface="Verdana" pitchFamily="34" charset="0"/>
                <a:cs typeface="Arial" charset="0"/>
                <a:hlinkClick r:id="rId3"/>
              </a:rPr>
              <a:t>external</a:t>
            </a:r>
            <a:r>
              <a:rPr lang="cs-CZ" sz="1400" dirty="0" smtClean="0">
                <a:latin typeface="Verdana" pitchFamily="34" charset="0"/>
                <a:cs typeface="Arial" charset="0"/>
                <a:hlinkClick r:id="rId3"/>
              </a:rPr>
              <a:t>/data.</a:t>
            </a:r>
            <a:r>
              <a:rPr lang="cs-CZ" sz="1400" dirty="0" err="1" smtClean="0">
                <a:latin typeface="Verdana" pitchFamily="34" charset="0"/>
                <a:cs typeface="Arial" charset="0"/>
                <a:hlinkClick r:id="rId3"/>
              </a:rPr>
              <a:t>htm</a:t>
            </a: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>
              <a:buFontTx/>
              <a:buChar char="-"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8196" name="Picture 5" descr="imf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3716338"/>
            <a:ext cx="2447925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OECD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463" y="1744663"/>
            <a:ext cx="8964612" cy="5068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Organization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for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Economic</a:t>
            </a:r>
            <a:r>
              <a:rPr lang="cs-CZ" sz="1600" b="1" dirty="0" smtClean="0">
                <a:latin typeface="Verdana" pitchFamily="34" charset="0"/>
              </a:rPr>
              <a:t> Co-</a:t>
            </a:r>
            <a:r>
              <a:rPr lang="cs-CZ" sz="1600" b="1" dirty="0" err="1" smtClean="0">
                <a:latin typeface="Verdana" pitchFamily="34" charset="0"/>
              </a:rPr>
              <a:t>operation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and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Development</a:t>
            </a:r>
            <a:r>
              <a:rPr lang="cs-CZ" sz="1600" b="1" dirty="0" smtClean="0">
                <a:latin typeface="Verdan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600" b="1" dirty="0" smtClean="0">
                <a:latin typeface="Verdana" pitchFamily="34" charset="0"/>
              </a:rPr>
              <a:t>	(Organizace pro hospodářskou spolupráci a rozvoj)</a:t>
            </a: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založena 1961, ČR členem od 21. prosince 1995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sídlo: Paříž, 34 členských zemí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cíle působení: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1) koordinace ekonomické a sociálně-politické spolupráce členských zemí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2) zprostředkování nových investic, liberalizace zahraničního obchodu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3) podpora ekonomického rozvoje, potlačení nezaměstnanosti, stabilizace a rozvoj mezinárodních finančních trhů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err="1" smtClean="0">
                <a:latin typeface="Verdana" pitchFamily="34" charset="0"/>
              </a:rPr>
              <a:t>Economic</a:t>
            </a:r>
            <a:r>
              <a:rPr lang="cs-CZ" sz="1400" dirty="0" smtClean="0">
                <a:latin typeface="Verdana" pitchFamily="34" charset="0"/>
              </a:rPr>
              <a:t> Outlook + OECD </a:t>
            </a:r>
            <a:r>
              <a:rPr lang="cs-CZ" sz="1400" dirty="0" err="1" smtClean="0">
                <a:latin typeface="Verdana" pitchFamily="34" charset="0"/>
              </a:rPr>
              <a:t>Statistics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endParaRPr lang="cs-CZ" sz="1400" b="1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oecd.org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statistics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7172" name="Picture 6" descr="46717142OECD new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36525"/>
            <a:ext cx="26638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OECD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463" y="1744663"/>
            <a:ext cx="8964612" cy="5068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členské státy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7172" name="Picture 6" descr="46717142OECD new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36525"/>
            <a:ext cx="26638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http://www.mapsofworld.com/images/world-oecd-member-country-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234942"/>
            <a:ext cx="6912768" cy="4506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latin typeface="Verdana" pitchFamily="34" charset="0"/>
              </a:rPr>
              <a:t>Neziskovky</a:t>
            </a:r>
            <a:r>
              <a:rPr lang="cs-CZ" sz="3200" b="1" dirty="0" smtClean="0">
                <a:latin typeface="Verdana" pitchFamily="34" charset="0"/>
              </a:rPr>
              <a:t>, </a:t>
            </a:r>
            <a:r>
              <a:rPr lang="cs-CZ" sz="3200" b="1" dirty="0" err="1" smtClean="0">
                <a:latin typeface="Verdana" pitchFamily="34" charset="0"/>
              </a:rPr>
              <a:t>think</a:t>
            </a:r>
            <a:r>
              <a:rPr lang="cs-CZ" sz="3200" b="1" dirty="0" smtClean="0">
                <a:latin typeface="Verdana" pitchFamily="34" charset="0"/>
              </a:rPr>
              <a:t> </a:t>
            </a:r>
            <a:r>
              <a:rPr lang="cs-CZ" sz="3200" b="1" dirty="0" err="1" smtClean="0">
                <a:latin typeface="Verdana" pitchFamily="34" charset="0"/>
              </a:rPr>
              <a:t>thanky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463" y="1744663"/>
            <a:ext cx="8964612" cy="5068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The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Vienna</a:t>
            </a:r>
            <a:r>
              <a:rPr lang="cs-CZ" sz="1600" b="1" dirty="0" smtClean="0">
                <a:latin typeface="Verdana" pitchFamily="34" charset="0"/>
              </a:rPr>
              <a:t> Institute </a:t>
            </a:r>
            <a:r>
              <a:rPr lang="cs-CZ" sz="1600" b="1" dirty="0" err="1" smtClean="0">
                <a:latin typeface="Verdana" pitchFamily="34" charset="0"/>
              </a:rPr>
              <a:t>for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International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Economic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Studies</a:t>
            </a:r>
            <a:r>
              <a:rPr lang="cs-CZ" sz="1600" b="1" dirty="0" smtClean="0">
                <a:latin typeface="Verdana" pitchFamily="34" charset="0"/>
              </a:rPr>
              <a:t>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600" b="1" dirty="0" smtClean="0">
                <a:latin typeface="Verdana" pitchFamily="34" charset="0"/>
              </a:rPr>
              <a:t>	</a:t>
            </a:r>
            <a:r>
              <a:rPr lang="cs-CZ" sz="1600" b="1" dirty="0" err="1" smtClean="0">
                <a:latin typeface="Verdana" pitchFamily="34" charset="0"/>
              </a:rPr>
              <a:t>Wiener</a:t>
            </a:r>
            <a:r>
              <a:rPr lang="cs-CZ" sz="1600" b="1" dirty="0" smtClean="0">
                <a:latin typeface="Verdana" pitchFamily="34" charset="0"/>
              </a:rPr>
              <a:t> Institut </a:t>
            </a:r>
            <a:r>
              <a:rPr lang="cs-CZ" sz="1600" b="1" dirty="0" err="1" smtClean="0">
                <a:latin typeface="Verdana" pitchFamily="34" charset="0"/>
              </a:rPr>
              <a:t>für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Internationale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Wirtschaftsvergleiche</a:t>
            </a: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zaměření na střední, východní a JV Evropu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i="1" dirty="0" smtClean="0">
                <a:latin typeface="Verdana" pitchFamily="34" charset="0"/>
              </a:rPr>
              <a:t>(V4, Pobaltí, </a:t>
            </a:r>
            <a:r>
              <a:rPr lang="cs-CZ" sz="1400" i="1" dirty="0" err="1" smtClean="0">
                <a:latin typeface="Verdana" pitchFamily="34" charset="0"/>
              </a:rPr>
              <a:t>býv</a:t>
            </a:r>
            <a:r>
              <a:rPr lang="cs-CZ" sz="1400" i="1" dirty="0" smtClean="0">
                <a:latin typeface="Verdana" pitchFamily="34" charset="0"/>
              </a:rPr>
              <a:t>. Jugoslávie, Bulharsko, Rumunsko, Ukrajina, Rusko, …)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sídlo: Vídeň, pro WIIW pracují odborníci z analyzovaných zemí</a:t>
            </a: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založen 1973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„</a:t>
            </a:r>
            <a:r>
              <a:rPr lang="cs-CZ" sz="1400" dirty="0" err="1" smtClean="0">
                <a:latin typeface="Verdana" pitchFamily="34" charset="0"/>
              </a:rPr>
              <a:t>research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areas</a:t>
            </a:r>
            <a:r>
              <a:rPr lang="cs-CZ" sz="1400" dirty="0" smtClean="0">
                <a:latin typeface="Verdana" pitchFamily="34" charset="0"/>
              </a:rPr>
              <a:t>“: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1)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Macroeconomic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Analysis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and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Policy</a:t>
            </a: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2)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International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Trade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,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Competitiveness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and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 FDI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3)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Labour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,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Migration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and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Income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Distribution</a:t>
            </a: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4)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Sectoral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Studies</a:t>
            </a: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5)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Regional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 </a:t>
            </a:r>
            <a:r>
              <a:rPr lang="cs-CZ" sz="1400" dirty="0" err="1" smtClean="0">
                <a:latin typeface="Verdana" pitchFamily="34" charset="0"/>
                <a:cs typeface="Arial" charset="0"/>
              </a:rPr>
              <a:t>Development</a:t>
            </a: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err="1" smtClean="0">
                <a:latin typeface="Verdana" pitchFamily="34" charset="0"/>
              </a:rPr>
              <a:t>Publications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and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Statistics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endParaRPr lang="cs-CZ" sz="1400" b="1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wiiw.ac.at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10244" name="Picture 5" descr="wiiw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5229225"/>
            <a:ext cx="29527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520259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Národní statistické úřady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463" y="1744663"/>
            <a:ext cx="8964612" cy="5068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Štatistický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úrad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Slovenskej</a:t>
            </a:r>
            <a:r>
              <a:rPr lang="cs-CZ" sz="1600" b="1" dirty="0" smtClean="0">
                <a:latin typeface="Verdana" pitchFamily="34" charset="0"/>
              </a:rPr>
              <a:t> republiky (ŠÚ SR)</a:t>
            </a: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od 1993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databáze </a:t>
            </a:r>
            <a:r>
              <a:rPr lang="cs-CZ" sz="1400" dirty="0" err="1" smtClean="0">
                <a:latin typeface="Verdana" pitchFamily="34" charset="0"/>
              </a:rPr>
              <a:t>Slovstat</a:t>
            </a:r>
            <a:r>
              <a:rPr lang="cs-CZ" sz="1400" dirty="0" smtClean="0">
                <a:latin typeface="Verdana" pitchFamily="34" charset="0"/>
              </a:rPr>
              <a:t>, Regionální databáze (</a:t>
            </a:r>
            <a:r>
              <a:rPr lang="cs-CZ" sz="1400" dirty="0" err="1" smtClean="0">
                <a:latin typeface="Verdana" pitchFamily="34" charset="0"/>
              </a:rPr>
              <a:t>RegDat</a:t>
            </a:r>
            <a:r>
              <a:rPr lang="cs-CZ" sz="1400" dirty="0" smtClean="0">
                <a:latin typeface="Verdana" pitchFamily="34" charset="0"/>
              </a:rPr>
              <a:t>), …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  <a:hlinkClick r:id="rId3"/>
              </a:rPr>
              <a:t>www.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statistics.sk</a:t>
            </a:r>
            <a:r>
              <a:rPr lang="cs-CZ" sz="1400" dirty="0" smtClean="0">
                <a:latin typeface="Verdana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8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Główny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Urząd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Statystyczny</a:t>
            </a:r>
            <a:r>
              <a:rPr lang="cs-CZ" sz="1600" b="1" dirty="0" smtClean="0">
                <a:latin typeface="Verdana" pitchFamily="34" charset="0"/>
              </a:rPr>
              <a:t> (GUS)</a:t>
            </a: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od 1918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anglická verze, </a:t>
            </a:r>
            <a:r>
              <a:rPr lang="cs-CZ" sz="1400" dirty="0" err="1" smtClean="0">
                <a:latin typeface="Verdana" pitchFamily="34" charset="0"/>
              </a:rPr>
              <a:t>pdf</a:t>
            </a:r>
            <a:r>
              <a:rPr lang="cs-CZ" sz="1400" dirty="0" smtClean="0">
                <a:latin typeface="Verdana" pitchFamily="34" charset="0"/>
              </a:rPr>
              <a:t> soubory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  <a:hlinkClick r:id="rId4"/>
              </a:rPr>
              <a:t>www.</a:t>
            </a:r>
            <a:r>
              <a:rPr lang="cs-CZ" sz="1400" dirty="0" err="1" smtClean="0">
                <a:latin typeface="Verdana" pitchFamily="34" charset="0"/>
                <a:hlinkClick r:id="rId4"/>
              </a:rPr>
              <a:t>stat.gov.pl</a:t>
            </a:r>
            <a:r>
              <a:rPr lang="cs-CZ" sz="1400" dirty="0" smtClean="0">
                <a:latin typeface="Verdana" pitchFamily="34" charset="0"/>
              </a:rPr>
              <a:t>  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8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Központi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Statisztikai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Hivatal</a:t>
            </a:r>
            <a:r>
              <a:rPr lang="cs-CZ" sz="1600" b="1" dirty="0" smtClean="0">
                <a:latin typeface="Verdana" pitchFamily="34" charset="0"/>
              </a:rPr>
              <a:t> (KSH)</a:t>
            </a: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od 1918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anglická verze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  <a:hlinkClick r:id="rId5"/>
              </a:rPr>
              <a:t>www.</a:t>
            </a:r>
            <a:r>
              <a:rPr lang="cs-CZ" sz="1400" dirty="0" err="1" smtClean="0">
                <a:latin typeface="Verdana" pitchFamily="34" charset="0"/>
                <a:hlinkClick r:id="rId5"/>
              </a:rPr>
              <a:t>ksh.hu</a:t>
            </a:r>
            <a:r>
              <a:rPr lang="cs-CZ" sz="1400" dirty="0" smtClean="0">
                <a:latin typeface="Verdana" pitchFamily="34" charset="0"/>
              </a:rPr>
              <a:t>  </a:t>
            </a: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11268" name="Picture 5" descr="agroinform_20100525154818_ks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4941888"/>
            <a:ext cx="2138363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logo_gu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3716338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logoSus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850" y="1844675"/>
            <a:ext cx="15843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Český statistický úřad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Český statistický úřad (ČSÚ = CZSO)</a:t>
            </a: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historie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1919: založen Státní úřad statistický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1969: zřízen Český statistický úřad v rámci federace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1993: ČSÚ převzal všechny kompetence národního statistického úřadu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2004: sídlo ČSÚ přestěhováno z </a:t>
            </a:r>
            <a:r>
              <a:rPr lang="cs-CZ" sz="1400" dirty="0" err="1" smtClean="0">
                <a:latin typeface="Verdana" pitchFamily="34" charset="0"/>
              </a:rPr>
              <a:t>Karlína</a:t>
            </a:r>
            <a:r>
              <a:rPr lang="cs-CZ" sz="1400" dirty="0" smtClean="0">
                <a:latin typeface="Verdana" pitchFamily="34" charset="0"/>
              </a:rPr>
              <a:t> do MČ Praha 10 poblíž stanice metra Skalka (vliv povodní v roce 2002)</a:t>
            </a: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předsedkyně ČSÚ: prof. Ing. Iva </a:t>
            </a:r>
            <a:r>
              <a:rPr lang="cs-CZ" sz="1400" dirty="0" err="1" smtClean="0">
                <a:latin typeface="Verdana" pitchFamily="34" charset="0"/>
              </a:rPr>
              <a:t>Ritschelová</a:t>
            </a:r>
            <a:r>
              <a:rPr lang="cs-CZ" sz="1400" dirty="0" smtClean="0">
                <a:latin typeface="Verdana" pitchFamily="34" charset="0"/>
              </a:rPr>
              <a:t>, CSc. (od září 2010)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800" dirty="0" smtClean="0"/>
              <a:t>	</a:t>
            </a:r>
          </a:p>
          <a:p>
            <a:pPr algn="just">
              <a:buFontTx/>
              <a:buChar char="-"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web: </a:t>
            </a:r>
            <a:r>
              <a:rPr lang="cs-CZ" sz="1400" dirty="0" smtClean="0">
                <a:latin typeface="Verdana" pitchFamily="34" charset="0"/>
                <a:cs typeface="Arial" charset="0"/>
                <a:hlinkClick r:id="rId3"/>
              </a:rPr>
              <a:t>http://www.</a:t>
            </a:r>
            <a:r>
              <a:rPr lang="cs-CZ" sz="1400" dirty="0" err="1" smtClean="0">
                <a:latin typeface="Verdana" pitchFamily="34" charset="0"/>
                <a:cs typeface="Arial" charset="0"/>
                <a:hlinkClick r:id="rId3"/>
              </a:rPr>
              <a:t>czso.cz</a:t>
            </a:r>
            <a:r>
              <a:rPr lang="cs-CZ" sz="1400" dirty="0" smtClean="0">
                <a:latin typeface="Verdana" pitchFamily="34" charset="0"/>
                <a:cs typeface="Arial" charset="0"/>
                <a:hlinkClick r:id="rId3"/>
              </a:rPr>
              <a:t>/</a:t>
            </a: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2050" name="Picture 2" descr="http://www.czso.cz/csu/redakce.nsf/i/foto_sidlo_csu_praha_skalka/$File/skalka_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1983" y="4176811"/>
            <a:ext cx="3944513" cy="2564557"/>
          </a:xfrm>
          <a:prstGeom prst="rect">
            <a:avLst/>
          </a:prstGeom>
          <a:noFill/>
        </p:spPr>
      </p:pic>
      <p:pic>
        <p:nvPicPr>
          <p:cNvPr id="2052" name="Picture 4" descr="http://www.nrc.cz/sites/default/files/images/logo/logo_barva_cz_rgb_ochranna_zon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085184"/>
            <a:ext cx="3436559" cy="1046634"/>
          </a:xfrm>
          <a:prstGeom prst="rect">
            <a:avLst/>
          </a:prstGeom>
          <a:noFill/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5076056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Český statistický úřad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 l="42299" t="51119" r="41051" b="28001"/>
          <a:stretch>
            <a:fillRect/>
          </a:stretch>
        </p:blipFill>
        <p:spPr bwMode="auto">
          <a:xfrm>
            <a:off x="6444208" y="1844824"/>
            <a:ext cx="266429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 l="21600" t="80639" r="22601" b="3960"/>
          <a:stretch>
            <a:fillRect/>
          </a:stretch>
        </p:blipFill>
        <p:spPr bwMode="auto">
          <a:xfrm>
            <a:off x="107504" y="4624938"/>
            <a:ext cx="8928992" cy="154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 l="21429" t="15714" r="23450" b="37760"/>
          <a:stretch>
            <a:fillRect/>
          </a:stretch>
        </p:blipFill>
        <p:spPr bwMode="auto">
          <a:xfrm>
            <a:off x="0" y="1196752"/>
            <a:ext cx="6372200" cy="336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12160" y="274638"/>
            <a:ext cx="2880320" cy="1143000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latin typeface="Verdana" pitchFamily="34" charset="0"/>
              </a:rPr>
              <a:t>Český statistický úřad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0152" y="1600200"/>
            <a:ext cx="3203848" cy="50688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citace, uvedení zdroje</a:t>
            </a: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zdroj: ČSÚ, příp. ČSÚ (2002)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zdroj: </a:t>
            </a:r>
            <a:r>
              <a:rPr lang="cs-CZ" sz="1400" dirty="0" smtClean="0">
                <a:latin typeface="Verdana" pitchFamily="34" charset="0"/>
              </a:rPr>
              <a:t>SLDB (2011)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               vs.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ČSÚ (2014): Počet obyvatel  v obcích k 1. 1. 2014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ČSÚ (2014): Počet obyvatel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v obcích k 1. 1. 2014,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[cit. 2015-02-24]. </a:t>
            </a:r>
            <a:r>
              <a:rPr lang="cs-CZ" sz="1400" dirty="0" smtClean="0">
                <a:latin typeface="Verdana" pitchFamily="34" charset="0"/>
              </a:rPr>
              <a:t>Dostupné na</a:t>
            </a:r>
            <a:r>
              <a:rPr lang="cs-CZ" sz="1400" dirty="0" smtClean="0">
                <a:latin typeface="Verdana" pitchFamily="34" charset="0"/>
              </a:rPr>
              <a:t>:&lt;</a:t>
            </a:r>
            <a:r>
              <a:rPr lang="cs-CZ" sz="1400" dirty="0" smtClean="0">
                <a:latin typeface="Verdana" pitchFamily="34" charset="0"/>
              </a:rPr>
              <a:t>http://www.</a:t>
            </a:r>
            <a:r>
              <a:rPr lang="cs-CZ" sz="1400" dirty="0" err="1" smtClean="0">
                <a:latin typeface="Verdana" pitchFamily="34" charset="0"/>
              </a:rPr>
              <a:t>czso.cz</a:t>
            </a:r>
            <a:r>
              <a:rPr lang="cs-CZ" sz="1400" dirty="0" smtClean="0">
                <a:latin typeface="Verdana" pitchFamily="34" charset="0"/>
              </a:rPr>
              <a:t>/</a:t>
            </a:r>
            <a:r>
              <a:rPr lang="cs-CZ" sz="1400" dirty="0" err="1" smtClean="0">
                <a:latin typeface="Verdana" pitchFamily="34" charset="0"/>
              </a:rPr>
              <a:t>csu</a:t>
            </a:r>
            <a:r>
              <a:rPr lang="cs-CZ" sz="1400" dirty="0" smtClean="0">
                <a:latin typeface="Verdana" pitchFamily="34" charset="0"/>
              </a:rPr>
              <a:t>/2014edicniplan.nsf/p/130072-14&gt;.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5076056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 l="16872" t="10526" r="36779" b="5235"/>
          <a:stretch>
            <a:fillRect/>
          </a:stretch>
        </p:blipFill>
        <p:spPr bwMode="auto">
          <a:xfrm>
            <a:off x="35496" y="125720"/>
            <a:ext cx="5760640" cy="6543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10800000">
            <a:off x="3203848" y="6453336"/>
            <a:ext cx="3312368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588224" y="630932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Verdana" pitchFamily="34" charset="0"/>
              </a:rPr>
              <a:t>datum vydání</a:t>
            </a:r>
          </a:p>
        </p:txBody>
      </p:sp>
      <p:sp>
        <p:nvSpPr>
          <p:cNvPr id="10" name="Šipka doprava 9"/>
          <p:cNvSpPr/>
          <p:nvPr/>
        </p:nvSpPr>
        <p:spPr>
          <a:xfrm rot="14362951" flipV="1">
            <a:off x="2378208" y="3476772"/>
            <a:ext cx="5539712" cy="684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6588224" y="587727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Verdana" pitchFamily="34" charset="0"/>
              </a:rPr>
              <a:t>název publikace</a:t>
            </a: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latin typeface="Verdana" pitchFamily="34" charset="0"/>
              </a:rPr>
              <a:t>Eurostat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European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Statistical</a:t>
            </a:r>
            <a:r>
              <a:rPr lang="cs-CZ" sz="1600" b="1" dirty="0" smtClean="0">
                <a:latin typeface="Verdana" pitchFamily="34" charset="0"/>
              </a:rPr>
              <a:t> Office (Evropský statistický úřad)</a:t>
            </a: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statistický úřad EU, přímo podřízený Evropské komisi (na úrovni generálního ředitelství)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vznikl 1953 jako Statistický úřad evropských společenství (od 1959 označován jako </a:t>
            </a:r>
            <a:r>
              <a:rPr lang="cs-CZ" sz="1400" dirty="0" err="1" smtClean="0">
                <a:latin typeface="Verdana" pitchFamily="34" charset="0"/>
              </a:rPr>
              <a:t>Eurostat</a:t>
            </a:r>
            <a:r>
              <a:rPr lang="cs-CZ" sz="1400" dirty="0" smtClean="0">
                <a:latin typeface="Verdana" pitchFamily="34" charset="0"/>
              </a:rPr>
              <a:t>)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sídlo: Lucemburk</a:t>
            </a: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jednací jazyky: angličtina, francouzština, němčina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cíle působení: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1) zpracovávání a zveřejňování srovnatelných 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statistických dat na evropské úrovni 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2) sjednocení metod (metodik), postupů, 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struktur či technických norem</a:t>
            </a:r>
          </a:p>
          <a:p>
            <a:pPr algn="just" eaLnBrk="1" hangingPunct="1">
              <a:buFontTx/>
              <a:buNone/>
            </a:pPr>
            <a:r>
              <a:rPr lang="cs-CZ" sz="1800" dirty="0" smtClean="0"/>
              <a:t>	</a:t>
            </a:r>
          </a:p>
          <a:p>
            <a:pPr algn="just">
              <a:buFontTx/>
              <a:buChar char="-"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web: </a:t>
            </a:r>
            <a:r>
              <a:rPr lang="cs-CZ" sz="1400" dirty="0" smtClean="0">
                <a:latin typeface="Verdana" pitchFamily="34" charset="0"/>
                <a:cs typeface="Arial" charset="0"/>
                <a:hlinkClick r:id="rId3"/>
              </a:rPr>
              <a:t>http://epp.eurostat.ec.europa.eu/portal/page/portal/eurostat/home/</a:t>
            </a: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3076" name="Obrázek 3" descr="Eurostat_logo_RGB_6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3501008"/>
            <a:ext cx="2798762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latin typeface="Verdana" pitchFamily="34" charset="0"/>
              </a:rPr>
              <a:t>Eurostat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data </a:t>
            </a:r>
            <a:r>
              <a:rPr lang="cs-CZ" sz="1600" b="1" dirty="0" err="1" smtClean="0">
                <a:latin typeface="Verdana" pitchFamily="34" charset="0"/>
              </a:rPr>
              <a:t>Eurostatu</a:t>
            </a: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1) makroekonomická – úroveň států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- slouží primárně ECB a v otázkách fiskální a měnové politiky </a:t>
            </a:r>
            <a:r>
              <a:rPr lang="cs-CZ" sz="1400" dirty="0" err="1" smtClean="0">
                <a:latin typeface="Verdana" pitchFamily="34" charset="0"/>
              </a:rPr>
              <a:t>eurozóny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2) regionální – úroveň NUTS 2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- slouží primárně pro účely regionální politiky EU, resp. čerpání ze strukturálních fondů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veškerá data získává </a:t>
            </a:r>
            <a:r>
              <a:rPr lang="cs-CZ" sz="1400" dirty="0" err="1" smtClean="0">
                <a:latin typeface="Verdana" pitchFamily="34" charset="0"/>
              </a:rPr>
              <a:t>Eurostat</a:t>
            </a:r>
            <a:r>
              <a:rPr lang="cs-CZ" sz="1400" dirty="0" smtClean="0">
                <a:latin typeface="Verdana" pitchFamily="34" charset="0"/>
              </a:rPr>
              <a:t> od národních statistických úřadů</a:t>
            </a:r>
          </a:p>
          <a:p>
            <a:pPr algn="just" eaLnBrk="1" hangingPunct="1">
              <a:buFontTx/>
              <a:buChar char="-"/>
            </a:pPr>
            <a:r>
              <a:rPr lang="cs-CZ" sz="1400" dirty="0" err="1" smtClean="0">
                <a:latin typeface="Verdana" pitchFamily="34" charset="0"/>
              </a:rPr>
              <a:t>Eurostat</a:t>
            </a:r>
            <a:r>
              <a:rPr lang="cs-CZ" sz="1400" dirty="0" smtClean="0">
                <a:latin typeface="Verdana" pitchFamily="34" charset="0"/>
              </a:rPr>
              <a:t> data pouze zpracovává do srovnatelné podoby a harmonizuje metodiku</a:t>
            </a:r>
          </a:p>
          <a:p>
            <a:pPr algn="just"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Poznámky:</a:t>
            </a:r>
          </a:p>
          <a:p>
            <a:pPr algn="just" eaLnBrk="1" hangingPunct="1">
              <a:buFontTx/>
              <a:buAutoNum type="arabicParenR"/>
            </a:pPr>
            <a:r>
              <a:rPr lang="cs-CZ" sz="1400" i="1" dirty="0" smtClean="0">
                <a:latin typeface="Verdana" pitchFamily="34" charset="0"/>
              </a:rPr>
              <a:t>V roce 2004 </a:t>
            </a:r>
            <a:r>
              <a:rPr lang="cs-CZ" sz="1400" i="1" dirty="0" err="1" smtClean="0">
                <a:latin typeface="Verdana" pitchFamily="34" charset="0"/>
              </a:rPr>
              <a:t>Eurostat</a:t>
            </a:r>
            <a:r>
              <a:rPr lang="cs-CZ" sz="1400" i="1" dirty="0" smtClean="0">
                <a:latin typeface="Verdana" pitchFamily="34" charset="0"/>
              </a:rPr>
              <a:t> oznámil, že Řecko masivně falšovalo statistiky, na jejichž základě vstoupilo do </a:t>
            </a:r>
            <a:r>
              <a:rPr lang="cs-CZ" sz="1400" i="1" dirty="0" err="1" smtClean="0">
                <a:latin typeface="Verdana" pitchFamily="34" charset="0"/>
              </a:rPr>
              <a:t>eurozóny</a:t>
            </a:r>
            <a:r>
              <a:rPr lang="cs-CZ" sz="1400" i="1" dirty="0" smtClean="0">
                <a:latin typeface="Verdana" pitchFamily="34" charset="0"/>
              </a:rPr>
              <a:t>.</a:t>
            </a:r>
          </a:p>
          <a:p>
            <a:pPr algn="just" eaLnBrk="1" hangingPunct="1">
              <a:buFontTx/>
              <a:buAutoNum type="arabicParenR"/>
            </a:pPr>
            <a:r>
              <a:rPr lang="cs-CZ" sz="1400" i="1" dirty="0" smtClean="0">
                <a:latin typeface="Verdana" pitchFamily="34" charset="0"/>
              </a:rPr>
              <a:t>Od roku 2004 je zástupkyní generálního ředitele Marie Bohatá (v letech 1999-2003 předsedkyně ČSÚ)</a:t>
            </a:r>
          </a:p>
          <a:p>
            <a:pPr algn="just" eaLnBrk="1" hangingPunct="1">
              <a:buFontTx/>
              <a:buNone/>
            </a:pPr>
            <a:r>
              <a:rPr lang="cs-CZ" sz="18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latin typeface="Verdana" pitchFamily="34" charset="0"/>
              </a:rPr>
              <a:t>Eurostat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701337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700" b="1" dirty="0" smtClean="0">
                <a:latin typeface="Verdana" pitchFamily="34" charset="0"/>
              </a:rPr>
              <a:t>zapojené státy</a:t>
            </a: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AutoNum type="arabicParenR"/>
            </a:pPr>
            <a:r>
              <a:rPr lang="cs-CZ" sz="1400" dirty="0" smtClean="0">
                <a:latin typeface="Verdana" pitchFamily="34" charset="0"/>
              </a:rPr>
              <a:t>členské země EU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28 zemí, často ukazatele EU-28, EU-27, EU-25, EU-15 či EU-17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2) členské státy EFTA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Island, Norsko, Lichtenštejnsko, Švýcarsko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3) kandidátské země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ts val="30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Turecko (1999), Makedonie (2005), Island (2009), Černá Hora (2010), Srbsko (2012),</a:t>
            </a:r>
          </a:p>
          <a:p>
            <a:pPr algn="just" eaLnBrk="1" hangingPunct="1">
              <a:spcBef>
                <a:spcPts val="300"/>
              </a:spcBef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Albánie (2014).</a:t>
            </a:r>
          </a:p>
          <a:p>
            <a:pPr lvl="0" algn="just">
              <a:spcBef>
                <a:spcPct val="0"/>
              </a:spcBef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</a:endParaRPr>
          </a:p>
          <a:p>
            <a:pPr lvl="0" algn="just">
              <a:spcBef>
                <a:spcPct val="0"/>
              </a:spcBef>
              <a:buNone/>
            </a:pPr>
            <a:r>
              <a:rPr lang="cs-CZ" sz="1400" dirty="0" smtClean="0">
                <a:solidFill>
                  <a:prstClr val="black"/>
                </a:solidFill>
                <a:latin typeface="Verdana" pitchFamily="34" charset="0"/>
              </a:rPr>
              <a:t>4) potenciální kandidátské země</a:t>
            </a:r>
          </a:p>
          <a:p>
            <a:pPr lvl="0" algn="just">
              <a:spcBef>
                <a:spcPct val="0"/>
              </a:spcBef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</a:endParaRPr>
          </a:p>
          <a:p>
            <a:pPr lvl="0" algn="just">
              <a:spcBef>
                <a:spcPct val="0"/>
              </a:spcBef>
              <a:buNone/>
            </a:pPr>
            <a:r>
              <a:rPr lang="cs-CZ" sz="1400" dirty="0" smtClean="0">
                <a:solidFill>
                  <a:prstClr val="black"/>
                </a:solidFill>
                <a:latin typeface="Verdana" pitchFamily="34" charset="0"/>
              </a:rPr>
              <a:t>Bosna a Hercegovina, Kosovo</a:t>
            </a:r>
          </a:p>
          <a:p>
            <a:pPr algn="just" eaLnBrk="1" hangingPunct="1"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buFontTx/>
              <a:buNone/>
            </a:pPr>
            <a:r>
              <a:rPr lang="cs-CZ" sz="18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3801" r="22151"/>
          <a:stretch>
            <a:fillRect/>
          </a:stretch>
        </p:blipFill>
        <p:spPr bwMode="auto">
          <a:xfrm>
            <a:off x="132154" y="0"/>
            <a:ext cx="88796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Agentury OSN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United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Nations</a:t>
            </a:r>
            <a:r>
              <a:rPr lang="cs-CZ" sz="1600" b="1" dirty="0" smtClean="0">
                <a:latin typeface="Verdana" pitchFamily="34" charset="0"/>
              </a:rPr>
              <a:t> (UN) = Organizace spojených národů (OSN)</a:t>
            </a: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specializované agentury: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1) Mezinárodní organizace práce (ILO)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2) Organizace OSN pro výživu a zemědělství (FAO)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3) Světová zdravotnická organizace (WHO)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4) skupina Světové banky (WB)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5) Mezinárodní měnový fond (IMF)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6) Organizace OSN pro výchovu, vědu a kulturu (UNESCO)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7) Světová obchodní organizace (WTO)</a:t>
            </a:r>
          </a:p>
          <a:p>
            <a:pPr algn="just"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8) </a:t>
            </a:r>
            <a:r>
              <a:rPr lang="pl-PL" sz="1400" dirty="0" smtClean="0">
                <a:latin typeface="Verdana" pitchFamily="34" charset="0"/>
                <a:cs typeface="Arial" charset="0"/>
              </a:rPr>
              <a:t>Konference OSN o obchodu a </a:t>
            </a:r>
            <a:r>
              <a:rPr lang="pl-PL" sz="1400" dirty="0" smtClean="0">
                <a:latin typeface="Verdana" pitchFamily="34" charset="0"/>
                <a:cs typeface="Arial" charset="0"/>
              </a:rPr>
              <a:t>rozvoji (UNCTAD)</a:t>
            </a:r>
          </a:p>
          <a:p>
            <a:pPr algn="just">
              <a:buNone/>
            </a:pPr>
            <a:r>
              <a:rPr lang="pl-PL" sz="1400" dirty="0" smtClean="0">
                <a:latin typeface="Verdana" pitchFamily="34" charset="0"/>
                <a:cs typeface="Arial" charset="0"/>
              </a:rPr>
              <a:t>	</a:t>
            </a:r>
            <a:r>
              <a:rPr lang="pl-PL" sz="1400" dirty="0" smtClean="0">
                <a:latin typeface="Verdana" pitchFamily="34" charset="0"/>
                <a:cs typeface="Arial" charset="0"/>
              </a:rPr>
              <a:t>9) Mezinárodní agentura pro atomovou energii (IAEA)</a:t>
            </a:r>
          </a:p>
          <a:p>
            <a:pPr algn="just">
              <a:buNone/>
            </a:pPr>
            <a:r>
              <a:rPr lang="pl-PL" sz="1400" dirty="0" smtClean="0">
                <a:latin typeface="Verdana" pitchFamily="34" charset="0"/>
                <a:cs typeface="Arial" charset="0"/>
              </a:rPr>
              <a:t>    10) Světová turistická organizace (WTO)</a:t>
            </a:r>
          </a:p>
          <a:p>
            <a:pPr algn="just">
              <a:buNone/>
            </a:pPr>
            <a:endParaRPr lang="pl-PL" sz="1400" dirty="0" smtClean="0">
              <a:latin typeface="Verdana" pitchFamily="34" charset="0"/>
              <a:cs typeface="Arial" charset="0"/>
            </a:endParaRPr>
          </a:p>
          <a:p>
            <a:pPr algn="just">
              <a:buNone/>
            </a:pPr>
            <a:r>
              <a:rPr lang="pl-PL" sz="1400" dirty="0" smtClean="0">
                <a:latin typeface="Verdana" pitchFamily="34" charset="0"/>
                <a:cs typeface="Arial" charset="0"/>
              </a:rPr>
              <a:t>	a mnohé další </a:t>
            </a:r>
            <a:endParaRPr lang="pl-PL" sz="1400" dirty="0" smtClean="0">
              <a:latin typeface="Verdana" pitchFamily="34" charset="0"/>
              <a:cs typeface="Arial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None/>
            </a:pPr>
            <a:r>
              <a:rPr lang="cs-CZ" sz="1800" dirty="0" smtClean="0"/>
              <a:t>	</a:t>
            </a: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  <p:pic>
        <p:nvPicPr>
          <p:cNvPr id="49154" name="Picture 2" descr="http://upload.wikimedia.org/wikipedia/commons/thumb/8/85/ILO_logo.svg/1205px-IL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410398"/>
            <a:ext cx="1368152" cy="1162618"/>
          </a:xfrm>
          <a:prstGeom prst="rect">
            <a:avLst/>
          </a:prstGeom>
          <a:noFill/>
        </p:spPr>
      </p:pic>
      <p:sp>
        <p:nvSpPr>
          <p:cNvPr id="49156" name="AutoShape 4" descr="http://upload.wikimedia.org/wikipedia/commons/b/bc/UNESCO_logo.svg"/>
          <p:cNvSpPr>
            <a:spLocks noChangeAspect="1" noChangeArrowheads="1"/>
          </p:cNvSpPr>
          <p:nvPr/>
        </p:nvSpPr>
        <p:spPr bwMode="auto">
          <a:xfrm>
            <a:off x="155575" y="-1371600"/>
            <a:ext cx="3848100" cy="2867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158" name="AutoShape 6" descr="http://upload.wikimedia.org/wikipedia/commons/b/bc/UNESCO_logo.svg"/>
          <p:cNvSpPr>
            <a:spLocks noChangeAspect="1" noChangeArrowheads="1"/>
          </p:cNvSpPr>
          <p:nvPr/>
        </p:nvSpPr>
        <p:spPr bwMode="auto">
          <a:xfrm>
            <a:off x="155575" y="-1371600"/>
            <a:ext cx="3848100" cy="2867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160" name="AutoShape 8" descr="data:image/png;base64,iVBORw0KGgoAAAANSUhEUgAAAQIAAADECAMAAABDV99/AAAAe1BMVEX///8YaaAAY50AX5sAXZoYbKLy9vrW4+0BZJ0AYZyKrMn7/P3B0N8gbqN3ocEQZp6bt8+kvdNCgK8pc6bg6vKVtM/p8PXI2OUwd6j1+fuzytyDp8WrxNg7e6tolboAWplXi7TO3OhPh7Jxm75fkLcAU5UAUJPi7vR6pMQvmcs5AAANsklEQVR4nO2d6WKyOhCGJUFMUIwrIqC4fafe/xWebFgIAxXUgpb3X5ECeZhMZiYBBoPWNd5cg9mq7atoUceph4mF8GLut30prWgUeTaxpBjFl3Db9gX9skauRxGzvkUomR7bvqrf02q9wzTbfk3BDtw/4RZWsyBBxfbrDpHsPt0t+PMFBe5/jgK6hOO2r/NVcuIDZP/FDoGtj3QLTnj44f7n3YK3/iy3MA4vDEPt5+MAhR0DQ/Q0d9q+8CdpO9lTTMBbPbxu+PAQ2CUUqH2ZvL9bGG/OFkZghx9ON7p9I3cJMlJuYdRuCx7U5josuf/0vMlGg+PjlJRRsIP1V2steEzHiJTcf2s/Afbf7C2YAkP2In4/tzByA7j9lFwmZdnANjwgeNRglF0gbJ0V93BgAEgw3f+QDfnxyS6hgK3oTdzC12wHjnMEs/uyQX+2oJABWRaiy+7XFvz5CYPtp/YhBIJ/HjBAvm61HsIDpYgW4g5n1X68AI2YUXqA3BkPGGxMEM+MAAqjyCtxjjTZdzNa4AEwgduPTjGU/G2m6QDAKIECQRlSgBSQ7XXOLWzDPaXA1fL47gQmv8fvipHeEUOGwu0Eg4E1Hyd3s+5EC/w6Edx+Crd/5EI2Tnh3CQEKZQMlp3YC9m9Bm/MQuk8MYfg2fa13oMOUFOCgyY9L/oWPk+fNy1tYqfEGDmtFOAeOXv58V1oxSinw0Lno7FazHTxE8KHWbc8tlPhsPm7twPY78akk9jNb5U2PRQoilwLDBXG+NoptPACGbgsfseDoZRteoIoJ95dQIk24ywfqRscrnEuJUfeXi22rtQd1TkbwDiwBi4oB4DCFQ+P3b7IfFm8v9yVDyMLLBkruTPdAB3qNVnAAzK/Zg3ulcJjgAHAbLzgi6PZyjwpUz6Q9gRTwMvqF8PlrvgDtH9lLuP3HyLKB9mN6ycdL48kZSK0ZDx2BfuXEh5Iw1H5xDZ5ncWAFFHH8YPtFAFD0YHzoA/Ol8QQqGPDoEppx9OcLBA0RIhh91dTcNoYrwMRGkOeSU0aAwRCM95PSgMYRWUPRFnifAUJH7pHAgVJEC8+vwTvhxYb6Hx+/rmBs8gVOGXF3cf6p8MFtASg2i0gbyDT5QAl0M3FfrKdOzcEGqkqbG8jmHKjD8HDBut7nsx1BodgjwHrD+DiFhwgxY/+c8Jmna+BYjDCDojiZMRZdFSsZ6EsFF95F6FjMk7knRWCMRu3HZ+zHGxgxwUM4ZXcml2IAKMLFBkEsbHw8IQfQj8MLmKnzjVCgebfMhPbWfu7QQLhQ2MJvxXLdNIjnIQAuuiAZQBf29eNFArvroOHU3Mgd2kBEzjvFHg5Fj9eiNcrw7zG3NA73wHG5uwOGYX9WErQ0mbEfgQkQN6sLnKGPouJ0EIEH9PriwxEr2gLCAdC7VuslVHplonRfs0MExQFdOBew/dCkoCiXguWyZnKgHiEqR4CNw/GoRf7V7I4hNSlCFZ2BqIAEhYzp7nJ5HW3F5HSRAoaW7EFZCbrUPWOu/RQugA6ceTEAQBjtX1TP4uMtYAtgeW47MXMpXNsnz3F6Blxi0X5YnPfh0RIwcD9RIk0EvG4C3KNtmF3TQmobwcDRhEs8mjDL4v33pr+QsstqfZECAnqqWNmke2nSYGB2KUoW0ByHbH/yL7FzwjaLHglCaskPDwlFeVGcQMGgXt9GTk1OE5TW6Y+b46ioBud4QNt4Dch1gSh85QZ28onLt+pofFy3fQm9evV6Y40/S00IJOiTlMRNEFifJNoEgd32VT9VPYIeQUMEn+ULcAMEW+R9klgTK9h+mOoj6NWrV69evd5dY8c/jvznzeaM4vl8Nlu7cjZhftkLXYwprEnkum70veBm7EauOfG7uooK72w9m83mQjFXoejsTNzD4bS4zMtmo1dxND1f+C7nsgkrf3bZWRjbNlk8a6nNLKGU8nRbXm6EiZBZkZ6J0gLOTNd4FCVhfp/NrfxAUyVRbg9R8ceIEMYITZZzoMYxCRLKd+B7iF0uUF08SihhliWmTxhKLk+Jh+ZqflXNyLlq3hqbCMRm5n1vWDILG8uqNrgQtqNcZTtSs19IrRZheGne5nGgV2ERNX3O8LRwtZHI7Ri1Ak9OIqHgGZPbdyOw0PfpqhEwLZxFEKusjEb+5iRPicz5n7M6ObHdyVkdDO+NXeRB2FLMan7txJwb2T1hgut+BJlGVyHwvOVyGQTBbhdkMpexWtCg/utMgNxupBixvbCOozqanV/wt5XH8NStcKA9Gul+BNS9bahAsPR5xlIsZ/rqNF7meCRv55GaSbXlhYxVl6Dz3C4xlYz0X3KJBHrCNBKIwHDl6pLZ4bahAsEQ9uQjVaBZZs5pIFjIVrOlZDf2IATSem6N3oqjNJhTL+h+BBa53dn6CPTPXuacBoLTnQhIisCRNrGo2V5ANRDYt831EYRZBLPnWcEvI/guzzVA8KMvuNcKvhHg30dAzumGTiBw7N9HwHbphgcRrLuPwIYRWCwNjh5E4EIIavuCVhDgNA75uwhuZ6+KDl+IYNo+AnLQGx5EEL0vAgvrDQ8iuJIfEQy7isDWRYoHEUyrEMgSQHcRUF0nARBMUgRwBp9DcG6IQHagGwL/pQiMitQNQXrVr0NgeTkE+Xy6CwjSEz6IYF+BoOtWYBHV0+sjiNVpVLJciSDnDrtnBWkxpSkCphBcqjpC1xFoy6xAwCoRBPKPA3tfX5AWaRojUInWwqaU4uSc2yOPwEKEIGJ30BewodzQGIGqGsdxHIbhJF+hzCOYTq9cxrtcOoHAovKnCgTkDgSgcghgdQMBlsGRQGBUr39AoH7+rjgU1TEExuMqGQRITpLVR6AnBmj5zEdtBKuWrECdsj4CH4NHzqhjCIxmZBCo+1gfwWAnW0hnpRfyPghkCtUAgUus6it+HwQyOKpAgEoQrNSUoflv33ofBERM6TVAkFaIS4fF90EgY9wGHSHdISl7OFIjGHYfgbzNTRCMPdlG5Jb8/kYIRFjYpCOkB/dKQoM3QBCkzsCttoL4OFqtVn6xJTo0wGHhF6naCEa/jYCc9XPs4qQAgts7IaiNMUUUsHdVJihziN23ArRepm0cjKsQ6P4AINBFZgpHiB2zAqMQLhDQ8KLNgO/aDMHAK//pLRDEM91IGjdFkB4BvJB3QJBOlpBzJQL1xod/V+BcvlpRBTvE+gheucQCRDDf6kfa2KLCF7Clox6TASeV9ua6rYzeAcHtXUjUqUBQFeAOjna5Q3wLBFf9jhU8Cco7wrJyWfCuPELUCKyK/3dbR6CnQ/hF7Joi0GdjwE9vgWClW8lOi6YIHFTqEO9GkFZd2kAwGGqnP1wWE//7EKTz6ofiL7u3QHDIvHCpIQK9EBcXHeJ7IMhmjA0R6MoJKoYNtREc20BwxI8jSH1qYbfa7vClCKhxGSkC5wlWMFD7GSsHBg3cYSsIbpf5CAK13ExPs2eUHrviybMuILiixxGMwAdOaiBotSNk08HGCAYnVTk5GJt374Hgy34CAv1ogjkuagSsCgHJdYRXJsulCAbkCQjGakfzqaL6CFqxAr1Q6jEE6Wor46miFMHdI8KmHQTzmzMwn2KrgUA/7RXkt3YLASpFMLoFR+ZjG3E1gpXS9nbthXRRIyBdR+CkmVJhke4PCHZYPsUsV+eswIw5h+A6lK+pMfpKJxDoEB+wgh86wiLzsKoOMqsQTMUuzEwofxGBaYwZBC55HMH2DgRg7JBHMGnJCm6LTGt2hPsRyEGxdQQVVuDYLSJYdwLBrYz8d61AP0tQe1D8JCtIm/oqBKgbCMwILYtgRF/bEd4Awfh7fjmnD+sIVQjS4OjDO4JZv8shWKM/j0AnOR/uCyoR6Aj/0xEY6+JyCHRr2kcQtmYFKot7mS+g74BA5YQdQEBfiMBc6ZFHINf7lXaEklUmzRAYSxTlcq3nW8Ek6+BTBJW+QJWRX+ULqhDIa73VUWQJEuXfptdIK7tuR1CrSEut4GsLLTL+GYGeTVLLPuGFqio4X+rjy5y1yXvATTkavjiUo9ZGFl6aZSCQ9liGwLITLhuxoZVdSqIaqIxYrb0zn1bT9XlZmdYPq5qfRVPXqt8gcARdUiNFqicMp+7Z0x+iMqf7DARyDqMUwU129klG/b0ybzTYzoaqJcaaq1CZo3x5kqsOVvgYkipW0EO8nbj6dj3l/Z/XRD1CjNRtIHZhPZiBwKnyBd/K36CDelaTHaiuHxdefbNXlNDpPNQxeOGVj/qliYRi9aViZr57s6lCDxP1kkaCMDsUTUtYfnZBgLDqOxDkF3Pv1Tst07WLi+Lti2y1hy5aYGBp3sxKv2zILxaz3ZMIiC/zneV7Gk/7CHzr6jrBOMkgiPjf5gcc53xbXuZalUnw/VsCLsWOPZsi8fJThKh9ABesO3F08ggmQ29Z8gHM18h08ZDL91cFFXf7Wq1Gq5Xvf5U9ujIKZ9fpdHqN4l/4vnyvXr169eJypx+na82Xg+8o+TRVLVKClFlD+Skqeddkj6BH0COoUmCbSc3bC9VEsJl8nvoviPXq1avXXfJHf0tAbW/2z/5L+g8oPc4LNe6PFvRGvR5Bj6BH0CPoESgECUF/SAmAQH4Y8+8oesZ3Fnv16tXro+T8dY0Hy+HflrUYeJ83ZVJLLNCv2vzD6hH0CHoEVo/A6hFYAsHw550+W8H/9dm2Eo1U0kQAAAAASUVORK5CYII="/>
          <p:cNvSpPr>
            <a:spLocks noChangeAspect="1" noChangeArrowheads="1"/>
          </p:cNvSpPr>
          <p:nvPr/>
        </p:nvSpPr>
        <p:spPr bwMode="auto">
          <a:xfrm>
            <a:off x="155575" y="-2819400"/>
            <a:ext cx="7734300" cy="5876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 descr="unesco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1473" y="2314558"/>
            <a:ext cx="1657031" cy="1258458"/>
          </a:xfrm>
          <a:prstGeom prst="rect">
            <a:avLst/>
          </a:prstGeom>
        </p:spPr>
      </p:pic>
      <p:pic>
        <p:nvPicPr>
          <p:cNvPr id="49164" name="Picture 12" descr="http://www.tobaccofreeworld.info/wp-content/uploads/2014/03/WHO-logo-new-vertical_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4113434"/>
            <a:ext cx="1656184" cy="1691830"/>
          </a:xfrm>
          <a:prstGeom prst="rect">
            <a:avLst/>
          </a:prstGeom>
          <a:noFill/>
        </p:spPr>
      </p:pic>
      <p:pic>
        <p:nvPicPr>
          <p:cNvPr id="49166" name="Picture 14" descr="https://www.wto.org/images/wtomenus/logo_en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5013176"/>
            <a:ext cx="2476500" cy="809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Words>274</Words>
  <Application>Microsoft Office PowerPoint</Application>
  <PresentationFormat>Předvádění na obrazovce (4:3)</PresentationFormat>
  <Paragraphs>269</Paragraphs>
  <Slides>18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Tuzemské a zahraniční statistické instituce a databáze </vt:lpstr>
      <vt:lpstr>Český statistický úřad</vt:lpstr>
      <vt:lpstr>Český statistický úřad</vt:lpstr>
      <vt:lpstr>Český statistický úřad</vt:lpstr>
      <vt:lpstr>Eurostat</vt:lpstr>
      <vt:lpstr>Eurostat</vt:lpstr>
      <vt:lpstr>Eurostat</vt:lpstr>
      <vt:lpstr>Snímek 8</vt:lpstr>
      <vt:lpstr>Agentury OSN</vt:lpstr>
      <vt:lpstr>ILO</vt:lpstr>
      <vt:lpstr>ILO</vt:lpstr>
      <vt:lpstr>ILO</vt:lpstr>
      <vt:lpstr>Světová banka</vt:lpstr>
      <vt:lpstr>MMF (IMF)</vt:lpstr>
      <vt:lpstr>OECD</vt:lpstr>
      <vt:lpstr>OECD</vt:lpstr>
      <vt:lpstr>Neziskovky, think thanky</vt:lpstr>
      <vt:lpstr>Národní statistické úřady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125</cp:revision>
  <dcterms:created xsi:type="dcterms:W3CDTF">2014-09-08T07:18:26Z</dcterms:created>
  <dcterms:modified xsi:type="dcterms:W3CDTF">2015-02-24T18:09:48Z</dcterms:modified>
</cp:coreProperties>
</file>