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62" r:id="rId3"/>
    <p:sldId id="361" r:id="rId4"/>
    <p:sldId id="354" r:id="rId5"/>
    <p:sldId id="350" r:id="rId6"/>
    <p:sldId id="337" r:id="rId7"/>
    <p:sldId id="359" r:id="rId8"/>
    <p:sldId id="360" r:id="rId9"/>
    <p:sldId id="355" r:id="rId10"/>
    <p:sldId id="356" r:id="rId11"/>
    <p:sldId id="357" r:id="rId12"/>
    <p:sldId id="358" r:id="rId13"/>
    <p:sldId id="363" r:id="rId14"/>
    <p:sldId id="364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2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829-57C5-4047-9AC3-B462BCF7FDF9}" type="datetime1">
              <a:rPr lang="cs-CZ" smtClean="0"/>
              <a:pPr/>
              <a:t>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22FB-E178-4610-8444-0CE8A8523630}" type="datetime1">
              <a:rPr lang="cs-CZ" smtClean="0"/>
              <a:pPr/>
              <a:t>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D58-9484-4843-9341-11F7B24A714A}" type="datetime1">
              <a:rPr lang="cs-CZ" smtClean="0"/>
              <a:pPr/>
              <a:t>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4B40-3C16-46C3-8B27-FAE42DAAF752}" type="datetime1">
              <a:rPr lang="cs-CZ" smtClean="0"/>
              <a:pPr/>
              <a:t>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922-AFBC-40D0-8515-1EB80D1BC599}" type="datetime1">
              <a:rPr lang="cs-CZ" smtClean="0"/>
              <a:pPr/>
              <a:t>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08C7-A554-4E8E-B825-6AE9E41A54EE}" type="datetime1">
              <a:rPr lang="cs-CZ" smtClean="0"/>
              <a:pPr/>
              <a:t>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9636-2913-405C-BB60-4339F92B37F9}" type="datetime1">
              <a:rPr lang="cs-CZ" smtClean="0"/>
              <a:pPr/>
              <a:t>3.3.2015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C9EF-C90F-44B4-80C7-88C0CEDD3EFB}" type="datetime1">
              <a:rPr lang="cs-CZ" smtClean="0"/>
              <a:pPr/>
              <a:t>3.3.2015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8099-7683-4849-875C-CAB4F44369AD}" type="datetime1">
              <a:rPr lang="cs-CZ" smtClean="0"/>
              <a:pPr/>
              <a:t>3.3.2015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272E-15EE-4432-BDDF-3DF9D682C29F}" type="datetime1">
              <a:rPr lang="cs-CZ" smtClean="0"/>
              <a:pPr/>
              <a:t>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D6C9-434F-4C0E-BB05-022FCB333FC6}" type="datetime1">
              <a:rPr lang="cs-CZ" smtClean="0"/>
              <a:pPr/>
              <a:t>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5ACB-85A7-451E-8502-8B0E4B0ED412}" type="datetime1">
              <a:rPr lang="cs-CZ" smtClean="0"/>
              <a:pPr/>
              <a:t>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csu/redakce.nsf/i/obyvatelstvo_lid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378695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o obyvatelstvu</a:t>
            </a:r>
            <a:br>
              <a:rPr lang="cs-CZ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část č. 1 struktury obyvatelstva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března 2015</a:t>
            </a: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Historický lexikon obcí České republiky 1869-2005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3621" t="17006" r="27779" b="31676"/>
          <a:stretch>
            <a:fillRect/>
          </a:stretch>
        </p:blipFill>
        <p:spPr bwMode="auto">
          <a:xfrm>
            <a:off x="683568" y="1556792"/>
            <a:ext cx="7776864" cy="513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Historický lexikon obcí České republiky 1869-2005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6771" t="18446" r="24629" b="30236"/>
          <a:stretch>
            <a:fillRect/>
          </a:stretch>
        </p:blipFill>
        <p:spPr bwMode="auto">
          <a:xfrm>
            <a:off x="683568" y="1465164"/>
            <a:ext cx="7776864" cy="51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Historický lexikon obcí České republiky 1869-2005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návaznost na Retrospektivní lexikon obcí 1850-1970 vydaný roku 1978 podle správního členění k 1. lednu 1972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II. díl</a:t>
            </a:r>
            <a:endParaRPr lang="cs-CZ" sz="16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okresy a historická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statutární města na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území ČR 1869-2005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abecední přehled obcí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a částí obcí na území ČR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v letech 1869-2005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3651" t="11841" r="32900" b="6801"/>
          <a:stretch>
            <a:fillRect/>
          </a:stretch>
        </p:blipFill>
        <p:spPr bwMode="auto">
          <a:xfrm>
            <a:off x="3158363" y="2132856"/>
            <a:ext cx="5806125" cy="465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Další publikace o obyvatelstvu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Demografická příručka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Demografická ročenka České republiky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Demografická ročenka krajů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Demografická ročenka okresů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Demografická ročenka správních obvodů obcí s rozšířenou působností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Demografická ročenka správních obvodů obcí s pověřeným obecním úřadem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Demografická ročenka měst</a:t>
            </a:r>
            <a:endParaRPr lang="cs-CZ" sz="16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Věkové složení obyvatelstva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Vývoj obyvatelstva České republiky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statistiky o obyvatelstvu </a:t>
            </a:r>
            <a:r>
              <a:rPr lang="cs-CZ" sz="1400" dirty="0" smtClean="0">
                <a:latin typeface="Verdana" pitchFamily="34" charset="0"/>
              </a:rPr>
              <a:t>na webu ČSÚ: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</a:t>
            </a:r>
            <a:r>
              <a:rPr lang="cs-CZ" sz="1400" dirty="0" smtClean="0">
                <a:latin typeface="Verdana" pitchFamily="34" charset="0"/>
                <a:hlinkClick r:id="rId3"/>
              </a:rPr>
              <a:t>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czso.cz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csu</a:t>
            </a:r>
            <a:r>
              <a:rPr lang="cs-CZ" sz="1400" dirty="0" smtClean="0">
                <a:latin typeface="Verdana" pitchFamily="34" charset="0"/>
                <a:hlinkClick r:id="rId3"/>
              </a:rPr>
              <a:t>/redakce.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nsf</a:t>
            </a:r>
            <a:r>
              <a:rPr lang="cs-CZ" sz="1400" dirty="0" smtClean="0">
                <a:latin typeface="Verdana" pitchFamily="34" charset="0"/>
                <a:hlinkClick r:id="rId3"/>
              </a:rPr>
              <a:t>/i/obyvatelstvo_lide</a:t>
            </a: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Ukazatele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index maskulinity, feminity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index stáří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syntetický ukazatel vzdělanosti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index závislosti I, index závislosti II</a:t>
            </a:r>
            <a:endParaRPr lang="cs-CZ" sz="16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index ekonomického zatížení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míra ekonomické aktivity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míra zaměstnanosti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Poznámky:	deklaratorní otázky u národnosti a náboženského vyznání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		podíl obyvatel s určitým vzděláním vždy na obyvatelstvu 15+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		kam patří VOŠ? střední nebo vysokoškolské vzdělání?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		kam patří těžba nerostných surovin? první nebo druhý sektor NH?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		kam patří doprava? druhý nebo třetí sektor NH?</a:t>
            </a:r>
            <a:endParaRPr lang="cs-CZ" sz="2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Sčítání lidu, domů a bytů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Jaká data lze o obyvatelstvu zjistit ze sčítání?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pohlaví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rodinný stav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registrované partnerství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nejvyšší ukončené vzdělání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věk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národnost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mateřský jazyk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státní příslušnost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náboženské vyznání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bydliště v rozhodný okamžik, bydliště rok před sčítáním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bydliště matky v době narození (rodáci)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ekonomická aktivita (zaměstnaní / nezaměstnaní / ekonomicky neaktivní)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postavení v zaměstnání (zaměstnanec / OSVČ / zaměstnavatel / ...)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odvětví ekonomické činnosti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Jaká data lze zjistit pouze ze sčítání?</a:t>
            </a: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Sčítání lidu, domů a bytů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Jaká data lze zjistit pouze ze sčítání?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nejvyšší ukončené vzdělání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národnost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mateřský jazyk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náboženské vyznání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bydliště matky v době narození (rodáci)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ekonomická aktivita (zaměstnaní / nezaměstnaní / ekonomicky neaktivní)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postavení v zaměstnání (zaměstnanec / OSVČ / zaměstnavatel / ...)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odvětví ekonomické činnosti</a:t>
            </a:r>
            <a:endParaRPr lang="cs-CZ" sz="1400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Počet obyvatel v obcích k 1. 1. 20XY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všichni obyvatelé s trvalým bydlištěm v ČR bez ohledu na státní občanství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zahrnuti také cizinci s vízy nad 90 dní, cizinci s přiznaným azylem, občané zemí EU s přechodným pobytem na území ČR a občané třetích zemí s dlouhodobým pobytem</a:t>
            </a:r>
            <a:endParaRPr lang="cs-CZ" sz="16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600" dirty="0" smtClean="0">
                <a:latin typeface="Verdana" pitchFamily="34" charset="0"/>
              </a:rPr>
              <a:t>elektronicky dostupné od 1. 1. 2004, zveřejněno 1x ročně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6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600" dirty="0" smtClean="0">
                <a:latin typeface="Verdana" pitchFamily="34" charset="0"/>
              </a:rPr>
              <a:t>data za regiony soudržnosti, kraje, obce, SO ORP a obce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6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600" dirty="0" smtClean="0">
                <a:latin typeface="Verdana" pitchFamily="34" charset="0"/>
              </a:rPr>
              <a:t>počet obyvatel k 1. 1. daného roku (celkem, muži, ženy)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600" dirty="0" smtClean="0">
                <a:latin typeface="Verdana" pitchFamily="34" charset="0"/>
              </a:rPr>
              <a:t>průměrný věk k 1. 1. daného roku (celkem, muži, ženy)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výhody? nevýhody?</a:t>
            </a:r>
            <a:endParaRPr lang="cs-CZ" sz="16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6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Databáze demografických údajů za obce ČR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0250" t="25920" r="32051" b="25841"/>
          <a:stretch>
            <a:fillRect/>
          </a:stretch>
        </p:blipFill>
        <p:spPr bwMode="auto">
          <a:xfrm>
            <a:off x="359532" y="1420249"/>
            <a:ext cx="8424936" cy="532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Databáze demografických údajů za obce ČR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obce jsou řazeny do okresů podle aktuálního stavu (řazeno vždy celé období)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počet obcí v daném roce dle soudobého územně-správního členění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územní změny, počty obyvatel, narození, zemřelí, stěhování (1971 až 2013)</a:t>
            </a:r>
            <a:endParaRPr lang="cs-CZ" sz="16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počet obyvatel k 1. 1. daného roku a k 31. 12. daného roku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počet narozených a zemřelých, počet vystěhovalých a přistěhovalých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územní změna 1 a </a:t>
            </a:r>
            <a:r>
              <a:rPr lang="cs-CZ" sz="1400" dirty="0" smtClean="0">
                <a:latin typeface="Verdana" pitchFamily="34" charset="0"/>
              </a:rPr>
              <a:t>územní změna 2 -&gt; pro určení počtu osob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odkud, </a:t>
            </a:r>
            <a:r>
              <a:rPr lang="cs-CZ" sz="1400" dirty="0" err="1" smtClean="0">
                <a:latin typeface="Verdana" pitchFamily="34" charset="0"/>
              </a:rPr>
              <a:t>odkud</a:t>
            </a:r>
            <a:r>
              <a:rPr lang="cs-CZ" sz="1400" dirty="0" smtClean="0">
                <a:latin typeface="Verdana" pitchFamily="34" charset="0"/>
              </a:rPr>
              <a:t> (název obce), kam, </a:t>
            </a:r>
            <a:r>
              <a:rPr lang="cs-CZ" sz="1400" dirty="0" err="1" smtClean="0">
                <a:latin typeface="Verdana" pitchFamily="34" charset="0"/>
              </a:rPr>
              <a:t>kam</a:t>
            </a:r>
            <a:r>
              <a:rPr lang="cs-CZ" sz="1400" dirty="0" smtClean="0">
                <a:latin typeface="Verdana" pitchFamily="34" charset="0"/>
              </a:rPr>
              <a:t> (název obce)</a:t>
            </a:r>
            <a:r>
              <a:rPr lang="cs-CZ" sz="1400" dirty="0" smtClean="0">
                <a:latin typeface="Verdana" pitchFamily="34" charset="0"/>
              </a:rPr>
              <a:t> -&gt; pro určení </a:t>
            </a:r>
            <a:r>
              <a:rPr lang="cs-CZ" sz="1400" dirty="0" smtClean="0">
                <a:latin typeface="Verdana" pitchFamily="34" charset="0"/>
              </a:rPr>
              <a:t>směru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návaznost 31. 12. a 1. 1. následujícího roku, problém pouze mezi lety 1980-81, 1990-91, 2000-01 a 2010-11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odkud se data berou?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proč je problém s některými lety 31.12. / 1. 1.?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sňatky, rozvody, potraty </a:t>
            </a:r>
            <a:r>
              <a:rPr lang="cs-CZ" sz="1600" dirty="0" smtClean="0">
                <a:latin typeface="Verdana" pitchFamily="34" charset="0"/>
              </a:rPr>
              <a:t>(</a:t>
            </a:r>
            <a:r>
              <a:rPr lang="cs-CZ" sz="1600" dirty="0" smtClean="0">
                <a:latin typeface="Verdana" pitchFamily="34" charset="0"/>
              </a:rPr>
              <a:t>1991 </a:t>
            </a:r>
            <a:r>
              <a:rPr lang="cs-CZ" sz="1600" dirty="0" smtClean="0">
                <a:latin typeface="Verdana" pitchFamily="34" charset="0"/>
              </a:rPr>
              <a:t>až 2013)</a:t>
            </a:r>
          </a:p>
          <a:p>
            <a:pPr algn="just"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potraty až od roku 1992 (za rok 1991 jen za vybraná města)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výhody? nevýhody?</a:t>
            </a: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Městská a obecní statistika (MOS)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9122" t="13406" r="36329" b="33315"/>
          <a:stretch>
            <a:fillRect/>
          </a:stretch>
        </p:blipFill>
        <p:spPr bwMode="auto">
          <a:xfrm>
            <a:off x="1007604" y="1340768"/>
            <a:ext cx="71287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Městská a obecní statistika (MOS)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vyhledávání přes mapku nebo přes „vyhledat“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6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data členěna na celkem, muže a ženy</a:t>
            </a:r>
            <a:endParaRPr lang="cs-CZ" sz="16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data o přirozeném přírůstku a migraci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počet bydlících obyvatel k 31. 12.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počet obyvatel ve věku 0-14 let, 15 až 64 let a 65 let a více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střední stav obyvatel k 1. 7.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průměrný věk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aktualizováno 1x ročně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výhody? nevýhody?</a:t>
            </a: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Historický lexikon obcí České republiky 1869-2005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na tvorbě lexikonu se podílel i geograf Robert Šanda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tvořeno pohledem územně-správního členění k 1. lednu 2005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I. díl</a:t>
            </a:r>
            <a:endParaRPr lang="cs-CZ" sz="16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územní organizace veřejné správy v letech 1850-2005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prameny lexikonu a tvorba databáze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retrospektivní přehledy za regiony NUTS 2, kraje a okresy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historická města ČR k 31. 12. 2005 (rok povýšení na město, rok přiznání </a:t>
            </a:r>
            <a:r>
              <a:rPr lang="cs-CZ" sz="1400" dirty="0" err="1" smtClean="0">
                <a:latin typeface="Verdana" pitchFamily="34" charset="0"/>
              </a:rPr>
              <a:t>MěNV</a:t>
            </a:r>
            <a:r>
              <a:rPr lang="cs-CZ" sz="1400" dirty="0" smtClean="0">
                <a:latin typeface="Verdana" pitchFamily="34" charset="0"/>
              </a:rPr>
              <a:t> či </a:t>
            </a:r>
            <a:r>
              <a:rPr lang="cs-CZ" sz="1400" dirty="0" err="1" smtClean="0">
                <a:latin typeface="Verdana" pitchFamily="34" charset="0"/>
              </a:rPr>
              <a:t>MěÚ</a:t>
            </a:r>
            <a:r>
              <a:rPr lang="cs-CZ" sz="1400" dirty="0" smtClean="0">
                <a:latin typeface="Verdana" pitchFamily="34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největší města ČR v letech 1869-2001 (včetně počtu obyvatel)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údaje jsou za 6 248 obcí (třízeny dle okresů) a 11 475 částí obcí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počet obyvatel a počet domů zjištěný při sčítáních 1869 až 2001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informace o první historické zmínce za každou obec, res. část obce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údaj o výměře obce v hektarech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výhody pro městské okresy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mapové přílohy:	územní členění 1869, 1921, 1950, 1961 a 2001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	hustota zalidnění v roce 1869 a 2001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		vývoj počtu obyvatel mezi jednotlivými lety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		vývoj počtu domů mezi jednotlivými lety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416</Words>
  <Application>Microsoft Office PowerPoint</Application>
  <PresentationFormat>Předvádění na obrazovce (4:3)</PresentationFormat>
  <Paragraphs>239</Paragraphs>
  <Slides>14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Data o obyvatelstvu – část č. 1 struktury obyvatelstva </vt:lpstr>
      <vt:lpstr>Sčítání lidu, domů a bytů</vt:lpstr>
      <vt:lpstr>Sčítání lidu, domů a bytů</vt:lpstr>
      <vt:lpstr>Počet obyvatel v obcích k 1. 1. 20XY</vt:lpstr>
      <vt:lpstr>Databáze demografických údajů za obce ČR</vt:lpstr>
      <vt:lpstr>Databáze demografických údajů za obce ČR</vt:lpstr>
      <vt:lpstr>Městská a obecní statistika (MOS)</vt:lpstr>
      <vt:lpstr>Městská a obecní statistika (MOS)</vt:lpstr>
      <vt:lpstr>Historický lexikon obcí České republiky 1869-2005</vt:lpstr>
      <vt:lpstr>Historický lexikon obcí České republiky 1869-2005</vt:lpstr>
      <vt:lpstr>Historický lexikon obcí České republiky 1869-2005</vt:lpstr>
      <vt:lpstr>Historický lexikon obcí České republiky 1869-2005</vt:lpstr>
      <vt:lpstr>Další publikace o obyvatelstvu</vt:lpstr>
      <vt:lpstr>Ukazatele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143</cp:revision>
  <dcterms:created xsi:type="dcterms:W3CDTF">2014-09-08T07:18:26Z</dcterms:created>
  <dcterms:modified xsi:type="dcterms:W3CDTF">2015-03-03T18:17:13Z</dcterms:modified>
</cp:coreProperties>
</file>