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4" r:id="rId3"/>
    <p:sldId id="365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80" r:id="rId14"/>
    <p:sldId id="381" r:id="rId15"/>
    <p:sldId id="382" r:id="rId16"/>
    <p:sldId id="376" r:id="rId17"/>
    <p:sldId id="366" r:id="rId18"/>
    <p:sldId id="377" r:id="rId19"/>
    <p:sldId id="378" r:id="rId20"/>
    <p:sldId id="37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2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11.3.2015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11.3.2015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4E12E-8337-409B-9DD9-CD3D8BB8364E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980D1-961F-4456-B668-34A122C7B2BB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9764B-1DBB-4A18-AF5B-2F37FBD7DE4A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B4364-6A6D-40EB-AE8C-FAD9B3EFB182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3F4AD-56B6-4384-9A7A-DDB417F04924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08CC7-7995-44BC-9135-C1DBF0030C7C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C3E46-FC07-40F5-BA53-0413A514C6AE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4E0D8-E133-4C06-A25D-BA006B5E60C5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0DDD0-52B1-40EC-8B69-B9A95200CBC1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202C1-19C2-4A15-81A0-BC376BA4BC56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200B1-0314-42A0-BAAF-ADBEFBF6322D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B744A-FAA7-44C9-87FB-5F23BC78090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pPr/>
              <a:t>11.3.2015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pPr/>
              <a:t>11.3.2015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pPr/>
              <a:t>11.3.2015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2392-22C0-4208-82B4-5B4388F9A9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pPr/>
              <a:t>11.3.2015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pPr/>
              <a:t>11.3.2015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pPr/>
              <a:t>11.3.2015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pPr/>
              <a:t>11.3.2015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pPr/>
              <a:t>11.3.2015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pPr/>
              <a:t>11.3.2015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pPr/>
              <a:t>11.3.2015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pPr/>
              <a:t>11.3.2015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pPr/>
              <a:t>11.3.2015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78695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o obyvatelstvu</a:t>
            </a:r>
            <a:b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část č. 2 pohyb obyvatelstva a dojížďka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11. března 2015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3006" r="656" b="3607"/>
          <a:stretch>
            <a:fillRect/>
          </a:stretch>
        </p:blipFill>
        <p:spPr bwMode="auto">
          <a:xfrm>
            <a:off x="0" y="476250"/>
            <a:ext cx="91440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2385" r="4054" b="3554"/>
          <a:stretch>
            <a:fillRect/>
          </a:stretch>
        </p:blipFill>
        <p:spPr bwMode="auto">
          <a:xfrm>
            <a:off x="0" y="342900"/>
            <a:ext cx="91440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Dojížďka 2011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sz="1600" b="1" i="1" dirty="0" smtClean="0">
                <a:latin typeface="Verdana" pitchFamily="34" charset="0"/>
              </a:rPr>
              <a:t>Vyjížďka do zaměstnání v krajích ČR v roce 2011</a:t>
            </a:r>
          </a:p>
          <a:p>
            <a:pPr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- ČSÚ, ze sčítání lidu</a:t>
            </a:r>
          </a:p>
          <a:p>
            <a:pPr eaLnBrk="1" hangingPunct="1">
              <a:buFontTx/>
              <a:buNone/>
            </a:pPr>
            <a:endParaRPr lang="cs-CZ" sz="1800" b="1" i="1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dirty="0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cs-CZ" sz="1800" dirty="0" smtClean="0">
                <a:latin typeface="Verdana" pitchFamily="34" charset="0"/>
              </a:rPr>
              <a:t>	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 l="12151" t="23759" r="25301" b="12161"/>
          <a:stretch>
            <a:fillRect/>
          </a:stretch>
        </p:blipFill>
        <p:spPr bwMode="auto">
          <a:xfrm>
            <a:off x="467544" y="1916113"/>
            <a:ext cx="8424936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Dojížďka do zaměstnání 2001 vs. 2011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u="sng" dirty="0" smtClean="0">
                <a:latin typeface="Verdana" pitchFamily="34" charset="0"/>
              </a:rPr>
              <a:t>SČÍTÁNÍ 2001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600" dirty="0" smtClean="0">
                <a:latin typeface="Verdana" pitchFamily="34" charset="0"/>
              </a:rPr>
              <a:t>	- počet zaměstnaných osob: 		4 766 463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600" dirty="0" smtClean="0">
                <a:latin typeface="Verdana" pitchFamily="34" charset="0"/>
              </a:rPr>
              <a:t>	- počet vyjíždějících (i v rámci obce): 	4 287 908 osob, tj. 90 %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u="sng" dirty="0" smtClean="0">
                <a:latin typeface="Verdana" pitchFamily="34" charset="0"/>
              </a:rPr>
              <a:t>SČÍTÁNÍ 2011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600" dirty="0" smtClean="0">
                <a:latin typeface="Verdana" pitchFamily="34" charset="0"/>
              </a:rPr>
              <a:t>	- počet zaměstnaných osob:              	4 580 714 osob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600" dirty="0" smtClean="0">
                <a:latin typeface="Verdana" pitchFamily="34" charset="0"/>
              </a:rPr>
              <a:t>	- počet vyjíždějících (i v rámci obce): 	2 062 124 osob, tj. 45 %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publikace ČSÚ z roku 2013:</a:t>
            </a: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400" b="1" dirty="0" smtClean="0">
                <a:latin typeface="Verdana" pitchFamily="34" charset="0"/>
              </a:rPr>
              <a:t>Dojížďka do zaměstnání a škol podle Sčítání lidu, domů a bytů 2011 - Česká republika </a:t>
            </a:r>
            <a:r>
              <a:rPr lang="cs-CZ" sz="1400" dirty="0" smtClean="0">
                <a:latin typeface="Verdana" pitchFamily="34" charset="0"/>
              </a:rPr>
              <a:t>(http://www.</a:t>
            </a:r>
            <a:r>
              <a:rPr lang="cs-CZ" sz="1400" dirty="0" err="1" smtClean="0">
                <a:latin typeface="Verdana" pitchFamily="34" charset="0"/>
              </a:rPr>
              <a:t>scitani.cz</a:t>
            </a:r>
            <a:r>
              <a:rPr lang="cs-CZ" sz="1400" dirty="0" smtClean="0">
                <a:latin typeface="Verdana" pitchFamily="34" charset="0"/>
              </a:rPr>
              <a:t>/</a:t>
            </a:r>
            <a:r>
              <a:rPr lang="cs-CZ" sz="1400" dirty="0" err="1" smtClean="0">
                <a:latin typeface="Verdana" pitchFamily="34" charset="0"/>
              </a:rPr>
              <a:t>csu</a:t>
            </a:r>
            <a:r>
              <a:rPr lang="cs-CZ" sz="1400" dirty="0" smtClean="0">
                <a:latin typeface="Verdana" pitchFamily="34" charset="0"/>
              </a:rPr>
              <a:t>/2013edicniplan.nsf/p/22000-13)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36_atl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916" y="259284"/>
            <a:ext cx="8966169" cy="633943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37_atl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210" y="274340"/>
            <a:ext cx="8923580" cy="630932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Obsazená pracovní místa (OPM)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OPM = ekonomicky aktivní – nezaměstnaní – vyjíždějící + dojíždějící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OPM = zaměstnaní – vyjíždějící + dojíždějící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výsledky je třeba někdy relativizovat:</a:t>
            </a:r>
          </a:p>
          <a:p>
            <a:pPr eaLnBrk="1" hangingPunct="1">
              <a:buNone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např.: na 1 000 zaměstnaných osob bydlících v obci, pak je hraniční hodnota 1 000</a:t>
            </a: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dirty="0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cs-CZ" sz="1800" dirty="0" smtClean="0">
                <a:latin typeface="Verdana" pitchFamily="34" charset="0"/>
              </a:rPr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Dojížďka 1961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sz="1800" b="1" i="1" dirty="0" smtClean="0">
                <a:latin typeface="Verdana" pitchFamily="34" charset="0"/>
              </a:rPr>
              <a:t>Počet obyvatel a OPM v největších městech ČR v roce 1961</a:t>
            </a:r>
          </a:p>
          <a:p>
            <a:pPr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- ČSÚ, ze sčítání lidu</a:t>
            </a:r>
          </a:p>
          <a:p>
            <a:pPr eaLnBrk="1" hangingPunct="1">
              <a:buFontTx/>
              <a:buNone/>
            </a:pPr>
            <a:endParaRPr lang="cs-CZ" sz="1800" b="1" i="1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dirty="0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cs-CZ" sz="1800" dirty="0" smtClean="0">
                <a:latin typeface="Verdana" pitchFamily="34" charset="0"/>
              </a:rPr>
              <a:t>	 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21600" r="21701" b="12161"/>
          <a:stretch>
            <a:fillRect/>
          </a:stretch>
        </p:blipFill>
        <p:spPr bwMode="auto">
          <a:xfrm>
            <a:off x="539750" y="1963738"/>
            <a:ext cx="8064500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Komplexní funkční velikost (KFV)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KFV = průměr základních střediskových funkcí měst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funkce obytná (O)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počet obyvatel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funkce pracovní (P)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počet obsazených pracovních míst (OPM)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2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funkce obslužná (N)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počet obsazených pracovních míst ve službách (OPM III.)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jednotlivé funkce jsou relativizovány vůči ČR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obytná = 10 000 * počet obyvatel obce / počet obyvatel ČR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pracovní = 10 000 * počet OPM v obci / počet EAO v ČR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obslužná = 10 000 * počet OPM ve službách v obci / počet EAO ve službách v ČR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výpočet KFV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KFV = (O + P + N) / 3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Komplexní funkční velikost (KFV)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588" y="1181699"/>
            <a:ext cx="7416824" cy="56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Přirozený pohyb, migrace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Databáze demografických údajů za obce ČR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počty narozených, zemřelých, přistěhovalých, vystěhovalých, přírůstek přirozený, přírůstek migrací, přírůstek celkový za obce ČR za období let 1971 až 2013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Demografické ročenky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2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Ukazatele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hrubá míra porodnosti (</a:t>
            </a:r>
            <a:r>
              <a:rPr lang="cs-CZ" sz="1400" dirty="0" err="1" smtClean="0">
                <a:latin typeface="Verdana" pitchFamily="34" charset="0"/>
              </a:rPr>
              <a:t>hmp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hrubá míra úmrtnosti (</a:t>
            </a:r>
            <a:r>
              <a:rPr lang="cs-CZ" sz="1400" dirty="0" err="1" smtClean="0">
                <a:latin typeface="Verdana" pitchFamily="34" charset="0"/>
              </a:rPr>
              <a:t>hmm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úhrnná plodnost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kojenecká úmrtnost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kvocient kojenecké úmrtnosti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střední délka života (naděje dožití)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migrační saldo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migrační obrat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Komplexní funkční velikost (KFV)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otázka progresivity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funkce obytná – funkce pracovní – funkce obslužná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progresivita měst = poměr obslužné a obytné funkce (N/O)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progresivní střediska = hodnoty poměru vyšší než 1 a neprogresivní střediska naopak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Ústecký a Moravskoslezský kraj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vyšší koncentrace středisek s vyšší KFV, ale nízká progresivita !!!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2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Plzeňský a Jihočeský kraj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nižší koncentrace středisek, ne vždy vyšší KFV, ale vysoká progresivita !!!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Data o dojížďce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cs-CZ" sz="1600" b="1" i="1" dirty="0" smtClean="0">
                <a:latin typeface="Verdana" pitchFamily="34" charset="0"/>
              </a:rPr>
              <a:t>Která instituce poskytuje data o dojížďce? Z jakého zdroje?</a:t>
            </a:r>
          </a:p>
          <a:p>
            <a:pPr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ČSÚ, ze sčítání lidu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1600" b="1" i="1" dirty="0" smtClean="0">
                <a:latin typeface="Verdana" pitchFamily="34" charset="0"/>
              </a:rPr>
              <a:t>V jakém roce se konalo sčítání lidu, v němž se poprvé zjišťovala dojížďka?</a:t>
            </a:r>
          </a:p>
          <a:p>
            <a:pPr eaLnBrk="1" hangingPunct="1">
              <a:buFontTx/>
              <a:buNone/>
            </a:pPr>
            <a:r>
              <a:rPr lang="cs-CZ" sz="1600" dirty="0" smtClean="0">
                <a:latin typeface="Verdana" pitchFamily="34" charset="0"/>
              </a:rPr>
              <a:t>	- sčítání lidu 1961 (mezi okresy i do větších měst s 20 000 a více obyvateli)</a:t>
            </a:r>
          </a:p>
          <a:p>
            <a:pPr eaLnBrk="1" hangingPunct="1">
              <a:buFontTx/>
              <a:buNone/>
            </a:pPr>
            <a:r>
              <a:rPr lang="cs-CZ" sz="1600" dirty="0" smtClean="0">
                <a:latin typeface="Verdana" pitchFamily="34" charset="0"/>
              </a:rPr>
              <a:t>	- sčítání lidu 1970 (zařazeny další charakteristiky)</a:t>
            </a:r>
          </a:p>
          <a:p>
            <a:pPr eaLnBrk="1" hangingPunct="1">
              <a:buFontTx/>
              <a:buNone/>
            </a:pPr>
            <a:endParaRPr lang="cs-CZ" sz="1800" b="1" i="1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dirty="0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cs-CZ" sz="1800" dirty="0" smtClean="0">
                <a:latin typeface="Verdana" pitchFamily="34" charset="0"/>
              </a:rPr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Data o dojížďce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sz="1800" b="1" i="1" smtClean="0">
                <a:latin typeface="Verdana" pitchFamily="34" charset="0"/>
              </a:rPr>
              <a:t>Co se u dojížďky zjišťuje? Jaká data máme?</a:t>
            </a:r>
          </a:p>
          <a:p>
            <a:pPr eaLnBrk="1" hangingPunct="1">
              <a:buFontTx/>
              <a:buNone/>
            </a:pPr>
            <a:endParaRPr lang="cs-CZ" sz="18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cs-CZ" sz="1800" smtClean="0">
                <a:latin typeface="Verdana" pitchFamily="34" charset="0"/>
              </a:rPr>
              <a:t>	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205038"/>
            <a:ext cx="8964612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Metodika SLDB 2011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87122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cs-CZ" sz="1600" b="1" i="1" dirty="0" smtClean="0">
                <a:latin typeface="Verdana" pitchFamily="34" charset="0"/>
              </a:rPr>
              <a:t>dojížďka/docházka do zaměstnání a škol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- vyplňovaly pouze osoby pracující a žáci, studenti a učni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- osoby vyjíždějící = místo jejich pracoviště nebo školy v jiném domě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b="1" i="1" dirty="0" smtClean="0">
                <a:latin typeface="Verdana" pitchFamily="34" charset="0"/>
              </a:rPr>
              <a:t>čas strávený dojížďkou/docházkou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doba trvání jedné obvyklé cesty do zaměstnání nebo do školy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celková doba, která uplyne od opuštění domova do vstupu na pracoviště / do školy</a:t>
            </a:r>
          </a:p>
          <a:p>
            <a:pPr eaLnBrk="1" hangingPunct="1">
              <a:buFontTx/>
              <a:buNone/>
            </a:pPr>
            <a:endParaRPr lang="cs-CZ" sz="16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b="1" i="1" dirty="0" smtClean="0">
                <a:latin typeface="Verdana" pitchFamily="34" charset="0"/>
              </a:rPr>
              <a:t>pracující studenti a učni = dojížďka do škol (i když byli zároveň zaměstnaní)</a:t>
            </a: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dirty="0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cs-CZ" sz="1800" dirty="0" smtClean="0">
                <a:latin typeface="Verdana" pitchFamily="34" charset="0"/>
              </a:rPr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Metodika SLDB 2001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87122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sz="1800" b="1" i="1" dirty="0" smtClean="0">
                <a:latin typeface="Verdana" pitchFamily="34" charset="0"/>
              </a:rPr>
              <a:t>odvětví ekonomické činnosti</a:t>
            </a:r>
          </a:p>
          <a:p>
            <a:pPr eaLnBrk="1" hangingPunct="1">
              <a:buFontTx/>
              <a:buNone/>
            </a:pPr>
            <a:r>
              <a:rPr lang="cs-CZ" sz="1600" dirty="0" smtClean="0">
                <a:latin typeface="Verdana" pitchFamily="34" charset="0"/>
              </a:rPr>
              <a:t>	- podle hlavního druhu ekonomické činnosti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1800" b="1" i="1" dirty="0" smtClean="0">
                <a:latin typeface="Verdana" pitchFamily="34" charset="0"/>
              </a:rPr>
              <a:t>nezjištěné místo pracoviště či školy</a:t>
            </a:r>
          </a:p>
          <a:p>
            <a:pPr eaLnBrk="1" hangingPunct="1">
              <a:buFontTx/>
              <a:buNone/>
            </a:pPr>
            <a:r>
              <a:rPr lang="cs-CZ" sz="1600" b="1" i="1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osoby, které uvedly místo pracoviště či školy jinde než v domě, ALE neuvedly kde</a:t>
            </a:r>
          </a:p>
          <a:p>
            <a:pPr eaLnBrk="1" hangingPunct="1">
              <a:buFontTx/>
              <a:buNone/>
            </a:pPr>
            <a:endParaRPr lang="cs-CZ" sz="1800" b="1" i="1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dirty="0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cs-CZ" sz="1800" dirty="0" smtClean="0">
                <a:latin typeface="Verdana" pitchFamily="34" charset="0"/>
              </a:rPr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5371" t="2100" r="1305"/>
          <a:stretch>
            <a:fillRect/>
          </a:stretch>
        </p:blipFill>
        <p:spPr bwMode="auto">
          <a:xfrm>
            <a:off x="0" y="319088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4427" t="1633" r="819"/>
          <a:stretch>
            <a:fillRect/>
          </a:stretch>
        </p:blipFill>
        <p:spPr bwMode="auto">
          <a:xfrm>
            <a:off x="0" y="371475"/>
            <a:ext cx="9144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767" t="1688" r="1563" b="2513"/>
          <a:stretch>
            <a:fillRect/>
          </a:stretch>
        </p:blipFill>
        <p:spPr bwMode="auto">
          <a:xfrm>
            <a:off x="0" y="404813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448</Words>
  <Application>Microsoft Office PowerPoint</Application>
  <PresentationFormat>Předvádění na obrazovce (4:3)</PresentationFormat>
  <Paragraphs>204</Paragraphs>
  <Slides>20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Data o obyvatelstvu – část č. 2 pohyb obyvatelstva a dojížďka </vt:lpstr>
      <vt:lpstr>Přirozený pohyb, migrace</vt:lpstr>
      <vt:lpstr>Data o dojížďce</vt:lpstr>
      <vt:lpstr>Data o dojížďce</vt:lpstr>
      <vt:lpstr>Metodika SLDB 2011</vt:lpstr>
      <vt:lpstr>Metodika SLDB 2001</vt:lpstr>
      <vt:lpstr>Snímek 7</vt:lpstr>
      <vt:lpstr>Snímek 8</vt:lpstr>
      <vt:lpstr>Snímek 9</vt:lpstr>
      <vt:lpstr>Snímek 10</vt:lpstr>
      <vt:lpstr>Snímek 11</vt:lpstr>
      <vt:lpstr>Dojížďka 2011</vt:lpstr>
      <vt:lpstr>Dojížďka do zaměstnání 2001 vs. 2011</vt:lpstr>
      <vt:lpstr>Snímek 14</vt:lpstr>
      <vt:lpstr>Snímek 15</vt:lpstr>
      <vt:lpstr>Obsazená pracovní místa (OPM)</vt:lpstr>
      <vt:lpstr>Dojížďka 1961</vt:lpstr>
      <vt:lpstr>Komplexní funkční velikost (KFV)</vt:lpstr>
      <vt:lpstr>Komplexní funkční velikost (KFV)</vt:lpstr>
      <vt:lpstr>Komplexní funkční velikost (KFV)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157</cp:revision>
  <dcterms:created xsi:type="dcterms:W3CDTF">2014-09-08T07:18:26Z</dcterms:created>
  <dcterms:modified xsi:type="dcterms:W3CDTF">2015-03-11T16:34:45Z</dcterms:modified>
</cp:coreProperties>
</file>