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4" r:id="rId3"/>
    <p:sldId id="384" r:id="rId4"/>
    <p:sldId id="400" r:id="rId5"/>
    <p:sldId id="398" r:id="rId6"/>
    <p:sldId id="399" r:id="rId7"/>
    <p:sldId id="385" r:id="rId8"/>
    <p:sldId id="386" r:id="rId9"/>
    <p:sldId id="387" r:id="rId10"/>
    <p:sldId id="388" r:id="rId11"/>
    <p:sldId id="391" r:id="rId12"/>
    <p:sldId id="389" r:id="rId13"/>
    <p:sldId id="390" r:id="rId14"/>
    <p:sldId id="392" r:id="rId15"/>
    <p:sldId id="393" r:id="rId16"/>
    <p:sldId id="395" r:id="rId17"/>
    <p:sldId id="396" r:id="rId18"/>
    <p:sldId id="397" r:id="rId19"/>
    <p:sldId id="401" r:id="rId20"/>
    <p:sldId id="402" r:id="rId21"/>
    <p:sldId id="40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invest.org/dwn-investicni-pobidk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y.cz/cs/vyhledavace/prumyslove-zony" TargetMode="External"/><Relationship Id="rId7" Type="http://schemas.openxmlformats.org/officeDocument/2006/relationships/hyperlink" Target="http://www.olomouc.eu/podnikatel/prumyslove-zony-a-kancelarske-komplex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trava.cz/cs/podnikatel-investor/investicni-prilezitosti/prumyslove-zony" TargetMode="External"/><Relationship Id="rId5" Type="http://schemas.openxmlformats.org/officeDocument/2006/relationships/hyperlink" Target="http://podnikatel.kr-moravskoslezsky.cz/prumyslove_zony.html" TargetMode="External"/><Relationship Id="rId4" Type="http://schemas.openxmlformats.org/officeDocument/2006/relationships/hyperlink" Target="http://www.czechinvest.org/strategicke-prumyslove-zon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invest.org/diky-podpore-prumyslovych-zon-naslo-praci-pres-sto-tisic-lid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nfieldy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dnikatel.kr-moravskoslezsky.cz/brownfields.html" TargetMode="External"/><Relationship Id="rId4" Type="http://schemas.openxmlformats.org/officeDocument/2006/relationships/hyperlink" Target="http://www.brownfieldy-jmk.cz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csu.nsf/kalendar/aktual-p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zso.cz/csu/2014edicniplan.nsf/p/150140-14" TargetMode="External"/><Relationship Id="rId4" Type="http://schemas.openxmlformats.org/officeDocument/2006/relationships/hyperlink" Target="http://www.czso.cz/csu/2014edicniplan.nsf/p/150139-1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/maklist.jsp?kapitola_id=33&amp;expand=1&amp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sap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tok.cz/" TargetMode="External"/><Relationship Id="rId4" Type="http://schemas.openxmlformats.org/officeDocument/2006/relationships/hyperlink" Target="http://www.foodnet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cz/prumysl-a-stavebnictvi/statistiky-analyzy-prumysl-stavebnictvi/archiv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o.cz/dokument154179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zamestnanost-a-nezamestnanost-podle-vysledku-vsps-ctvrtletni-udaje-3-ctvrtleti-2014-00cl1wbw7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zso.cz/csu/czso/trh-prace-v-cr-casove-rady-1993-az-2013-cvby29ymgm" TargetMode="External"/><Relationship Id="rId4" Type="http://schemas.openxmlformats.org/officeDocument/2006/relationships/hyperlink" Target="https://www.czso.cz/csu/czso/zamestnanost-a-nezamestnanost-podle-vysledku-vsps-rocni-prumery-2013-ah3piojs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r.justice.cz/ias/ui/rejstrik" TargetMode="External"/><Relationship Id="rId4" Type="http://schemas.openxmlformats.org/officeDocument/2006/relationships/hyperlink" Target="http://www.czso.cz/csu/redakce.nsf/i/registr_ekonomickych_subjekt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zp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info.mfcr.cz/ares/ares.html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cs/statistika/platebni_bilance_stat/pzi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průmyslu a stavebnictví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25. března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1" y="442520"/>
            <a:ext cx="9143999" cy="5866800"/>
            <a:chOff x="1" y="442520"/>
            <a:chExt cx="9143999" cy="586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716"/>
            <a:stretch>
              <a:fillRect/>
            </a:stretch>
          </p:blipFill>
          <p:spPr bwMode="auto">
            <a:xfrm>
              <a:off x="1" y="442520"/>
              <a:ext cx="9143999" cy="575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7092280" y="6021288"/>
              <a:ext cx="20517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Investiční pobídky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databázi spravuje </a:t>
            </a:r>
            <a:r>
              <a:rPr lang="cs-CZ" sz="1600" dirty="0" err="1" smtClean="0">
                <a:latin typeface="Verdana" pitchFamily="34" charset="0"/>
              </a:rPr>
              <a:t>CzechInvest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sleva na dani, podpora na vytvořené pracovní místo, podpora na školení a rekvalifikace, převod území za zvýhodněnou cenu, ...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excel</a:t>
            </a:r>
            <a:r>
              <a:rPr lang="cs-CZ" sz="1400" dirty="0" smtClean="0">
                <a:latin typeface="Verdana" pitchFamily="34" charset="0"/>
              </a:rPr>
              <a:t> „Udělené investiční pobídky“ (průběžně aktualizován): název společnosti, sektor, země původu, výše investice, druh pobídky, okres a kraj, rok podání záměru a rok rozhodnutí, zrušení rozhodnutí / odstoupení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podrobnost členění v kategorii „sektor“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investice ve více okresech (krajích)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(ne)započtení investic se zrušeným rozhodnutím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czechinvest.org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dwn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investicni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pobidky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35100" t="58319" r="20351" b="16481"/>
          <a:stretch>
            <a:fillRect/>
          </a:stretch>
        </p:blipFill>
        <p:spPr bwMode="auto">
          <a:xfrm>
            <a:off x="1007604" y="4005064"/>
            <a:ext cx="71287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Průmyslové zóny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1)	průmyslové zóny na portálu RIS (Regionální Informační servis)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zdrojem dat Centrum pro regionální rozvoj ČR, </a:t>
            </a:r>
            <a:r>
              <a:rPr lang="de-DE" sz="1400" dirty="0" err="1" smtClean="0">
                <a:latin typeface="Verdana" pitchFamily="34" charset="0"/>
              </a:rPr>
              <a:t>zpracováno</a:t>
            </a:r>
            <a:r>
              <a:rPr lang="de-DE" sz="1400" dirty="0" smtClean="0">
                <a:latin typeface="Verdana" pitchFamily="34" charset="0"/>
              </a:rPr>
              <a:t> </a:t>
            </a:r>
            <a:r>
              <a:rPr lang="de-DE" sz="1400" dirty="0" err="1" smtClean="0">
                <a:latin typeface="Verdana" pitchFamily="34" charset="0"/>
              </a:rPr>
              <a:t>Atelierem</a:t>
            </a:r>
            <a:r>
              <a:rPr lang="de-DE" sz="1400" dirty="0" smtClean="0">
                <a:latin typeface="Verdana" pitchFamily="34" charset="0"/>
              </a:rPr>
              <a:t> T- plan </a:t>
            </a:r>
            <a:r>
              <a:rPr lang="de-DE" sz="1400" dirty="0" err="1" smtClean="0">
                <a:latin typeface="Verdana" pitchFamily="34" charset="0"/>
              </a:rPr>
              <a:t>s.r.o</a:t>
            </a:r>
            <a:r>
              <a:rPr lang="de-DE" sz="1400" dirty="0" smtClean="0">
                <a:latin typeface="Verdana" pitchFamily="34" charset="0"/>
              </a:rPr>
              <a:t>.</a:t>
            </a:r>
            <a:r>
              <a:rPr lang="cs-CZ" sz="1400" dirty="0" smtClean="0">
                <a:latin typeface="Verdana" pitchFamily="34" charset="0"/>
              </a:rPr>
              <a:t>, aktuální k 30. červnu 2011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celkem 147 průmyslových zón, vyhledávání možné přes kraje a okresy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preference větších zón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plocha (celková, využívaná), poloha, funkční náplň, stav přípravy, platnost záměru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risy.cz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vyhledavace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prumyslove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zony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	strategické průmyslové zóny na webu </a:t>
            </a:r>
            <a:r>
              <a:rPr lang="cs-CZ" sz="1600" b="1" dirty="0" err="1" smtClean="0">
                <a:latin typeface="Verdana" pitchFamily="34" charset="0"/>
              </a:rPr>
              <a:t>CzechInvestu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strategická zóna = minimálně 200 ha (v případě </a:t>
            </a:r>
            <a:r>
              <a:rPr lang="cs-CZ" sz="1400" dirty="0" err="1" smtClean="0">
                <a:latin typeface="Verdana" pitchFamily="34" charset="0"/>
              </a:rPr>
              <a:t>brownfield</a:t>
            </a:r>
            <a:r>
              <a:rPr lang="cs-CZ" sz="1400" dirty="0" smtClean="0">
                <a:latin typeface="Verdana" pitchFamily="34" charset="0"/>
              </a:rPr>
              <a:t> jen 100 ha)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Kolín</a:t>
            </a:r>
            <a:r>
              <a:rPr lang="cs-CZ" sz="1400" dirty="0" smtClean="0">
                <a:latin typeface="Verdana" pitchFamily="34" charset="0"/>
              </a:rPr>
              <a:t>-Ovčáry, </a:t>
            </a:r>
            <a:r>
              <a:rPr lang="cs-CZ" sz="1400" dirty="0" err="1" smtClean="0">
                <a:latin typeface="Verdana" pitchFamily="34" charset="0"/>
              </a:rPr>
              <a:t>Ostrava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Mošnov</a:t>
            </a:r>
            <a:r>
              <a:rPr lang="cs-CZ" sz="1400" dirty="0" smtClean="0">
                <a:latin typeface="Verdana" pitchFamily="34" charset="0"/>
              </a:rPr>
              <a:t>, Most-</a:t>
            </a:r>
            <a:r>
              <a:rPr lang="cs-CZ" sz="1400" dirty="0" err="1" smtClean="0">
                <a:latin typeface="Verdana" pitchFamily="34" charset="0"/>
              </a:rPr>
              <a:t>Joseph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Žatec</a:t>
            </a:r>
            <a:r>
              <a:rPr lang="cs-CZ" sz="1400" dirty="0" smtClean="0">
                <a:latin typeface="Verdana" pitchFamily="34" charset="0"/>
              </a:rPr>
              <a:t>-Triangle, Holešov + již běžící </a:t>
            </a:r>
            <a:r>
              <a:rPr lang="cs-CZ" sz="1400" dirty="0" err="1" smtClean="0">
                <a:latin typeface="Verdana" pitchFamily="34" charset="0"/>
              </a:rPr>
              <a:t>Nošovice</a:t>
            </a:r>
            <a:r>
              <a:rPr lang="cs-CZ" sz="1400" dirty="0" smtClean="0">
                <a:latin typeface="Verdana" pitchFamily="34" charset="0"/>
              </a:rPr>
              <a:t> a Škoda Plzeň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czechinvest.org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strategicke</a:t>
            </a:r>
            <a:r>
              <a:rPr lang="cs-CZ" sz="1400" dirty="0" smtClean="0">
                <a:latin typeface="Verdana" pitchFamily="34" charset="0"/>
                <a:hlinkClick r:id="rId4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prumyslove</a:t>
            </a:r>
            <a:r>
              <a:rPr lang="cs-CZ" sz="1400" dirty="0" smtClean="0">
                <a:latin typeface="Verdana" pitchFamily="34" charset="0"/>
                <a:hlinkClick r:id="rId4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zony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600" b="1" dirty="0" smtClean="0">
                <a:latin typeface="Verdana" pitchFamily="34" charset="0"/>
              </a:rPr>
              <a:t>webové stránky krajů, měst a obcí, ...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Moravskoslezský kraj (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http://podnikatel.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kr</a:t>
            </a:r>
            <a:r>
              <a:rPr lang="cs-CZ" sz="1400" dirty="0" smtClean="0">
                <a:latin typeface="Verdana" pitchFamily="34" charset="0"/>
                <a:hlinkClick r:id="rId5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moravskoslezsky.cz</a:t>
            </a:r>
            <a:r>
              <a:rPr lang="cs-CZ" sz="1400" dirty="0" smtClean="0">
                <a:latin typeface="Verdana" pitchFamily="34" charset="0"/>
                <a:hlinkClick r:id="rId5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prumyslove</a:t>
            </a:r>
            <a:r>
              <a:rPr lang="cs-CZ" sz="1400" dirty="0" smtClean="0">
                <a:latin typeface="Verdana" pitchFamily="34" charset="0"/>
                <a:hlinkClick r:id="rId5"/>
              </a:rPr>
              <a:t>_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zony.html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Ostrava (</a:t>
            </a:r>
            <a:r>
              <a:rPr lang="cs-CZ" sz="1400" dirty="0" smtClean="0">
                <a:latin typeface="Verdana" pitchFamily="34" charset="0"/>
                <a:hlinkClick r:id="rId6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ostrava.cz</a:t>
            </a:r>
            <a:r>
              <a:rPr lang="cs-CZ" sz="1400" dirty="0" smtClean="0">
                <a:latin typeface="Verdana" pitchFamily="34" charset="0"/>
                <a:hlinkClick r:id="rId6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cs</a:t>
            </a:r>
            <a:r>
              <a:rPr lang="cs-CZ" sz="1400" dirty="0" smtClean="0">
                <a:latin typeface="Verdana" pitchFamily="34" charset="0"/>
                <a:hlinkClick r:id="rId6"/>
              </a:rPr>
              <a:t>/podnikatel-investor/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investicni</a:t>
            </a:r>
            <a:r>
              <a:rPr lang="cs-CZ" sz="1400" dirty="0" smtClean="0">
                <a:latin typeface="Verdana" pitchFamily="34" charset="0"/>
                <a:hlinkClick r:id="rId6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prilezitosti</a:t>
            </a:r>
            <a:r>
              <a:rPr lang="cs-CZ" sz="1400" dirty="0" smtClean="0">
                <a:latin typeface="Verdana" pitchFamily="34" charset="0"/>
                <a:hlinkClick r:id="rId6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prumyslove</a:t>
            </a:r>
            <a:r>
              <a:rPr lang="cs-CZ" sz="1400" dirty="0" smtClean="0">
                <a:latin typeface="Verdana" pitchFamily="34" charset="0"/>
                <a:hlinkClick r:id="rId6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zony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Olomouc (</a:t>
            </a:r>
            <a:r>
              <a:rPr lang="cs-CZ" sz="1400" dirty="0" smtClean="0">
                <a:latin typeface="Verdana" pitchFamily="34" charset="0"/>
                <a:hlinkClick r:id="rId7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olomouc.eu</a:t>
            </a:r>
            <a:r>
              <a:rPr lang="cs-CZ" sz="1400" dirty="0" smtClean="0">
                <a:latin typeface="Verdana" pitchFamily="34" charset="0"/>
                <a:hlinkClick r:id="rId7"/>
              </a:rPr>
              <a:t>/podnikatel/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prumyslove</a:t>
            </a:r>
            <a:r>
              <a:rPr lang="cs-CZ" sz="1400" dirty="0" smtClean="0">
                <a:latin typeface="Verdana" pitchFamily="34" charset="0"/>
                <a:hlinkClick r:id="rId7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zony</a:t>
            </a:r>
            <a:r>
              <a:rPr lang="cs-CZ" sz="1400" dirty="0" smtClean="0">
                <a:latin typeface="Verdana" pitchFamily="34" charset="0"/>
                <a:hlinkClick r:id="rId7"/>
              </a:rPr>
              <a:t>-a-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kancelarske</a:t>
            </a:r>
            <a:r>
              <a:rPr lang="cs-CZ" sz="1400" dirty="0" smtClean="0">
                <a:latin typeface="Verdana" pitchFamily="34" charset="0"/>
                <a:hlinkClick r:id="rId7"/>
              </a:rPr>
              <a:t>-komplexy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Průmyslové zóny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4)	průmyslové zóny podpořené </a:t>
            </a:r>
            <a:r>
              <a:rPr lang="cs-CZ" sz="1600" b="1" dirty="0" err="1" smtClean="0">
                <a:latin typeface="Verdana" pitchFamily="34" charset="0"/>
              </a:rPr>
              <a:t>CzechInvestem</a:t>
            </a:r>
            <a:r>
              <a:rPr lang="cs-CZ" sz="1600" b="1" dirty="0" smtClean="0">
                <a:latin typeface="Verdana" pitchFamily="34" charset="0"/>
              </a:rPr>
              <a:t> (od roku 1998)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Program na podporu rozvoje průmyslových zón (1998-2005)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Program na podporu podnikatelských nemovitostí a infrastruktury (od 2006)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czechinvest.org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diky</a:t>
            </a:r>
            <a:r>
              <a:rPr lang="cs-CZ" sz="1400" dirty="0" smtClean="0">
                <a:latin typeface="Verdana" pitchFamily="34" charset="0"/>
                <a:hlinkClick r:id="rId3"/>
              </a:rPr>
              <a:t>-podpore-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prumyslovych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zon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naslo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praci</a:t>
            </a:r>
            <a:r>
              <a:rPr lang="cs-CZ" sz="1400" dirty="0" smtClean="0">
                <a:latin typeface="Verdana" pitchFamily="34" charset="0"/>
                <a:hlinkClick r:id="rId3"/>
              </a:rPr>
              <a:t>-pres-sto-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tisic</a:t>
            </a:r>
            <a:r>
              <a:rPr lang="cs-CZ" sz="1400" dirty="0" smtClean="0">
                <a:latin typeface="Verdana" pitchFamily="34" charset="0"/>
                <a:hlinkClick r:id="rId3"/>
              </a:rPr>
              <a:t>-lidi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5100" t="23760" r="15851" b="27281"/>
          <a:stretch>
            <a:fillRect/>
          </a:stretch>
        </p:blipFill>
        <p:spPr bwMode="auto">
          <a:xfrm>
            <a:off x="1628673" y="2852936"/>
            <a:ext cx="58866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Brownfieldy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1)	Národní databáze brownfieldů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spravuje </a:t>
            </a:r>
            <a:r>
              <a:rPr lang="cs-CZ" sz="1400" dirty="0" err="1" smtClean="0">
                <a:latin typeface="Verdana" pitchFamily="34" charset="0"/>
              </a:rPr>
              <a:t>CzechInvest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lokality připravené pro plány domácích i zahraničních investorů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2005 až 2007 </a:t>
            </a:r>
            <a:r>
              <a:rPr lang="cs-CZ" sz="1400" dirty="0" err="1" smtClean="0">
                <a:latin typeface="Verdana" pitchFamily="34" charset="0"/>
              </a:rPr>
              <a:t>CzechInvest</a:t>
            </a:r>
            <a:r>
              <a:rPr lang="cs-CZ" sz="1400" dirty="0" smtClean="0">
                <a:latin typeface="Verdana" pitchFamily="34" charset="0"/>
              </a:rPr>
              <a:t> a krajské úřady provedly „Vyhledávací studii pro lokalizaci brownfieldů“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vyhledávání podle krajů a okresů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typ lokality, předchozí využití lokality, rozloha lokality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brownfieldy.cz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	databáze krajů, měst a obcí, ...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např.:	Jihomoravský kraj,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brownfieldy</a:t>
            </a:r>
            <a:r>
              <a:rPr lang="cs-CZ" sz="1400" dirty="0" smtClean="0">
                <a:latin typeface="Verdana" pitchFamily="34" charset="0"/>
                <a:hlinkClick r:id="rId4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jmk.cz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endParaRPr lang="cs-CZ" sz="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Moravskoslezský kraj, 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http://podnikatel.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kr</a:t>
            </a:r>
            <a:r>
              <a:rPr lang="cs-CZ" sz="1400" dirty="0" smtClean="0">
                <a:latin typeface="Verdana" pitchFamily="34" charset="0"/>
                <a:hlinkClick r:id="rId5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moravskoslezsky.cz</a:t>
            </a:r>
            <a:r>
              <a:rPr lang="cs-CZ" sz="1400" dirty="0" smtClean="0">
                <a:latin typeface="Verdana" pitchFamily="34" charset="0"/>
                <a:hlinkClick r:id="rId5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brownfields.html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250" t="29246" r="20801" b="9109"/>
          <a:stretch>
            <a:fillRect/>
          </a:stretch>
        </p:blipFill>
        <p:spPr bwMode="auto">
          <a:xfrm>
            <a:off x="20737" y="454360"/>
            <a:ext cx="910252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Průmysl v publikacích 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web ČSÚ – Statistiky – Průmysl, energetika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AutoNum type="arabicParenR"/>
            </a:pPr>
            <a:r>
              <a:rPr lang="cs-CZ" sz="1600" b="1" dirty="0" smtClean="0">
                <a:latin typeface="Verdana" pitchFamily="34" charset="0"/>
              </a:rPr>
              <a:t>rychlé informace „Průmysl“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každý měsíc: průmyslová produkce, tržby z průmyslové činnosti, hodnota nových zakázek, průměrný evidenční počet zaměstnanců, průměrná hrubá měsíční nominální mzda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pouze za úroveň ČR, počet zaměstnanců a jejich mzda za podniku s 50 pracovníky a více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czso.cz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csu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csu.nsf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kalendar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aktual</a:t>
            </a:r>
            <a:r>
              <a:rPr lang="cs-CZ" sz="1400" dirty="0" smtClean="0">
                <a:latin typeface="Verdana" pitchFamily="34" charset="0"/>
                <a:hlinkClick r:id="rId3"/>
              </a:rPr>
              <a:t>-pru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 publikace „Vybrané finanční ukazatele v průmyslu“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dvakrát ročně, pouze za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primárně za subjekty s 50 a více zaměstnanci + </a:t>
            </a:r>
            <a:r>
              <a:rPr lang="cs-CZ" sz="1400" dirty="0" err="1" smtClean="0">
                <a:latin typeface="Verdana" pitchFamily="34" charset="0"/>
              </a:rPr>
              <a:t>doodhad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czso.cz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csu</a:t>
            </a:r>
            <a:r>
              <a:rPr lang="cs-CZ" sz="1400" dirty="0" smtClean="0">
                <a:latin typeface="Verdana" pitchFamily="34" charset="0"/>
                <a:hlinkClick r:id="rId4"/>
              </a:rPr>
              <a:t>/2014edicniplan.nsf/p/150139-14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3) publikace „Výroba vybraných výrobků v průmyslu“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jedenkrát ročně, pouze za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stav k danému roku + vývoj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czso.cz</a:t>
            </a:r>
            <a:r>
              <a:rPr lang="cs-CZ" sz="1400" dirty="0" smtClean="0">
                <a:latin typeface="Verdana" pitchFamily="34" charset="0"/>
                <a:hlinkClick r:id="rId5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csu</a:t>
            </a:r>
            <a:r>
              <a:rPr lang="cs-CZ" sz="1400" dirty="0" smtClean="0">
                <a:latin typeface="Verdana" pitchFamily="34" charset="0"/>
                <a:hlinkClick r:id="rId5"/>
              </a:rPr>
              <a:t>/2014edicniplan.nsf/p/150140-14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AutoNum type="arabicParenR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Veřejná databáze 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kapitola „8 Průmysl, stavebnictví, energetika“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 	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https://vdb.czso.cz/vdbvo/maklist.jsp?kapitola_id=33&amp;expand=1&amp;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AutoNum type="arabicParenR"/>
            </a:pPr>
            <a:r>
              <a:rPr lang="cs-CZ" sz="1600" b="1" dirty="0" smtClean="0">
                <a:latin typeface="Verdana" pitchFamily="34" charset="0"/>
              </a:rPr>
              <a:t>databáze „Průmysl – vybrané ukazatele“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za ČR a kraje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obsahuje tyto ukazatele:	průměrný počet podniků,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tržby z průmyslové činnosti,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průměrný evidenční počet zaměstnanců,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průměrná hrubá měsíční mzda.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! zahrnuje pouze podniky se 100 a více zaměstnanci se sídlem na území kraje !</a:t>
            </a:r>
            <a:endParaRPr lang="cs-CZ" sz="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 ostatní publikace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pouze za ČR, některé mají možnost vyjádření formou grafu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Databáze podnikatelských stavů a různých profesních sdružení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Svaz průmyslu a dopravy ČR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Hospodářská komora ČR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Asociace malých a středních podniků a živnostníků ČR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Sdružení automobilového průmyslu (</a:t>
            </a:r>
            <a:r>
              <a:rPr lang="cs-CZ" sz="1400" b="1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b="1" dirty="0" err="1" smtClean="0">
                <a:latin typeface="Verdana" pitchFamily="34" charset="0"/>
                <a:hlinkClick r:id="rId3"/>
              </a:rPr>
              <a:t>autosap.cz</a:t>
            </a:r>
            <a:r>
              <a:rPr lang="cs-CZ" sz="1400" b="1" dirty="0" smtClean="0">
                <a:latin typeface="Verdana" pitchFamily="34" charset="0"/>
                <a:hlinkClick r:id="rId3"/>
              </a:rPr>
              <a:t>/</a:t>
            </a:r>
            <a:r>
              <a:rPr lang="cs-CZ" sz="1400" b="1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Potravinářská komora ČR (</a:t>
            </a:r>
            <a:r>
              <a:rPr lang="cs-CZ" sz="1400" b="1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b="1" dirty="0" err="1" smtClean="0">
                <a:latin typeface="Verdana" pitchFamily="34" charset="0"/>
                <a:hlinkClick r:id="rId4"/>
              </a:rPr>
              <a:t>foodnet.cz</a:t>
            </a:r>
            <a:r>
              <a:rPr lang="cs-CZ" sz="1400" b="1" dirty="0" smtClean="0">
                <a:latin typeface="Verdana" pitchFamily="34" charset="0"/>
                <a:hlinkClick r:id="rId4"/>
              </a:rPr>
              <a:t>/</a:t>
            </a:r>
            <a:r>
              <a:rPr lang="cs-CZ" sz="1400" b="1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Asociace textilního-oděvního-kožedělného průmyslu (</a:t>
            </a:r>
            <a:r>
              <a:rPr lang="cs-CZ" sz="1400" b="1" dirty="0" smtClean="0">
                <a:latin typeface="Verdana" pitchFamily="34" charset="0"/>
                <a:hlinkClick r:id="rId5"/>
              </a:rPr>
              <a:t>http://www.</a:t>
            </a:r>
            <a:r>
              <a:rPr lang="cs-CZ" sz="1400" b="1" dirty="0" err="1" smtClean="0">
                <a:latin typeface="Verdana" pitchFamily="34" charset="0"/>
                <a:hlinkClick r:id="rId5"/>
              </a:rPr>
              <a:t>atok.cz</a:t>
            </a:r>
            <a:r>
              <a:rPr lang="cs-CZ" sz="1400" b="1" dirty="0" smtClean="0">
                <a:latin typeface="Verdana" pitchFamily="34" charset="0"/>
                <a:hlinkClick r:id="rId5"/>
              </a:rPr>
              <a:t>/</a:t>
            </a:r>
            <a:r>
              <a:rPr lang="cs-CZ" sz="1400" b="1" dirty="0" smtClean="0">
                <a:latin typeface="Verdana" pitchFamily="34" charset="0"/>
              </a:rPr>
              <a:t>)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Databáze VCRR MU, resp. CRR MU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databáze „Průmysl 1987“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seznam všech průmyslových závodů na území dnešní ČR v roce 1987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 všech uvedeny charakteristiky:	název, místo, okres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	počet pracovníků, obrat, OKEČ</a:t>
            </a:r>
            <a:endParaRPr lang="cs-CZ" sz="2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7422" t="17726" r="34079" b="39067"/>
          <a:stretch>
            <a:fillRect/>
          </a:stretch>
        </p:blipFill>
        <p:spPr bwMode="auto">
          <a:xfrm>
            <a:off x="1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Ukazatele geografie průmyslu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1)	specializace průmyslu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index specializace průmyslové výroby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	diverzifikace průmyslu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hrubý index diverzifikace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čistý index diverzifikace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600" b="1" dirty="0" smtClean="0">
                <a:latin typeface="Verdana" pitchFamily="34" charset="0"/>
              </a:rPr>
              <a:t>koncentrace průmyslu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index koncentrace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koeficient koncentrace (lokalizační kvocient)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Lorenzova křivka (Lorenzův koncentrační oblouk)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Giniho</a:t>
            </a:r>
            <a:r>
              <a:rPr lang="cs-CZ" sz="1400" dirty="0" smtClean="0">
                <a:latin typeface="Verdana" pitchFamily="34" charset="0"/>
              </a:rPr>
              <a:t> index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AutoNum type="arabicParenR" startAt="4"/>
            </a:pPr>
            <a:r>
              <a:rPr lang="cs-CZ" sz="1600" b="1" dirty="0" smtClean="0">
                <a:latin typeface="Verdana" pitchFamily="34" charset="0"/>
              </a:rPr>
              <a:t>počet pracovníků</a:t>
            </a:r>
          </a:p>
          <a:p>
            <a:pPr>
              <a:lnSpc>
                <a:spcPct val="90000"/>
              </a:lnSpc>
              <a:buAutoNum type="arabicParenR" startAt="4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AutoNum type="arabicParenR" startAt="4"/>
            </a:pPr>
            <a:r>
              <a:rPr lang="cs-CZ" sz="1600" b="1" dirty="0" smtClean="0">
                <a:latin typeface="Verdana" pitchFamily="34" charset="0"/>
              </a:rPr>
              <a:t>podíl pracovníků na hospodářství jako celku, v jednotlivých odvětvích</a:t>
            </a:r>
          </a:p>
          <a:p>
            <a:pPr>
              <a:lnSpc>
                <a:spcPct val="90000"/>
              </a:lnSpc>
              <a:buAutoNum type="arabicParenR" startAt="4"/>
            </a:pPr>
            <a:endParaRPr lang="cs-CZ" sz="16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AutoNum type="arabicParenR" startAt="4"/>
            </a:pPr>
            <a:r>
              <a:rPr lang="cs-CZ" sz="1600" b="1" dirty="0" smtClean="0">
                <a:latin typeface="Verdana" pitchFamily="34" charset="0"/>
              </a:rPr>
              <a:t>objem výroby atd.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Panorama zpracovatelského průmyslu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publikace/databáze „Panorama zpracovatelského průmyslu“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vydává jednou ročně Ministerstvo průmyslu a obchodu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publikací bylo „Panoráma zpracovatelského průmyslu 1998/99“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</a:t>
            </a:r>
            <a:r>
              <a:rPr lang="cs-CZ" sz="1400" dirty="0" smtClean="0">
                <a:latin typeface="Verdana" pitchFamily="34" charset="0"/>
              </a:rPr>
              <a:t>: archiv: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mpo.cz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prumysl</a:t>
            </a:r>
            <a:r>
              <a:rPr lang="cs-CZ" sz="1400" dirty="0" smtClean="0">
                <a:latin typeface="Verdana" pitchFamily="34" charset="0"/>
                <a:hlinkClick r:id="rId3"/>
              </a:rPr>
              <a:t>-a-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stavebnictvi</a:t>
            </a:r>
            <a:r>
              <a:rPr lang="cs-CZ" sz="1400" dirty="0" smtClean="0">
                <a:latin typeface="Verdana" pitchFamily="34" charset="0"/>
                <a:hlinkClick r:id="rId3"/>
              </a:rPr>
              <a:t>/statistiky-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analyzy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prumysl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stavebnictvi</a:t>
            </a:r>
            <a:r>
              <a:rPr lang="cs-CZ" sz="1400" dirty="0" smtClean="0">
                <a:latin typeface="Verdana" pitchFamily="34" charset="0"/>
                <a:hlinkClick r:id="rId3"/>
              </a:rPr>
              <a:t>/archiv.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html</a:t>
            </a:r>
            <a:r>
              <a:rPr lang="cs-CZ" sz="1400" dirty="0" smtClean="0">
                <a:latin typeface="Verdana" pitchFamily="34" charset="0"/>
              </a:rPr>
              <a:t> + aktuální</a:t>
            </a:r>
            <a:r>
              <a:rPr lang="cs-CZ" sz="1400" dirty="0" smtClean="0">
                <a:latin typeface="Verdana" pitchFamily="34" charset="0"/>
              </a:rPr>
              <a:t>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</a:t>
            </a:r>
            <a:r>
              <a:rPr lang="cs-CZ" sz="1400" dirty="0" smtClean="0">
                <a:latin typeface="Verdana" pitchFamily="34" charset="0"/>
                <a:hlinkClick r:id="rId4"/>
              </a:rPr>
              <a:t>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mpo.cz</a:t>
            </a:r>
            <a:r>
              <a:rPr lang="cs-CZ" sz="1400" dirty="0" smtClean="0">
                <a:latin typeface="Verdana" pitchFamily="34" charset="0"/>
                <a:hlinkClick r:id="rId4"/>
              </a:rPr>
              <a:t>/dokument154179.html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roční údaje přebírané od ČSÚ doplněné vlastními odhady MPO ČR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za oddíly i skupiny zpracovatelského průmyslu (3 čísla z kódu CZ-NACE)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za CZ-NACE 10 až 33 = zpracovatelský průmysl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charakteristika oddílu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pozice oddílu v rámci zpracovatelského průmyslu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hlavní ekonomické ukazatele (počet podniků, tržby, počet zaměstnanců, ...)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zahraniční obchod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shrnutí a perspektivy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2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Výběrové šetření pracovních sil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publikace „Trh práce v ČR“ a „Zaměstnanost a nezaměstnanost podle výsledků VŠPS“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čtvrtletně, do úrovně krajů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počty zaměstnaných podle sekcí CZ-NACE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JEN výběrové šetření !!!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odkazy na nejaktuálnější verze:</a:t>
            </a:r>
          </a:p>
          <a:p>
            <a:pPr marL="400050" indent="-400050" algn="just">
              <a:spcBef>
                <a:spcPct val="0"/>
              </a:spcBef>
              <a:buAutoNum type="romanUcPeriod"/>
            </a:pPr>
            <a:r>
              <a:rPr lang="cs-CZ" sz="1400" dirty="0" smtClean="0">
                <a:latin typeface="Verdana" pitchFamily="34" charset="0"/>
                <a:hlinkClick r:id="rId3"/>
              </a:rPr>
              <a:t>https</a:t>
            </a:r>
            <a:r>
              <a:rPr lang="cs-CZ" sz="1400" dirty="0" smtClean="0">
                <a:latin typeface="Verdana" pitchFamily="34" charset="0"/>
                <a:hlinkClick r:id="rId3"/>
              </a:rPr>
              <a:t>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www.czso.cz/csu/czso/zamestnanost-a-nezamestnanost-podle-vysledku-vsps-ctvrtletni-udaje-3-ctvrtleti-2014-00cl1wbw77</a:t>
            </a:r>
            <a:endParaRPr lang="cs-CZ" sz="1400" dirty="0" smtClean="0">
              <a:latin typeface="Verdana" pitchFamily="34" charset="0"/>
            </a:endParaRPr>
          </a:p>
          <a:p>
            <a:pPr marL="400050" indent="-400050" algn="just">
              <a:spcBef>
                <a:spcPct val="0"/>
              </a:spcBef>
              <a:buAutoNum type="romanUcPeriod"/>
            </a:pPr>
            <a:r>
              <a:rPr lang="cs-CZ" sz="1400" dirty="0" smtClean="0">
                <a:latin typeface="Verdana" pitchFamily="34" charset="0"/>
                <a:hlinkClick r:id="rId4"/>
              </a:rPr>
              <a:t>https://</a:t>
            </a:r>
            <a:r>
              <a:rPr lang="cs-CZ" sz="1400" dirty="0" smtClean="0">
                <a:latin typeface="Verdana" pitchFamily="34" charset="0"/>
                <a:hlinkClick r:id="rId4"/>
              </a:rPr>
              <a:t>www.czso.cz/csu/czso/zamestnanost-a-nezamestnanost-podle-vysledku-vsps-rocni-prumery-2013-ah3piojsce</a:t>
            </a:r>
            <a:endParaRPr lang="cs-CZ" sz="1400" dirty="0" smtClean="0">
              <a:latin typeface="Verdana" pitchFamily="34" charset="0"/>
            </a:endParaRPr>
          </a:p>
          <a:p>
            <a:pPr marL="400050" indent="-400050" algn="just">
              <a:spcBef>
                <a:spcPct val="0"/>
              </a:spcBef>
              <a:buAutoNum type="romanUcPeriod"/>
            </a:pPr>
            <a:r>
              <a:rPr lang="cs-CZ" sz="1400" dirty="0" smtClean="0">
                <a:latin typeface="Verdana" pitchFamily="34" charset="0"/>
                <a:hlinkClick r:id="rId5"/>
              </a:rPr>
              <a:t>https://</a:t>
            </a:r>
            <a:r>
              <a:rPr lang="cs-CZ" sz="1400" dirty="0" smtClean="0">
                <a:latin typeface="Verdana" pitchFamily="34" charset="0"/>
                <a:hlinkClick r:id="rId5"/>
              </a:rPr>
              <a:t>www.czso.cz/csu/czso/trh-prace-v-cr-casove-rady-1993-az-2013-cvby29ymgm</a:t>
            </a:r>
            <a:endParaRPr lang="cs-CZ" sz="1400" dirty="0" smtClean="0">
              <a:latin typeface="Verdana" pitchFamily="34" charset="0"/>
            </a:endParaRPr>
          </a:p>
          <a:p>
            <a:pPr marL="400050" indent="-400050" algn="just">
              <a:spcBef>
                <a:spcPct val="0"/>
              </a:spcBef>
              <a:buAutoNum type="romanUcPeriod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2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Počet zaměstnanců ve firmách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1)	databáze HBI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on-line databáze firem, soukromá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nutno zaplatit přístup (heslo), podle výše částky množství funkcionalit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nejen počet zaměstnanců (sídlo, rok založení, právní forma, tržby, export a import, odvětví ekonomické činnosti, ...)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časových řad, třídění podle obcí (okresů, krajů)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hbi.cz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2)	registr ekonomických subjektů (RES) na webu ČSÚ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všechny ekonomické subjekty v ČR, ale hledání jen podle IČO nebo názvu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vznik, sídlo, právní forma, odvětví ekonomické činnosti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zaměstnanců jen ve velikostních kategoriích a jen aktuální hodnota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czso.cz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csu</a:t>
            </a:r>
            <a:r>
              <a:rPr lang="cs-CZ" sz="1400" dirty="0" smtClean="0">
                <a:latin typeface="Verdana" pitchFamily="34" charset="0"/>
                <a:hlinkClick r:id="rId4"/>
              </a:rPr>
              <a:t>/redakce.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nsf</a:t>
            </a:r>
            <a:r>
              <a:rPr lang="cs-CZ" sz="1400" dirty="0" smtClean="0">
                <a:latin typeface="Verdana" pitchFamily="34" charset="0"/>
                <a:hlinkClick r:id="rId4"/>
              </a:rPr>
              <a:t>/i/registr_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ekonomickych</a:t>
            </a:r>
            <a:r>
              <a:rPr lang="cs-CZ" sz="1400" dirty="0" smtClean="0">
                <a:latin typeface="Verdana" pitchFamily="34" charset="0"/>
                <a:hlinkClick r:id="rId4"/>
              </a:rPr>
              <a:t>_subjektu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600" b="1" dirty="0" smtClean="0">
                <a:latin typeface="Verdana" pitchFamily="34" charset="0"/>
              </a:rPr>
              <a:t>obchodní rejstřík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úplný výpis: vznik, sídlo, předmět podnikání, statutární orgány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sbírka listin: výroční zprávy, výkaz zisku a ztráty v rámci účetní závěrky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https://or.justice.cz/ias/ui/rejstrik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600" b="1" dirty="0" smtClean="0">
                <a:latin typeface="Verdana" pitchFamily="34" charset="0"/>
              </a:rPr>
              <a:t>4)	analýza tisku, webové stránky firem, telefonní či </a:t>
            </a:r>
            <a:r>
              <a:rPr lang="cs-CZ" sz="1600" b="1" dirty="0" err="1" smtClean="0">
                <a:latin typeface="Verdana" pitchFamily="34" charset="0"/>
              </a:rPr>
              <a:t>mailový</a:t>
            </a:r>
            <a:r>
              <a:rPr lang="cs-CZ" sz="1600" b="1" dirty="0" smtClean="0">
                <a:latin typeface="Verdana" pitchFamily="34" charset="0"/>
              </a:rPr>
              <a:t> kontakt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Výpočet průměrné mzdy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způsob výpočtu průměrné hrubé měsíční mzdy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co je potřeba znát?:	1) počet zaměstnanců (průměrný, evidenční, ke konci roku)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	2) osobní náklady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osobní náklady vzít z „výkazu zisku a ztráty“, který je součástí „účetní závěrky“ (ta je samostatně či v rámci výroční zprávy k dispozici ve sbírce listin v obchodním rejstříku),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osobní náklady jsou vedeny pod písmenem „C. Osobní náklady“ (většinou v tis. Kč)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I.) osobní náklady / počet zaměstnanců = osobní náklady na 1 zaměstnance za rok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II.) výsledek vydělit 12 = osobní náklady na 1 zaměstnance za měsíc = </a:t>
            </a:r>
            <a:r>
              <a:rPr lang="cs-CZ" sz="1400" dirty="0" err="1" smtClean="0">
                <a:latin typeface="Verdana" pitchFamily="34" charset="0"/>
              </a:rPr>
              <a:t>superhrubá</a:t>
            </a:r>
            <a:r>
              <a:rPr lang="cs-CZ" sz="1400" dirty="0" smtClean="0">
                <a:latin typeface="Verdana" pitchFamily="34" charset="0"/>
              </a:rPr>
              <a:t> mzda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III.) snížit o složenou daňovou kvótu (v roce 2014 činila 34 %) = </a:t>
            </a:r>
            <a:r>
              <a:rPr lang="cs-CZ" sz="1400" dirty="0" err="1" smtClean="0">
                <a:latin typeface="Verdana" pitchFamily="34" charset="0"/>
              </a:rPr>
              <a:t>superhrubá</a:t>
            </a:r>
            <a:r>
              <a:rPr lang="cs-CZ" sz="1400" dirty="0" smtClean="0">
                <a:latin typeface="Verdana" pitchFamily="34" charset="0"/>
              </a:rPr>
              <a:t> mzda / 1,34 = </a:t>
            </a:r>
            <a:r>
              <a:rPr lang="cs-CZ" sz="1400" u="sng" dirty="0" smtClean="0">
                <a:latin typeface="Verdana" pitchFamily="34" charset="0"/>
              </a:rPr>
              <a:t>průměrná měsíční hrubá mzda jednoho zaměstnance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srovnání mezi firmami i mezi regiony, ALE uvědomit si výpovědní hodnotu (resp. její limity) !!!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Údaje o ekonomických subjektech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živnostenský rejstřík (RŽP)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Ministerstvo průmyslu a obchodu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vyhledávání podle subjektů (IČO, název) a osob (jméno a příjmení)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statistické údaje: roční přehled podnikatelů a živností + statistika živností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rzp.cz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7221" t="46526" r="34079" b="18195"/>
          <a:stretch>
            <a:fillRect/>
          </a:stretch>
        </p:blipFill>
        <p:spPr bwMode="auto">
          <a:xfrm>
            <a:off x="1079612" y="2852936"/>
            <a:ext cx="6984776" cy="39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Údaje o ekonomických subjektech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administrativní registr ekonomických subjektů (ARES)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Ministerstvo financí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propojuje jednotlivé registry (Obchodní rejstřík, RES CZSO, RŽP, ...)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http://wwwinfo.mfcr.cz/ares/ares.html.cz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0600" t="11520" r="31151" b="71200"/>
          <a:stretch>
            <a:fillRect/>
          </a:stretch>
        </p:blipFill>
        <p:spPr bwMode="auto">
          <a:xfrm>
            <a:off x="1331640" y="2996952"/>
            <a:ext cx="61206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28657" r="76255" b="55040"/>
          <a:stretch>
            <a:fillRect/>
          </a:stretch>
        </p:blipFill>
        <p:spPr bwMode="auto">
          <a:xfrm>
            <a:off x="35496" y="4725144"/>
            <a:ext cx="4392488" cy="18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82873" t="28657" b="55040"/>
          <a:stretch>
            <a:fillRect/>
          </a:stretch>
        </p:blipFill>
        <p:spPr bwMode="auto">
          <a:xfrm>
            <a:off x="5940152" y="4725144"/>
            <a:ext cx="3168352" cy="18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2621" t="28657" r="49205" b="55040"/>
          <a:stretch>
            <a:fillRect/>
          </a:stretch>
        </p:blipFill>
        <p:spPr bwMode="auto">
          <a:xfrm>
            <a:off x="4427984" y="4725144"/>
            <a:ext cx="1512168" cy="188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Přímé zahraniční investice (PZI)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statistiku vede Česká národní banka (ČNB)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roční zprávy o PZI, elektronicky dostupné na webu poprvé v roce 1998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podrobnější data s odstupem 6 až 9 měsíců (v březnu 2015 dostupná podrobnější data za tok 2013)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cnb.cz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</a:t>
            </a:r>
            <a:r>
              <a:rPr lang="cs-CZ" sz="1400" dirty="0" smtClean="0">
                <a:latin typeface="Verdana" pitchFamily="34" charset="0"/>
                <a:hlinkClick r:id="rId3"/>
              </a:rPr>
              <a:t>/statistika/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platebni</a:t>
            </a:r>
            <a:r>
              <a:rPr lang="cs-CZ" sz="1400" dirty="0" smtClean="0">
                <a:latin typeface="Verdana" pitchFamily="34" charset="0"/>
                <a:hlinkClick r:id="rId3"/>
              </a:rPr>
              <a:t>_bilance_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stat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pzi</a:t>
            </a:r>
            <a:r>
              <a:rPr lang="cs-CZ" sz="1400" dirty="0" smtClean="0">
                <a:latin typeface="Verdana" pitchFamily="34" charset="0"/>
                <a:hlinkClick r:id="rId3"/>
              </a:rPr>
              <a:t>/index.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html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členění: základní kapitál, reinvestovaný zisk, ostatní kapitál, celkem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64" y="3473821"/>
            <a:ext cx="7848872" cy="31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Přímé zahraniční investice (PZI)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tuzemské investice v zahraničí x přímé zahraniční investice v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členění podle ekonomických zón a jednotlivých zemí, ekonomických sektorů a odvětví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stav zahraničních investic x příliv/odliv zahraničních investic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časové řady od roku 1993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pouze do úrovně okresů (tj. ČR, regiony NUTS 2, kraje a okresy)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pouze třídění dle odvětví nebo dle regionů, nikoliv kombinace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 jednotlivých letech pouze za celý stát, za regiony nutnost práce s více dokumenty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problém přechodu z OKEČ na CZ-NACE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v jiných zemích publikují většinou také centrální banky, případně UNCTAD (</a:t>
            </a:r>
            <a:r>
              <a:rPr lang="en-US" sz="1400" dirty="0" smtClean="0">
                <a:latin typeface="Verdana" pitchFamily="34" charset="0"/>
              </a:rPr>
              <a:t>United Nations Conference on Trade and Development</a:t>
            </a:r>
            <a:r>
              <a:rPr lang="cs-CZ" sz="1400" dirty="0" smtClean="0">
                <a:latin typeface="Verdana" pitchFamily="34" charset="0"/>
              </a:rPr>
              <a:t> = </a:t>
            </a:r>
            <a:r>
              <a:rPr lang="pl-PL" sz="1400" dirty="0" smtClean="0">
                <a:latin typeface="Verdana" pitchFamily="34" charset="0"/>
              </a:rPr>
              <a:t>Konference OSN o obchodu a rozvoji)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05"/>
          <a:stretch>
            <a:fillRect/>
          </a:stretch>
        </p:blipFill>
        <p:spPr bwMode="auto">
          <a:xfrm>
            <a:off x="35496" y="49013"/>
            <a:ext cx="4608512" cy="68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033"/>
          <a:stretch>
            <a:fillRect/>
          </a:stretch>
        </p:blipFill>
        <p:spPr bwMode="auto">
          <a:xfrm>
            <a:off x="4644008" y="1"/>
            <a:ext cx="446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804</Words>
  <Application>Microsoft Office PowerPoint</Application>
  <PresentationFormat>Předvádění na obrazovce (4:3)</PresentationFormat>
  <Paragraphs>301</Paragraphs>
  <Slides>21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Data o průmyslu a stavebnictví </vt:lpstr>
      <vt:lpstr>Ukazatele geografie průmyslu</vt:lpstr>
      <vt:lpstr>Počet zaměstnanců ve firmách</vt:lpstr>
      <vt:lpstr>Výpočet průměrné mzdy</vt:lpstr>
      <vt:lpstr>Údaje o ekonomických subjektech</vt:lpstr>
      <vt:lpstr>Údaje o ekonomických subjektech</vt:lpstr>
      <vt:lpstr>Přímé zahraniční investice (PZI)</vt:lpstr>
      <vt:lpstr>Přímé zahraniční investice (PZI)</vt:lpstr>
      <vt:lpstr>Snímek 9</vt:lpstr>
      <vt:lpstr>Snímek 10</vt:lpstr>
      <vt:lpstr>Investiční pobídky</vt:lpstr>
      <vt:lpstr>Průmyslové zóny</vt:lpstr>
      <vt:lpstr>Průmyslové zóny</vt:lpstr>
      <vt:lpstr>Brownfieldy</vt:lpstr>
      <vt:lpstr>Snímek 15</vt:lpstr>
      <vt:lpstr>Průmysl v publikacích ČSÚ</vt:lpstr>
      <vt:lpstr>Veřejná databáze ČSÚ</vt:lpstr>
      <vt:lpstr>Databáze podnikatelských stavů a různých profesních sdružení</vt:lpstr>
      <vt:lpstr>Databáze VCRR MU, resp. CRR MU</vt:lpstr>
      <vt:lpstr>Panorama zpracovatelského průmyslu</vt:lpstr>
      <vt:lpstr>Výběrové šetření pracovních sil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217</cp:revision>
  <dcterms:created xsi:type="dcterms:W3CDTF">2014-09-08T07:18:26Z</dcterms:created>
  <dcterms:modified xsi:type="dcterms:W3CDTF">2015-03-25T16:48:18Z</dcterms:modified>
</cp:coreProperties>
</file>