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94" r:id="rId3"/>
    <p:sldId id="414" r:id="rId4"/>
    <p:sldId id="38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6" r:id="rId16"/>
    <p:sldId id="405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5" r:id="rId25"/>
    <p:sldId id="418" r:id="rId26"/>
    <p:sldId id="419" r:id="rId27"/>
    <p:sldId id="416" r:id="rId28"/>
    <p:sldId id="417" r:id="rId29"/>
    <p:sldId id="42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db.czso.cz/vdbvo/maklist.jsp?kapitola_id=17&amp;expand=1" TargetMode="External"/><Relationship Id="rId5" Type="http://schemas.openxmlformats.org/officeDocument/2006/relationships/hyperlink" Target="https://www.czso.cz/csu/czso/zdravotnictvi" TargetMode="External"/><Relationship Id="rId4" Type="http://schemas.openxmlformats.org/officeDocument/2006/relationships/hyperlink" Target="http://www.who.int/en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tourism.cz/" TargetMode="External"/><Relationship Id="rId7" Type="http://schemas.openxmlformats.org/officeDocument/2006/relationships/hyperlink" Target="http://vdb.czso.cz/vdbvo/maklist.jsp?kapitola_id=39&amp;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db.czso.cz/vdbvo/maklist.jsp?kapitola_id=38&amp;expand=1&amp;" TargetMode="External"/><Relationship Id="rId5" Type="http://schemas.openxmlformats.org/officeDocument/2006/relationships/hyperlink" Target="https://www.czso.cz/csu/czso/obchod_pohostinstvi_ubytovani" TargetMode="External"/><Relationship Id="rId4" Type="http://schemas.openxmlformats.org/officeDocument/2006/relationships/hyperlink" Target="https://www.czso.cz/csu/czso/cestovni_ruch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kulturni-zarizeni-v-cr-2013-3aild6g7g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db.czso.cz/vdbvo/maklist.jsp?kapitola_id=17&amp;expand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nikino.cz/node/526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amaterskedivadlo.c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db.czso.cz/mo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berdat.uiv.cz/rozcestni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db.czso.cz/vdbvo/maklist.jsp?kapitola_id=17&amp;expand=1" TargetMode="External"/><Relationship Id="rId4" Type="http://schemas.openxmlformats.org/officeDocument/2006/relationships/hyperlink" Target="https://www.czso.cz/csu/czso/skoly-a-skolska-zarizeni-20132014-7e7y5p2gg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o nevýrobní sféře (služby)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dubna 2015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8304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„kartogramy“ z veřejné databáze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9471" t="24206" r="29579" b="34035"/>
          <a:stretch>
            <a:fillRect/>
          </a:stretch>
        </p:blipFill>
        <p:spPr bwMode="auto">
          <a:xfrm>
            <a:off x="35496" y="404664"/>
            <a:ext cx="542294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29750" t="24080" r="29750" b="34160"/>
          <a:stretch>
            <a:fillRect/>
          </a:stretch>
        </p:blipFill>
        <p:spPr bwMode="auto">
          <a:xfrm>
            <a:off x="3745744" y="3357376"/>
            <a:ext cx="536276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4624"/>
            <a:ext cx="8568630" cy="4005064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data o studentech podle národnosti, ukázka výzkumu „Slováci na českých VŠ“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95" y="476673"/>
            <a:ext cx="8021210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859" y="4437112"/>
            <a:ext cx="798628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0051"/>
          <a:stretch>
            <a:fillRect/>
          </a:stretch>
        </p:blipFill>
        <p:spPr bwMode="auto">
          <a:xfrm>
            <a:off x="35497" y="24034"/>
            <a:ext cx="7632847" cy="340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04800"/>
            <a:ext cx="7560840" cy="34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3546"/>
            <a:ext cx="9144000" cy="62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Data o zdravotnictví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71723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existuje Ústav zdravotních informací a statistiky ČR (ÚZIS ČR)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zřízen 1960, spadá pod Ministerstvo zdravotnictví ČR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Národní zdravotní informační systém (NZIS)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vydává Zdravotnickou ročenku ČR (demografie, zdravotní stav, zdravotnická zařízení, zdravotnické vzdělávání, ekonomické ukazatele, mezinárodní srovnání), data do úrovně okresů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vydává též publikaci Lůžková péče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uzis.cz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pro vyšší úroveň než ČR - WHO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WHO = </a:t>
            </a:r>
            <a:r>
              <a:rPr lang="cs-CZ" sz="1400" dirty="0" err="1" smtClean="0">
                <a:latin typeface="Verdana" pitchFamily="34" charset="0"/>
              </a:rPr>
              <a:t>World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Health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Organization</a:t>
            </a:r>
            <a:r>
              <a:rPr lang="cs-CZ" sz="1400" dirty="0" smtClean="0">
                <a:latin typeface="Verdana" pitchFamily="34" charset="0"/>
              </a:rPr>
              <a:t> (Světová zdravotnická organizace)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agentura OSN, centrála ve švýcarské Ženevě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4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who.int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en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ČSÚ – Statistiky – Zdravotnictví, pracovní neschopnost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výběrové šetření zdravotně postižených osob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5"/>
              </a:rPr>
              <a:t>https://www.czso.cz/csu/czso/zdravotnictvi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ČSÚ – Veřejná databáze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3 - Práce, sociální statistiky / 33 - Školství, kultura, zdravotnictví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zdravotní péče, nemocnice, pracovní neschopnost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6"/>
              </a:rPr>
              <a:t>http://vdb.czso.cz/vdbvo/maklist.jsp?kapitola_id=17&amp;expand=1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2" y="644476"/>
            <a:ext cx="8980376" cy="556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7" y="549895"/>
            <a:ext cx="9039147" cy="575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35" y="729040"/>
            <a:ext cx="429194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b="1" dirty="0" smtClean="0">
                <a:latin typeface="Verdana" pitchFamily="34" charset="0"/>
              </a:rPr>
              <a:t> ukázka z diplomové práce Ireny </a:t>
            </a:r>
            <a:r>
              <a:rPr lang="cs-CZ" b="1" dirty="0" err="1" smtClean="0">
                <a:latin typeface="Verdana" pitchFamily="34" charset="0"/>
              </a:rPr>
              <a:t>Honsnejmanové</a:t>
            </a:r>
            <a:endParaRPr lang="cs-CZ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</a:pPr>
            <a:r>
              <a:rPr lang="cs-CZ" sz="1400" dirty="0" smtClean="0">
                <a:latin typeface="Verdana" pitchFamily="34" charset="0"/>
              </a:rPr>
              <a:t>- prevalence = podíl počtu jedinců trpících danou nemocí a počtu všech jedinců ve dané populaci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17032"/>
            <a:ext cx="4320916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216" y="3717032"/>
            <a:ext cx="4323272" cy="30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712688"/>
            <a:ext cx="4248472" cy="307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Data o ubytování, stravování a pohostinství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40638" cy="5717232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agentura </a:t>
            </a:r>
            <a:r>
              <a:rPr lang="cs-CZ" sz="1600" b="1" dirty="0" err="1" smtClean="0">
                <a:latin typeface="Verdana" pitchFamily="34" charset="0"/>
              </a:rPr>
              <a:t>CzechTourism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příspěvková organizace Ministerstva pro místní rozvoj ČR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základní úkol: propagace ČR jako destinace cestovního ruchu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ve spolupráci s MMR ČR vydává Ročenku cestovního ruchu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czechtourism.cz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ČSÚ – Statistiky – Cestovní ruch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hostů (podle státní příslušnosti), počet přenocování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4"/>
              </a:rPr>
              <a:t>https://www.czso.cz/csu/czso/cestovni_ruch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ČSÚ – Statistiky – Obchod, pohostinství, ubytování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tržby a další finanční ukazatele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5"/>
              </a:rPr>
              <a:t>https://www.czso.cz/csu/czso/obchod_pohostinstvi_ubytovani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ČSÚ – Veřejná databáze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9 - Služby / 91 - Obchod, pohostinství a ubytování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tržby, základní ukazatele, ALE jen ČR a za krátké časové období !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6"/>
              </a:rPr>
              <a:t>http://vdb.czso.cz/vdbvo/maklist.jsp?kapitola_id=38&amp;expand=1&amp;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9 - Služby / 92 - Cestovní ruch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kapacity a návštěvnost (hromadná ubytovací zařízení, lázeňská zařízení), podrobněji počty hostů a přenocování, až do úrovně městských částí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7"/>
              </a:rPr>
              <a:t>http://vdb.czso.cz/vdbvo/maklist.jsp?kapitola_id=39&amp;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4" y="29443"/>
            <a:ext cx="8820472" cy="67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Nevýrobní sféra = služby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820150" cy="5068888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1)	velkoobchod a maloobchod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ts val="0"/>
              </a:spcBef>
              <a:buNone/>
            </a:pPr>
            <a:endParaRPr lang="cs-CZ" sz="12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2)	doprava a skladování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cs-CZ" sz="1200" dirty="0" smtClean="0">
              <a:latin typeface="Verdana" pitchFamily="34" charset="0"/>
            </a:endParaRPr>
          </a:p>
          <a:p>
            <a:pPr algn="just">
              <a:spcBef>
                <a:spcPts val="0"/>
              </a:spcBef>
              <a:buAutoNum type="arabicParenR" startAt="3"/>
            </a:pPr>
            <a:r>
              <a:rPr lang="cs-CZ" sz="1600" dirty="0" smtClean="0">
                <a:latin typeface="Verdana" pitchFamily="34" charset="0"/>
              </a:rPr>
              <a:t>ubytování, stravování, pohostinství</a:t>
            </a:r>
          </a:p>
          <a:p>
            <a:pPr algn="just">
              <a:spcBef>
                <a:spcPts val="0"/>
              </a:spcBef>
              <a:buNone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r>
              <a:rPr lang="cs-CZ" sz="1600" dirty="0" smtClean="0">
                <a:latin typeface="Verdana" pitchFamily="34" charset="0"/>
              </a:rPr>
              <a:t>informační a komunikační činnosti </a:t>
            </a:r>
            <a:r>
              <a:rPr lang="cs-CZ" sz="1200" dirty="0" smtClean="0">
                <a:latin typeface="Verdana" pitchFamily="34" charset="0"/>
              </a:rPr>
              <a:t>(vydavatelství, telekomunikace, IT, rozhlasové a TV vysílání)</a:t>
            </a: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r>
              <a:rPr lang="cs-CZ" sz="1600" dirty="0" smtClean="0">
                <a:latin typeface="Verdana" pitchFamily="34" charset="0"/>
              </a:rPr>
              <a:t>peněžnictví a pojišťovnictví</a:t>
            </a: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r>
              <a:rPr lang="cs-CZ" sz="1600" dirty="0" smtClean="0">
                <a:latin typeface="Verdana" pitchFamily="34" charset="0"/>
              </a:rPr>
              <a:t>činnosti v oblasti nemovitostí</a:t>
            </a: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r>
              <a:rPr lang="cs-CZ" sz="1600" dirty="0" smtClean="0">
                <a:latin typeface="Verdana" pitchFamily="34" charset="0"/>
              </a:rPr>
              <a:t>profesní, vědecké a technické činnosti </a:t>
            </a:r>
            <a:r>
              <a:rPr lang="cs-CZ" sz="1200" dirty="0" smtClean="0">
                <a:latin typeface="Verdana" pitchFamily="34" charset="0"/>
              </a:rPr>
              <a:t>(právníci, účetní, architekti, </a:t>
            </a:r>
            <a:r>
              <a:rPr lang="cs-CZ" sz="1200" dirty="0" err="1" smtClean="0">
                <a:latin typeface="Verdana" pitchFamily="34" charset="0"/>
              </a:rPr>
              <a:t>VaV</a:t>
            </a:r>
            <a:r>
              <a:rPr lang="cs-CZ" sz="1200" dirty="0" smtClean="0">
                <a:latin typeface="Verdana" pitchFamily="34" charset="0"/>
              </a:rPr>
              <a:t>, reklama, veterináři)</a:t>
            </a: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r>
              <a:rPr lang="cs-CZ" sz="1600" dirty="0" smtClean="0">
                <a:latin typeface="Verdana" pitchFamily="34" charset="0"/>
              </a:rPr>
              <a:t>administrativní a podpůrné činnosti </a:t>
            </a:r>
            <a:r>
              <a:rPr lang="cs-CZ" sz="1200" dirty="0" smtClean="0">
                <a:latin typeface="Verdana" pitchFamily="34" charset="0"/>
              </a:rPr>
              <a:t>(pronájem a leasing, CK, zprostředkování zaměstnání) </a:t>
            </a: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r>
              <a:rPr lang="cs-CZ" sz="1600" dirty="0" smtClean="0">
                <a:latin typeface="Verdana" pitchFamily="34" charset="0"/>
              </a:rPr>
              <a:t>veřejná správa a obrana</a:t>
            </a: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r>
              <a:rPr lang="cs-CZ" sz="1600" dirty="0" smtClean="0">
                <a:latin typeface="Verdana" pitchFamily="34" charset="0"/>
              </a:rPr>
              <a:t> vzdělávání</a:t>
            </a: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r>
              <a:rPr lang="cs-CZ" sz="1600" dirty="0" smtClean="0">
                <a:latin typeface="Verdana" pitchFamily="34" charset="0"/>
              </a:rPr>
              <a:t> zdravotní a sociální péče</a:t>
            </a:r>
          </a:p>
          <a:p>
            <a:pPr>
              <a:lnSpc>
                <a:spcPct val="90000"/>
              </a:lnSpc>
              <a:spcBef>
                <a:spcPts val="0"/>
              </a:spcBef>
              <a:buAutoNum type="arabicParenR" startAt="4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12) kulturní, zábavní a rekreační činnosti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13) ostatní činnosti 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b="1" dirty="0" smtClean="0">
                <a:latin typeface="Verdana" pitchFamily="34" charset="0"/>
              </a:rPr>
              <a:t> ukázky z Atlasu cestovního ruchu České republiky (2006)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Jiří Vystoupil – Andrea </a:t>
            </a:r>
            <a:r>
              <a:rPr lang="cs-CZ" sz="1400" dirty="0" err="1" smtClean="0">
                <a:latin typeface="Verdana" pitchFamily="34" charset="0"/>
              </a:rPr>
              <a:t>Holešinská</a:t>
            </a:r>
            <a:r>
              <a:rPr lang="cs-CZ" sz="1400" dirty="0" smtClean="0">
                <a:latin typeface="Verdana" pitchFamily="34" charset="0"/>
              </a:rPr>
              <a:t> – Josef Kunc – Jaroslav </a:t>
            </a:r>
            <a:r>
              <a:rPr lang="cs-CZ" sz="1400" dirty="0" err="1" smtClean="0">
                <a:latin typeface="Verdana" pitchFamily="34" charset="0"/>
              </a:rPr>
              <a:t>Maryáš</a:t>
            </a:r>
            <a:r>
              <a:rPr lang="cs-CZ" sz="1400" dirty="0" smtClean="0">
                <a:latin typeface="Verdana" pitchFamily="34" charset="0"/>
              </a:rPr>
              <a:t> – Daniel </a:t>
            </a:r>
            <a:r>
              <a:rPr lang="cs-CZ" sz="1400" dirty="0" err="1" smtClean="0">
                <a:latin typeface="Verdana" pitchFamily="34" charset="0"/>
              </a:rPr>
              <a:t>Seidenglanz</a:t>
            </a:r>
            <a:r>
              <a:rPr lang="cs-CZ" sz="1400" dirty="0" smtClean="0">
                <a:latin typeface="Verdana" pitchFamily="34" charset="0"/>
              </a:rPr>
              <a:t> – Martin </a:t>
            </a:r>
            <a:r>
              <a:rPr lang="cs-CZ" sz="1400" dirty="0" err="1" smtClean="0">
                <a:latin typeface="Verdana" pitchFamily="34" charset="0"/>
              </a:rPr>
              <a:t>Šauer</a:t>
            </a:r>
            <a:r>
              <a:rPr lang="cs-CZ" sz="1400" dirty="0" smtClean="0">
                <a:latin typeface="Verdana" pitchFamily="34" charset="0"/>
              </a:rPr>
              <a:t> – Petr </a:t>
            </a:r>
            <a:r>
              <a:rPr lang="cs-CZ" sz="1400" dirty="0" err="1" smtClean="0">
                <a:latin typeface="Verdana" pitchFamily="34" charset="0"/>
              </a:rPr>
              <a:t>Tonev</a:t>
            </a:r>
            <a:r>
              <a:rPr lang="cs-CZ" sz="1400" dirty="0" smtClean="0">
                <a:latin typeface="Verdana" pitchFamily="34" charset="0"/>
              </a:rPr>
              <a:t> – Milan </a:t>
            </a:r>
            <a:r>
              <a:rPr lang="cs-CZ" sz="1400" dirty="0" err="1" smtClean="0">
                <a:latin typeface="Verdana" pitchFamily="34" charset="0"/>
              </a:rPr>
              <a:t>Viturka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 potenciál rekreační plochy = součet rekreačně využitelných ploch na celkovou rozlohu</a:t>
            </a:r>
          </a:p>
        </p:txBody>
      </p:sp>
      <p:pic>
        <p:nvPicPr>
          <p:cNvPr id="8" name="Picture 1031"/>
          <p:cNvPicPr>
            <a:picLocks noChangeAspect="1" noChangeArrowheads="1"/>
          </p:cNvPicPr>
          <p:nvPr/>
        </p:nvPicPr>
        <p:blipFill>
          <a:blip r:embed="rId2" cstate="print"/>
          <a:srcRect t="11363"/>
          <a:stretch>
            <a:fillRect/>
          </a:stretch>
        </p:blipFill>
        <p:spPr bwMode="auto">
          <a:xfrm>
            <a:off x="42823" y="1196752"/>
            <a:ext cx="9058355" cy="56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59" r="459"/>
          <a:stretch>
            <a:fillRect/>
          </a:stretch>
        </p:blipFill>
        <p:spPr bwMode="auto">
          <a:xfrm>
            <a:off x="0" y="274638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98" y="41350"/>
            <a:ext cx="8272605" cy="677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3322"/>
          <a:stretch>
            <a:fillRect/>
          </a:stretch>
        </p:blipFill>
        <p:spPr bwMode="auto">
          <a:xfrm>
            <a:off x="559904" y="22688"/>
            <a:ext cx="8024192" cy="628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432712"/>
            <a:ext cx="8784976" cy="38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Data v oblasti kultury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40638" cy="5717232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ČSÚ – Statistiky – Kultura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publikace Kulturní zařízení v ČR (údaje o muzeích a galeriích, veřejných knihovnách, divadlech, profesionálních hudebních souborech, periodickém tisku atd.)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pouze za celou ČR a velmi obecné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https://www.czso.cz/csu/czso/kulturni-zarizeni-v-cr-2013-3aild6g7ga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publikace Kultura v regionálním pohledu + publikace regionálních poboček ČSÚ</a:t>
            </a:r>
          </a:p>
          <a:p>
            <a:pPr algn="just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ČSÚ – Veřejná databáze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3 - Práce, sociální statistiky / 33 - Školství, kultura, zdravotnictví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Divadla; Muzea, galerie a památníky; Památkové objekty s kulturním využitím (pouze ČR)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Knihovny (do krajů)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4"/>
              </a:rPr>
              <a:t>http://vdb.czso.cz/vdbvo/maklist.jsp?kapitola_id=17&amp;expand=1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t="11966" b="3795"/>
          <a:stretch>
            <a:fillRect/>
          </a:stretch>
        </p:blipFill>
        <p:spPr bwMode="auto">
          <a:xfrm>
            <a:off x="0" y="1224136"/>
            <a:ext cx="9111527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0" y="2519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b="1" dirty="0" smtClean="0">
                <a:latin typeface="Verdana" pitchFamily="34" charset="0"/>
              </a:rPr>
              <a:t> mapa kin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 možnost doplňovat kina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 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digitalnikino.cz</a:t>
            </a:r>
            <a:r>
              <a:rPr lang="cs-CZ" sz="1400" dirty="0" smtClean="0">
                <a:latin typeface="Verdana" pitchFamily="34" charset="0"/>
                <a:hlinkClick r:id="rId3"/>
              </a:rPr>
              <a:t>/node/526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25193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b="1" dirty="0" smtClean="0">
                <a:latin typeface="Verdana" pitchFamily="34" charset="0"/>
              </a:rPr>
              <a:t> mapa amatérského divadla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 spravuje databáze českého amatérského divadla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 k 31. březnu 2015 ale nefunkční </a:t>
            </a:r>
            <a:r>
              <a:rPr lang="cs-CZ" sz="14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 web: </a:t>
            </a:r>
            <a:r>
              <a:rPr lang="cs-CZ" sz="1400" dirty="0" smtClean="0">
                <a:latin typeface="Verdana" pitchFamily="34" charset="0"/>
                <a:hlinkClick r:id="rId2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2"/>
              </a:rPr>
              <a:t>amaterskedivadlo.cz</a:t>
            </a:r>
            <a:r>
              <a:rPr lang="cs-CZ" sz="1400" dirty="0" smtClean="0">
                <a:latin typeface="Verdana" pitchFamily="34" charset="0"/>
                <a:hlinkClick r:id="rId2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 t="9806" b="7395"/>
          <a:stretch>
            <a:fillRect/>
          </a:stretch>
        </p:blipFill>
        <p:spPr bwMode="auto">
          <a:xfrm>
            <a:off x="0" y="1484784"/>
            <a:ext cx="9144000" cy="473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Městská a obecní statistika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40638" cy="5717232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Vybavenost obcí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do úrovně obcí, průběžně aktualizovaná, pouze informace o počtu těchto služeb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https://vdb.czso.cz/mos/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kultura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veřejná knihovna, stálá kina, multikino, divadlo, muzeum, galerie, kulturní zařízení ostatní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středisko pro volný čas dětí a mládeže, zoo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sakrální stavba, hřbitov, krematorium, smuteční síň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lázně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lázeňské léčebny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školství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MŠ, ZŠ nižší stupeň a ZŠ vyšší stupeň, SŠ (různé obory)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ZUŠ, konzervatoře, jazyková škola, VOŠ, VŠ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sociální oblast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sociálních služeb celkem (domovy pro seniory, domovy pro OZP, azylové domy, chráněné bydlení, denní stacionáře, </a:t>
            </a:r>
            <a:r>
              <a:rPr lang="cs-CZ" sz="1400" dirty="0" err="1" smtClean="0">
                <a:latin typeface="Verdana" pitchFamily="34" charset="0"/>
              </a:rPr>
              <a:t>nízkoprahová</a:t>
            </a:r>
            <a:r>
              <a:rPr lang="cs-CZ" sz="1400" dirty="0" smtClean="0">
                <a:latin typeface="Verdana" pitchFamily="34" charset="0"/>
              </a:rPr>
              <a:t> zařízení, sociální poradny)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domy s pečovatelskou službou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sport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koupaliště a bazény, hřiště, tělocvičny, stadiony (otevřené, kryté, zimní), ostatní zařízení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Městská a obecní statistika 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40638" cy="5717232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zdravotnictví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nemocnice, LDN, odborné léčebné ústavy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samostatná ordinace praktického lékaře pro dospělé, pro děti a dorost, stomatologa, gynekologa, lékaře specialisty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zařízení lékárenské péče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jesle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středisko záchranné služby a rychlá zdravotnická pomoc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okresní zdravotní ústav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transfuzní stanice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Turismus a církevní památky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40638" cy="5717232"/>
          </a:xfrm>
        </p:spPr>
        <p:txBody>
          <a:bodyPr/>
          <a:lstStyle/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4" name="Obrázek 3" descr="Cyrilomet_pamatky.jpg"/>
          <p:cNvPicPr>
            <a:picLocks noChangeAspect="1"/>
          </p:cNvPicPr>
          <p:nvPr/>
        </p:nvPicPr>
        <p:blipFill>
          <a:blip r:embed="rId3" cstate="print"/>
          <a:srcRect t="9938" b="4374"/>
          <a:stretch>
            <a:fillRect/>
          </a:stretch>
        </p:blipFill>
        <p:spPr>
          <a:xfrm>
            <a:off x="0" y="1268760"/>
            <a:ext cx="914400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Ukazatele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Jaké ukazatele služeb Vás napadají?</a:t>
            </a:r>
            <a:endParaRPr lang="cs-CZ" sz="1400" b="1" dirty="0" smtClean="0">
              <a:latin typeface="Verdana" pitchFamily="34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standardní ukazatele</a:t>
            </a:r>
          </a:p>
          <a:p>
            <a:pPr algn="just" eaLnBrk="1" hangingPunct="1">
              <a:spcBef>
                <a:spcPts val="0"/>
              </a:spcBef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podíl celého sektoru služeb či jednotlivých odvětví na zaměstnanosti,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podíl celého sektoru služeb či jednotlivých odvětví na HDP.</a:t>
            </a:r>
          </a:p>
          <a:p>
            <a:pPr algn="just" eaLnBrk="1" hangingPunct="1">
              <a:spcBef>
                <a:spcPts val="0"/>
              </a:spcBef>
              <a:buFontTx/>
              <a:buChar char="-"/>
            </a:pP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Průzkum maloobchodní sítě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příklad: Průzkum maloobchodní sítě na území města Brna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časová řada: 1997 (DHV ČR), 2000 (Mgr. Lukáš Kubala), 2003, 2006, 2009 a 2013 (Centrum pro regionální rozvoj MU, dr. </a:t>
            </a:r>
            <a:r>
              <a:rPr lang="cs-CZ" sz="1400" dirty="0" err="1" smtClean="0">
                <a:latin typeface="Verdana" pitchFamily="34" charset="0"/>
              </a:rPr>
              <a:t>Mulíček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maloobchodní jednotka = kamenná prodejna s vlastním číslem orientačním, do níž lze fyzicky vstoupit a jejímž převládajícím účelem je prodej zboží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zmapováno celé Brno za pomoci proškolených tazatelů (tj. návštěva každé jednotky)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zaznamenáváno: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a) název ulice,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b) číslo orientační,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c) typ prodejny (samoobslužný / pultový),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d) prodejní plocha (čistá prodejní plocha),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e) sortiment (2013 rozlišeno 78 kategorií),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f) počet parkovacích míst.</a:t>
            </a:r>
          </a:p>
          <a:p>
            <a:pPr algn="just">
              <a:spcBef>
                <a:spcPct val="0"/>
              </a:spcBef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-	vytvořena databáze, provedena analýza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-	sepsána závěrečná zpráva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740" y="3498304"/>
            <a:ext cx="4411756" cy="24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949"/>
            <a:ext cx="5328592" cy="68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318" y="1080120"/>
            <a:ext cx="4673682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38436"/>
            <a:ext cx="4751463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20688"/>
            <a:ext cx="4295551" cy="48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688" y="404664"/>
            <a:ext cx="4799816" cy="63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Data o vzdělávání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dříve existoval Ústav pro informace ve vzdělávání (ÚIV)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zanikl ke konci roku 2011 za ministra školství Josefa Dobeše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odkaz na rozcestník: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http://sberdat.uiv.cz/rozcestnik/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činnost převzal Odbor analyticko-statistický MŠMT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ČSÚ – Statistiky - Vzdělávání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publikace „Školy a školská zařízení“ (počty studentů, tříd a oborů)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publikace regionálních pracovišť ČSÚ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4"/>
              </a:rPr>
              <a:t>https://www.czso.cz/csu/czso/skoly-a-skolska-zarizeni-20132014-7e7y5p2ggw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ČSÚ – Veřejná databáze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3 - Práce, sociální statistiky / 33 - Školství, kultura, zdravotnictví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5"/>
              </a:rPr>
              <a:t>http://vdb.czso.cz/vdbvo/maklist.jsp?kapitola_id=17&amp;expand=1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-	počty žáků a studentů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počty škol podle typu až do úrovně městské části (obvodu)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školská zařízení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nově přijatí / absolventi (mnohé ale končí rokem 2010 s koncem ÚIV)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1822" t="37166" r="39029" b="18195"/>
          <a:stretch>
            <a:fillRect/>
          </a:stretch>
        </p:blipFill>
        <p:spPr bwMode="auto">
          <a:xfrm>
            <a:off x="1" y="0"/>
            <a:ext cx="505161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1429" t="35600" r="38750" b="20480"/>
          <a:stretch>
            <a:fillRect/>
          </a:stretch>
        </p:blipFill>
        <p:spPr bwMode="auto">
          <a:xfrm>
            <a:off x="3856149" y="3212976"/>
            <a:ext cx="522253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</TotalTime>
  <Words>1119</Words>
  <Application>Microsoft Office PowerPoint</Application>
  <PresentationFormat>Předvádění na obrazovce (4:3)</PresentationFormat>
  <Paragraphs>281</Paragraphs>
  <Slides>29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Data o nevýrobní sféře (služby) </vt:lpstr>
      <vt:lpstr>Nevýrobní sféra = služby</vt:lpstr>
      <vt:lpstr>Ukazatele</vt:lpstr>
      <vt:lpstr>Průzkum maloobchodní sítě</vt:lpstr>
      <vt:lpstr>Snímek 5</vt:lpstr>
      <vt:lpstr>Snímek 6</vt:lpstr>
      <vt:lpstr>Snímek 7</vt:lpstr>
      <vt:lpstr>Data o vzdělávání</vt:lpstr>
      <vt:lpstr>Snímek 9</vt:lpstr>
      <vt:lpstr>Snímek 10</vt:lpstr>
      <vt:lpstr>Snímek 11</vt:lpstr>
      <vt:lpstr>Snímek 12</vt:lpstr>
      <vt:lpstr>Snímek 13</vt:lpstr>
      <vt:lpstr>Data o zdravotnictví</vt:lpstr>
      <vt:lpstr>Snímek 15</vt:lpstr>
      <vt:lpstr>Snímek 16</vt:lpstr>
      <vt:lpstr>Snímek 17</vt:lpstr>
      <vt:lpstr>Data o ubytování, stravování a pohostinství</vt:lpstr>
      <vt:lpstr>Snímek 19</vt:lpstr>
      <vt:lpstr>Snímek 20</vt:lpstr>
      <vt:lpstr>Snímek 21</vt:lpstr>
      <vt:lpstr>Snímek 22</vt:lpstr>
      <vt:lpstr>Snímek 23</vt:lpstr>
      <vt:lpstr>Data v oblasti kultury</vt:lpstr>
      <vt:lpstr>Snímek 25</vt:lpstr>
      <vt:lpstr>Snímek 26</vt:lpstr>
      <vt:lpstr>Městská a obecní statistika 1</vt:lpstr>
      <vt:lpstr>Městská a obecní statistika 2</vt:lpstr>
      <vt:lpstr>Turismus a církevní památky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246</cp:revision>
  <dcterms:created xsi:type="dcterms:W3CDTF">2014-09-08T07:18:26Z</dcterms:created>
  <dcterms:modified xsi:type="dcterms:W3CDTF">2015-04-01T15:15:06Z</dcterms:modified>
</cp:coreProperties>
</file>