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1" r:id="rId3"/>
    <p:sldId id="394" r:id="rId4"/>
    <p:sldId id="422" r:id="rId5"/>
    <p:sldId id="425" r:id="rId6"/>
    <p:sldId id="423" r:id="rId7"/>
    <p:sldId id="426" r:id="rId8"/>
    <p:sldId id="427" r:id="rId9"/>
    <p:sldId id="428" r:id="rId10"/>
    <p:sldId id="429" r:id="rId11"/>
    <p:sldId id="430" r:id="rId12"/>
    <p:sldId id="442" r:id="rId13"/>
    <p:sldId id="443" r:id="rId14"/>
    <p:sldId id="431" r:id="rId15"/>
    <p:sldId id="432" r:id="rId16"/>
    <p:sldId id="433" r:id="rId17"/>
    <p:sldId id="444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Podklad_data_VSP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Geograficka_analyza_trhu_prace_2014\Vyvoj%20trhu%20pr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Míra</a:t>
            </a:r>
            <a:r>
              <a:rPr lang="cs-CZ" baseline="0"/>
              <a:t> registrované nezaměstnanosti x Podíl nezaměstnaných osob v ČR</a:t>
            </a:r>
            <a:endParaRPr lang="cs-CZ"/>
          </a:p>
        </c:rich>
      </c:tx>
      <c:layout/>
    </c:title>
    <c:plotArea>
      <c:layout>
        <c:manualLayout>
          <c:layoutTarget val="inner"/>
          <c:xMode val="edge"/>
          <c:yMode val="edge"/>
          <c:x val="6.2728598319149523E-2"/>
          <c:y val="0.11013512223748788"/>
          <c:w val="0.9187528831623315"/>
          <c:h val="0.6542295996354599"/>
        </c:manualLayout>
      </c:layout>
      <c:lineChart>
        <c:grouping val="standard"/>
        <c:ser>
          <c:idx val="0"/>
          <c:order val="0"/>
          <c:tx>
            <c:v>podíl nezaměstnaných osob</c:v>
          </c:tx>
          <c:marker>
            <c:symbol val="none"/>
          </c:marker>
          <c:cat>
            <c:multiLvlStrRef>
              <c:f>Celkem_Total!$DA$9:$GR$10</c:f>
              <c:multiLvlStrCache>
                <c:ptCount val="9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  <c:pt idx="44">
                    <c:v>IX</c:v>
                  </c:pt>
                  <c:pt idx="45">
                    <c:v>X</c:v>
                  </c:pt>
                  <c:pt idx="46">
                    <c:v>XI</c:v>
                  </c:pt>
                  <c:pt idx="47">
                    <c:v>XII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V</c:v>
                  </c:pt>
                  <c:pt idx="53">
                    <c:v>VI</c:v>
                  </c:pt>
                  <c:pt idx="54">
                    <c:v>VII</c:v>
                  </c:pt>
                  <c:pt idx="55">
                    <c:v>VIII</c:v>
                  </c:pt>
                  <c:pt idx="56">
                    <c:v>IX</c:v>
                  </c:pt>
                  <c:pt idx="57">
                    <c:v>X</c:v>
                  </c:pt>
                  <c:pt idx="58">
                    <c:v>XI</c:v>
                  </c:pt>
                  <c:pt idx="59">
                    <c:v>XII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V</c:v>
                  </c:pt>
                  <c:pt idx="65">
                    <c:v>VI</c:v>
                  </c:pt>
                  <c:pt idx="66">
                    <c:v>VII</c:v>
                  </c:pt>
                  <c:pt idx="67">
                    <c:v>VIII</c:v>
                  </c:pt>
                  <c:pt idx="68">
                    <c:v>IX</c:v>
                  </c:pt>
                  <c:pt idx="69">
                    <c:v>X</c:v>
                  </c:pt>
                  <c:pt idx="70">
                    <c:v>XI</c:v>
                  </c:pt>
                  <c:pt idx="71">
                    <c:v>XII</c:v>
                  </c:pt>
                  <c:pt idx="72">
                    <c:v>I</c:v>
                  </c:pt>
                  <c:pt idx="73">
                    <c:v>II</c:v>
                  </c:pt>
                  <c:pt idx="74">
                    <c:v>III</c:v>
                  </c:pt>
                  <c:pt idx="75">
                    <c:v>IV</c:v>
                  </c:pt>
                  <c:pt idx="76">
                    <c:v>V</c:v>
                  </c:pt>
                  <c:pt idx="77">
                    <c:v>VI</c:v>
                  </c:pt>
                  <c:pt idx="78">
                    <c:v>VII</c:v>
                  </c:pt>
                  <c:pt idx="79">
                    <c:v>VIII</c:v>
                  </c:pt>
                  <c:pt idx="80">
                    <c:v>IX</c:v>
                  </c:pt>
                  <c:pt idx="81">
                    <c:v>X</c:v>
                  </c:pt>
                  <c:pt idx="82">
                    <c:v>XI</c:v>
                  </c:pt>
                  <c:pt idx="83">
                    <c:v>XII</c:v>
                  </c:pt>
                  <c:pt idx="84">
                    <c:v>I</c:v>
                  </c:pt>
                  <c:pt idx="85">
                    <c:v>II</c:v>
                  </c:pt>
                  <c:pt idx="86">
                    <c:v>III</c:v>
                  </c:pt>
                  <c:pt idx="87">
                    <c:v>IV</c:v>
                  </c:pt>
                  <c:pt idx="88">
                    <c:v>V</c:v>
                  </c:pt>
                  <c:pt idx="89">
                    <c:v>VI</c:v>
                  </c:pt>
                  <c:pt idx="90">
                    <c:v>VII</c:v>
                  </c:pt>
                  <c:pt idx="91">
                    <c:v>VIII</c:v>
                  </c:pt>
                  <c:pt idx="92">
                    <c:v>IX</c:v>
                  </c:pt>
                  <c:pt idx="93">
                    <c:v>X</c:v>
                  </c:pt>
                  <c:pt idx="94">
                    <c:v>XI</c:v>
                  </c:pt>
                  <c:pt idx="95">
                    <c:v>XII</c:v>
                  </c:pt>
                </c:lvl>
                <c:lvl>
                  <c:pt idx="0">
                    <c:v>2005</c:v>
                  </c:pt>
                  <c:pt idx="12">
                    <c:v>2006</c:v>
                  </c:pt>
                  <c:pt idx="24">
                    <c:v>2007</c:v>
                  </c:pt>
                  <c:pt idx="36">
                    <c:v>2008</c:v>
                  </c:pt>
                  <c:pt idx="48">
                    <c:v>2009</c:v>
                  </c:pt>
                  <c:pt idx="60">
                    <c:v>2010</c:v>
                  </c:pt>
                  <c:pt idx="72">
                    <c:v>2011</c:v>
                  </c:pt>
                  <c:pt idx="84">
                    <c:v>2012</c:v>
                  </c:pt>
                </c:lvl>
              </c:multiLvlStrCache>
            </c:multiLvlStrRef>
          </c:cat>
          <c:val>
            <c:numRef>
              <c:f>Celkem_Total!$DA$11:$GR$11</c:f>
              <c:numCache>
                <c:formatCode>0.0</c:formatCode>
                <c:ptCount val="96"/>
                <c:pt idx="0">
                  <c:v>7.2594044769681387</c:v>
                </c:pt>
                <c:pt idx="1">
                  <c:v>7.1301579917469127</c:v>
                </c:pt>
                <c:pt idx="2">
                  <c:v>6.9521942184208365</c:v>
                </c:pt>
                <c:pt idx="3">
                  <c:v>6.6000017805511124</c:v>
                </c:pt>
                <c:pt idx="4">
                  <c:v>6.3696576421995053</c:v>
                </c:pt>
                <c:pt idx="5">
                  <c:v>6.3480382823662005</c:v>
                </c:pt>
                <c:pt idx="6">
                  <c:v>6.5465477054790329</c:v>
                </c:pt>
                <c:pt idx="7">
                  <c:v>6.6049806944571969</c:v>
                </c:pt>
                <c:pt idx="8">
                  <c:v>6.520299298910416</c:v>
                </c:pt>
                <c:pt idx="9">
                  <c:v>6.3114993972466094</c:v>
                </c:pt>
                <c:pt idx="10">
                  <c:v>6.2655844790951241</c:v>
                </c:pt>
                <c:pt idx="11">
                  <c:v>6.5940828071353019</c:v>
                </c:pt>
                <c:pt idx="12">
                  <c:v>6.8355235686335005</c:v>
                </c:pt>
                <c:pt idx="13">
                  <c:v>6.7571493593338863</c:v>
                </c:pt>
                <c:pt idx="14">
                  <c:v>6.5745513437081264</c:v>
                </c:pt>
                <c:pt idx="15">
                  <c:v>6.2227405236101943</c:v>
                </c:pt>
                <c:pt idx="16">
                  <c:v>5.9096016485937914</c:v>
                </c:pt>
                <c:pt idx="17">
                  <c:v>5.7857787995730439</c:v>
                </c:pt>
                <c:pt idx="18">
                  <c:v>5.9408147313689073</c:v>
                </c:pt>
                <c:pt idx="19">
                  <c:v>5.9460819965041747</c:v>
                </c:pt>
                <c:pt idx="20">
                  <c:v>5.840352816169295</c:v>
                </c:pt>
                <c:pt idx="21">
                  <c:v>5.5781782628594785</c:v>
                </c:pt>
                <c:pt idx="22">
                  <c:v>5.463943318989406</c:v>
                </c:pt>
                <c:pt idx="23">
                  <c:v>5.7492329942044336</c:v>
                </c:pt>
                <c:pt idx="24">
                  <c:v>5.933661707539656</c:v>
                </c:pt>
                <c:pt idx="25">
                  <c:v>5.765407350943816</c:v>
                </c:pt>
                <c:pt idx="26">
                  <c:v>5.4431216111129812</c:v>
                </c:pt>
                <c:pt idx="27">
                  <c:v>5.0727327384094885</c:v>
                </c:pt>
                <c:pt idx="28">
                  <c:v>4.8090036404623104</c:v>
                </c:pt>
                <c:pt idx="29">
                  <c:v>4.7123884151439892</c:v>
                </c:pt>
                <c:pt idx="30">
                  <c:v>4.8178707527577833</c:v>
                </c:pt>
                <c:pt idx="31">
                  <c:v>4.765415671655429</c:v>
                </c:pt>
                <c:pt idx="32">
                  <c:v>4.6148217761236952</c:v>
                </c:pt>
                <c:pt idx="33">
                  <c:v>4.3443806976430306</c:v>
                </c:pt>
                <c:pt idx="34">
                  <c:v>4.2318756188875035</c:v>
                </c:pt>
                <c:pt idx="35">
                  <c:v>4.4855265726678875</c:v>
                </c:pt>
                <c:pt idx="36">
                  <c:v>4.6036794328432524</c:v>
                </c:pt>
                <c:pt idx="37">
                  <c:v>4.4690103235987095</c:v>
                </c:pt>
                <c:pt idx="38">
                  <c:v>4.2151090494263679</c:v>
                </c:pt>
                <c:pt idx="39">
                  <c:v>4.0217678323271224</c:v>
                </c:pt>
                <c:pt idx="40">
                  <c:v>3.7945004138144132</c:v>
                </c:pt>
                <c:pt idx="41">
                  <c:v>3.7710198595556155</c:v>
                </c:pt>
                <c:pt idx="42">
                  <c:v>3.9740371021602008</c:v>
                </c:pt>
                <c:pt idx="43">
                  <c:v>4.0141271128596854</c:v>
                </c:pt>
                <c:pt idx="44">
                  <c:v>4.0059747774454602</c:v>
                </c:pt>
                <c:pt idx="45">
                  <c:v>3.9377375040707681</c:v>
                </c:pt>
                <c:pt idx="46">
                  <c:v>4.0418608791139397</c:v>
                </c:pt>
                <c:pt idx="47">
                  <c:v>4.5060253252994764</c:v>
                </c:pt>
                <c:pt idx="48">
                  <c:v>5.1665505208557603</c:v>
                </c:pt>
                <c:pt idx="49">
                  <c:v>5.6086343533294443</c:v>
                </c:pt>
                <c:pt idx="50">
                  <c:v>5.8841467890847436</c:v>
                </c:pt>
                <c:pt idx="51">
                  <c:v>5.9930083031923678</c:v>
                </c:pt>
                <c:pt idx="52">
                  <c:v>6.0142306066079376</c:v>
                </c:pt>
                <c:pt idx="53">
                  <c:v>6.0996454977841399</c:v>
                </c:pt>
                <c:pt idx="54">
                  <c:v>6.4111548874579256</c:v>
                </c:pt>
                <c:pt idx="55">
                  <c:v>6.5153711357756494</c:v>
                </c:pt>
                <c:pt idx="56">
                  <c:v>6.5765701252178514</c:v>
                </c:pt>
                <c:pt idx="57">
                  <c:v>6.5303270488133736</c:v>
                </c:pt>
                <c:pt idx="58">
                  <c:v>6.6429722542643761</c:v>
                </c:pt>
                <c:pt idx="59">
                  <c:v>7.1160683935922888</c:v>
                </c:pt>
                <c:pt idx="60">
                  <c:v>7.5899567231510536</c:v>
                </c:pt>
                <c:pt idx="61">
                  <c:v>7.6746054219481925</c:v>
                </c:pt>
                <c:pt idx="62">
                  <c:v>7.5127560394618476</c:v>
                </c:pt>
                <c:pt idx="63">
                  <c:v>7.0730386732865052</c:v>
                </c:pt>
                <c:pt idx="64">
                  <c:v>6.7474304736967099</c:v>
                </c:pt>
                <c:pt idx="65">
                  <c:v>6.5932492093513346</c:v>
                </c:pt>
                <c:pt idx="66">
                  <c:v>6.6989461058920412</c:v>
                </c:pt>
                <c:pt idx="67">
                  <c:v>6.6440853212110831</c:v>
                </c:pt>
                <c:pt idx="68">
                  <c:v>6.5963682031100124</c:v>
                </c:pt>
                <c:pt idx="69">
                  <c:v>6.5369714114320816</c:v>
                </c:pt>
                <c:pt idx="70">
                  <c:v>6.6391175392427444</c:v>
                </c:pt>
                <c:pt idx="71">
                  <c:v>7.4030310069303944</c:v>
                </c:pt>
                <c:pt idx="72">
                  <c:v>7.5810087074744326</c:v>
                </c:pt>
                <c:pt idx="73">
                  <c:v>7.4734524559453934</c:v>
                </c:pt>
                <c:pt idx="74">
                  <c:v>7.1863839643038308</c:v>
                </c:pt>
                <c:pt idx="75">
                  <c:v>6.736343695698543</c:v>
                </c:pt>
                <c:pt idx="76">
                  <c:v>6.4060093263917004</c:v>
                </c:pt>
                <c:pt idx="77">
                  <c:v>6.3072957221250805</c:v>
                </c:pt>
                <c:pt idx="78">
                  <c:v>6.4437427718903839</c:v>
                </c:pt>
                <c:pt idx="79">
                  <c:v>6.3942288873314155</c:v>
                </c:pt>
                <c:pt idx="80">
                  <c:v>6.2920638899723453</c:v>
                </c:pt>
                <c:pt idx="81">
                  <c:v>6.2125811221236784</c:v>
                </c:pt>
                <c:pt idx="82">
                  <c:v>6.2844195231204445</c:v>
                </c:pt>
                <c:pt idx="83">
                  <c:v>6.7694025198106313</c:v>
                </c:pt>
                <c:pt idx="84">
                  <c:v>7.1323599894546366</c:v>
                </c:pt>
                <c:pt idx="85">
                  <c:v>7.2390182657379079</c:v>
                </c:pt>
                <c:pt idx="86">
                  <c:v>7.0097531403253814</c:v>
                </c:pt>
                <c:pt idx="87">
                  <c:v>6.6369620390368862</c:v>
                </c:pt>
                <c:pt idx="88">
                  <c:v>6.4426869029829694</c:v>
                </c:pt>
                <c:pt idx="89">
                  <c:v>6.3510565595616377</c:v>
                </c:pt>
                <c:pt idx="90">
                  <c:v>6.5155684612848583</c:v>
                </c:pt>
                <c:pt idx="91">
                  <c:v>6.5352496274617717</c:v>
                </c:pt>
                <c:pt idx="92">
                  <c:v>6.6292178615213446</c:v>
                </c:pt>
                <c:pt idx="93">
                  <c:v>6.677011396033528</c:v>
                </c:pt>
                <c:pt idx="94">
                  <c:v>6.8403976623806804</c:v>
                </c:pt>
                <c:pt idx="95">
                  <c:v>7.3665213987597085</c:v>
                </c:pt>
              </c:numCache>
            </c:numRef>
          </c:val>
        </c:ser>
        <c:ser>
          <c:idx val="1"/>
          <c:order val="1"/>
          <c:tx>
            <c:v>míra registrované nezaměstnanosti</c:v>
          </c:tx>
          <c:marker>
            <c:symbol val="none"/>
          </c:marker>
          <c:cat>
            <c:multiLvlStrRef>
              <c:f>Celkem_Total!$DA$9:$GR$10</c:f>
              <c:multiLvlStrCache>
                <c:ptCount val="96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  <c:pt idx="35">
                    <c:v>XII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V</c:v>
                  </c:pt>
                  <c:pt idx="41">
                    <c:v>VI</c:v>
                  </c:pt>
                  <c:pt idx="42">
                    <c:v>VII</c:v>
                  </c:pt>
                  <c:pt idx="43">
                    <c:v>VIII</c:v>
                  </c:pt>
                  <c:pt idx="44">
                    <c:v>IX</c:v>
                  </c:pt>
                  <c:pt idx="45">
                    <c:v>X</c:v>
                  </c:pt>
                  <c:pt idx="46">
                    <c:v>XI</c:v>
                  </c:pt>
                  <c:pt idx="47">
                    <c:v>XII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  <c:pt idx="52">
                    <c:v>V</c:v>
                  </c:pt>
                  <c:pt idx="53">
                    <c:v>VI</c:v>
                  </c:pt>
                  <c:pt idx="54">
                    <c:v>VII</c:v>
                  </c:pt>
                  <c:pt idx="55">
                    <c:v>VIII</c:v>
                  </c:pt>
                  <c:pt idx="56">
                    <c:v>IX</c:v>
                  </c:pt>
                  <c:pt idx="57">
                    <c:v>X</c:v>
                  </c:pt>
                  <c:pt idx="58">
                    <c:v>XI</c:v>
                  </c:pt>
                  <c:pt idx="59">
                    <c:v>XII</c:v>
                  </c:pt>
                  <c:pt idx="60">
                    <c:v>I</c:v>
                  </c:pt>
                  <c:pt idx="61">
                    <c:v>II</c:v>
                  </c:pt>
                  <c:pt idx="62">
                    <c:v>III</c:v>
                  </c:pt>
                  <c:pt idx="63">
                    <c:v>IV</c:v>
                  </c:pt>
                  <c:pt idx="64">
                    <c:v>V</c:v>
                  </c:pt>
                  <c:pt idx="65">
                    <c:v>VI</c:v>
                  </c:pt>
                  <c:pt idx="66">
                    <c:v>VII</c:v>
                  </c:pt>
                  <c:pt idx="67">
                    <c:v>VIII</c:v>
                  </c:pt>
                  <c:pt idx="68">
                    <c:v>IX</c:v>
                  </c:pt>
                  <c:pt idx="69">
                    <c:v>X</c:v>
                  </c:pt>
                  <c:pt idx="70">
                    <c:v>XI</c:v>
                  </c:pt>
                  <c:pt idx="71">
                    <c:v>XII</c:v>
                  </c:pt>
                  <c:pt idx="72">
                    <c:v>I</c:v>
                  </c:pt>
                  <c:pt idx="73">
                    <c:v>II</c:v>
                  </c:pt>
                  <c:pt idx="74">
                    <c:v>III</c:v>
                  </c:pt>
                  <c:pt idx="75">
                    <c:v>IV</c:v>
                  </c:pt>
                  <c:pt idx="76">
                    <c:v>V</c:v>
                  </c:pt>
                  <c:pt idx="77">
                    <c:v>VI</c:v>
                  </c:pt>
                  <c:pt idx="78">
                    <c:v>VII</c:v>
                  </c:pt>
                  <c:pt idx="79">
                    <c:v>VIII</c:v>
                  </c:pt>
                  <c:pt idx="80">
                    <c:v>IX</c:v>
                  </c:pt>
                  <c:pt idx="81">
                    <c:v>X</c:v>
                  </c:pt>
                  <c:pt idx="82">
                    <c:v>XI</c:v>
                  </c:pt>
                  <c:pt idx="83">
                    <c:v>XII</c:v>
                  </c:pt>
                  <c:pt idx="84">
                    <c:v>I</c:v>
                  </c:pt>
                  <c:pt idx="85">
                    <c:v>II</c:v>
                  </c:pt>
                  <c:pt idx="86">
                    <c:v>III</c:v>
                  </c:pt>
                  <c:pt idx="87">
                    <c:v>IV</c:v>
                  </c:pt>
                  <c:pt idx="88">
                    <c:v>V</c:v>
                  </c:pt>
                  <c:pt idx="89">
                    <c:v>VI</c:v>
                  </c:pt>
                  <c:pt idx="90">
                    <c:v>VII</c:v>
                  </c:pt>
                  <c:pt idx="91">
                    <c:v>VIII</c:v>
                  </c:pt>
                  <c:pt idx="92">
                    <c:v>IX</c:v>
                  </c:pt>
                  <c:pt idx="93">
                    <c:v>X</c:v>
                  </c:pt>
                  <c:pt idx="94">
                    <c:v>XI</c:v>
                  </c:pt>
                  <c:pt idx="95">
                    <c:v>XII</c:v>
                  </c:pt>
                </c:lvl>
                <c:lvl>
                  <c:pt idx="0">
                    <c:v>2005</c:v>
                  </c:pt>
                  <c:pt idx="12">
                    <c:v>2006</c:v>
                  </c:pt>
                  <c:pt idx="24">
                    <c:v>2007</c:v>
                  </c:pt>
                  <c:pt idx="36">
                    <c:v>2008</c:v>
                  </c:pt>
                  <c:pt idx="48">
                    <c:v>2009</c:v>
                  </c:pt>
                  <c:pt idx="60">
                    <c:v>2010</c:v>
                  </c:pt>
                  <c:pt idx="72">
                    <c:v>2011</c:v>
                  </c:pt>
                  <c:pt idx="84">
                    <c:v>2012</c:v>
                  </c:pt>
                </c:lvl>
              </c:multiLvlStrCache>
            </c:multiLvlStrRef>
          </c:cat>
          <c:val>
            <c:numRef>
              <c:f>Celkem_Total!$DA$12:$GR$12</c:f>
              <c:numCache>
                <c:formatCode>0.0</c:formatCode>
                <c:ptCount val="96"/>
                <c:pt idx="0">
                  <c:v>9.8168626845449847</c:v>
                </c:pt>
                <c:pt idx="1">
                  <c:v>9.6463035684051519</c:v>
                </c:pt>
                <c:pt idx="2">
                  <c:v>9.4096963332491086</c:v>
                </c:pt>
                <c:pt idx="3">
                  <c:v>8.9183585997236516</c:v>
                </c:pt>
                <c:pt idx="4">
                  <c:v>8.6093702429194199</c:v>
                </c:pt>
                <c:pt idx="5">
                  <c:v>8.5854117496614393</c:v>
                </c:pt>
                <c:pt idx="6">
                  <c:v>8.8302711486454299</c:v>
                </c:pt>
                <c:pt idx="7">
                  <c:v>8.9137633735825759</c:v>
                </c:pt>
                <c:pt idx="8">
                  <c:v>8.8026195616074574</c:v>
                </c:pt>
                <c:pt idx="9">
                  <c:v>8.4862301945736398</c:v>
                </c:pt>
                <c:pt idx="10">
                  <c:v>8.4274401512376667</c:v>
                </c:pt>
                <c:pt idx="11">
                  <c:v>8.8770197544510037</c:v>
                </c:pt>
                <c:pt idx="12">
                  <c:v>9.162598780047464</c:v>
                </c:pt>
                <c:pt idx="13">
                  <c:v>9.0612392652353968</c:v>
                </c:pt>
                <c:pt idx="14">
                  <c:v>8.8199683389332826</c:v>
                </c:pt>
                <c:pt idx="15">
                  <c:v>8.3144661865849958</c:v>
                </c:pt>
                <c:pt idx="16">
                  <c:v>7.8979498350984461</c:v>
                </c:pt>
                <c:pt idx="17">
                  <c:v>7.7369631918675523</c:v>
                </c:pt>
                <c:pt idx="18">
                  <c:v>7.9150490846504136</c:v>
                </c:pt>
                <c:pt idx="19">
                  <c:v>7.9260015340718724</c:v>
                </c:pt>
                <c:pt idx="20">
                  <c:v>7.7875560128491728</c:v>
                </c:pt>
                <c:pt idx="21">
                  <c:v>7.4288762841371394</c:v>
                </c:pt>
                <c:pt idx="22">
                  <c:v>7.279071278106179</c:v>
                </c:pt>
                <c:pt idx="23">
                  <c:v>7.6655838419479725</c:v>
                </c:pt>
                <c:pt idx="24">
                  <c:v>7.9023878678160457</c:v>
                </c:pt>
                <c:pt idx="25">
                  <c:v>7.684433564090666</c:v>
                </c:pt>
                <c:pt idx="26">
                  <c:v>7.2606254539957629</c:v>
                </c:pt>
                <c:pt idx="27">
                  <c:v>6.7587820977963995</c:v>
                </c:pt>
                <c:pt idx="28">
                  <c:v>6.4113819599242392</c:v>
                </c:pt>
                <c:pt idx="29">
                  <c:v>6.288649625203135</c:v>
                </c:pt>
                <c:pt idx="30">
                  <c:v>6.4182231696798198</c:v>
                </c:pt>
                <c:pt idx="31">
                  <c:v>6.3539115912077406</c:v>
                </c:pt>
                <c:pt idx="32">
                  <c:v>6.1574673069241586</c:v>
                </c:pt>
                <c:pt idx="33">
                  <c:v>5.7828978515228711</c:v>
                </c:pt>
                <c:pt idx="34">
                  <c:v>5.6371350632369053</c:v>
                </c:pt>
                <c:pt idx="35">
                  <c:v>5.9822981716527348</c:v>
                </c:pt>
                <c:pt idx="36">
                  <c:v>6.1199094981953213</c:v>
                </c:pt>
                <c:pt idx="37">
                  <c:v>5.9438033287283325</c:v>
                </c:pt>
                <c:pt idx="38">
                  <c:v>5.6088631863356282</c:v>
                </c:pt>
                <c:pt idx="39">
                  <c:v>5.2423416802595524</c:v>
                </c:pt>
                <c:pt idx="40">
                  <c:v>5.0390937281543042</c:v>
                </c:pt>
                <c:pt idx="41">
                  <c:v>5.0112566993493406</c:v>
                </c:pt>
                <c:pt idx="42">
                  <c:v>5.2627179880820263</c:v>
                </c:pt>
                <c:pt idx="43">
                  <c:v>5.3188859841472285</c:v>
                </c:pt>
                <c:pt idx="44">
                  <c:v>5.3102598658326094</c:v>
                </c:pt>
                <c:pt idx="45">
                  <c:v>5.2015897329156191</c:v>
                </c:pt>
                <c:pt idx="46">
                  <c:v>5.3412784398699893</c:v>
                </c:pt>
                <c:pt idx="47">
                  <c:v>5.9601641680320654</c:v>
                </c:pt>
                <c:pt idx="48">
                  <c:v>6.7963461684877391</c:v>
                </c:pt>
                <c:pt idx="49">
                  <c:v>7.3767345341612707</c:v>
                </c:pt>
                <c:pt idx="50">
                  <c:v>7.7379213388647203</c:v>
                </c:pt>
                <c:pt idx="51">
                  <c:v>7.8502860084224615</c:v>
                </c:pt>
                <c:pt idx="52">
                  <c:v>7.8754584893089294</c:v>
                </c:pt>
                <c:pt idx="53">
                  <c:v>7.9874381029510424</c:v>
                </c:pt>
                <c:pt idx="54">
                  <c:v>8.3549691827499295</c:v>
                </c:pt>
                <c:pt idx="55">
                  <c:v>8.4928658795188028</c:v>
                </c:pt>
                <c:pt idx="56">
                  <c:v>8.5705370855852223</c:v>
                </c:pt>
                <c:pt idx="57">
                  <c:v>8.4833005756247708</c:v>
                </c:pt>
                <c:pt idx="58">
                  <c:v>8.627522080797668</c:v>
                </c:pt>
                <c:pt idx="59">
                  <c:v>9.2444706038979909</c:v>
                </c:pt>
                <c:pt idx="60">
                  <c:v>9.8325830222820567</c:v>
                </c:pt>
                <c:pt idx="61">
                  <c:v>9.9388270671433681</c:v>
                </c:pt>
                <c:pt idx="62">
                  <c:v>9.725849454094071</c:v>
                </c:pt>
                <c:pt idx="63">
                  <c:v>9.1539288617708419</c:v>
                </c:pt>
                <c:pt idx="64">
                  <c:v>8.7250840530074587</c:v>
                </c:pt>
                <c:pt idx="65">
                  <c:v>8.5242866308485592</c:v>
                </c:pt>
                <c:pt idx="66">
                  <c:v>8.6633543866719549</c:v>
                </c:pt>
                <c:pt idx="67">
                  <c:v>8.5901329879718187</c:v>
                </c:pt>
                <c:pt idx="68">
                  <c:v>8.5247305011730106</c:v>
                </c:pt>
                <c:pt idx="69">
                  <c:v>8.4502451379843322</c:v>
                </c:pt>
                <c:pt idx="70">
                  <c:v>8.5785603038391081</c:v>
                </c:pt>
                <c:pt idx="71">
                  <c:v>9.5664645425634518</c:v>
                </c:pt>
                <c:pt idx="72">
                  <c:v>9.7266093418958359</c:v>
                </c:pt>
                <c:pt idx="73">
                  <c:v>9.588612185940816</c:v>
                </c:pt>
                <c:pt idx="74">
                  <c:v>9.2074029271656777</c:v>
                </c:pt>
                <c:pt idx="75">
                  <c:v>8.619640988793499</c:v>
                </c:pt>
                <c:pt idx="76">
                  <c:v>8.1897680685639695</c:v>
                </c:pt>
                <c:pt idx="77">
                  <c:v>8.0592812492559247</c:v>
                </c:pt>
                <c:pt idx="78">
                  <c:v>8.2275493140250706</c:v>
                </c:pt>
                <c:pt idx="79">
                  <c:v>8.1593458066662752</c:v>
                </c:pt>
                <c:pt idx="80">
                  <c:v>8.0225535603281468</c:v>
                </c:pt>
                <c:pt idx="81">
                  <c:v>7.9164607131834934</c:v>
                </c:pt>
                <c:pt idx="82">
                  <c:v>8.0016562688620514</c:v>
                </c:pt>
                <c:pt idx="83">
                  <c:v>8.6169069038877204</c:v>
                </c:pt>
                <c:pt idx="84">
                  <c:v>9.0821474175621706</c:v>
                </c:pt>
                <c:pt idx="85">
                  <c:v>9.2118916288494539</c:v>
                </c:pt>
                <c:pt idx="86">
                  <c:v>8.9143535585893527</c:v>
                </c:pt>
                <c:pt idx="87">
                  <c:v>8.4417748272468103</c:v>
                </c:pt>
                <c:pt idx="88">
                  <c:v>8.1877936646219656</c:v>
                </c:pt>
                <c:pt idx="89">
                  <c:v>8.0674396711342684</c:v>
                </c:pt>
                <c:pt idx="90">
                  <c:v>8.3120618295240547</c:v>
                </c:pt>
                <c:pt idx="91">
                  <c:v>8.3324641181808055</c:v>
                </c:pt>
                <c:pt idx="92">
                  <c:v>8.4459121384969524</c:v>
                </c:pt>
                <c:pt idx="93">
                  <c:v>8.4899350799837912</c:v>
                </c:pt>
                <c:pt idx="94">
                  <c:v>8.6920952738291728</c:v>
                </c:pt>
                <c:pt idx="95">
                  <c:v>9.3580202223638729</c:v>
                </c:pt>
              </c:numCache>
            </c:numRef>
          </c:val>
        </c:ser>
        <c:marker val="1"/>
        <c:axId val="63969152"/>
        <c:axId val="63970688"/>
      </c:lineChart>
      <c:catAx>
        <c:axId val="63969152"/>
        <c:scaling>
          <c:orientation val="minMax"/>
        </c:scaling>
        <c:axPos val="b"/>
        <c:numFmt formatCode="General" sourceLinked="1"/>
        <c:tickLblPos val="nextTo"/>
        <c:crossAx val="63970688"/>
        <c:crosses val="autoZero"/>
        <c:auto val="1"/>
        <c:lblAlgn val="ctr"/>
        <c:lblOffset val="100"/>
      </c:catAx>
      <c:valAx>
        <c:axId val="63970688"/>
        <c:scaling>
          <c:orientation val="minMax"/>
          <c:max val="10"/>
          <c:min val="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[%]</a:t>
                </a:r>
              </a:p>
            </c:rich>
          </c:tx>
          <c:layout>
            <c:manualLayout>
              <c:xMode val="edge"/>
              <c:yMode val="edge"/>
              <c:x val="5.0505433808725924E-3"/>
              <c:y val="5.2117051802091419E-2"/>
            </c:manualLayout>
          </c:layout>
        </c:title>
        <c:numFmt formatCode="0.0" sourceLinked="1"/>
        <c:tickLblPos val="nextTo"/>
        <c:crossAx val="6396915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 nezaměstnanosti v ČR od prosince 1990 do února 2015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5.8423790776152965E-2"/>
          <c:y val="0.12808998190294721"/>
          <c:w val="0.92084399606299205"/>
          <c:h val="0.62871007562410952"/>
        </c:manualLayout>
      </c:layout>
      <c:lineChart>
        <c:grouping val="standard"/>
        <c:ser>
          <c:idx val="0"/>
          <c:order val="0"/>
          <c:tx>
            <c:v>míra registrované nezaměstnanosti</c:v>
          </c:tx>
          <c:marker>
            <c:symbol val="none"/>
          </c:marker>
          <c:cat>
            <c:multiLvlStrRef>
              <c:f>(vyvoj_MN!$A$1:$BU$2;vyvoj_MN!$A$6:$HJ$7)</c:f>
              <c:multiLvlStrCache>
                <c:ptCount val="291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(vyvoj_MN!$A$3:$BU$3;vyvoj_MN!$A$8:$HC$8)</c:f>
              <c:numCache>
                <c:formatCode>0.0</c:formatCode>
                <c:ptCount val="284"/>
                <c:pt idx="0">
                  <c:v>0.70000000000000007</c:v>
                </c:pt>
                <c:pt idx="1">
                  <c:v>0.98333333333333317</c:v>
                </c:pt>
                <c:pt idx="2">
                  <c:v>1.2666666666666664</c:v>
                </c:pt>
                <c:pt idx="3">
                  <c:v>1.5499999999999994</c:v>
                </c:pt>
                <c:pt idx="4">
                  <c:v>1.8333333333333328</c:v>
                </c:pt>
                <c:pt idx="5">
                  <c:v>2.1166666666666663</c:v>
                </c:pt>
                <c:pt idx="6">
                  <c:v>2.399999999999999</c:v>
                </c:pt>
                <c:pt idx="7">
                  <c:v>2.6833333333333336</c:v>
                </c:pt>
                <c:pt idx="8">
                  <c:v>2.9666666666666655</c:v>
                </c:pt>
                <c:pt idx="9">
                  <c:v>3.2499999999999991</c:v>
                </c:pt>
                <c:pt idx="10">
                  <c:v>3.5333333333333328</c:v>
                </c:pt>
                <c:pt idx="11">
                  <c:v>3.8166666666666647</c:v>
                </c:pt>
                <c:pt idx="12">
                  <c:v>4.0999999999999996</c:v>
                </c:pt>
                <c:pt idx="13">
                  <c:v>3.9749999999999992</c:v>
                </c:pt>
                <c:pt idx="14">
                  <c:v>3.8499999999999992</c:v>
                </c:pt>
                <c:pt idx="15">
                  <c:v>3.7249999999999996</c:v>
                </c:pt>
                <c:pt idx="16">
                  <c:v>3.5999999999999992</c:v>
                </c:pt>
                <c:pt idx="17">
                  <c:v>3.4749999999999992</c:v>
                </c:pt>
                <c:pt idx="18">
                  <c:v>3.3499999999999992</c:v>
                </c:pt>
                <c:pt idx="19">
                  <c:v>3.2249999999999996</c:v>
                </c:pt>
                <c:pt idx="20">
                  <c:v>3.0999999999999992</c:v>
                </c:pt>
                <c:pt idx="21">
                  <c:v>2.9749999999999992</c:v>
                </c:pt>
                <c:pt idx="22">
                  <c:v>2.8499999999999992</c:v>
                </c:pt>
                <c:pt idx="23">
                  <c:v>2.7249999999999996</c:v>
                </c:pt>
                <c:pt idx="24">
                  <c:v>2.6</c:v>
                </c:pt>
                <c:pt idx="25">
                  <c:v>2.6750000000000003</c:v>
                </c:pt>
                <c:pt idx="26">
                  <c:v>2.7500000000000004</c:v>
                </c:pt>
                <c:pt idx="27">
                  <c:v>2.8250000000000002</c:v>
                </c:pt>
                <c:pt idx="28">
                  <c:v>2.9000000000000008</c:v>
                </c:pt>
                <c:pt idx="29">
                  <c:v>2.9750000000000005</c:v>
                </c:pt>
                <c:pt idx="30">
                  <c:v>3.0500000000000007</c:v>
                </c:pt>
                <c:pt idx="31">
                  <c:v>3.1250000000000013</c:v>
                </c:pt>
                <c:pt idx="32">
                  <c:v>3.2000000000000015</c:v>
                </c:pt>
                <c:pt idx="33">
                  <c:v>3.2750000000000017</c:v>
                </c:pt>
                <c:pt idx="34">
                  <c:v>3.3500000000000014</c:v>
                </c:pt>
                <c:pt idx="35">
                  <c:v>3.425000000000002</c:v>
                </c:pt>
                <c:pt idx="36">
                  <c:v>3.5</c:v>
                </c:pt>
                <c:pt idx="37">
                  <c:v>3.4749999999999996</c:v>
                </c:pt>
                <c:pt idx="38">
                  <c:v>3.4499999999999997</c:v>
                </c:pt>
                <c:pt idx="39">
                  <c:v>3.4250000000000003</c:v>
                </c:pt>
                <c:pt idx="40">
                  <c:v>3.4000000000000004</c:v>
                </c:pt>
                <c:pt idx="41">
                  <c:v>3.375</c:v>
                </c:pt>
                <c:pt idx="42">
                  <c:v>3.35</c:v>
                </c:pt>
                <c:pt idx="43">
                  <c:v>3.3250000000000002</c:v>
                </c:pt>
                <c:pt idx="44">
                  <c:v>3.3000000000000007</c:v>
                </c:pt>
                <c:pt idx="45">
                  <c:v>3.2750000000000008</c:v>
                </c:pt>
                <c:pt idx="46">
                  <c:v>3.2500000000000009</c:v>
                </c:pt>
                <c:pt idx="47">
                  <c:v>3.225000000000001</c:v>
                </c:pt>
                <c:pt idx="48">
                  <c:v>3.2</c:v>
                </c:pt>
                <c:pt idx="49">
                  <c:v>3.1750000000000003</c:v>
                </c:pt>
                <c:pt idx="50">
                  <c:v>3.1500000000000004</c:v>
                </c:pt>
                <c:pt idx="51">
                  <c:v>3.1250000000000004</c:v>
                </c:pt>
                <c:pt idx="52">
                  <c:v>3.1000000000000005</c:v>
                </c:pt>
                <c:pt idx="53">
                  <c:v>3.0750000000000002</c:v>
                </c:pt>
                <c:pt idx="54">
                  <c:v>3.0500000000000007</c:v>
                </c:pt>
                <c:pt idx="55">
                  <c:v>3.0250000000000008</c:v>
                </c:pt>
                <c:pt idx="56">
                  <c:v>3.0000000000000009</c:v>
                </c:pt>
                <c:pt idx="57">
                  <c:v>2.9750000000000005</c:v>
                </c:pt>
                <c:pt idx="58">
                  <c:v>2.9500000000000006</c:v>
                </c:pt>
                <c:pt idx="59">
                  <c:v>2.9250000000000007</c:v>
                </c:pt>
                <c:pt idx="60">
                  <c:v>2.9</c:v>
                </c:pt>
                <c:pt idx="61">
                  <c:v>2.9499999999999997</c:v>
                </c:pt>
                <c:pt idx="62">
                  <c:v>2.9999999999999991</c:v>
                </c:pt>
                <c:pt idx="63">
                  <c:v>3.0499999999999994</c:v>
                </c:pt>
                <c:pt idx="64">
                  <c:v>3.0999999999999988</c:v>
                </c:pt>
                <c:pt idx="65">
                  <c:v>3.149999999999999</c:v>
                </c:pt>
                <c:pt idx="66">
                  <c:v>3.1999999999999988</c:v>
                </c:pt>
                <c:pt idx="67">
                  <c:v>3.2499999999999991</c:v>
                </c:pt>
                <c:pt idx="68">
                  <c:v>3.2999999999999985</c:v>
                </c:pt>
                <c:pt idx="69">
                  <c:v>3.3499999999999983</c:v>
                </c:pt>
                <c:pt idx="70">
                  <c:v>3.3999999999999977</c:v>
                </c:pt>
                <c:pt idx="71">
                  <c:v>3.449999999999998</c:v>
                </c:pt>
                <c:pt idx="72">
                  <c:v>3.5</c:v>
                </c:pt>
                <c:pt idx="73">
                  <c:v>4.0274735746156809</c:v>
                </c:pt>
                <c:pt idx="74">
                  <c:v>4.0563863536950908</c:v>
                </c:pt>
                <c:pt idx="75">
                  <c:v>3.9177895220048544</c:v>
                </c:pt>
                <c:pt idx="76">
                  <c:v>3.8178561618262647</c:v>
                </c:pt>
                <c:pt idx="77" formatCode="0.00">
                  <c:v>3.7869058093455461</c:v>
                </c:pt>
                <c:pt idx="78">
                  <c:v>3.9654429469952368</c:v>
                </c:pt>
                <c:pt idx="79">
                  <c:v>4.3395643707093638</c:v>
                </c:pt>
                <c:pt idx="80">
                  <c:v>4.4942574857615432</c:v>
                </c:pt>
                <c:pt idx="81">
                  <c:v>4.8324864589019931</c:v>
                </c:pt>
                <c:pt idx="82">
                  <c:v>4.855675963486763</c:v>
                </c:pt>
                <c:pt idx="83">
                  <c:v>4.9449396493965079</c:v>
                </c:pt>
                <c:pt idx="84">
                  <c:v>5.2328715325011874</c:v>
                </c:pt>
                <c:pt idx="85">
                  <c:v>5.5724347849690234</c:v>
                </c:pt>
                <c:pt idx="86">
                  <c:v>5.610631510822552</c:v>
                </c:pt>
                <c:pt idx="87">
                  <c:v>5.5110755955963899</c:v>
                </c:pt>
                <c:pt idx="88">
                  <c:v>5.380457003378079</c:v>
                </c:pt>
                <c:pt idx="89">
                  <c:v>5.3355358849015264</c:v>
                </c:pt>
                <c:pt idx="90">
                  <c:v>5.6110120277592506</c:v>
                </c:pt>
                <c:pt idx="91">
                  <c:v>6.0791735507305003</c:v>
                </c:pt>
                <c:pt idx="92">
                  <c:v>6.3926420445584959</c:v>
                </c:pt>
                <c:pt idx="93">
                  <c:v>6.7929472965790927</c:v>
                </c:pt>
                <c:pt idx="94">
                  <c:v>6.8046100312165354</c:v>
                </c:pt>
                <c:pt idx="95">
                  <c:v>7.017278272527582</c:v>
                </c:pt>
                <c:pt idx="96">
                  <c:v>7.4838651775454261</c:v>
                </c:pt>
                <c:pt idx="97">
                  <c:v>8.0530586923463403</c:v>
                </c:pt>
                <c:pt idx="98">
                  <c:v>8.266563059366046</c:v>
                </c:pt>
                <c:pt idx="99">
                  <c:v>8.3698192875266546</c:v>
                </c:pt>
                <c:pt idx="100">
                  <c:v>8.1759277636556522</c:v>
                </c:pt>
                <c:pt idx="101">
                  <c:v>8.131372193891174</c:v>
                </c:pt>
                <c:pt idx="102">
                  <c:v>8.3904310066646275</c:v>
                </c:pt>
                <c:pt idx="103">
                  <c:v>8.7937181895933918</c:v>
                </c:pt>
                <c:pt idx="104">
                  <c:v>8.9619617141046142</c:v>
                </c:pt>
                <c:pt idx="105">
                  <c:v>9.0464107983923494</c:v>
                </c:pt>
                <c:pt idx="106">
                  <c:v>8.9184386736267047</c:v>
                </c:pt>
                <c:pt idx="107">
                  <c:v>8.9549723239821777</c:v>
                </c:pt>
                <c:pt idx="108">
                  <c:v>9.3711984151967691</c:v>
                </c:pt>
                <c:pt idx="109">
                  <c:v>9.761654445983762</c:v>
                </c:pt>
                <c:pt idx="110">
                  <c:v>9.7167292291907934</c:v>
                </c:pt>
                <c:pt idx="111">
                  <c:v>9.473499497759116</c:v>
                </c:pt>
                <c:pt idx="112">
                  <c:v>9.0394578473889382</c:v>
                </c:pt>
                <c:pt idx="113">
                  <c:v>8.7064827415800856</c:v>
                </c:pt>
                <c:pt idx="114">
                  <c:v>8.6595397166383226</c:v>
                </c:pt>
                <c:pt idx="115">
                  <c:v>9.0107887068188433</c:v>
                </c:pt>
                <c:pt idx="116">
                  <c:v>8.9635218132685335</c:v>
                </c:pt>
                <c:pt idx="117">
                  <c:v>8.7910283445979029</c:v>
                </c:pt>
                <c:pt idx="118">
                  <c:v>8.543011065303924</c:v>
                </c:pt>
                <c:pt idx="119">
                  <c:v>8.4865532790133464</c:v>
                </c:pt>
                <c:pt idx="120">
                  <c:v>8.7770364574907607</c:v>
                </c:pt>
                <c:pt idx="121">
                  <c:v>9.1132463742763701</c:v>
                </c:pt>
                <c:pt idx="122">
                  <c:v>8.9602878856761699</c:v>
                </c:pt>
                <c:pt idx="123">
                  <c:v>8.6795532158863846</c:v>
                </c:pt>
                <c:pt idx="124">
                  <c:v>8.3315676479263043</c:v>
                </c:pt>
                <c:pt idx="125">
                  <c:v>8.0864802589962501</c:v>
                </c:pt>
                <c:pt idx="126">
                  <c:v>8.0805006419916783</c:v>
                </c:pt>
                <c:pt idx="127">
                  <c:v>8.4618002994425048</c:v>
                </c:pt>
                <c:pt idx="128">
                  <c:v>8.5364204017286163</c:v>
                </c:pt>
                <c:pt idx="129">
                  <c:v>8.4755197767323445</c:v>
                </c:pt>
                <c:pt idx="130">
                  <c:v>8.4225441958272036</c:v>
                </c:pt>
                <c:pt idx="131">
                  <c:v>8.4584648014659489</c:v>
                </c:pt>
                <c:pt idx="132">
                  <c:v>8.8968117525287926</c:v>
                </c:pt>
                <c:pt idx="133">
                  <c:v>9.4141316904120149</c:v>
                </c:pt>
                <c:pt idx="134">
                  <c:v>9.3419137466307252</c:v>
                </c:pt>
                <c:pt idx="135">
                  <c:v>9.0811128224874853</c:v>
                </c:pt>
                <c:pt idx="136">
                  <c:v>8.7713549974056928</c:v>
                </c:pt>
                <c:pt idx="137">
                  <c:v>8.6068950938755115</c:v>
                </c:pt>
                <c:pt idx="138">
                  <c:v>8.7303841497396082</c:v>
                </c:pt>
                <c:pt idx="139">
                  <c:v>9.1829203097245937</c:v>
                </c:pt>
                <c:pt idx="140">
                  <c:v>9.3566757300007843</c:v>
                </c:pt>
                <c:pt idx="141">
                  <c:v>9.444703123113797</c:v>
                </c:pt>
                <c:pt idx="142">
                  <c:v>9.277778614447783</c:v>
                </c:pt>
                <c:pt idx="143">
                  <c:v>9.3371800666569698</c:v>
                </c:pt>
                <c:pt idx="144">
                  <c:v>9.8000000000000007</c:v>
                </c:pt>
                <c:pt idx="145">
                  <c:v>10.221079808511908</c:v>
                </c:pt>
                <c:pt idx="146">
                  <c:v>10.203956244838515</c:v>
                </c:pt>
                <c:pt idx="147">
                  <c:v>10.016146970617823</c:v>
                </c:pt>
                <c:pt idx="148">
                  <c:v>9.6332222859990519</c:v>
                </c:pt>
                <c:pt idx="149">
                  <c:v>9.4429765701924779</c:v>
                </c:pt>
                <c:pt idx="150" formatCode="0.00">
                  <c:v>9.523154185089016</c:v>
                </c:pt>
                <c:pt idx="151" formatCode="0.00">
                  <c:v>9.8806947774723692</c:v>
                </c:pt>
                <c:pt idx="152">
                  <c:v>9.9683052779725099</c:v>
                </c:pt>
                <c:pt idx="153">
                  <c:v>10.052365027802187</c:v>
                </c:pt>
                <c:pt idx="154">
                  <c:v>9.9247712013959699</c:v>
                </c:pt>
                <c:pt idx="155">
                  <c:v>9.8996911351845966</c:v>
                </c:pt>
                <c:pt idx="156">
                  <c:v>10.306007207859031</c:v>
                </c:pt>
                <c:pt idx="157">
                  <c:v>10.837320678875431</c:v>
                </c:pt>
                <c:pt idx="158">
                  <c:v>10.862307600229812</c:v>
                </c:pt>
                <c:pt idx="159">
                  <c:v>10.653639212833957</c:v>
                </c:pt>
                <c:pt idx="160">
                  <c:v>10.201491909876852</c:v>
                </c:pt>
                <c:pt idx="161">
                  <c:v>9.9222092177968442</c:v>
                </c:pt>
                <c:pt idx="162">
                  <c:v>9.8666157759164861</c:v>
                </c:pt>
                <c:pt idx="163">
                  <c:v>9.1990875998808015</c:v>
                </c:pt>
                <c:pt idx="164">
                  <c:v>9.2756965313384576</c:v>
                </c:pt>
                <c:pt idx="165">
                  <c:v>9.0755775145544924</c:v>
                </c:pt>
                <c:pt idx="166">
                  <c:v>8.9162940883329327</c:v>
                </c:pt>
                <c:pt idx="167">
                  <c:v>8.9037705509576046</c:v>
                </c:pt>
                <c:pt idx="168">
                  <c:v>9.4671625046034222</c:v>
                </c:pt>
                <c:pt idx="169">
                  <c:v>9.8168626845449829</c:v>
                </c:pt>
                <c:pt idx="170">
                  <c:v>9.6463035684051572</c:v>
                </c:pt>
                <c:pt idx="171">
                  <c:v>9.4096963332490873</c:v>
                </c:pt>
                <c:pt idx="172">
                  <c:v>8.9183585997236516</c:v>
                </c:pt>
                <c:pt idx="173">
                  <c:v>8.6093702429194199</c:v>
                </c:pt>
                <c:pt idx="174">
                  <c:v>8.5854117496614393</c:v>
                </c:pt>
                <c:pt idx="175">
                  <c:v>8.8302711486454406</c:v>
                </c:pt>
                <c:pt idx="176">
                  <c:v>8.9137633735825759</c:v>
                </c:pt>
                <c:pt idx="177">
                  <c:v>8.8026195616074414</c:v>
                </c:pt>
                <c:pt idx="178">
                  <c:v>8.4862301945736398</c:v>
                </c:pt>
                <c:pt idx="179">
                  <c:v>8.4274401512376649</c:v>
                </c:pt>
                <c:pt idx="180">
                  <c:v>8.8770197544510037</c:v>
                </c:pt>
                <c:pt idx="181">
                  <c:v>9.162598780047464</c:v>
                </c:pt>
                <c:pt idx="182">
                  <c:v>9.0612392652353968</c:v>
                </c:pt>
                <c:pt idx="183">
                  <c:v>8.8199683389332826</c:v>
                </c:pt>
                <c:pt idx="184">
                  <c:v>8.3144661865849852</c:v>
                </c:pt>
                <c:pt idx="185">
                  <c:v>7.8979498350984532</c:v>
                </c:pt>
                <c:pt idx="186">
                  <c:v>7.7369631918675426</c:v>
                </c:pt>
                <c:pt idx="187">
                  <c:v>7.9150490846504082</c:v>
                </c:pt>
                <c:pt idx="188">
                  <c:v>7.9260015340718688</c:v>
                </c:pt>
                <c:pt idx="189">
                  <c:v>7.7875560128491728</c:v>
                </c:pt>
                <c:pt idx="190">
                  <c:v>7.4288762841371376</c:v>
                </c:pt>
                <c:pt idx="191">
                  <c:v>7.279071278106179</c:v>
                </c:pt>
                <c:pt idx="192">
                  <c:v>7.665583841947984</c:v>
                </c:pt>
                <c:pt idx="193">
                  <c:v>7.9023878678160546</c:v>
                </c:pt>
                <c:pt idx="194">
                  <c:v>7.684433564090666</c:v>
                </c:pt>
                <c:pt idx="195">
                  <c:v>7.2606254539957629</c:v>
                </c:pt>
                <c:pt idx="196">
                  <c:v>6.7587820977964013</c:v>
                </c:pt>
                <c:pt idx="197">
                  <c:v>6.4113819599242392</c:v>
                </c:pt>
                <c:pt idx="198">
                  <c:v>6.2886496252031208</c:v>
                </c:pt>
                <c:pt idx="199">
                  <c:v>6.4182231696798144</c:v>
                </c:pt>
                <c:pt idx="200">
                  <c:v>6.3539115912077468</c:v>
                </c:pt>
                <c:pt idx="201">
                  <c:v>6.1574673069241586</c:v>
                </c:pt>
                <c:pt idx="202">
                  <c:v>5.7828978515228711</c:v>
                </c:pt>
                <c:pt idx="203">
                  <c:v>5.6371350632369168</c:v>
                </c:pt>
                <c:pt idx="204">
                  <c:v>5.9822981716527286</c:v>
                </c:pt>
                <c:pt idx="205">
                  <c:v>6.1199094981953213</c:v>
                </c:pt>
                <c:pt idx="206">
                  <c:v>5.9438033287283272</c:v>
                </c:pt>
                <c:pt idx="207">
                  <c:v>5.608863186335622</c:v>
                </c:pt>
                <c:pt idx="208">
                  <c:v>5.2423416802595497</c:v>
                </c:pt>
                <c:pt idx="209">
                  <c:v>5.0390937281542971</c:v>
                </c:pt>
                <c:pt idx="210">
                  <c:v>5.0112566993493353</c:v>
                </c:pt>
                <c:pt idx="211">
                  <c:v>5.2627179880820263</c:v>
                </c:pt>
                <c:pt idx="212">
                  <c:v>5.3188859841472294</c:v>
                </c:pt>
                <c:pt idx="213">
                  <c:v>5.3102598658326068</c:v>
                </c:pt>
                <c:pt idx="214">
                  <c:v>5.2015897329156191</c:v>
                </c:pt>
                <c:pt idx="215">
                  <c:v>5.3412784398699893</c:v>
                </c:pt>
                <c:pt idx="216">
                  <c:v>5.9601641680320654</c:v>
                </c:pt>
                <c:pt idx="217">
                  <c:v>6.7963461684877391</c:v>
                </c:pt>
                <c:pt idx="218">
                  <c:v>7.3767345341612707</c:v>
                </c:pt>
                <c:pt idx="219">
                  <c:v>7.7379213388647203</c:v>
                </c:pt>
                <c:pt idx="220">
                  <c:v>7.8502860084224615</c:v>
                </c:pt>
                <c:pt idx="221">
                  <c:v>7.8754584893089294</c:v>
                </c:pt>
                <c:pt idx="222">
                  <c:v>7.987438102951038</c:v>
                </c:pt>
                <c:pt idx="223">
                  <c:v>8.3549691827499295</c:v>
                </c:pt>
                <c:pt idx="224">
                  <c:v>8.4928658795188028</c:v>
                </c:pt>
                <c:pt idx="225">
                  <c:v>8.5705370855852046</c:v>
                </c:pt>
                <c:pt idx="226">
                  <c:v>8.4833005756247619</c:v>
                </c:pt>
                <c:pt idx="227">
                  <c:v>8.6275220807976751</c:v>
                </c:pt>
                <c:pt idx="228">
                  <c:v>9.2444706038979909</c:v>
                </c:pt>
                <c:pt idx="229">
                  <c:v>9.8325830222820549</c:v>
                </c:pt>
                <c:pt idx="230">
                  <c:v>9.9388270671433681</c:v>
                </c:pt>
                <c:pt idx="231">
                  <c:v>9.7258494540940745</c:v>
                </c:pt>
                <c:pt idx="232">
                  <c:v>9.1539288617708472</c:v>
                </c:pt>
                <c:pt idx="233">
                  <c:v>8.7250840530074463</c:v>
                </c:pt>
                <c:pt idx="234">
                  <c:v>8.5242866308485592</c:v>
                </c:pt>
                <c:pt idx="235">
                  <c:v>8.6633543866719549</c:v>
                </c:pt>
                <c:pt idx="236">
                  <c:v>8.5901329879718187</c:v>
                </c:pt>
                <c:pt idx="237">
                  <c:v>8.5247305011730106</c:v>
                </c:pt>
                <c:pt idx="238">
                  <c:v>8.4502451379843215</c:v>
                </c:pt>
                <c:pt idx="239">
                  <c:v>8.5785603038391081</c:v>
                </c:pt>
                <c:pt idx="240">
                  <c:v>9.5664645425634376</c:v>
                </c:pt>
                <c:pt idx="241">
                  <c:v>9.7266093418958359</c:v>
                </c:pt>
                <c:pt idx="242">
                  <c:v>9.5886121859408284</c:v>
                </c:pt>
                <c:pt idx="243">
                  <c:v>9.2074029271656777</c:v>
                </c:pt>
                <c:pt idx="244">
                  <c:v>8.6196409887935044</c:v>
                </c:pt>
                <c:pt idx="245">
                  <c:v>8.1897680685639695</c:v>
                </c:pt>
                <c:pt idx="246">
                  <c:v>8.059281249255914</c:v>
                </c:pt>
                <c:pt idx="247">
                  <c:v>8.22754931402506</c:v>
                </c:pt>
                <c:pt idx="248">
                  <c:v>8.159345806666261</c:v>
                </c:pt>
                <c:pt idx="249">
                  <c:v>8.0225535603281468</c:v>
                </c:pt>
                <c:pt idx="250">
                  <c:v>7.9164607131834881</c:v>
                </c:pt>
                <c:pt idx="251">
                  <c:v>8.0016562688620407</c:v>
                </c:pt>
                <c:pt idx="252">
                  <c:v>8.6169069038877151</c:v>
                </c:pt>
                <c:pt idx="253">
                  <c:v>9.0821474175621688</c:v>
                </c:pt>
                <c:pt idx="254">
                  <c:v>9.2118916288494557</c:v>
                </c:pt>
                <c:pt idx="255">
                  <c:v>8.9143535585893527</c:v>
                </c:pt>
                <c:pt idx="256">
                  <c:v>8.4417748272468103</c:v>
                </c:pt>
                <c:pt idx="257">
                  <c:v>8.1877936646219656</c:v>
                </c:pt>
                <c:pt idx="258">
                  <c:v>8.0674396711342542</c:v>
                </c:pt>
                <c:pt idx="259">
                  <c:v>8.3120618295240547</c:v>
                </c:pt>
                <c:pt idx="260">
                  <c:v>8.3324641181807895</c:v>
                </c:pt>
                <c:pt idx="261">
                  <c:v>8.4459121384969524</c:v>
                </c:pt>
                <c:pt idx="262">
                  <c:v>8.4899350799837805</c:v>
                </c:pt>
                <c:pt idx="263">
                  <c:v>8.6920952738291675</c:v>
                </c:pt>
                <c:pt idx="264">
                  <c:v>9.3580202223638747</c:v>
                </c:pt>
              </c:numCache>
            </c:numRef>
          </c:val>
        </c:ser>
        <c:ser>
          <c:idx val="1"/>
          <c:order val="1"/>
          <c:tx>
            <c:v>podíl nezaměstnaných osob</c:v>
          </c:tx>
          <c:marker>
            <c:symbol val="none"/>
          </c:marker>
          <c:cat>
            <c:multiLvlStrRef>
              <c:f>(vyvoj_MN!$A$1:$BU$2;vyvoj_MN!$A$6:$HJ$7)</c:f>
              <c:multiLvlStrCache>
                <c:ptCount val="291"/>
                <c:lvl>
                  <c:pt idx="0">
                    <c:v>XII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V</c:v>
                  </c:pt>
                  <c:pt idx="6">
                    <c:v>VI</c:v>
                  </c:pt>
                  <c:pt idx="7">
                    <c:v>VII</c:v>
                  </c:pt>
                  <c:pt idx="8">
                    <c:v>VIII</c:v>
                  </c:pt>
                  <c:pt idx="9">
                    <c:v>IX</c:v>
                  </c:pt>
                  <c:pt idx="10">
                    <c:v>X</c:v>
                  </c:pt>
                  <c:pt idx="11">
                    <c:v>XI</c:v>
                  </c:pt>
                  <c:pt idx="12">
                    <c:v>XII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V</c:v>
                  </c:pt>
                  <c:pt idx="18">
                    <c:v>VI</c:v>
                  </c:pt>
                  <c:pt idx="19">
                    <c:v>VII</c:v>
                  </c:pt>
                  <c:pt idx="20">
                    <c:v>VIII</c:v>
                  </c:pt>
                  <c:pt idx="21">
                    <c:v>IX</c:v>
                  </c:pt>
                  <c:pt idx="22">
                    <c:v>X</c:v>
                  </c:pt>
                  <c:pt idx="23">
                    <c:v>XI</c:v>
                  </c:pt>
                  <c:pt idx="24">
                    <c:v>XII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V</c:v>
                  </c:pt>
                  <c:pt idx="30">
                    <c:v>VI</c:v>
                  </c:pt>
                  <c:pt idx="31">
                    <c:v>VII</c:v>
                  </c:pt>
                  <c:pt idx="32">
                    <c:v>VIII</c:v>
                  </c:pt>
                  <c:pt idx="33">
                    <c:v>IX</c:v>
                  </c:pt>
                  <c:pt idx="34">
                    <c:v>X</c:v>
                  </c:pt>
                  <c:pt idx="35">
                    <c:v>XI</c:v>
                  </c:pt>
                  <c:pt idx="36">
                    <c:v>XII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  <c:pt idx="41">
                    <c:v>V</c:v>
                  </c:pt>
                  <c:pt idx="42">
                    <c:v>VI</c:v>
                  </c:pt>
                  <c:pt idx="43">
                    <c:v>VII</c:v>
                  </c:pt>
                  <c:pt idx="44">
                    <c:v>VIII</c:v>
                  </c:pt>
                  <c:pt idx="45">
                    <c:v>IX</c:v>
                  </c:pt>
                  <c:pt idx="46">
                    <c:v>X</c:v>
                  </c:pt>
                  <c:pt idx="47">
                    <c:v>XI</c:v>
                  </c:pt>
                  <c:pt idx="48">
                    <c:v>XII</c:v>
                  </c:pt>
                  <c:pt idx="49">
                    <c:v>I</c:v>
                  </c:pt>
                  <c:pt idx="50">
                    <c:v>II</c:v>
                  </c:pt>
                  <c:pt idx="51">
                    <c:v>III</c:v>
                  </c:pt>
                  <c:pt idx="52">
                    <c:v>IV</c:v>
                  </c:pt>
                  <c:pt idx="53">
                    <c:v>V</c:v>
                  </c:pt>
                  <c:pt idx="54">
                    <c:v>VI</c:v>
                  </c:pt>
                  <c:pt idx="55">
                    <c:v>VII</c:v>
                  </c:pt>
                  <c:pt idx="56">
                    <c:v>VIII</c:v>
                  </c:pt>
                  <c:pt idx="57">
                    <c:v>IX</c:v>
                  </c:pt>
                  <c:pt idx="58">
                    <c:v>X</c:v>
                  </c:pt>
                  <c:pt idx="59">
                    <c:v>XI</c:v>
                  </c:pt>
                  <c:pt idx="60">
                    <c:v>XII</c:v>
                  </c:pt>
                  <c:pt idx="61">
                    <c:v>I</c:v>
                  </c:pt>
                  <c:pt idx="62">
                    <c:v>II</c:v>
                  </c:pt>
                  <c:pt idx="63">
                    <c:v>III</c:v>
                  </c:pt>
                  <c:pt idx="64">
                    <c:v>IV</c:v>
                  </c:pt>
                  <c:pt idx="65">
                    <c:v>V</c:v>
                  </c:pt>
                  <c:pt idx="66">
                    <c:v>VI</c:v>
                  </c:pt>
                  <c:pt idx="67">
                    <c:v>VII</c:v>
                  </c:pt>
                  <c:pt idx="68">
                    <c:v>VIII</c:v>
                  </c:pt>
                  <c:pt idx="69">
                    <c:v>IX</c:v>
                  </c:pt>
                  <c:pt idx="70">
                    <c:v>X</c:v>
                  </c:pt>
                  <c:pt idx="71">
                    <c:v>XI</c:v>
                  </c:pt>
                  <c:pt idx="72">
                    <c:v>XII</c:v>
                  </c:pt>
                  <c:pt idx="73">
                    <c:v>I</c:v>
                  </c:pt>
                  <c:pt idx="74">
                    <c:v>II</c:v>
                  </c:pt>
                  <c:pt idx="75">
                    <c:v>III</c:v>
                  </c:pt>
                  <c:pt idx="76">
                    <c:v>IV</c:v>
                  </c:pt>
                  <c:pt idx="77">
                    <c:v>V</c:v>
                  </c:pt>
                  <c:pt idx="78">
                    <c:v>VI</c:v>
                  </c:pt>
                  <c:pt idx="79">
                    <c:v>VII</c:v>
                  </c:pt>
                  <c:pt idx="80">
                    <c:v>VIII</c:v>
                  </c:pt>
                  <c:pt idx="81">
                    <c:v>IX</c:v>
                  </c:pt>
                  <c:pt idx="82">
                    <c:v>X</c:v>
                  </c:pt>
                  <c:pt idx="83">
                    <c:v>XI</c:v>
                  </c:pt>
                  <c:pt idx="84">
                    <c:v>XII</c:v>
                  </c:pt>
                  <c:pt idx="85">
                    <c:v>I</c:v>
                  </c:pt>
                  <c:pt idx="86">
                    <c:v>II</c:v>
                  </c:pt>
                  <c:pt idx="87">
                    <c:v>III</c:v>
                  </c:pt>
                  <c:pt idx="88">
                    <c:v>IV</c:v>
                  </c:pt>
                  <c:pt idx="89">
                    <c:v>V</c:v>
                  </c:pt>
                  <c:pt idx="90">
                    <c:v>VI</c:v>
                  </c:pt>
                  <c:pt idx="91">
                    <c:v>VII</c:v>
                  </c:pt>
                  <c:pt idx="92">
                    <c:v>VIII</c:v>
                  </c:pt>
                  <c:pt idx="93">
                    <c:v>IX</c:v>
                  </c:pt>
                  <c:pt idx="94">
                    <c:v>X</c:v>
                  </c:pt>
                  <c:pt idx="95">
                    <c:v>XI</c:v>
                  </c:pt>
                  <c:pt idx="96">
                    <c:v>XII</c:v>
                  </c:pt>
                  <c:pt idx="97">
                    <c:v>I</c:v>
                  </c:pt>
                  <c:pt idx="98">
                    <c:v>II</c:v>
                  </c:pt>
                  <c:pt idx="99">
                    <c:v>III</c:v>
                  </c:pt>
                  <c:pt idx="100">
                    <c:v>IV</c:v>
                  </c:pt>
                  <c:pt idx="101">
                    <c:v>V</c:v>
                  </c:pt>
                  <c:pt idx="102">
                    <c:v>VI</c:v>
                  </c:pt>
                  <c:pt idx="103">
                    <c:v>VII</c:v>
                  </c:pt>
                  <c:pt idx="104">
                    <c:v>VIII</c:v>
                  </c:pt>
                  <c:pt idx="105">
                    <c:v>IX</c:v>
                  </c:pt>
                  <c:pt idx="106">
                    <c:v>X</c:v>
                  </c:pt>
                  <c:pt idx="107">
                    <c:v>XI</c:v>
                  </c:pt>
                  <c:pt idx="108">
                    <c:v>XII</c:v>
                  </c:pt>
                  <c:pt idx="109">
                    <c:v>I</c:v>
                  </c:pt>
                  <c:pt idx="110">
                    <c:v>II</c:v>
                  </c:pt>
                  <c:pt idx="111">
                    <c:v>III</c:v>
                  </c:pt>
                  <c:pt idx="112">
                    <c:v>IV</c:v>
                  </c:pt>
                  <c:pt idx="113">
                    <c:v>V</c:v>
                  </c:pt>
                  <c:pt idx="114">
                    <c:v>VI</c:v>
                  </c:pt>
                  <c:pt idx="115">
                    <c:v>VII</c:v>
                  </c:pt>
                  <c:pt idx="116">
                    <c:v>VIII</c:v>
                  </c:pt>
                  <c:pt idx="117">
                    <c:v>IX</c:v>
                  </c:pt>
                  <c:pt idx="118">
                    <c:v>X</c:v>
                  </c:pt>
                  <c:pt idx="119">
                    <c:v>XI</c:v>
                  </c:pt>
                  <c:pt idx="120">
                    <c:v>XII</c:v>
                  </c:pt>
                  <c:pt idx="121">
                    <c:v>I</c:v>
                  </c:pt>
                  <c:pt idx="122">
                    <c:v>II</c:v>
                  </c:pt>
                  <c:pt idx="123">
                    <c:v>III</c:v>
                  </c:pt>
                  <c:pt idx="124">
                    <c:v>IV</c:v>
                  </c:pt>
                  <c:pt idx="125">
                    <c:v>V</c:v>
                  </c:pt>
                  <c:pt idx="126">
                    <c:v>VI</c:v>
                  </c:pt>
                  <c:pt idx="127">
                    <c:v>VII</c:v>
                  </c:pt>
                  <c:pt idx="128">
                    <c:v>VIII</c:v>
                  </c:pt>
                  <c:pt idx="129">
                    <c:v>IX</c:v>
                  </c:pt>
                  <c:pt idx="130">
                    <c:v>X</c:v>
                  </c:pt>
                  <c:pt idx="131">
                    <c:v>XI</c:v>
                  </c:pt>
                  <c:pt idx="132">
                    <c:v>XII</c:v>
                  </c:pt>
                  <c:pt idx="133">
                    <c:v>I</c:v>
                  </c:pt>
                  <c:pt idx="134">
                    <c:v>II</c:v>
                  </c:pt>
                  <c:pt idx="135">
                    <c:v>III</c:v>
                  </c:pt>
                  <c:pt idx="136">
                    <c:v>IV</c:v>
                  </c:pt>
                  <c:pt idx="137">
                    <c:v>V</c:v>
                  </c:pt>
                  <c:pt idx="138">
                    <c:v>VI</c:v>
                  </c:pt>
                  <c:pt idx="139">
                    <c:v>VII</c:v>
                  </c:pt>
                  <c:pt idx="140">
                    <c:v>VIII</c:v>
                  </c:pt>
                  <c:pt idx="141">
                    <c:v>IX</c:v>
                  </c:pt>
                  <c:pt idx="142">
                    <c:v>X</c:v>
                  </c:pt>
                  <c:pt idx="143">
                    <c:v>XI</c:v>
                  </c:pt>
                  <c:pt idx="144">
                    <c:v>XII</c:v>
                  </c:pt>
                  <c:pt idx="145">
                    <c:v>I</c:v>
                  </c:pt>
                  <c:pt idx="146">
                    <c:v>II</c:v>
                  </c:pt>
                  <c:pt idx="147">
                    <c:v>III</c:v>
                  </c:pt>
                  <c:pt idx="148">
                    <c:v>IV</c:v>
                  </c:pt>
                  <c:pt idx="149">
                    <c:v>V</c:v>
                  </c:pt>
                  <c:pt idx="150">
                    <c:v>VI</c:v>
                  </c:pt>
                  <c:pt idx="151">
                    <c:v>VII</c:v>
                  </c:pt>
                  <c:pt idx="152">
                    <c:v>VIII</c:v>
                  </c:pt>
                  <c:pt idx="153">
                    <c:v>IX</c:v>
                  </c:pt>
                  <c:pt idx="154">
                    <c:v>X</c:v>
                  </c:pt>
                  <c:pt idx="155">
                    <c:v>XI</c:v>
                  </c:pt>
                  <c:pt idx="156">
                    <c:v>XII</c:v>
                  </c:pt>
                  <c:pt idx="157">
                    <c:v>I</c:v>
                  </c:pt>
                  <c:pt idx="158">
                    <c:v>II</c:v>
                  </c:pt>
                  <c:pt idx="159">
                    <c:v>III</c:v>
                  </c:pt>
                  <c:pt idx="160">
                    <c:v>IV</c:v>
                  </c:pt>
                  <c:pt idx="161">
                    <c:v>V</c:v>
                  </c:pt>
                  <c:pt idx="162">
                    <c:v>VI</c:v>
                  </c:pt>
                  <c:pt idx="163">
                    <c:v>VII</c:v>
                  </c:pt>
                  <c:pt idx="164">
                    <c:v>VIII</c:v>
                  </c:pt>
                  <c:pt idx="165">
                    <c:v>IX</c:v>
                  </c:pt>
                  <c:pt idx="166">
                    <c:v>X</c:v>
                  </c:pt>
                  <c:pt idx="167">
                    <c:v>XI</c:v>
                  </c:pt>
                  <c:pt idx="168">
                    <c:v>XII</c:v>
                  </c:pt>
                  <c:pt idx="169">
                    <c:v>I</c:v>
                  </c:pt>
                  <c:pt idx="170">
                    <c:v>II</c:v>
                  </c:pt>
                  <c:pt idx="171">
                    <c:v>III</c:v>
                  </c:pt>
                  <c:pt idx="172">
                    <c:v>IV</c:v>
                  </c:pt>
                  <c:pt idx="173">
                    <c:v>V</c:v>
                  </c:pt>
                  <c:pt idx="174">
                    <c:v>VI</c:v>
                  </c:pt>
                  <c:pt idx="175">
                    <c:v>VII</c:v>
                  </c:pt>
                  <c:pt idx="176">
                    <c:v>VIII</c:v>
                  </c:pt>
                  <c:pt idx="177">
                    <c:v>IX</c:v>
                  </c:pt>
                  <c:pt idx="178">
                    <c:v>X</c:v>
                  </c:pt>
                  <c:pt idx="179">
                    <c:v>XI</c:v>
                  </c:pt>
                  <c:pt idx="180">
                    <c:v>XII</c:v>
                  </c:pt>
                  <c:pt idx="181">
                    <c:v>I</c:v>
                  </c:pt>
                  <c:pt idx="182">
                    <c:v>II</c:v>
                  </c:pt>
                  <c:pt idx="183">
                    <c:v>III</c:v>
                  </c:pt>
                  <c:pt idx="184">
                    <c:v>IV</c:v>
                  </c:pt>
                  <c:pt idx="185">
                    <c:v>V</c:v>
                  </c:pt>
                  <c:pt idx="186">
                    <c:v>VI</c:v>
                  </c:pt>
                  <c:pt idx="187">
                    <c:v>VII</c:v>
                  </c:pt>
                  <c:pt idx="188">
                    <c:v>VIII</c:v>
                  </c:pt>
                  <c:pt idx="189">
                    <c:v>IX</c:v>
                  </c:pt>
                  <c:pt idx="190">
                    <c:v>X</c:v>
                  </c:pt>
                  <c:pt idx="191">
                    <c:v>XI</c:v>
                  </c:pt>
                  <c:pt idx="192">
                    <c:v>XII</c:v>
                  </c:pt>
                  <c:pt idx="193">
                    <c:v>I</c:v>
                  </c:pt>
                  <c:pt idx="194">
                    <c:v>II</c:v>
                  </c:pt>
                  <c:pt idx="195">
                    <c:v>III</c:v>
                  </c:pt>
                  <c:pt idx="196">
                    <c:v>IV</c:v>
                  </c:pt>
                  <c:pt idx="197">
                    <c:v>V</c:v>
                  </c:pt>
                  <c:pt idx="198">
                    <c:v>VI</c:v>
                  </c:pt>
                  <c:pt idx="199">
                    <c:v>VII</c:v>
                  </c:pt>
                  <c:pt idx="200">
                    <c:v>VIII</c:v>
                  </c:pt>
                  <c:pt idx="201">
                    <c:v>IX</c:v>
                  </c:pt>
                  <c:pt idx="202">
                    <c:v>X</c:v>
                  </c:pt>
                  <c:pt idx="203">
                    <c:v>XI</c:v>
                  </c:pt>
                  <c:pt idx="204">
                    <c:v>XII</c:v>
                  </c:pt>
                  <c:pt idx="205">
                    <c:v>I</c:v>
                  </c:pt>
                  <c:pt idx="206">
                    <c:v>II</c:v>
                  </c:pt>
                  <c:pt idx="207">
                    <c:v>III</c:v>
                  </c:pt>
                  <c:pt idx="208">
                    <c:v>IV</c:v>
                  </c:pt>
                  <c:pt idx="209">
                    <c:v>V</c:v>
                  </c:pt>
                  <c:pt idx="210">
                    <c:v>VI</c:v>
                  </c:pt>
                  <c:pt idx="211">
                    <c:v>VII</c:v>
                  </c:pt>
                  <c:pt idx="212">
                    <c:v>VIII</c:v>
                  </c:pt>
                  <c:pt idx="213">
                    <c:v>IX</c:v>
                  </c:pt>
                  <c:pt idx="214">
                    <c:v>X</c:v>
                  </c:pt>
                  <c:pt idx="215">
                    <c:v>XI</c:v>
                  </c:pt>
                  <c:pt idx="216">
                    <c:v>XII</c:v>
                  </c:pt>
                  <c:pt idx="217">
                    <c:v>I</c:v>
                  </c:pt>
                  <c:pt idx="218">
                    <c:v>II</c:v>
                  </c:pt>
                  <c:pt idx="219">
                    <c:v>III</c:v>
                  </c:pt>
                  <c:pt idx="220">
                    <c:v>IV</c:v>
                  </c:pt>
                  <c:pt idx="221">
                    <c:v>V</c:v>
                  </c:pt>
                  <c:pt idx="222">
                    <c:v>VI</c:v>
                  </c:pt>
                  <c:pt idx="223">
                    <c:v>VII</c:v>
                  </c:pt>
                  <c:pt idx="224">
                    <c:v>VIII</c:v>
                  </c:pt>
                  <c:pt idx="225">
                    <c:v>IX</c:v>
                  </c:pt>
                  <c:pt idx="226">
                    <c:v>X</c:v>
                  </c:pt>
                  <c:pt idx="227">
                    <c:v>XI</c:v>
                  </c:pt>
                  <c:pt idx="228">
                    <c:v>XII</c:v>
                  </c:pt>
                  <c:pt idx="229">
                    <c:v>I</c:v>
                  </c:pt>
                  <c:pt idx="230">
                    <c:v>II</c:v>
                  </c:pt>
                  <c:pt idx="231">
                    <c:v>III</c:v>
                  </c:pt>
                  <c:pt idx="232">
                    <c:v>IV</c:v>
                  </c:pt>
                  <c:pt idx="233">
                    <c:v>V</c:v>
                  </c:pt>
                  <c:pt idx="234">
                    <c:v>VI</c:v>
                  </c:pt>
                  <c:pt idx="235">
                    <c:v>VII</c:v>
                  </c:pt>
                  <c:pt idx="236">
                    <c:v>VIII</c:v>
                  </c:pt>
                  <c:pt idx="237">
                    <c:v>IX</c:v>
                  </c:pt>
                  <c:pt idx="238">
                    <c:v>X</c:v>
                  </c:pt>
                  <c:pt idx="239">
                    <c:v>XI</c:v>
                  </c:pt>
                  <c:pt idx="240">
                    <c:v>XII</c:v>
                  </c:pt>
                  <c:pt idx="241">
                    <c:v>I</c:v>
                  </c:pt>
                  <c:pt idx="242">
                    <c:v>II</c:v>
                  </c:pt>
                  <c:pt idx="243">
                    <c:v>III</c:v>
                  </c:pt>
                  <c:pt idx="244">
                    <c:v>IV</c:v>
                  </c:pt>
                  <c:pt idx="245">
                    <c:v>V</c:v>
                  </c:pt>
                  <c:pt idx="246">
                    <c:v>VI</c:v>
                  </c:pt>
                  <c:pt idx="247">
                    <c:v>VII</c:v>
                  </c:pt>
                  <c:pt idx="248">
                    <c:v>VIII</c:v>
                  </c:pt>
                  <c:pt idx="249">
                    <c:v>IX</c:v>
                  </c:pt>
                  <c:pt idx="250">
                    <c:v>X</c:v>
                  </c:pt>
                  <c:pt idx="251">
                    <c:v>XI</c:v>
                  </c:pt>
                  <c:pt idx="252">
                    <c:v>XII</c:v>
                  </c:pt>
                  <c:pt idx="253">
                    <c:v>I</c:v>
                  </c:pt>
                  <c:pt idx="254">
                    <c:v>II</c:v>
                  </c:pt>
                  <c:pt idx="255">
                    <c:v>III</c:v>
                  </c:pt>
                  <c:pt idx="256">
                    <c:v>IV</c:v>
                  </c:pt>
                  <c:pt idx="257">
                    <c:v>V</c:v>
                  </c:pt>
                  <c:pt idx="258">
                    <c:v>VI</c:v>
                  </c:pt>
                  <c:pt idx="259">
                    <c:v>VII</c:v>
                  </c:pt>
                  <c:pt idx="260">
                    <c:v>VIII</c:v>
                  </c:pt>
                  <c:pt idx="261">
                    <c:v>IX</c:v>
                  </c:pt>
                  <c:pt idx="262">
                    <c:v>X</c:v>
                  </c:pt>
                  <c:pt idx="263">
                    <c:v>XI</c:v>
                  </c:pt>
                  <c:pt idx="264">
                    <c:v>XII</c:v>
                  </c:pt>
                  <c:pt idx="265">
                    <c:v>I</c:v>
                  </c:pt>
                  <c:pt idx="266">
                    <c:v>II</c:v>
                  </c:pt>
                  <c:pt idx="267">
                    <c:v>III</c:v>
                  </c:pt>
                  <c:pt idx="268">
                    <c:v>IV</c:v>
                  </c:pt>
                  <c:pt idx="269">
                    <c:v>V</c:v>
                  </c:pt>
                  <c:pt idx="270">
                    <c:v>VI</c:v>
                  </c:pt>
                  <c:pt idx="271">
                    <c:v>VII</c:v>
                  </c:pt>
                  <c:pt idx="272">
                    <c:v>VIII</c:v>
                  </c:pt>
                  <c:pt idx="273">
                    <c:v>IX</c:v>
                  </c:pt>
                  <c:pt idx="274">
                    <c:v>X</c:v>
                  </c:pt>
                  <c:pt idx="275">
                    <c:v>XI</c:v>
                  </c:pt>
                  <c:pt idx="276">
                    <c:v>XII</c:v>
                  </c:pt>
                  <c:pt idx="277">
                    <c:v>I</c:v>
                  </c:pt>
                  <c:pt idx="278">
                    <c:v>II</c:v>
                  </c:pt>
                  <c:pt idx="279">
                    <c:v>III</c:v>
                  </c:pt>
                  <c:pt idx="280">
                    <c:v>IV</c:v>
                  </c:pt>
                  <c:pt idx="281">
                    <c:v>V</c:v>
                  </c:pt>
                  <c:pt idx="282">
                    <c:v>VI</c:v>
                  </c:pt>
                  <c:pt idx="283">
                    <c:v>VII</c:v>
                  </c:pt>
                  <c:pt idx="284">
                    <c:v>VIII</c:v>
                  </c:pt>
                  <c:pt idx="285">
                    <c:v>IX</c:v>
                  </c:pt>
                  <c:pt idx="286">
                    <c:v>X</c:v>
                  </c:pt>
                  <c:pt idx="287">
                    <c:v>XI</c:v>
                  </c:pt>
                  <c:pt idx="288">
                    <c:v>XII</c:v>
                  </c:pt>
                  <c:pt idx="289">
                    <c:v>I</c:v>
                  </c:pt>
                  <c:pt idx="290">
                    <c:v>II</c:v>
                  </c:pt>
                </c:lvl>
                <c:lvl>
                  <c:pt idx="0">
                    <c:v>1990</c:v>
                  </c:pt>
                  <c:pt idx="1">
                    <c:v>1991</c:v>
                  </c:pt>
                  <c:pt idx="13">
                    <c:v>1992</c:v>
                  </c:pt>
                  <c:pt idx="25">
                    <c:v>1993</c:v>
                  </c:pt>
                  <c:pt idx="37">
                    <c:v>1994</c:v>
                  </c:pt>
                  <c:pt idx="49">
                    <c:v>1995</c:v>
                  </c:pt>
                  <c:pt idx="61">
                    <c:v>1996</c:v>
                  </c:pt>
                  <c:pt idx="73">
                    <c:v>1997</c:v>
                  </c:pt>
                  <c:pt idx="85">
                    <c:v>1998</c:v>
                  </c:pt>
                  <c:pt idx="97">
                    <c:v>1999</c:v>
                  </c:pt>
                  <c:pt idx="109">
                    <c:v>2000</c:v>
                  </c:pt>
                  <c:pt idx="121">
                    <c:v>2001</c:v>
                  </c:pt>
                  <c:pt idx="133">
                    <c:v>2002</c:v>
                  </c:pt>
                  <c:pt idx="145">
                    <c:v>2003</c:v>
                  </c:pt>
                  <c:pt idx="157">
                    <c:v>2004</c:v>
                  </c:pt>
                  <c:pt idx="169">
                    <c:v>2005</c:v>
                  </c:pt>
                  <c:pt idx="181">
                    <c:v>2006</c:v>
                  </c:pt>
                  <c:pt idx="193">
                    <c:v>2007</c:v>
                  </c:pt>
                  <c:pt idx="205">
                    <c:v>2008</c:v>
                  </c:pt>
                  <c:pt idx="217">
                    <c:v>2009</c:v>
                  </c:pt>
                  <c:pt idx="229">
                    <c:v>2010</c:v>
                  </c:pt>
                  <c:pt idx="241">
                    <c:v>2011</c:v>
                  </c:pt>
                  <c:pt idx="253">
                    <c:v>2012</c:v>
                  </c:pt>
                  <c:pt idx="265">
                    <c:v>2013</c:v>
                  </c:pt>
                  <c:pt idx="277">
                    <c:v>2014</c:v>
                  </c:pt>
                  <c:pt idx="289">
                    <c:v>2015</c:v>
                  </c:pt>
                </c:lvl>
              </c:multiLvlStrCache>
            </c:multiLvlStrRef>
          </c:cat>
          <c:val>
            <c:numRef>
              <c:f>(vyvoj_MN!$A$4:$BU$4;vyvoj_MN!$A$9:$HJ$9)</c:f>
              <c:numCache>
                <c:formatCode>General</c:formatCode>
                <c:ptCount val="291"/>
                <c:pt idx="169" formatCode="0.0">
                  <c:v>7.2594044769681387</c:v>
                </c:pt>
                <c:pt idx="170" formatCode="0.0">
                  <c:v>7.130157991746918</c:v>
                </c:pt>
                <c:pt idx="171" formatCode="0.0">
                  <c:v>6.952194218420841</c:v>
                </c:pt>
                <c:pt idx="172" formatCode="0.0">
                  <c:v>6.6000017805511115</c:v>
                </c:pt>
                <c:pt idx="173" formatCode="0.0">
                  <c:v>6.3696576421995053</c:v>
                </c:pt>
                <c:pt idx="174" formatCode="0.0">
                  <c:v>6.3480382823662005</c:v>
                </c:pt>
                <c:pt idx="175" formatCode="0.0">
                  <c:v>6.5465477054790258</c:v>
                </c:pt>
                <c:pt idx="176" formatCode="0.0">
                  <c:v>6.604980694457204</c:v>
                </c:pt>
                <c:pt idx="177" formatCode="0.0">
                  <c:v>6.520299298910416</c:v>
                </c:pt>
                <c:pt idx="178" formatCode="0.0">
                  <c:v>6.3114993972466085</c:v>
                </c:pt>
                <c:pt idx="179" formatCode="0.0">
                  <c:v>6.2655844790951303</c:v>
                </c:pt>
                <c:pt idx="180" formatCode="0.0">
                  <c:v>6.5940828071353117</c:v>
                </c:pt>
                <c:pt idx="181" formatCode="0.0">
                  <c:v>6.8355235686335005</c:v>
                </c:pt>
                <c:pt idx="182" formatCode="0.0">
                  <c:v>6.7571493593338863</c:v>
                </c:pt>
                <c:pt idx="183" formatCode="0.0">
                  <c:v>6.5745513437081264</c:v>
                </c:pt>
                <c:pt idx="184" formatCode="0.0">
                  <c:v>6.2227405236101943</c:v>
                </c:pt>
                <c:pt idx="185" formatCode="0.0">
                  <c:v>5.9096016485937914</c:v>
                </c:pt>
                <c:pt idx="186" formatCode="0.0">
                  <c:v>5.7857787995730368</c:v>
                </c:pt>
                <c:pt idx="187" formatCode="0.0">
                  <c:v>5.9408147313689126</c:v>
                </c:pt>
                <c:pt idx="188" formatCode="0.0">
                  <c:v>5.9460819965041685</c:v>
                </c:pt>
                <c:pt idx="189" formatCode="0.0">
                  <c:v>5.8403528161693004</c:v>
                </c:pt>
                <c:pt idx="190" formatCode="0.0">
                  <c:v>5.5781782628594829</c:v>
                </c:pt>
                <c:pt idx="191" formatCode="0.0">
                  <c:v>5.463943318989406</c:v>
                </c:pt>
                <c:pt idx="192" formatCode="0.0">
                  <c:v>5.749232994204422</c:v>
                </c:pt>
                <c:pt idx="193" formatCode="0.0">
                  <c:v>5.9336617075396454</c:v>
                </c:pt>
                <c:pt idx="194" formatCode="0.0">
                  <c:v>5.765407350943816</c:v>
                </c:pt>
                <c:pt idx="195" formatCode="0.0">
                  <c:v>5.4431216111129812</c:v>
                </c:pt>
                <c:pt idx="196" formatCode="0.0">
                  <c:v>5.072732738409492</c:v>
                </c:pt>
                <c:pt idx="197" formatCode="0.0">
                  <c:v>4.8090036404623087</c:v>
                </c:pt>
                <c:pt idx="198" formatCode="0.0">
                  <c:v>4.7123884151439892</c:v>
                </c:pt>
                <c:pt idx="199" formatCode="0.0">
                  <c:v>4.8178707527577886</c:v>
                </c:pt>
                <c:pt idx="200" formatCode="0.0">
                  <c:v>4.7654156716554397</c:v>
                </c:pt>
                <c:pt idx="201" formatCode="0.0">
                  <c:v>4.6148217761237014</c:v>
                </c:pt>
                <c:pt idx="202" formatCode="0.0">
                  <c:v>4.3443806976430306</c:v>
                </c:pt>
                <c:pt idx="203" formatCode="0.0">
                  <c:v>4.2318756188875035</c:v>
                </c:pt>
                <c:pt idx="204" formatCode="0.0">
                  <c:v>4.4855265726678919</c:v>
                </c:pt>
                <c:pt idx="205" formatCode="0.0">
                  <c:v>4.6036794328432498</c:v>
                </c:pt>
                <c:pt idx="206" formatCode="0.0">
                  <c:v>4.4690103235987113</c:v>
                </c:pt>
                <c:pt idx="207" formatCode="0.0">
                  <c:v>4.2151090494263679</c:v>
                </c:pt>
                <c:pt idx="208" formatCode="0.0">
                  <c:v>4.0217678323271224</c:v>
                </c:pt>
                <c:pt idx="209" formatCode="0.0">
                  <c:v>3.7945004138144132</c:v>
                </c:pt>
                <c:pt idx="210" formatCode="0.0">
                  <c:v>3.7710198595556155</c:v>
                </c:pt>
                <c:pt idx="211" formatCode="0.0">
                  <c:v>3.9740371021602008</c:v>
                </c:pt>
                <c:pt idx="212" formatCode="0.0">
                  <c:v>4.0141271128596854</c:v>
                </c:pt>
                <c:pt idx="213" formatCode="0.0">
                  <c:v>4.0059747774454699</c:v>
                </c:pt>
                <c:pt idx="214" formatCode="0.0">
                  <c:v>3.9377375040707681</c:v>
                </c:pt>
                <c:pt idx="215" formatCode="0.0">
                  <c:v>4.0418608791139397</c:v>
                </c:pt>
                <c:pt idx="216" formatCode="0.0">
                  <c:v>4.5060253252994764</c:v>
                </c:pt>
                <c:pt idx="217" formatCode="0.0">
                  <c:v>5.1665505208557692</c:v>
                </c:pt>
                <c:pt idx="218" formatCode="0.0">
                  <c:v>5.6086343533294496</c:v>
                </c:pt>
                <c:pt idx="219" formatCode="0.0">
                  <c:v>5.8841467890847436</c:v>
                </c:pt>
                <c:pt idx="220" formatCode="0.0">
                  <c:v>5.9930083031923598</c:v>
                </c:pt>
                <c:pt idx="221" formatCode="0.0">
                  <c:v>6.0142306066079456</c:v>
                </c:pt>
                <c:pt idx="222" formatCode="0.0">
                  <c:v>6.0996454977841275</c:v>
                </c:pt>
                <c:pt idx="223" formatCode="0.0">
                  <c:v>6.4111548874579256</c:v>
                </c:pt>
                <c:pt idx="224" formatCode="0.0">
                  <c:v>6.5153711357756494</c:v>
                </c:pt>
                <c:pt idx="225" formatCode="0.0">
                  <c:v>6.5765701252178488</c:v>
                </c:pt>
                <c:pt idx="226" formatCode="0.0">
                  <c:v>6.5303270488133682</c:v>
                </c:pt>
                <c:pt idx="227" formatCode="0.0">
                  <c:v>6.6429722542643761</c:v>
                </c:pt>
                <c:pt idx="228" formatCode="0.0">
                  <c:v>7.1160683935922835</c:v>
                </c:pt>
                <c:pt idx="229" formatCode="0.0">
                  <c:v>7.5899567231510536</c:v>
                </c:pt>
                <c:pt idx="230" formatCode="0.0">
                  <c:v>7.6746054219481925</c:v>
                </c:pt>
                <c:pt idx="231" formatCode="0.0">
                  <c:v>7.512756039461852</c:v>
                </c:pt>
                <c:pt idx="232" formatCode="0.0">
                  <c:v>7.0730386732865052</c:v>
                </c:pt>
                <c:pt idx="233" formatCode="0.0">
                  <c:v>6.7474304736967161</c:v>
                </c:pt>
                <c:pt idx="234" formatCode="0.0">
                  <c:v>6.5932492093513293</c:v>
                </c:pt>
                <c:pt idx="235" formatCode="0.0">
                  <c:v>6.6989461058920412</c:v>
                </c:pt>
                <c:pt idx="236" formatCode="0.0">
                  <c:v>6.6440853212110902</c:v>
                </c:pt>
                <c:pt idx="237" formatCode="0.0">
                  <c:v>6.5963682031100097</c:v>
                </c:pt>
                <c:pt idx="238" formatCode="0.0">
                  <c:v>6.5369714114320763</c:v>
                </c:pt>
                <c:pt idx="239" formatCode="0.0">
                  <c:v>6.6391175392427497</c:v>
                </c:pt>
                <c:pt idx="240" formatCode="0.0">
                  <c:v>7.4030310069303944</c:v>
                </c:pt>
                <c:pt idx="241" formatCode="0.0">
                  <c:v>7.5810087074744272</c:v>
                </c:pt>
                <c:pt idx="242" formatCode="0.0">
                  <c:v>7.4734524559453916</c:v>
                </c:pt>
                <c:pt idx="243" formatCode="0.0">
                  <c:v>7.1863839643038245</c:v>
                </c:pt>
                <c:pt idx="244" formatCode="0.0">
                  <c:v>6.7363436956985296</c:v>
                </c:pt>
                <c:pt idx="245" formatCode="0.0">
                  <c:v>6.4060093263916995</c:v>
                </c:pt>
                <c:pt idx="246" formatCode="0.0">
                  <c:v>6.3072957221250805</c:v>
                </c:pt>
                <c:pt idx="247" formatCode="0.0">
                  <c:v>6.4437427718903768</c:v>
                </c:pt>
                <c:pt idx="248" formatCode="0.0">
                  <c:v>6.3942288873314155</c:v>
                </c:pt>
                <c:pt idx="249" formatCode="0.0">
                  <c:v>6.29206388997234</c:v>
                </c:pt>
                <c:pt idx="250" formatCode="0.0">
                  <c:v>6.2125811221236757</c:v>
                </c:pt>
                <c:pt idx="251" formatCode="0.0">
                  <c:v>6.2844195231204472</c:v>
                </c:pt>
                <c:pt idx="252" formatCode="0.0">
                  <c:v>6.7694025198106278</c:v>
                </c:pt>
                <c:pt idx="253" formatCode="0.0">
                  <c:v>7.1323599894546303</c:v>
                </c:pt>
                <c:pt idx="254" formatCode="0.0">
                  <c:v>7.2390182657379079</c:v>
                </c:pt>
                <c:pt idx="255" formatCode="0.0">
                  <c:v>7.0097531403253788</c:v>
                </c:pt>
                <c:pt idx="256" formatCode="0.0">
                  <c:v>6.6369620390368862</c:v>
                </c:pt>
                <c:pt idx="257" formatCode="0.0">
                  <c:v>6.4426869029829694</c:v>
                </c:pt>
                <c:pt idx="258" formatCode="0.0">
                  <c:v>6.3510565595616377</c:v>
                </c:pt>
                <c:pt idx="259" formatCode="0.0">
                  <c:v>6.5155684612848583</c:v>
                </c:pt>
                <c:pt idx="260" formatCode="0.0">
                  <c:v>6.5352496274617664</c:v>
                </c:pt>
                <c:pt idx="261" formatCode="0.0">
                  <c:v>6.6292178615213446</c:v>
                </c:pt>
                <c:pt idx="262" formatCode="0.0">
                  <c:v>6.677011396033528</c:v>
                </c:pt>
                <c:pt idx="263" formatCode="0.0">
                  <c:v>6.8403976623806795</c:v>
                </c:pt>
                <c:pt idx="264" formatCode="0.0">
                  <c:v>7.3665213987597102</c:v>
                </c:pt>
                <c:pt idx="265" formatCode="0.0">
                  <c:v>7.9656513887521934</c:v>
                </c:pt>
                <c:pt idx="266" formatCode="0.0">
                  <c:v>8.0857485049325337</c:v>
                </c:pt>
                <c:pt idx="267" formatCode="0.0">
                  <c:v>8.0058039375651227</c:v>
                </c:pt>
                <c:pt idx="268" formatCode="0.0">
                  <c:v>7.6996975319213314</c:v>
                </c:pt>
                <c:pt idx="269" formatCode="0.0">
                  <c:v>7.4577839553760965</c:v>
                </c:pt>
                <c:pt idx="270" formatCode="0.0">
                  <c:v>7.3358398034760492</c:v>
                </c:pt>
                <c:pt idx="271" formatCode="0.0">
                  <c:v>7.5036953685273726</c:v>
                </c:pt>
                <c:pt idx="272" formatCode="0.0">
                  <c:v>7.5262750787216914</c:v>
                </c:pt>
                <c:pt idx="273" formatCode="0.0">
                  <c:v>7.5872144880886001</c:v>
                </c:pt>
                <c:pt idx="274" formatCode="0.0">
                  <c:v>7.5732540122190803</c:v>
                </c:pt>
                <c:pt idx="275" formatCode="0.0">
                  <c:v>7.6982586776148967</c:v>
                </c:pt>
                <c:pt idx="276" formatCode="0.0">
                  <c:v>8.174745595767515</c:v>
                </c:pt>
                <c:pt idx="277" formatCode="0.0">
                  <c:v>8.6268450567374302</c:v>
                </c:pt>
                <c:pt idx="278" formatCode="0.0">
                  <c:v>8.5836570264515029</c:v>
                </c:pt>
                <c:pt idx="279" formatCode="0.0">
                  <c:v>8.3358203224656826</c:v>
                </c:pt>
                <c:pt idx="280" formatCode="0.0">
                  <c:v>7.8843460940863856</c:v>
                </c:pt>
                <c:pt idx="281" formatCode="0.0">
                  <c:v>7.5381140001103182</c:v>
                </c:pt>
                <c:pt idx="282" formatCode="0.0">
                  <c:v>7.3720647090670468</c:v>
                </c:pt>
                <c:pt idx="283" formatCode="0.0">
                  <c:v>7.4439923840686895</c:v>
                </c:pt>
                <c:pt idx="284" formatCode="0.0">
                  <c:v>7.3709933304213813</c:v>
                </c:pt>
                <c:pt idx="285" formatCode="0.0">
                  <c:v>7.2563410491334617</c:v>
                </c:pt>
                <c:pt idx="286" formatCode="0.0">
                  <c:v>7.1071210046182847</c:v>
                </c:pt>
                <c:pt idx="287" formatCode="0.0">
                  <c:v>7.0891161038153809</c:v>
                </c:pt>
                <c:pt idx="288" formatCode="0.0">
                  <c:v>7.4618353667801163</c:v>
                </c:pt>
                <c:pt idx="289" formatCode="0.0">
                  <c:v>7.6584603860920355</c:v>
                </c:pt>
                <c:pt idx="290" formatCode="0.0">
                  <c:v>7.5</c:v>
                </c:pt>
              </c:numCache>
            </c:numRef>
          </c:val>
        </c:ser>
        <c:marker val="1"/>
        <c:axId val="64793984"/>
        <c:axId val="64812160"/>
      </c:lineChart>
      <c:catAx>
        <c:axId val="64793984"/>
        <c:scaling>
          <c:orientation val="minMax"/>
        </c:scaling>
        <c:axPos val="b"/>
        <c:numFmt formatCode="General" sourceLinked="1"/>
        <c:tickLblPos val="nextTo"/>
        <c:crossAx val="64812160"/>
        <c:crosses val="autoZero"/>
        <c:auto val="1"/>
        <c:lblAlgn val="ctr"/>
        <c:lblOffset val="100"/>
      </c:catAx>
      <c:valAx>
        <c:axId val="6481216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>
                    <a:latin typeface="Calibri"/>
                  </a:rPr>
                  <a:t>[%]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1.0416689841115986E-2"/>
              <c:y val="0.15446158271311991"/>
            </c:manualLayout>
          </c:layout>
        </c:title>
        <c:numFmt formatCode="0.0" sourceLinked="1"/>
        <c:tickLblPos val="nextTo"/>
        <c:crossAx val="6479398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Vývoj míry ekonomické aktivity a míry zaměstnanosti</a:t>
            </a:r>
            <a:r>
              <a:rPr lang="cs-CZ" baseline="0"/>
              <a:t> v ČR v období let 1993 až 2013 </a:t>
            </a:r>
            <a:endParaRPr lang="cs-CZ"/>
          </a:p>
        </c:rich>
      </c:tx>
      <c:layout/>
    </c:title>
    <c:plotArea>
      <c:layout>
        <c:manualLayout>
          <c:layoutTarget val="inner"/>
          <c:xMode val="edge"/>
          <c:yMode val="edge"/>
          <c:x val="5.7009717499512814E-2"/>
          <c:y val="0.19558939110511744"/>
          <c:w val="0.9029523814293855"/>
          <c:h val="0.62343614506750156"/>
        </c:manualLayout>
      </c:layout>
      <c:lineChart>
        <c:grouping val="standard"/>
        <c:ser>
          <c:idx val="0"/>
          <c:order val="0"/>
          <c:tx>
            <c:strRef>
              <c:f>mira_EAO!$A$5</c:f>
              <c:strCache>
                <c:ptCount val="1"/>
                <c:pt idx="0">
                  <c:v>míra ekonomické aktivity</c:v>
                </c:pt>
              </c:strCache>
            </c:strRef>
          </c:tx>
          <c:marker>
            <c:symbol val="none"/>
          </c:marker>
          <c:cat>
            <c:numRef>
              <c:f>mira_EAO!$B$1:$V$1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mira_EAO!$B$5:$V$5</c:f>
              <c:numCache>
                <c:formatCode>0.0</c:formatCode>
                <c:ptCount val="21"/>
                <c:pt idx="0">
                  <c:v>61.422410195334862</c:v>
                </c:pt>
                <c:pt idx="1">
                  <c:v>61.617901970204976</c:v>
                </c:pt>
                <c:pt idx="2">
                  <c:v>61.507945920410137</c:v>
                </c:pt>
                <c:pt idx="3">
                  <c:v>61.242198741935667</c:v>
                </c:pt>
                <c:pt idx="4">
                  <c:v>61.091472749375214</c:v>
                </c:pt>
                <c:pt idx="5">
                  <c:v>61.026980053935375</c:v>
                </c:pt>
                <c:pt idx="6">
                  <c:v>60.994017298417347</c:v>
                </c:pt>
                <c:pt idx="7">
                  <c:v>60.398888167733674</c:v>
                </c:pt>
                <c:pt idx="8">
                  <c:v>59.994479847138692</c:v>
                </c:pt>
                <c:pt idx="9">
                  <c:v>59.762561927055984</c:v>
                </c:pt>
                <c:pt idx="10">
                  <c:v>59.423269761980372</c:v>
                </c:pt>
                <c:pt idx="11">
                  <c:v>59.175970664208599</c:v>
                </c:pt>
                <c:pt idx="12">
                  <c:v>59.364104267105787</c:v>
                </c:pt>
                <c:pt idx="13">
                  <c:v>59.262795433924119</c:v>
                </c:pt>
                <c:pt idx="14">
                  <c:v>58.771031957056394</c:v>
                </c:pt>
                <c:pt idx="15">
                  <c:v>58.502494359666173</c:v>
                </c:pt>
                <c:pt idx="16">
                  <c:v>58.677466306923307</c:v>
                </c:pt>
                <c:pt idx="17">
                  <c:v>58.443198840369668</c:v>
                </c:pt>
                <c:pt idx="18">
                  <c:v>58.261447806990645</c:v>
                </c:pt>
                <c:pt idx="19">
                  <c:v>58.641227167616691</c:v>
                </c:pt>
                <c:pt idx="20">
                  <c:v>59.275435742613013</c:v>
                </c:pt>
              </c:numCache>
            </c:numRef>
          </c:val>
        </c:ser>
        <c:ser>
          <c:idx val="1"/>
          <c:order val="1"/>
          <c:tx>
            <c:strRef>
              <c:f>mira_EAO!$A$6</c:f>
              <c:strCache>
                <c:ptCount val="1"/>
                <c:pt idx="0">
                  <c:v>míra zaměstnanosti</c:v>
                </c:pt>
              </c:strCache>
            </c:strRef>
          </c:tx>
          <c:marker>
            <c:symbol val="none"/>
          </c:marker>
          <c:cat>
            <c:numRef>
              <c:f>mira_EAO!$B$1:$V$1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mira_EAO!$B$6:$V$6</c:f>
              <c:numCache>
                <c:formatCode>0.0</c:formatCode>
                <c:ptCount val="21"/>
                <c:pt idx="0">
                  <c:v>58.769182575672993</c:v>
                </c:pt>
                <c:pt idx="1">
                  <c:v>58.9706245172232</c:v>
                </c:pt>
                <c:pt idx="2">
                  <c:v>59.033042817122507</c:v>
                </c:pt>
                <c:pt idx="3">
                  <c:v>58.857317429363171</c:v>
                </c:pt>
                <c:pt idx="4">
                  <c:v>58.165699553833946</c:v>
                </c:pt>
                <c:pt idx="5">
                  <c:v>57.088002700869815</c:v>
                </c:pt>
                <c:pt idx="6">
                  <c:v>55.686077508946333</c:v>
                </c:pt>
                <c:pt idx="7">
                  <c:v>55.105524601947636</c:v>
                </c:pt>
                <c:pt idx="8">
                  <c:v>55.118102622712605</c:v>
                </c:pt>
                <c:pt idx="9">
                  <c:v>55.411549233377194</c:v>
                </c:pt>
                <c:pt idx="10">
                  <c:v>54.801853699556375</c:v>
                </c:pt>
                <c:pt idx="11">
                  <c:v>54.265753592427409</c:v>
                </c:pt>
                <c:pt idx="12">
                  <c:v>54.658340887874502</c:v>
                </c:pt>
                <c:pt idx="13">
                  <c:v>55.030756628860182</c:v>
                </c:pt>
                <c:pt idx="14">
                  <c:v>55.646870936163843</c:v>
                </c:pt>
                <c:pt idx="15">
                  <c:v>55.932748989084061</c:v>
                </c:pt>
                <c:pt idx="16">
                  <c:v>54.76830825006536</c:v>
                </c:pt>
                <c:pt idx="17">
                  <c:v>54.187701531284489</c:v>
                </c:pt>
                <c:pt idx="18">
                  <c:v>54.350957774468419</c:v>
                </c:pt>
                <c:pt idx="19">
                  <c:v>54.548522522117807</c:v>
                </c:pt>
                <c:pt idx="20">
                  <c:v>55.153892924458212</c:v>
                </c:pt>
              </c:numCache>
            </c:numRef>
          </c:val>
        </c:ser>
        <c:marker val="1"/>
        <c:axId val="65127552"/>
        <c:axId val="65129088"/>
      </c:lineChart>
      <c:catAx>
        <c:axId val="65127552"/>
        <c:scaling>
          <c:orientation val="minMax"/>
        </c:scaling>
        <c:axPos val="b"/>
        <c:numFmt formatCode="General" sourceLinked="1"/>
        <c:tickLblPos val="nextTo"/>
        <c:crossAx val="65129088"/>
        <c:crosses val="autoZero"/>
        <c:auto val="1"/>
        <c:lblAlgn val="ctr"/>
        <c:lblOffset val="100"/>
      </c:catAx>
      <c:valAx>
        <c:axId val="65129088"/>
        <c:scaling>
          <c:orientation val="minMax"/>
          <c:max val="62"/>
          <c:min val="54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[</a:t>
                </a:r>
                <a:r>
                  <a:rPr lang="cs-CZ">
                    <a:latin typeface="Calibri"/>
                  </a:rPr>
                  <a:t>%]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"/>
              <c:y val="0.19832020997375299"/>
            </c:manualLayout>
          </c:layout>
        </c:title>
        <c:numFmt formatCode="0.0" sourceLinked="1"/>
        <c:tickLblPos val="nextTo"/>
        <c:crossAx val="65127552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Dlouhodobá nezaměstnanost v ČR mezi lety 1999 až 2014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1831676778107664E-2"/>
          <c:y val="0.12693079654635941"/>
          <c:w val="0.9227865625403382"/>
          <c:h val="0.66888754290329233"/>
        </c:manualLayout>
      </c:layout>
      <c:lineChart>
        <c:grouping val="standard"/>
        <c:ser>
          <c:idx val="0"/>
          <c:order val="0"/>
          <c:tx>
            <c:v>MDN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multiLvlStrRef>
              <c:f>MDN!$B$1:$BM$2</c:f>
              <c:multiLvlStrCache>
                <c:ptCount val="64"/>
                <c:lvl>
                  <c:pt idx="0">
                    <c:v>1Q</c:v>
                  </c:pt>
                  <c:pt idx="1">
                    <c:v>2Q</c:v>
                  </c:pt>
                  <c:pt idx="2">
                    <c:v>3Q</c:v>
                  </c:pt>
                  <c:pt idx="3">
                    <c:v>4Q</c:v>
                  </c:pt>
                  <c:pt idx="4">
                    <c:v>1Q</c:v>
                  </c:pt>
                  <c:pt idx="5">
                    <c:v>2Q</c:v>
                  </c:pt>
                  <c:pt idx="6">
                    <c:v>3Q</c:v>
                  </c:pt>
                  <c:pt idx="7">
                    <c:v>4Q</c:v>
                  </c:pt>
                  <c:pt idx="8">
                    <c:v>1Q</c:v>
                  </c:pt>
                  <c:pt idx="9">
                    <c:v>2Q</c:v>
                  </c:pt>
                  <c:pt idx="10">
                    <c:v>3Q</c:v>
                  </c:pt>
                  <c:pt idx="11">
                    <c:v>4Q</c:v>
                  </c:pt>
                  <c:pt idx="12">
                    <c:v>1Q</c:v>
                  </c:pt>
                  <c:pt idx="13">
                    <c:v>2Q</c:v>
                  </c:pt>
                  <c:pt idx="14">
                    <c:v>3Q</c:v>
                  </c:pt>
                  <c:pt idx="15">
                    <c:v>4Q</c:v>
                  </c:pt>
                  <c:pt idx="16">
                    <c:v>1Q</c:v>
                  </c:pt>
                  <c:pt idx="17">
                    <c:v>2Q</c:v>
                  </c:pt>
                  <c:pt idx="18">
                    <c:v>3Q</c:v>
                  </c:pt>
                  <c:pt idx="19">
                    <c:v>4Q</c:v>
                  </c:pt>
                  <c:pt idx="20">
                    <c:v>1Q</c:v>
                  </c:pt>
                  <c:pt idx="21">
                    <c:v>2Q</c:v>
                  </c:pt>
                  <c:pt idx="22">
                    <c:v>3Q</c:v>
                  </c:pt>
                  <c:pt idx="23">
                    <c:v>4Q</c:v>
                  </c:pt>
                  <c:pt idx="24">
                    <c:v>1Q</c:v>
                  </c:pt>
                  <c:pt idx="25">
                    <c:v>2Q</c:v>
                  </c:pt>
                  <c:pt idx="26">
                    <c:v>3Q</c:v>
                  </c:pt>
                  <c:pt idx="27">
                    <c:v>4Q</c:v>
                  </c:pt>
                  <c:pt idx="28">
                    <c:v>1Q</c:v>
                  </c:pt>
                  <c:pt idx="29">
                    <c:v>2Q</c:v>
                  </c:pt>
                  <c:pt idx="30">
                    <c:v>3Q</c:v>
                  </c:pt>
                  <c:pt idx="31">
                    <c:v>4Q</c:v>
                  </c:pt>
                  <c:pt idx="32">
                    <c:v>1Q</c:v>
                  </c:pt>
                  <c:pt idx="33">
                    <c:v>2Q</c:v>
                  </c:pt>
                  <c:pt idx="34">
                    <c:v>3Q</c:v>
                  </c:pt>
                  <c:pt idx="35">
                    <c:v>4Q</c:v>
                  </c:pt>
                  <c:pt idx="36">
                    <c:v>1Q</c:v>
                  </c:pt>
                  <c:pt idx="37">
                    <c:v>2Q</c:v>
                  </c:pt>
                  <c:pt idx="38">
                    <c:v>3Q</c:v>
                  </c:pt>
                  <c:pt idx="39">
                    <c:v>4Q</c:v>
                  </c:pt>
                  <c:pt idx="40">
                    <c:v>1Q</c:v>
                  </c:pt>
                  <c:pt idx="41">
                    <c:v>2Q</c:v>
                  </c:pt>
                  <c:pt idx="42">
                    <c:v>3Q</c:v>
                  </c:pt>
                  <c:pt idx="43">
                    <c:v>4Q</c:v>
                  </c:pt>
                  <c:pt idx="44">
                    <c:v>1Q</c:v>
                  </c:pt>
                  <c:pt idx="45">
                    <c:v>2Q</c:v>
                  </c:pt>
                  <c:pt idx="46">
                    <c:v>3Q</c:v>
                  </c:pt>
                  <c:pt idx="47">
                    <c:v>4Q</c:v>
                  </c:pt>
                  <c:pt idx="48">
                    <c:v>1Q</c:v>
                  </c:pt>
                  <c:pt idx="49">
                    <c:v>2Q</c:v>
                  </c:pt>
                  <c:pt idx="50">
                    <c:v>3Q</c:v>
                  </c:pt>
                  <c:pt idx="51">
                    <c:v>4Q</c:v>
                  </c:pt>
                  <c:pt idx="52">
                    <c:v>1Q</c:v>
                  </c:pt>
                  <c:pt idx="53">
                    <c:v>2Q</c:v>
                  </c:pt>
                  <c:pt idx="54">
                    <c:v>3Q</c:v>
                  </c:pt>
                  <c:pt idx="55">
                    <c:v>4Q</c:v>
                  </c:pt>
                  <c:pt idx="56">
                    <c:v>1Q</c:v>
                  </c:pt>
                  <c:pt idx="57">
                    <c:v>2Q</c:v>
                  </c:pt>
                  <c:pt idx="58">
                    <c:v>3Q</c:v>
                  </c:pt>
                  <c:pt idx="59">
                    <c:v>4Q</c:v>
                  </c:pt>
                  <c:pt idx="60">
                    <c:v>1Q</c:v>
                  </c:pt>
                  <c:pt idx="61">
                    <c:v>2Q</c:v>
                  </c:pt>
                  <c:pt idx="62">
                    <c:v>3Q</c:v>
                  </c:pt>
                  <c:pt idx="63">
                    <c:v>4Q</c:v>
                  </c:pt>
                </c:lvl>
                <c:lvl>
                  <c:pt idx="0">
                    <c:v>1999</c:v>
                  </c:pt>
                  <c:pt idx="4">
                    <c:v>2000</c:v>
                  </c:pt>
                  <c:pt idx="8">
                    <c:v>2001</c:v>
                  </c:pt>
                  <c:pt idx="12">
                    <c:v>2002</c:v>
                  </c:pt>
                  <c:pt idx="16">
                    <c:v>2003</c:v>
                  </c:pt>
                  <c:pt idx="20">
                    <c:v>2004</c:v>
                  </c:pt>
                  <c:pt idx="24">
                    <c:v>2005</c:v>
                  </c:pt>
                  <c:pt idx="28">
                    <c:v>2006</c:v>
                  </c:pt>
                  <c:pt idx="32">
                    <c:v>2007</c:v>
                  </c:pt>
                  <c:pt idx="36">
                    <c:v>2008</c:v>
                  </c:pt>
                  <c:pt idx="40">
                    <c:v>2009</c:v>
                  </c:pt>
                  <c:pt idx="44">
                    <c:v>2010</c:v>
                  </c:pt>
                  <c:pt idx="48">
                    <c:v>2011</c:v>
                  </c:pt>
                  <c:pt idx="52">
                    <c:v>2012</c:v>
                  </c:pt>
                  <c:pt idx="56">
                    <c:v>2013</c:v>
                  </c:pt>
                  <c:pt idx="60">
                    <c:v>2014</c:v>
                  </c:pt>
                </c:lvl>
              </c:multiLvlStrCache>
            </c:multiLvlStrRef>
          </c:cat>
          <c:val>
            <c:numRef>
              <c:f>MDN!$B$3:$BM$3</c:f>
              <c:numCache>
                <c:formatCode>0.0</c:formatCode>
                <c:ptCount val="64"/>
                <c:pt idx="0">
                  <c:v>1.9076906844734378</c:v>
                </c:pt>
                <c:pt idx="1">
                  <c:v>2.1214237645521692</c:v>
                </c:pt>
                <c:pt idx="2">
                  <c:v>2.543195918409785</c:v>
                </c:pt>
                <c:pt idx="3">
                  <c:v>2.78136195757331</c:v>
                </c:pt>
                <c:pt idx="4">
                  <c:v>3.1084602246721613</c:v>
                </c:pt>
                <c:pt idx="5">
                  <c:v>3.2034633861671002</c:v>
                </c:pt>
                <c:pt idx="6">
                  <c:v>3.3412552698078271</c:v>
                </c:pt>
                <c:pt idx="7">
                  <c:v>3.3691020851576088</c:v>
                </c:pt>
                <c:pt idx="8">
                  <c:v>3.3142223328620464</c:v>
                </c:pt>
                <c:pt idx="9">
                  <c:v>3.2113042832900276</c:v>
                </c:pt>
                <c:pt idx="10">
                  <c:v>3.2800326188750417</c:v>
                </c:pt>
                <c:pt idx="11">
                  <c:v>3.2974345561234015</c:v>
                </c:pt>
                <c:pt idx="12">
                  <c:v>3.3489218328841002</c:v>
                </c:pt>
                <c:pt idx="13">
                  <c:v>3.3308415166131748</c:v>
                </c:pt>
                <c:pt idx="14">
                  <c:v>3.5232034766413207</c:v>
                </c:pt>
                <c:pt idx="15">
                  <c:v>3.6473368571332223</c:v>
                </c:pt>
                <c:pt idx="16">
                  <c:v>3.7725884551530413</c:v>
                </c:pt>
                <c:pt idx="17">
                  <c:v>3.8113830163358564</c:v>
                </c:pt>
                <c:pt idx="18">
                  <c:v>4.0573877260233155</c:v>
                </c:pt>
                <c:pt idx="19">
                  <c:v>4.1483949517626728</c:v>
                </c:pt>
                <c:pt idx="20">
                  <c:v>4.3263341407934046</c:v>
                </c:pt>
                <c:pt idx="21">
                  <c:v>4.1681545284156467</c:v>
                </c:pt>
                <c:pt idx="22">
                  <c:v>4.156786509698188</c:v>
                </c:pt>
                <c:pt idx="23">
                  <c:v>4.0827846698524182</c:v>
                </c:pt>
                <c:pt idx="24">
                  <c:v>4.1404124151837713</c:v>
                </c:pt>
                <c:pt idx="25">
                  <c:v>3.9829833361151703</c:v>
                </c:pt>
                <c:pt idx="26">
                  <c:v>3.9853683814110172</c:v>
                </c:pt>
                <c:pt idx="27">
                  <c:v>3.9267910803731487</c:v>
                </c:pt>
                <c:pt idx="28">
                  <c:v>3.8515696851258161</c:v>
                </c:pt>
                <c:pt idx="29">
                  <c:v>3.614552607142099</c:v>
                </c:pt>
                <c:pt idx="30">
                  <c:v>3.5244289737299761</c:v>
                </c:pt>
                <c:pt idx="31">
                  <c:v>3.3645443775268111</c:v>
                </c:pt>
                <c:pt idx="32">
                  <c:v>3.2115374063437847</c:v>
                </c:pt>
                <c:pt idx="33">
                  <c:v>2.8900028901660737</c:v>
                </c:pt>
                <c:pt idx="34">
                  <c:v>2.6834480991993868</c:v>
                </c:pt>
                <c:pt idx="35">
                  <c:v>2.4692923326645175</c:v>
                </c:pt>
                <c:pt idx="36">
                  <c:v>2.2896804388449312</c:v>
                </c:pt>
                <c:pt idx="37">
                  <c:v>2.0255785190628974</c:v>
                </c:pt>
                <c:pt idx="38">
                  <c:v>1.8866731651281941</c:v>
                </c:pt>
                <c:pt idx="39">
                  <c:v>1.8061329960310069</c:v>
                </c:pt>
                <c:pt idx="40">
                  <c:v>1.7955936590902228</c:v>
                </c:pt>
                <c:pt idx="41">
                  <c:v>1.7868933401236098</c:v>
                </c:pt>
                <c:pt idx="42">
                  <c:v>1.9361581688639875</c:v>
                </c:pt>
                <c:pt idx="43">
                  <c:v>2.1699441892729889</c:v>
                </c:pt>
                <c:pt idx="44">
                  <c:v>2.626065368847085</c:v>
                </c:pt>
                <c:pt idx="45">
                  <c:v>2.8100803137256527</c:v>
                </c:pt>
                <c:pt idx="46">
                  <c:v>3.014863978920074</c:v>
                </c:pt>
                <c:pt idx="47">
                  <c:v>3.1243955139057404</c:v>
                </c:pt>
                <c:pt idx="48">
                  <c:v>3.2113949627183449</c:v>
                </c:pt>
                <c:pt idx="49">
                  <c:v>3.1248730672964</c:v>
                </c:pt>
                <c:pt idx="50">
                  <c:v>3.1113757146484322</c:v>
                </c:pt>
                <c:pt idx="51">
                  <c:v>3.2251352111620251</c:v>
                </c:pt>
                <c:pt idx="52">
                  <c:v>3.2567796876280037</c:v>
                </c:pt>
                <c:pt idx="53">
                  <c:v>3.1772576425224845</c:v>
                </c:pt>
                <c:pt idx="54">
                  <c:v>3.2842566516138008</c:v>
                </c:pt>
                <c:pt idx="55">
                  <c:v>3.3878530820045003</c:v>
                </c:pt>
              </c:numCache>
            </c:numRef>
          </c:val>
        </c:ser>
        <c:ser>
          <c:idx val="1"/>
          <c:order val="1"/>
          <c:tx>
            <c:v>MDN (dopočtená)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MDN!$B$4:$BM$4</c:f>
              <c:numCache>
                <c:formatCode>General</c:formatCode>
                <c:ptCount val="64"/>
                <c:pt idx="55" formatCode="0.0">
                  <c:v>3.3878530820045003</c:v>
                </c:pt>
                <c:pt idx="56" formatCode="0.0">
                  <c:v>3.6350307265377606</c:v>
                </c:pt>
                <c:pt idx="57" formatCode="0.0">
                  <c:v>3.6981068869873424</c:v>
                </c:pt>
                <c:pt idx="58" formatCode="0.0">
                  <c:v>3.9674509369962827</c:v>
                </c:pt>
                <c:pt idx="59" formatCode="0.0">
                  <c:v>4.1764558362542861</c:v>
                </c:pt>
                <c:pt idx="60" formatCode="0.0">
                  <c:v>4.4131451445825309</c:v>
                </c:pt>
                <c:pt idx="61" formatCode="0.0">
                  <c:v>4.2736114168974551</c:v>
                </c:pt>
              </c:numCache>
            </c:numRef>
          </c:val>
        </c:ser>
        <c:ser>
          <c:idx val="2"/>
          <c:order val="2"/>
          <c:tx>
            <c:v>míra registrované nezaměstnanosti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MDN!$B$5:$BM$5</c:f>
              <c:numCache>
                <c:formatCode>0.0</c:formatCode>
                <c:ptCount val="64"/>
                <c:pt idx="0">
                  <c:v>8.3698192875266759</c:v>
                </c:pt>
                <c:pt idx="1">
                  <c:v>8.3904310066646488</c:v>
                </c:pt>
                <c:pt idx="2">
                  <c:v>9.0464107983923494</c:v>
                </c:pt>
                <c:pt idx="3">
                  <c:v>9.3711984151967691</c:v>
                </c:pt>
                <c:pt idx="4">
                  <c:v>9.4734994977591267</c:v>
                </c:pt>
                <c:pt idx="5">
                  <c:v>8.6595397166383457</c:v>
                </c:pt>
                <c:pt idx="6">
                  <c:v>8.7910283445978781</c:v>
                </c:pt>
                <c:pt idx="7">
                  <c:v>8.7770364574907607</c:v>
                </c:pt>
                <c:pt idx="8">
                  <c:v>8.6795532158864059</c:v>
                </c:pt>
                <c:pt idx="9">
                  <c:v>8.0805006419916783</c:v>
                </c:pt>
                <c:pt idx="10">
                  <c:v>8.4755197767323605</c:v>
                </c:pt>
                <c:pt idx="11">
                  <c:v>8.8968117525287926</c:v>
                </c:pt>
                <c:pt idx="12">
                  <c:v>9.0811128224874853</c:v>
                </c:pt>
                <c:pt idx="13">
                  <c:v>8.7303841497396082</c:v>
                </c:pt>
                <c:pt idx="14">
                  <c:v>9.4447031231137792</c:v>
                </c:pt>
                <c:pt idx="15">
                  <c:v>9.8000000000000007</c:v>
                </c:pt>
                <c:pt idx="16">
                  <c:v>10.016146970617823</c:v>
                </c:pt>
                <c:pt idx="17">
                  <c:v>9.523154185089016</c:v>
                </c:pt>
                <c:pt idx="18">
                  <c:v>10.052365027802187</c:v>
                </c:pt>
                <c:pt idx="19">
                  <c:v>10.306007207859054</c:v>
                </c:pt>
                <c:pt idx="20">
                  <c:v>10.653639212833985</c:v>
                </c:pt>
                <c:pt idx="21">
                  <c:v>9.8666157759164861</c:v>
                </c:pt>
                <c:pt idx="22">
                  <c:v>9.0755775145545048</c:v>
                </c:pt>
                <c:pt idx="23">
                  <c:v>9.4671625046034222</c:v>
                </c:pt>
                <c:pt idx="24">
                  <c:v>9.4096963332491157</c:v>
                </c:pt>
                <c:pt idx="25">
                  <c:v>8.5854117496614393</c:v>
                </c:pt>
                <c:pt idx="26">
                  <c:v>8.802619561607461</c:v>
                </c:pt>
                <c:pt idx="27">
                  <c:v>8.8770197544510037</c:v>
                </c:pt>
                <c:pt idx="28">
                  <c:v>8.8199683389332826</c:v>
                </c:pt>
                <c:pt idx="29">
                  <c:v>7.7369631918675541</c:v>
                </c:pt>
                <c:pt idx="30">
                  <c:v>7.7875560128491728</c:v>
                </c:pt>
                <c:pt idx="31">
                  <c:v>7.6655838419479689</c:v>
                </c:pt>
                <c:pt idx="32">
                  <c:v>7.2606254539957629</c:v>
                </c:pt>
                <c:pt idx="33">
                  <c:v>6.2886496252031403</c:v>
                </c:pt>
                <c:pt idx="34">
                  <c:v>6.1574673069241586</c:v>
                </c:pt>
                <c:pt idx="35">
                  <c:v>5.9822981716527384</c:v>
                </c:pt>
                <c:pt idx="36">
                  <c:v>5.60886318633563</c:v>
                </c:pt>
                <c:pt idx="37">
                  <c:v>5.0112566993493424</c:v>
                </c:pt>
                <c:pt idx="38">
                  <c:v>5.3102598658326094</c:v>
                </c:pt>
                <c:pt idx="39">
                  <c:v>5.9601641680320654</c:v>
                </c:pt>
                <c:pt idx="40">
                  <c:v>7.7379213388647203</c:v>
                </c:pt>
                <c:pt idx="41">
                  <c:v>7.9874381029510424</c:v>
                </c:pt>
                <c:pt idx="42">
                  <c:v>8.5705370855852259</c:v>
                </c:pt>
                <c:pt idx="43">
                  <c:v>9.2444706038979909</c:v>
                </c:pt>
                <c:pt idx="44">
                  <c:v>9.725849454094071</c:v>
                </c:pt>
                <c:pt idx="45">
                  <c:v>8.5242866308485592</c:v>
                </c:pt>
                <c:pt idx="46">
                  <c:v>8.5247305011730106</c:v>
                </c:pt>
                <c:pt idx="47">
                  <c:v>9.5664645425634554</c:v>
                </c:pt>
                <c:pt idx="48">
                  <c:v>9.2074029271656777</c:v>
                </c:pt>
                <c:pt idx="49">
                  <c:v>8.0592812492559247</c:v>
                </c:pt>
                <c:pt idx="50">
                  <c:v>8.0225535603281468</c:v>
                </c:pt>
                <c:pt idx="51">
                  <c:v>8.6169069038877204</c:v>
                </c:pt>
                <c:pt idx="52">
                  <c:v>8.9143535585893527</c:v>
                </c:pt>
                <c:pt idx="53">
                  <c:v>8.0674396711342737</c:v>
                </c:pt>
                <c:pt idx="54">
                  <c:v>8.4459121384969524</c:v>
                </c:pt>
                <c:pt idx="55">
                  <c:v>9.3580202223638729</c:v>
                </c:pt>
              </c:numCache>
            </c:numRef>
          </c:val>
        </c:ser>
        <c:ser>
          <c:idx val="3"/>
          <c:order val="3"/>
          <c:tx>
            <c:v>podíl nezaměstnaných osob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MDN!$B$6:$BM$6</c:f>
              <c:numCache>
                <c:formatCode>General</c:formatCode>
                <c:ptCount val="64"/>
                <c:pt idx="56" formatCode="0.0">
                  <c:v>8.0058039375651227</c:v>
                </c:pt>
                <c:pt idx="57" formatCode="0.0">
                  <c:v>7.3358398034760475</c:v>
                </c:pt>
                <c:pt idx="58" formatCode="0.0">
                  <c:v>7.5872144880886001</c:v>
                </c:pt>
                <c:pt idx="59" formatCode="0.0">
                  <c:v>8.1747455957675168</c:v>
                </c:pt>
                <c:pt idx="60" formatCode="0.0">
                  <c:v>8.3358203224656826</c:v>
                </c:pt>
                <c:pt idx="61" formatCode="0.0">
                  <c:v>7.3720647090670468</c:v>
                </c:pt>
              </c:numCache>
            </c:numRef>
          </c:val>
        </c:ser>
        <c:marker val="1"/>
        <c:axId val="64742528"/>
        <c:axId val="64744064"/>
      </c:lineChart>
      <c:catAx>
        <c:axId val="64742528"/>
        <c:scaling>
          <c:orientation val="minMax"/>
        </c:scaling>
        <c:axPos val="b"/>
        <c:tickLblPos val="nextTo"/>
        <c:crossAx val="64744064"/>
        <c:crosses val="autoZero"/>
        <c:auto val="1"/>
        <c:lblAlgn val="ctr"/>
        <c:lblOffset val="100"/>
      </c:catAx>
      <c:valAx>
        <c:axId val="64744064"/>
        <c:scaling>
          <c:orientation val="minMax"/>
          <c:max val="11"/>
          <c:min val="1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[%]</a:t>
                </a:r>
              </a:p>
            </c:rich>
          </c:tx>
          <c:layout>
            <c:manualLayout>
              <c:xMode val="edge"/>
              <c:yMode val="edge"/>
              <c:x val="6.8306010928962033E-3"/>
              <c:y val="0.13678174843529217"/>
            </c:manualLayout>
          </c:layout>
        </c:title>
        <c:numFmt formatCode="0.0" sourceLinked="1"/>
        <c:tickLblPos val="nextTo"/>
        <c:crossAx val="6474252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>
          <a:latin typeface="Calibri"/>
        </a:defRPr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nezaměstnaných</a:t>
            </a:r>
            <a:r>
              <a:rPr lang="en-US" dirty="0"/>
              <a:t> v </a:t>
            </a:r>
            <a:r>
              <a:rPr lang="cs-CZ" dirty="0" smtClean="0"/>
              <a:t>ČR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letech</a:t>
            </a:r>
            <a:r>
              <a:rPr lang="en-US" dirty="0"/>
              <a:t> 2003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cs-CZ" dirty="0" smtClean="0"/>
              <a:t>4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vždy</a:t>
            </a:r>
            <a:r>
              <a:rPr lang="en-US" dirty="0"/>
              <a:t> k 31. 12.)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List1!$A$6</c:f>
              <c:strCache>
                <c:ptCount val="1"/>
                <c:pt idx="0">
                  <c:v>ČSÚ (VŠPS)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cat>
            <c:numRef>
              <c:f>List1!$B$2:$M$2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List1!$B$6:$M$6</c:f>
              <c:numCache>
                <c:formatCode>#,##0</c:formatCode>
                <c:ptCount val="12"/>
                <c:pt idx="0">
                  <c:v>414510.62842320011</c:v>
                </c:pt>
                <c:pt idx="1">
                  <c:v>420189.28742630011</c:v>
                </c:pt>
                <c:pt idx="2">
                  <c:v>404783.5466746001</c:v>
                </c:pt>
                <c:pt idx="3">
                  <c:v>339325.4678615001</c:v>
                </c:pt>
                <c:pt idx="4">
                  <c:v>252827.92512930007</c:v>
                </c:pt>
                <c:pt idx="5">
                  <c:v>230749.01743580011</c:v>
                </c:pt>
                <c:pt idx="6">
                  <c:v>384998.56451600016</c:v>
                </c:pt>
                <c:pt idx="7">
                  <c:v>363017.04052970005</c:v>
                </c:pt>
                <c:pt idx="8">
                  <c:v>337949.1373800002</c:v>
                </c:pt>
                <c:pt idx="9">
                  <c:v>379532.94064000022</c:v>
                </c:pt>
                <c:pt idx="10">
                  <c:v>355386.8929700001</c:v>
                </c:pt>
                <c:pt idx="11">
                  <c:v>305262</c:v>
                </c:pt>
              </c:numCache>
            </c:numRef>
          </c:val>
        </c:ser>
        <c:ser>
          <c:idx val="1"/>
          <c:order val="1"/>
          <c:tx>
            <c:strRef>
              <c:f>List1!$A$7</c:f>
              <c:strCache>
                <c:ptCount val="1"/>
                <c:pt idx="0">
                  <c:v>MPSV ČR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List1!$B$2:$M$2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List1!$B$7:$M$7</c:f>
              <c:numCache>
                <c:formatCode>#,##0</c:formatCode>
                <c:ptCount val="12"/>
                <c:pt idx="0">
                  <c:v>542420</c:v>
                </c:pt>
                <c:pt idx="1">
                  <c:v>541675</c:v>
                </c:pt>
                <c:pt idx="2">
                  <c:v>510416</c:v>
                </c:pt>
                <c:pt idx="3">
                  <c:v>448545</c:v>
                </c:pt>
                <c:pt idx="4">
                  <c:v>354878</c:v>
                </c:pt>
                <c:pt idx="5">
                  <c:v>352250</c:v>
                </c:pt>
                <c:pt idx="6">
                  <c:v>539136</c:v>
                </c:pt>
                <c:pt idx="7">
                  <c:v>561551</c:v>
                </c:pt>
                <c:pt idx="8">
                  <c:v>508451</c:v>
                </c:pt>
                <c:pt idx="9">
                  <c:v>545311</c:v>
                </c:pt>
                <c:pt idx="10">
                  <c:v>596833</c:v>
                </c:pt>
                <c:pt idx="11">
                  <c:v>541914</c:v>
                </c:pt>
              </c:numCache>
            </c:numRef>
          </c:val>
        </c:ser>
        <c:axId val="65176320"/>
        <c:axId val="65177856"/>
      </c:barChart>
      <c:catAx>
        <c:axId val="65176320"/>
        <c:scaling>
          <c:orientation val="minMax"/>
        </c:scaling>
        <c:axPos val="b"/>
        <c:numFmt formatCode="General" sourceLinked="1"/>
        <c:tickLblPos val="nextTo"/>
        <c:crossAx val="65177856"/>
        <c:crosses val="autoZero"/>
        <c:auto val="1"/>
        <c:lblAlgn val="ctr"/>
        <c:lblOffset val="100"/>
      </c:catAx>
      <c:valAx>
        <c:axId val="65177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</a:t>
                </a:r>
                <a:r>
                  <a:rPr lang="cs-CZ" baseline="0"/>
                  <a:t> osob</a:t>
                </a:r>
                <a:endParaRPr lang="cs-CZ"/>
              </a:p>
            </c:rich>
          </c:tx>
          <c:layout/>
        </c:title>
        <c:numFmt formatCode="#,##0" sourceLinked="1"/>
        <c:tickLblPos val="nextTo"/>
        <c:crossAx val="65176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cs-CZ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Zaměstnanost</a:t>
            </a:r>
            <a:r>
              <a:rPr lang="cs-CZ" baseline="0"/>
              <a:t> cizinců v ČR mezi lety 2000 až 2011</a:t>
            </a:r>
            <a:endParaRPr lang="cs-CZ"/>
          </a:p>
        </c:rich>
      </c:tx>
      <c:layout/>
    </c:title>
    <c:plotArea>
      <c:layout>
        <c:manualLayout>
          <c:layoutTarget val="inner"/>
          <c:xMode val="edge"/>
          <c:yMode val="edge"/>
          <c:x val="0.11384536307961504"/>
          <c:y val="0.13584361276874288"/>
          <c:w val="0.81958858267716539"/>
          <c:h val="0.64563751564952865"/>
        </c:manualLayout>
      </c:layout>
      <c:barChart>
        <c:barDir val="col"/>
        <c:grouping val="clustered"/>
        <c:ser>
          <c:idx val="0"/>
          <c:order val="0"/>
          <c:tx>
            <c:v>zaměstnaní cizinci</c:v>
          </c:tx>
          <c:cat>
            <c:multiLvlStrRef>
              <c:f>cizinci!$H$4:$AE$5</c:f>
              <c:multiLvlStrCache>
                <c:ptCount val="24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  <c:pt idx="23">
                    <c:v>XII</c:v>
                  </c:pt>
                </c:lvl>
                <c:lvl>
                  <c:pt idx="0">
                    <c:v>2000</c:v>
                  </c:pt>
                  <c:pt idx="2">
                    <c:v>2001</c:v>
                  </c:pt>
                  <c:pt idx="4">
                    <c:v>2002</c:v>
                  </c:pt>
                  <c:pt idx="6">
                    <c:v>2003</c:v>
                  </c:pt>
                  <c:pt idx="8">
                    <c:v>2004</c:v>
                  </c:pt>
                  <c:pt idx="10">
                    <c:v>2005</c:v>
                  </c:pt>
                  <c:pt idx="12">
                    <c:v>2006</c:v>
                  </c:pt>
                  <c:pt idx="14">
                    <c:v>2007</c:v>
                  </c:pt>
                  <c:pt idx="16">
                    <c:v>2008</c:v>
                  </c:pt>
                  <c:pt idx="18">
                    <c:v>2009</c:v>
                  </c:pt>
                  <c:pt idx="20">
                    <c:v>2010</c:v>
                  </c:pt>
                  <c:pt idx="22">
                    <c:v>2011</c:v>
                  </c:pt>
                </c:lvl>
              </c:multiLvlStrCache>
            </c:multiLvlStrRef>
          </c:cat>
          <c:val>
            <c:numRef>
              <c:f>cizinci!$H$6:$AE$6</c:f>
              <c:numCache>
                <c:formatCode>#,##0</c:formatCode>
                <c:ptCount val="24"/>
                <c:pt idx="0">
                  <c:v>154233</c:v>
                </c:pt>
                <c:pt idx="1">
                  <c:v>164987</c:v>
                </c:pt>
                <c:pt idx="2">
                  <c:v>167414</c:v>
                </c:pt>
                <c:pt idx="3">
                  <c:v>167652</c:v>
                </c:pt>
                <c:pt idx="4">
                  <c:v>169814</c:v>
                </c:pt>
                <c:pt idx="5">
                  <c:v>161711</c:v>
                </c:pt>
                <c:pt idx="6">
                  <c:v>162219</c:v>
                </c:pt>
                <c:pt idx="7">
                  <c:v>168031</c:v>
                </c:pt>
                <c:pt idx="8">
                  <c:v>168739</c:v>
                </c:pt>
                <c:pt idx="9">
                  <c:v>173203</c:v>
                </c:pt>
                <c:pt idx="10">
                  <c:v>195442</c:v>
                </c:pt>
                <c:pt idx="11">
                  <c:v>218982</c:v>
                </c:pt>
                <c:pt idx="12">
                  <c:v>229931</c:v>
                </c:pt>
                <c:pt idx="13">
                  <c:v>250797</c:v>
                </c:pt>
                <c:pt idx="14">
                  <c:v>275140</c:v>
                </c:pt>
                <c:pt idx="15">
                  <c:v>309027</c:v>
                </c:pt>
                <c:pt idx="16">
                  <c:v>346047</c:v>
                </c:pt>
                <c:pt idx="17">
                  <c:v>361709</c:v>
                </c:pt>
                <c:pt idx="18">
                  <c:v>335176</c:v>
                </c:pt>
                <c:pt idx="19">
                  <c:v>318462</c:v>
                </c:pt>
                <c:pt idx="20">
                  <c:v>307907</c:v>
                </c:pt>
                <c:pt idx="21">
                  <c:v>306350</c:v>
                </c:pt>
                <c:pt idx="22">
                  <c:v>308635.5</c:v>
                </c:pt>
                <c:pt idx="23">
                  <c:v>310921</c:v>
                </c:pt>
              </c:numCache>
            </c:numRef>
          </c:val>
        </c:ser>
        <c:axId val="65299584"/>
        <c:axId val="65301120"/>
      </c:barChart>
      <c:lineChart>
        <c:grouping val="standard"/>
        <c:ser>
          <c:idx val="1"/>
          <c:order val="1"/>
          <c:tx>
            <c:v>podíl cizinců na pracovní síle</c:v>
          </c:tx>
          <c:marker>
            <c:symbol val="none"/>
          </c:marker>
          <c:cat>
            <c:multiLvlStrRef>
              <c:f>cizinci!$H$4:$AE$5</c:f>
              <c:multiLvlStrCache>
                <c:ptCount val="24"/>
                <c:lvl>
                  <c:pt idx="0">
                    <c:v>VI</c:v>
                  </c:pt>
                  <c:pt idx="1">
                    <c:v>XII</c:v>
                  </c:pt>
                  <c:pt idx="2">
                    <c:v>VI</c:v>
                  </c:pt>
                  <c:pt idx="3">
                    <c:v>XII</c:v>
                  </c:pt>
                  <c:pt idx="4">
                    <c:v>VI</c:v>
                  </c:pt>
                  <c:pt idx="5">
                    <c:v>XII</c:v>
                  </c:pt>
                  <c:pt idx="6">
                    <c:v>VI</c:v>
                  </c:pt>
                  <c:pt idx="7">
                    <c:v>XII</c:v>
                  </c:pt>
                  <c:pt idx="8">
                    <c:v>VI</c:v>
                  </c:pt>
                  <c:pt idx="9">
                    <c:v>XII</c:v>
                  </c:pt>
                  <c:pt idx="10">
                    <c:v>VI</c:v>
                  </c:pt>
                  <c:pt idx="11">
                    <c:v>XII</c:v>
                  </c:pt>
                  <c:pt idx="12">
                    <c:v>VI</c:v>
                  </c:pt>
                  <c:pt idx="13">
                    <c:v>XII</c:v>
                  </c:pt>
                  <c:pt idx="14">
                    <c:v>VI</c:v>
                  </c:pt>
                  <c:pt idx="15">
                    <c:v>XII</c:v>
                  </c:pt>
                  <c:pt idx="16">
                    <c:v>VI</c:v>
                  </c:pt>
                  <c:pt idx="17">
                    <c:v>XII</c:v>
                  </c:pt>
                  <c:pt idx="18">
                    <c:v>VI</c:v>
                  </c:pt>
                  <c:pt idx="19">
                    <c:v>XII</c:v>
                  </c:pt>
                  <c:pt idx="20">
                    <c:v>VI</c:v>
                  </c:pt>
                  <c:pt idx="21">
                    <c:v>XII</c:v>
                  </c:pt>
                  <c:pt idx="22">
                    <c:v>VI</c:v>
                  </c:pt>
                  <c:pt idx="23">
                    <c:v>XII</c:v>
                  </c:pt>
                </c:lvl>
                <c:lvl>
                  <c:pt idx="0">
                    <c:v>2000</c:v>
                  </c:pt>
                  <c:pt idx="2">
                    <c:v>2001</c:v>
                  </c:pt>
                  <c:pt idx="4">
                    <c:v>2002</c:v>
                  </c:pt>
                  <c:pt idx="6">
                    <c:v>2003</c:v>
                  </c:pt>
                  <c:pt idx="8">
                    <c:v>2004</c:v>
                  </c:pt>
                  <c:pt idx="10">
                    <c:v>2005</c:v>
                  </c:pt>
                  <c:pt idx="12">
                    <c:v>2006</c:v>
                  </c:pt>
                  <c:pt idx="14">
                    <c:v>2007</c:v>
                  </c:pt>
                  <c:pt idx="16">
                    <c:v>2008</c:v>
                  </c:pt>
                  <c:pt idx="18">
                    <c:v>2009</c:v>
                  </c:pt>
                  <c:pt idx="20">
                    <c:v>2010</c:v>
                  </c:pt>
                  <c:pt idx="22">
                    <c:v>2011</c:v>
                  </c:pt>
                </c:lvl>
              </c:multiLvlStrCache>
            </c:multiLvlStrRef>
          </c:cat>
          <c:val>
            <c:numRef>
              <c:f>cizinci!$H$8:$AE$8</c:f>
              <c:numCache>
                <c:formatCode>0.00</c:formatCode>
                <c:ptCount val="24"/>
                <c:pt idx="0">
                  <c:v>2.9587918127681192</c:v>
                </c:pt>
                <c:pt idx="1">
                  <c:v>3.1661457466772545</c:v>
                </c:pt>
                <c:pt idx="2">
                  <c:v>3.2188797466334389</c:v>
                </c:pt>
                <c:pt idx="3">
                  <c:v>3.2290409525720891</c:v>
                </c:pt>
                <c:pt idx="4">
                  <c:v>3.2633318600226811</c:v>
                </c:pt>
                <c:pt idx="5">
                  <c:v>3.0827561740050777</c:v>
                </c:pt>
                <c:pt idx="6">
                  <c:v>3.0835307043388682</c:v>
                </c:pt>
                <c:pt idx="7">
                  <c:v>3.1925974284572112</c:v>
                </c:pt>
                <c:pt idx="8">
                  <c:v>3.2170033571499252</c:v>
                </c:pt>
                <c:pt idx="9">
                  <c:v>3.3036468043111467</c:v>
                </c:pt>
                <c:pt idx="10">
                  <c:v>3.6326577496711048</c:v>
                </c:pt>
                <c:pt idx="11">
                  <c:v>4.0407913590076925</c:v>
                </c:pt>
                <c:pt idx="12">
                  <c:v>4.2063431664462874</c:v>
                </c:pt>
                <c:pt idx="13">
                  <c:v>4.5634211220145708</c:v>
                </c:pt>
                <c:pt idx="14">
                  <c:v>4.9887094955191635</c:v>
                </c:pt>
                <c:pt idx="15">
                  <c:v>5.5734517663502947</c:v>
                </c:pt>
                <c:pt idx="16">
                  <c:v>6.2027819104124475</c:v>
                </c:pt>
                <c:pt idx="17">
                  <c:v>6.4348780570247301</c:v>
                </c:pt>
                <c:pt idx="18">
                  <c:v>5.9125518245285775</c:v>
                </c:pt>
                <c:pt idx="19">
                  <c:v>5.5786552873043762</c:v>
                </c:pt>
                <c:pt idx="20">
                  <c:v>5.3814023731112863</c:v>
                </c:pt>
                <c:pt idx="21">
                  <c:v>5.3628036916255715</c:v>
                </c:pt>
                <c:pt idx="22">
                  <c:v>5.4043635303454867</c:v>
                </c:pt>
                <c:pt idx="23">
                  <c:v>5.445947238308289</c:v>
                </c:pt>
              </c:numCache>
            </c:numRef>
          </c:val>
        </c:ser>
        <c:marker val="1"/>
        <c:axId val="65309312"/>
        <c:axId val="65307392"/>
      </c:lineChart>
      <c:catAx>
        <c:axId val="65299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301120"/>
        <c:crosses val="autoZero"/>
        <c:auto val="1"/>
        <c:lblAlgn val="ctr"/>
        <c:lblOffset val="100"/>
      </c:catAx>
      <c:valAx>
        <c:axId val="65301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počet</a:t>
                </a:r>
                <a:r>
                  <a:rPr lang="cs-CZ" sz="1200" baseline="0"/>
                  <a:t> cizinců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2.8000768196658351E-3"/>
              <c:y val="0.36234285382675924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299584"/>
        <c:crosses val="autoZero"/>
        <c:crossBetween val="between"/>
      </c:valAx>
      <c:valAx>
        <c:axId val="65307392"/>
        <c:scaling>
          <c:orientation val="minMax"/>
          <c:max val="8"/>
        </c:scaling>
        <c:axPos val="r"/>
        <c:title>
          <c:tx>
            <c:rich>
              <a:bodyPr rot="0" vert="horz"/>
              <a:lstStyle/>
              <a:p>
                <a:pPr>
                  <a:defRPr>
                    <a:latin typeface="Calibri"/>
                  </a:defRPr>
                </a:pPr>
                <a:r>
                  <a:rPr lang="cs-CZ" sz="1200" dirty="0">
                    <a:latin typeface="Calibri"/>
                  </a:rPr>
                  <a:t>[%]</a:t>
                </a:r>
                <a:endParaRPr lang="cs-CZ" sz="1200" dirty="0"/>
              </a:p>
            </c:rich>
          </c:tx>
          <c:layout>
            <c:manualLayout>
              <c:xMode val="edge"/>
              <c:yMode val="edge"/>
              <c:x val="0.96809306649168914"/>
              <c:y val="0.14637778546590033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65309312"/>
        <c:crosses val="max"/>
        <c:crossBetween val="between"/>
      </c:valAx>
      <c:catAx>
        <c:axId val="65309312"/>
        <c:scaling>
          <c:orientation val="minMax"/>
        </c:scaling>
        <c:delete val="1"/>
        <c:axPos val="b"/>
        <c:tickLblPos val="none"/>
        <c:crossAx val="65307392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15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E6190E-A13E-4CDC-80FA-38773598F134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7C6843-EB2C-4379-9CC1-8DBB863EF45E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E6190E-A13E-4CDC-80FA-38773598F134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8929B6-00D5-4E24-8FA7-7F853B583E02}" type="slidenum">
              <a:rPr lang="cs-CZ" sz="1200"/>
              <a:pPr algn="r"/>
              <a:t>19</a:t>
            </a:fld>
            <a:endParaRPr 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FBE4F-C43C-48EF-A5ED-41B74E6E5AF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6AD2E-67F5-449B-851C-6FFBD952E76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BF6C4-0C96-4DD7-A2FF-4B0CDB3F52B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zamestnanost-a-nezamestnanost-podle-vysledku-vsps-ctvrtletni-udaje-4-ctvrtleti-2014-qtwqsbs3u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zso.cz/csu/czso/zamestnanost-a-nezamestnanost-podle-vysledku-vsps-rocni-prumery-2013-ah3piojsce" TargetMode="External"/><Relationship Id="rId4" Type="http://schemas.openxmlformats.org/officeDocument/2006/relationships/hyperlink" Target="https://www.czso.cz/csu/czso/trh-prace-v-cr-casove-rady-1993-az-2013-cvby29ymg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psv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psv.cz/sz/st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psv.cz/sz/stat/nz/zmena_metodik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trhu 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dubna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Ekonomická aktivita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ekonomické aktivity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= podíl pracovní síly (zaměstnaných a nezaměstnaných) na obyvatelstvu ve věku 15+ (případně 15-64 let)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zaměstnanosti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= podíl zaměstnaných na obyvatelstvu ve věku 15+ (případně 15-64 let) 	</a:t>
            </a:r>
            <a:r>
              <a:rPr lang="cs-CZ" sz="15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179512" y="3140968"/>
          <a:ext cx="878497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Dlouhodobá nezaměstnanost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dlouhodobé nezaměstnanosti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= podíl počtu uchazečů o zaměstnání evidovaných 12 měsíců a déle na celkové pracovní síle (v procentech), od 2013 na obyvatelstvu ve věku 15-64 let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		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0" y="2492896"/>
          <a:ext cx="9144000" cy="413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GIS prostorová analýza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50688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GIS 0 - Prostorová analýza, Ministerstvo práce a sociálních věcí ČR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za všechny obce ČR v Excelu, vhodné k propojení s atributovou tabulkou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čtyři záložky: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I.) 	</a:t>
            </a:r>
            <a:r>
              <a:rPr lang="cs-CZ" sz="1400" dirty="0" err="1" smtClean="0">
                <a:latin typeface="Verdana" pitchFamily="34" charset="0"/>
              </a:rPr>
              <a:t>Okpráce</a:t>
            </a:r>
            <a:r>
              <a:rPr lang="cs-CZ" sz="1400" dirty="0" smtClean="0">
                <a:latin typeface="Verdana" pitchFamily="34" charset="0"/>
              </a:rPr>
              <a:t> = data ze základní části Informačního systému služeb zaměstnanosti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II.) 	Ukazatelé = jednotlivé ukazatele trhu práce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III.)	Hranice tříd = základní definice kategorií, slouží pro tvorbu legendy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IV.) 	Popis = vysvětlení zkratek + způsob výpočtu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50" t="17278" r="43301" b="52559"/>
          <a:stretch>
            <a:fillRect/>
          </a:stretch>
        </p:blipFill>
        <p:spPr bwMode="auto">
          <a:xfrm>
            <a:off x="107504" y="3580636"/>
            <a:ext cx="8856984" cy="301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Dostupnost dat – přelom let 2011/12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50688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 1. ledna 2012 pořídilo MPSV ČR pod J. Drábkem nový IT systém ke zpracování agendy zaměstnanosti -&gt; důsledky? 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 	přechod od starého </a:t>
            </a:r>
            <a:r>
              <a:rPr lang="cs-CZ" sz="1400" dirty="0" err="1" smtClean="0">
                <a:latin typeface="Verdana" pitchFamily="34" charset="0"/>
              </a:rPr>
              <a:t>OKsystemu</a:t>
            </a:r>
            <a:r>
              <a:rPr lang="cs-CZ" sz="1400" dirty="0" smtClean="0">
                <a:latin typeface="Verdana" pitchFamily="34" charset="0"/>
              </a:rPr>
              <a:t> k novému systému firmy Fujitsu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nebyla dostupná data za obce, SO POÚ a SO ORP (obnoveno od března 2014)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nejsou dostupná data za cizí státní příslušníky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konec </a:t>
            </a:r>
            <a:r>
              <a:rPr lang="cs-CZ" sz="1400" dirty="0" smtClean="0">
                <a:latin typeface="Verdana" pitchFamily="34" charset="0"/>
              </a:rPr>
              <a:t>roku 2013 – ÚOHS zakázal používat nový IT systém (nebyl pořízen ve výběrovém řízení, ale připojením k rámcové smlouvě Ministerstva vnitra ČR)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leden 2014 – dočasně začal být využíván opět </a:t>
            </a:r>
            <a:r>
              <a:rPr lang="cs-CZ" sz="1400" dirty="0" err="1" smtClean="0">
                <a:latin typeface="Verdana" pitchFamily="34" charset="0"/>
              </a:rPr>
              <a:t>Oksystem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březen 2014 – obnovena data za obce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2014 až 2015 – vypsáno řádné výběrové řízení na nového dodavatele, kdo vyhraje?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372" t="17726" r="52979" b="77234"/>
          <a:stretch>
            <a:fillRect/>
          </a:stretch>
        </p:blipFill>
        <p:spPr bwMode="auto">
          <a:xfrm>
            <a:off x="1799692" y="1124744"/>
            <a:ext cx="55446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9400" t="15714" r="44600" b="57200"/>
          <a:stretch>
            <a:fillRect/>
          </a:stretch>
        </p:blipFill>
        <p:spPr bwMode="auto">
          <a:xfrm>
            <a:off x="2159732" y="4365104"/>
            <a:ext cx="4824536" cy="226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Výběrové šetření pracovních sil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úvodní informace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probíhá nepřetržitě od prosince 1992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celém území České republiky, výsledky zveřejňovány za: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NUTS 1 (ČR)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NUTS 2 (regiony soudržnosti)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NUTS 3 (kraje, VÚSC = vyšší územně správní celky)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čtvrtletně (k 31. 3., 30. 6., 30. 9., 31. 12.),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výsledky zveřejňovány 3 měsíce po skončení čtvrtletí (tj. například VŠPS prováděné k 30. 9. 2014 bude zveřejněno 31. 12. 2014)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cíl: získat informace o situaci na trhu práce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→ provádět ekonomické, sociální, demografické a jiné analýzy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LFS (</a:t>
            </a:r>
            <a:r>
              <a:rPr lang="cs-CZ" sz="1600" b="1" dirty="0" err="1" smtClean="0">
                <a:latin typeface="Verdana" pitchFamily="34" charset="0"/>
              </a:rPr>
              <a:t>Labour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Force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Survey</a:t>
            </a:r>
            <a:r>
              <a:rPr lang="cs-CZ" sz="1600" b="1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VŠPS vychází z doporučení Mezinárodní organizace práce (ILO) formulovaných v rezolucích přijatých mezinárodními konferencemi statistiků práce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„</a:t>
            </a:r>
            <a:r>
              <a:rPr lang="cs-CZ" sz="1200" i="1" dirty="0" smtClean="0">
                <a:latin typeface="Verdana" pitchFamily="34" charset="0"/>
              </a:rPr>
              <a:t>Rezoluce o statistice ekonomiky aktivního obyvatelstva, zaměstnanosti, nezaměstnanosti a podzaměstnanosti“, přijato na 13. mezinárodní konferenci statistiků práce v říjnu 1982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aplikaci doporučení v zemích EU konkretizuje </a:t>
            </a:r>
            <a:r>
              <a:rPr lang="cs-CZ" sz="1400" dirty="0" err="1" smtClean="0">
                <a:latin typeface="Verdana" pitchFamily="34" charset="0"/>
              </a:rPr>
              <a:t>Eurostat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 země EU platí jednotná metodika 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→ LFS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šetření je povinné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výhoda: mezinárodně srovnatelné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role ČSÚ v ČR: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a) připravuje šetření,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b) provádí sběr dat,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c) vyhodnocuje výsledky,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d) vydává shrnující publikace.</a:t>
            </a:r>
            <a:endParaRPr lang="cs-CZ" sz="1400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85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Výběrové šetření pracovních sil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kvalifikované odhady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šetření probíhá v domácnostech bydlících v náhodně vybraných bytech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počítány jsou všechny osoby obvykle bydlící ve vybraném bytě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</a:rPr>
              <a:t>pobyt: trvalý, přechodný, dlouhodobý, nehlášený</a:t>
            </a:r>
            <a:r>
              <a:rPr lang="cs-CZ" sz="1400" dirty="0" smtClean="0">
                <a:latin typeface="Verdana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charakteristiky každého respondenta jsou vztaženy k jeho postavení v referenčním týdnu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nejen výše a charakter zaměstnanosti a celkové nezaměstnanosti z různých hledisek, ale i rozsah a charakter ekonomické neaktivity obyvatelstva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panel bytů je obměňován, každé čtvrtletí zařazeno 20 % nových bytů, po pěti čtvrtletích vyřazeny</a:t>
            </a:r>
          </a:p>
          <a:p>
            <a:pPr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velikost vzorku: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nejdříve 23 000 bytů,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později 26 000 bytů (= 0,7 % všech trvale obydlených bytů),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v současnosti kolem 25 000 (= 0,6 %).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-	56 tis. respondentů (z toho 50 tis. ve věku 15 let a více)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85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Výběrové šetření pracovních sil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s-CZ" sz="3200" b="1" dirty="0" smtClean="0">
                <a:latin typeface="Verdana" pitchFamily="34" charset="0"/>
              </a:rPr>
              <a:t>Výběrové šetření pracovních sil </a:t>
            </a:r>
            <a:r>
              <a:rPr lang="cs-CZ" sz="3200" b="1" dirty="0" smtClean="0">
                <a:latin typeface="Verdana" pitchFamily="34" charset="0"/>
              </a:rPr>
              <a:t>(4)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55732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zaměstnané osoby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osoby ve věku 15 let a více, které během referenčního týdne příslušely mezi placené zaměstnané nebo zaměstnané ve vlastním podniku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práce </a:t>
            </a:r>
            <a:r>
              <a:rPr lang="cs-CZ" sz="1400" dirty="0" smtClean="0">
                <a:latin typeface="Verdana" pitchFamily="34" charset="0"/>
              </a:rPr>
              <a:t>po dobu alespoň 1 hodiny v referenčním týdnu</a:t>
            </a:r>
          </a:p>
          <a:p>
            <a:pPr eaLnBrk="1" hangingPunct="1"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nezaměstnané osoby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osoby ve věku 15 let a více za </a:t>
            </a:r>
            <a:r>
              <a:rPr lang="cs-CZ" sz="1400" u="sng" dirty="0" smtClean="0">
                <a:latin typeface="Verdana" pitchFamily="34" charset="0"/>
              </a:rPr>
              <a:t>souběžného</a:t>
            </a:r>
            <a:r>
              <a:rPr lang="cs-CZ" sz="1400" dirty="0" smtClean="0">
                <a:latin typeface="Verdana" pitchFamily="34" charset="0"/>
              </a:rPr>
              <a:t> splnění tří podmínek: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1) nebyly zaměstnané,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2) hledaly aktivně práci*,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3) byly připraveny k nástupu do práce (= do 14 dnů).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pokud nesplňují alespoň jednu ze tří podmínek, tak jsou buď zaměstnané nebo ekonomicky neaktivní</a:t>
            </a:r>
          </a:p>
          <a:p>
            <a:pPr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* aktivní 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hledání práce = hledání prostřednictvím úřadu práce nebo soukromé zprostředkovatelny práce, hledání přímo v podnicích, využívání inzerce, podnikání kroků pro založení vlastní firmy, podání žádosti o pracovní povolení a 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licence</a:t>
            </a:r>
          </a:p>
          <a:p>
            <a:pPr eaLnBrk="1" hangingPunct="1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</a:t>
            </a:r>
            <a:r>
              <a:rPr lang="cs-CZ" sz="1600" b="1" dirty="0" smtClean="0">
                <a:latin typeface="Verdana" pitchFamily="34" charset="0"/>
              </a:rPr>
              <a:t>ezaměstnanost z VŠPS = obecná míra nezaměstnanosti 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858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Výběrové šetření pracovních sil (4)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1772816"/>
          <a:ext cx="9107363" cy="434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Publikace z VŠPS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Zaměstnanost a nezaměstnanost podle výsledků VŠPS – čtvrtletní údaje 4. čtvrtletí 2014</a:t>
            </a: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vychází čtvrtletně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čtvrtletní hodnoty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https://www.czso.cz/csu/czso/zamestnanost-a-nezamestnanost-podle-vysledku-vsps-ctvrtletni-udaje-4-ctvrtleti-2014-qtwqsbs3uw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buNone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Trh práce v ČR – časové řady 1993 až 2013</a:t>
            </a: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vychází ročně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průměrné roční hodnoty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časové řady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https://www.czso.cz/csu/czso/trh-prace-v-cr-casove-rady-1993-az-2013-cvby29ymgm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buNone/>
            </a:pPr>
            <a:endParaRPr lang="cs-CZ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Zaměstnanost a nezaměstnanost podle výsledků VŠPS – roční průměry 2013</a:t>
            </a:r>
            <a:endParaRPr lang="cs-CZ" sz="7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vychází ročně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průměrné roční hodnoty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https://www.czso.cz/csu/czso/zamestnanost-a-nezamestnanost-podle-vysledku-vsps-rocni-prumery-2013-ah3piojsce</a:t>
            </a:r>
            <a:endParaRPr lang="cs-CZ" sz="14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600" t="31680" r="29351" b="61120"/>
          <a:stretch>
            <a:fillRect/>
          </a:stretch>
        </p:blipFill>
        <p:spPr bwMode="auto">
          <a:xfrm>
            <a:off x="53752" y="6093296"/>
            <a:ext cx="9036496" cy="7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2601" t="47246" r="30701" b="8835"/>
          <a:stretch>
            <a:fillRect/>
          </a:stretch>
        </p:blipFill>
        <p:spPr bwMode="auto">
          <a:xfrm>
            <a:off x="684213" y="2564904"/>
            <a:ext cx="7416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Úřad práce České republiky (ÚP ČR)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členění platné od 1. dubna 2011: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generální ředitelství (Praha)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krajské pobočky (krajská města)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kontaktní pracoviště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Výzkumný ústav práce a sociálních věcí, v.v.i. (VÚPSV)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Sociální ústav Československé republiky (1919)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od roku 2007 veřejná výzkumná instituce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sídlo v Praze, 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vupsv.cz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aplikovaný výzkum v oblasti práce a sociálních věcí na regionální, státní a mezinárodní úrovni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primárně pro potřeby orgánů státní správy, příp. neziskových a soukromých subjektů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konzultantská činnost pro uživatele výsledků výzkumů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organizace seminářů a konferencí, vydávání odborných publikací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hlavní výzkumné oblasti:	trh práce a zaměstnanost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sociální dialog a pracovní vztahy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sociální ochrana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rodina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rovné příležitosti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příjmy a mzdy</a:t>
            </a:r>
          </a:p>
          <a:p>
            <a:pPr lvl="6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teorie sociální politiky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022" t="9086" r="20807" b="79394"/>
          <a:stretch>
            <a:fillRect/>
          </a:stretch>
        </p:blipFill>
        <p:spPr bwMode="auto">
          <a:xfrm>
            <a:off x="0" y="5700738"/>
            <a:ext cx="9144000" cy="111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Členění zaměstnanosti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platná povolení k zaměstnávání cizinců, zelené a modré karty          36 792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cizinci ze třetích zemí, kteří nepotřebují povolení k zaměstnání         26 510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počet občanů EU/EHP a Švýcarska				154 560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celkem cizinci evidovaní na Úřadu práce ČR		217 862 = 3,82 %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cizinci s živnostenským oprávněním				  93 059 = 1,63 %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celková zaměstnanost cizinců				310 921 = 5,45 %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Vývoj počtu zaměstnaných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bulletin Mezinárodní pracovní migrace v ČR, zatím poslední vyšel v březnu 2012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2 x ročně v březnu a září, data k 30. 6. a 31. 12.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</a:rPr>
              <a:t>autorka: Milada Horáková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0" y="2348880"/>
          <a:ext cx="9144000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izinci_c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Regionální aspekt zaměstnanosti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686800" cy="6581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obecně oblasti s nižším podílem cizinců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Morava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pohraničí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ekonomicky zaostalé regiony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zemědělské regiony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okresy s nejnižšími podíly na pracovní síle (k 31. 12. 2011)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do 1 %: Bruntál, Opava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- 1 až 2 %: Jindřichův Hradec, Sokolov, Svitavy, Třebíč, Žďár nad Sázavou, Vyškov, Znojmo, Jeseník, Prostějov, Přerov, Šumperk, Kroměříž, Nový Jičín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obecně oblasti s vyšším podílem cizinců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populačně velká města a jejich zázemí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obce a města s velkým zaměstnavatelem (často v průmyslu)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okresy s nejvyššími podíly na pracovní síle (k 31. 12. 2011)</a:t>
            </a: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 Praha		14,1 %	5) Brno-město	8,7 %	  9) Tachov	6,9 %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2) Mladá Boleslav	12,5 %	6) Cheb		8,0 %	10) Karlovy Vary	6,1 %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3) Praha-východ	11,6 %	7) Liberec		7,3 %	11) Kolín		6,0 %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4) Plzeň-město	10,6 %	8) Pardubice	7,0 %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Státní občanství zaměstnaných cizinců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data k 31. 12. 2011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None/>
            </a:pPr>
            <a:endParaRPr lang="cs-CZ" sz="1400" dirty="0" smtClean="0">
              <a:latin typeface="Verdana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5" y="2060848"/>
          <a:ext cx="835292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56"/>
                <a:gridCol w="2417953"/>
                <a:gridCol w="2527860"/>
                <a:gridCol w="25278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Pořadí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cizinců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Podíl na všech cizincích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Slovensko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117 831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37,9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Ukrajina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68 950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22,2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Vietnam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32 145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10,3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21 430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Bulharsko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8 148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Rumunsko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6 817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Rusko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5 644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Německo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4 830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Moldavsko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4 228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Velká Británie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3 654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Mongolsko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3 116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Integrovaný portál MPSV (1)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5068888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Integrovaný portál MPSV – Zaměstnanost – Statistiky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provozuje Ministerstvo práce a sociálních věcí ČR, pod něhož spadá Úřad práce ČR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http://portal.mpsv.cz/sz/stat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každý měsíc publikuje data o nezaměstnanosti až do úrovně obcí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a) dosažitelní uchazeči 15-64 let,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b) obyvatelstvo 15-64 let,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c) podíl nezaměstnaných uchazečů,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d) volná místa.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stejně tak každý měsíc data o </a:t>
            </a:r>
            <a:r>
              <a:rPr lang="pl-PL" sz="1400" dirty="0" smtClean="0">
                <a:latin typeface="Verdana" pitchFamily="34" charset="0"/>
              </a:rPr>
              <a:t>struktuře uchazečů a volných pracovních míst</a:t>
            </a:r>
            <a:r>
              <a:rPr lang="cs-CZ" sz="1400" dirty="0" smtClean="0">
                <a:latin typeface="Verdana" pitchFamily="34" charset="0"/>
              </a:rPr>
              <a:t>, ALE jen do úrovně okresů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dvakrát ročně statistiky nezaměstnanosti absolventů a mladistvých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 konce roku 2011 také data o zaměstnanosti cizích státních příslušníků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základní pojmy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uchazeč o zaměstnání =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fyzická osoba, která osobně požádá o zprostředkování vhodného zaměstnání krajskou pobočku Úřadu práce, v jejímž územním obvodu má bydliště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	absolvent = uchazeč do 30 let věku, doba od úspěšného ukončení jeho studia nepřekročila 2 roky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	mladistvý = uchazeč ve věku 15 až 18 let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Integrovaný portál MPSV (2)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5068888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ukazatele nezaměstnanosti z Integrovaného portálu MPSV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podíl nezaměstnaných osob (%), platí od 1. ledna 2013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	podíl dosažitelných uchazečů o zaměstnání ve věku 15-64 let ze všech obyvatel ve stejném věku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míra registrované nezaměstnanosti (%), platila do 31. prosince 2012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cs-CZ" sz="1400" b="1" i="1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b="1" i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registrované nezaměstnanosti (MN)</a:t>
            </a:r>
          </a:p>
          <a:p>
            <a:pPr>
              <a:lnSpc>
                <a:spcPct val="90000"/>
              </a:lnSpc>
              <a:buNone/>
            </a:pPr>
            <a:endParaRPr lang="cs-CZ" sz="3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                     dosažitelní uchazeči (všichni)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MN = ---------------------------------------------------- * 100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[%]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                pracovní síla (tj. zaměstnaní a nezaměstnaní)</a:t>
            </a: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podíl nezaměstnaných osob (PNO)</a:t>
            </a:r>
          </a:p>
          <a:p>
            <a:pPr>
              <a:lnSpc>
                <a:spcPct val="90000"/>
              </a:lnSpc>
              <a:buNone/>
            </a:pPr>
            <a:endParaRPr lang="cs-CZ" sz="3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             dosažitelní uchazeči ve věku 15-64 let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PNO = --------------------------------------------- * 100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[%]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                  obyvatelstvo ve věku 15-64 let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Podíl nezaměstnaných osob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čitatel: dosažitelní uchazeči -&gt; dosažitelní uchazeči ve věku 15-64 let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práce pod 15 let je nelegální (trestná)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uchazeč ve věku 65 let a více jde ve výrazné většině do důchodu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k 31. 8. 2014 počet uchazečů o zaměstnání ve věku 65 let a více v celé ČR: 713 osob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(tj. 0,1 % ze všech uchazečů)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jmenovatel: pracovní síla -&gt; obyvatelstvo ve věku 15-64 let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žáci, studenti a učni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muži a ženy na rodičovské dovolené</a:t>
            </a:r>
            <a:endParaRPr lang="cs-CZ" sz="15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5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osoby v předčasném či starobním důchodu do věku 64 let včetně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osoby s vlastním zdrojem obživy či osoby v domácnosti ve věku 15-64 let</a:t>
            </a: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zaměstnaní a nezaměstnaní ve věku 65 let a více</a:t>
            </a:r>
          </a:p>
        </p:txBody>
      </p:sp>
      <p:sp>
        <p:nvSpPr>
          <p:cNvPr id="4" name="Plus 3"/>
          <p:cNvSpPr/>
          <p:nvPr/>
        </p:nvSpPr>
        <p:spPr>
          <a:xfrm>
            <a:off x="8100392" y="3861048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ínus 4"/>
          <p:cNvSpPr/>
          <p:nvPr/>
        </p:nvSpPr>
        <p:spPr>
          <a:xfrm>
            <a:off x="8100392" y="4725144"/>
            <a:ext cx="576064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528" y="5157192"/>
          <a:ext cx="8424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MN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PNO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Rozdíl (p. </a:t>
                      </a:r>
                      <a:r>
                        <a:rPr lang="cs-CZ" dirty="0" err="1" smtClean="0"/>
                        <a:t>b</a:t>
                      </a:r>
                      <a:r>
                        <a:rPr lang="cs-CZ" dirty="0" smtClean="0"/>
                        <a:t>.)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Říjen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-1,8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Listopad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-1,9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Prosinec</a:t>
                      </a:r>
                      <a:r>
                        <a:rPr lang="cs-CZ" baseline="0" dirty="0" smtClean="0"/>
                        <a:t> 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-2,0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Podíl nezaměstnaných osob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upozornění na změnu metodiky na webu ČSÚ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http://portal.mpsv.cz/sz/stat/nz/zmena_metodiky</a:t>
            </a:r>
            <a:r>
              <a:rPr lang="cs-CZ" sz="1400" dirty="0" smtClean="0">
                <a:latin typeface="Verdana" pitchFamily="34" charset="0"/>
              </a:rPr>
              <a:t> (včetně přepočtené tabulky)</a:t>
            </a:r>
          </a:p>
          <a:p>
            <a:pPr eaLnBrk="1" hangingPunct="1">
              <a:lnSpc>
                <a:spcPct val="90000"/>
              </a:lnSpc>
              <a:buNone/>
            </a:pPr>
            <a:endParaRPr lang="cs-CZ" sz="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„Nový ukazatel Podíl nezaměstnaných osob má kvůli odlišné definici jinou úroveň a je tudíž s původním ukazatelem nesrovnatelný.“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                                                                         (MPSV 2012)	</a:t>
            </a:r>
            <a:r>
              <a:rPr lang="cs-CZ" sz="15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latin typeface="Verdana" pitchFamily="34" charset="0"/>
              </a:rPr>
              <a:t>	</a:t>
            </a:r>
            <a:endParaRPr lang="cs-CZ" sz="1800" dirty="0" smtClean="0"/>
          </a:p>
          <a:p>
            <a:pPr algn="just" eaLnBrk="1" hangingPunct="1">
              <a:buFontTx/>
              <a:buChar char="-"/>
            </a:pPr>
            <a:endParaRPr 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0" y="2915791"/>
          <a:ext cx="9144000" cy="394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Volná pracovní místa (VPM)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 1. ledna 2012 novela zákona o zaměstnanosti zrušila povinnost zaměstnavatelů hlásit Úřadu práce ČR volná pracovní místa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„Zaměstnavatel </a:t>
            </a:r>
            <a:r>
              <a:rPr lang="cs-CZ" sz="1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může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oznámit příslušné krajské pobočce Úřadu práce volná pracovní místa a jejich charakteristiku ...“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dopady pro statistiku, praxi a smysl Úřadu práce ČR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ukazatel „počet uchazečů o zaměstnání na jedno volné pracovní místo“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0" y="620688"/>
          <a:ext cx="9144000" cy="40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/>
          <p:cNvSpPr/>
          <p:nvPr/>
        </p:nvSpPr>
        <p:spPr>
          <a:xfrm>
            <a:off x="107504" y="4782051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 dosažitelní uchazeči (změna od července 2004)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= uchazeči o zaměstnání, kteří mohou bezprostředně nastoupit do zaměstnání při nabídce vhodného pracovního místa, tj. evidovaní nezaměstnaní, kteří nemají žádnou objektivní překážku pro přijetí zaměstnání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 dosažitelné se nepovažují: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I.) uchazeči ve vazbě či ve výkonu trestu,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II.) uchazeči v pracovní neschopnosti,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III.) uchazeči, kteří jsou zařazeni na rekvalifikační kurzy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IV.) uchazeči, kteří vykonávají krátkodobé zaměstnání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V.) uchazeči, kteří pobírají peněžitou pomoc v mateřství či podporu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MN v první polovině 90. let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změny ve výpočtu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změna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ve jmenovateli místo pracovní síly počítáno s produktivním obyvatelstvem (muži 15-59 let, ženy 15-54 let)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důsledek ?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produktivní obyvatelstvo – 6 mil., pracovní síla – 5,4 mil.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změna</a:t>
            </a:r>
          </a:p>
          <a:p>
            <a:pPr eaLnBrk="1" hangingPunct="1">
              <a:buFontTx/>
              <a:buNone/>
            </a:pPr>
            <a:r>
              <a:rPr lang="cs-CZ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uchazeči o zaměstnání se hlásili na ÚP podle místa bydliště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X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pracovní síla se brala podle místa pracoviště</a:t>
            </a:r>
          </a:p>
          <a:p>
            <a:pPr eaLnBrk="1" hangingPunct="1">
              <a:buFontTx/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důsledek ?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velká města x zázemí -&gt; vliv na regionální rozvoj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792</Words>
  <Application>Microsoft Office PowerPoint</Application>
  <PresentationFormat>Předvádění na obrazovce (4:3)</PresentationFormat>
  <Paragraphs>399</Paragraphs>
  <Slides>25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Data o trhu práce </vt:lpstr>
      <vt:lpstr>Úřad práce České republiky (ÚP ČR)</vt:lpstr>
      <vt:lpstr>Integrovaný portál MPSV (1)</vt:lpstr>
      <vt:lpstr>Integrovaný portál MPSV (2)</vt:lpstr>
      <vt:lpstr>Podíl nezaměstnaných osob</vt:lpstr>
      <vt:lpstr>Podíl nezaměstnaných osob</vt:lpstr>
      <vt:lpstr>Volná pracovní místa (VPM)</vt:lpstr>
      <vt:lpstr>Snímek 8</vt:lpstr>
      <vt:lpstr>MN v první polovině 90. let</vt:lpstr>
      <vt:lpstr>Ekonomická aktivita</vt:lpstr>
      <vt:lpstr>Dlouhodobá nezaměstnanost</vt:lpstr>
      <vt:lpstr>GIS prostorová analýza</vt:lpstr>
      <vt:lpstr>Dostupnost dat – přelom let 2011/12</vt:lpstr>
      <vt:lpstr>Výběrové šetření pracovních sil (1)</vt:lpstr>
      <vt:lpstr>Snímek 15</vt:lpstr>
      <vt:lpstr>Snímek 16</vt:lpstr>
      <vt:lpstr>Výběrové šetření pracovních sil (4)</vt:lpstr>
      <vt:lpstr>Snímek 18</vt:lpstr>
      <vt:lpstr>Publikace z VŠPS</vt:lpstr>
      <vt:lpstr>Výzkumný ústav práce a sociálních věcí, v.v.i. (VÚPSV)</vt:lpstr>
      <vt:lpstr>Členění zaměstnanosti cizinců</vt:lpstr>
      <vt:lpstr>Vývoj počtu zaměstnaných cizinců</vt:lpstr>
      <vt:lpstr>Snímek 23</vt:lpstr>
      <vt:lpstr>Regionální aspekt zaměstnanosti cizinců</vt:lpstr>
      <vt:lpstr>Státní občanství zaměstnaných cizinců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Ondra</cp:lastModifiedBy>
  <cp:revision>268</cp:revision>
  <dcterms:created xsi:type="dcterms:W3CDTF">2014-09-08T07:18:26Z</dcterms:created>
  <dcterms:modified xsi:type="dcterms:W3CDTF">2015-04-09T07:57:03Z</dcterms:modified>
</cp:coreProperties>
</file>