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84" r:id="rId3"/>
    <p:sldId id="421" r:id="rId4"/>
    <p:sldId id="422" r:id="rId5"/>
    <p:sldId id="423" r:id="rId6"/>
    <p:sldId id="424" r:id="rId7"/>
    <p:sldId id="425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38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tabulka_DOP0080UU%20_KR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 sz="1600"/>
              <a:t>Počet</a:t>
            </a:r>
            <a:r>
              <a:rPr lang="cs-CZ" sz="1600" baseline="0"/>
              <a:t> nehod na 1 000 obyvatel v roce 2013</a:t>
            </a:r>
            <a:endParaRPr lang="cs-CZ" sz="160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cat>
            <c:strRef>
              <c:f>'Stránka 1'!$B$21:$B$34</c:f>
              <c:strCache>
                <c:ptCount val="14"/>
                <c:pt idx="0">
                  <c:v>Moravskoslezský kraj</c:v>
                </c:pt>
                <c:pt idx="1">
                  <c:v>Zlínský kraj</c:v>
                </c:pt>
                <c:pt idx="2">
                  <c:v>Olomoucký kraj</c:v>
                </c:pt>
                <c:pt idx="3">
                  <c:v>Jihomoravský kraj</c:v>
                </c:pt>
                <c:pt idx="4">
                  <c:v>Vysočina</c:v>
                </c:pt>
                <c:pt idx="5">
                  <c:v>Pardubický kraj</c:v>
                </c:pt>
                <c:pt idx="6">
                  <c:v>Královéhradecký kraj</c:v>
                </c:pt>
                <c:pt idx="7">
                  <c:v>Liberecký kraj</c:v>
                </c:pt>
                <c:pt idx="8">
                  <c:v>Ústecký kraj</c:v>
                </c:pt>
                <c:pt idx="9">
                  <c:v>Karlovarský kraj</c:v>
                </c:pt>
                <c:pt idx="10">
                  <c:v>Plzeňský kraj</c:v>
                </c:pt>
                <c:pt idx="11">
                  <c:v>Jihočeský kraj</c:v>
                </c:pt>
                <c:pt idx="12">
                  <c:v>Středočeský kraj</c:v>
                </c:pt>
                <c:pt idx="13">
                  <c:v>Hlavní město Praha</c:v>
                </c:pt>
              </c:strCache>
            </c:strRef>
          </c:cat>
          <c:val>
            <c:numRef>
              <c:f>'Stránka 1'!$C$21:$C$34</c:f>
              <c:numCache>
                <c:formatCode>0.0</c:formatCode>
                <c:ptCount val="14"/>
                <c:pt idx="0">
                  <c:v>6.7832566179311069</c:v>
                </c:pt>
                <c:pt idx="1">
                  <c:v>5.6524060249122039</c:v>
                </c:pt>
                <c:pt idx="2">
                  <c:v>6.9646550044314814</c:v>
                </c:pt>
                <c:pt idx="3">
                  <c:v>5.7269686294417976</c:v>
                </c:pt>
                <c:pt idx="4">
                  <c:v>7.24409016697079</c:v>
                </c:pt>
                <c:pt idx="5">
                  <c:v>7.0195839026328279</c:v>
                </c:pt>
                <c:pt idx="6">
                  <c:v>7.5447220465692713</c:v>
                </c:pt>
                <c:pt idx="7">
                  <c:v>8.6363936900519587</c:v>
                </c:pt>
                <c:pt idx="8">
                  <c:v>9.9743067675004848</c:v>
                </c:pt>
                <c:pt idx="9">
                  <c:v>5.4144231441615132</c:v>
                </c:pt>
                <c:pt idx="10">
                  <c:v>5.4423168471181524</c:v>
                </c:pt>
                <c:pt idx="11">
                  <c:v>5.5865570819859061</c:v>
                </c:pt>
                <c:pt idx="12">
                  <c:v>8.6506093665536383</c:v>
                </c:pt>
                <c:pt idx="13">
                  <c:v>14.955747300718064</c:v>
                </c:pt>
              </c:numCache>
            </c:numRef>
          </c:val>
        </c:ser>
        <c:axId val="66396928"/>
        <c:axId val="73068544"/>
      </c:barChart>
      <c:catAx>
        <c:axId val="66396928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73068544"/>
        <c:crosses val="autoZero"/>
        <c:auto val="1"/>
        <c:lblAlgn val="ctr"/>
        <c:lblOffset val="100"/>
      </c:catAx>
      <c:valAx>
        <c:axId val="73068544"/>
        <c:scaling>
          <c:orientation val="minMax"/>
        </c:scaling>
        <c:axPos val="b"/>
        <c:majorGridlines/>
        <c:numFmt formatCode="0.0" sourceLinked="1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6639692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Výkony</a:t>
            </a:r>
            <a:r>
              <a:rPr lang="cs-CZ" baseline="0"/>
              <a:t> letišť ČR (celkový počet cestujících)</a:t>
            </a:r>
            <a:endParaRPr lang="cs-CZ"/>
          </a:p>
        </c:rich>
      </c:tx>
      <c:layout/>
    </c:title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List1!$E$13:$Q$13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List1!$E$14:$Q$14</c:f>
              <c:numCache>
                <c:formatCode>#,##0</c:formatCode>
                <c:ptCount val="13"/>
                <c:pt idx="0" formatCode="#,##0_)">
                  <c:v>6534726</c:v>
                </c:pt>
                <c:pt idx="1">
                  <c:v>7851236</c:v>
                </c:pt>
                <c:pt idx="2" formatCode="#,##0_)">
                  <c:v>10125143</c:v>
                </c:pt>
                <c:pt idx="3" formatCode="#,##0_)">
                  <c:v>11433269</c:v>
                </c:pt>
                <c:pt idx="4" formatCode="#,##0_)">
                  <c:v>12329375</c:v>
                </c:pt>
                <c:pt idx="5" formatCode="#,##0_)">
                  <c:v>13313865</c:v>
                </c:pt>
                <c:pt idx="6" formatCode="#,##0_)">
                  <c:v>13629278</c:v>
                </c:pt>
                <c:pt idx="7" formatCode="#,##0_)">
                  <c:v>12482563</c:v>
                </c:pt>
                <c:pt idx="8" formatCode="#,##0_)">
                  <c:v>12343811</c:v>
                </c:pt>
                <c:pt idx="9" formatCode="#,##0_)">
                  <c:v>12750017</c:v>
                </c:pt>
                <c:pt idx="10" formatCode="#,##0_)">
                  <c:v>11835014</c:v>
                </c:pt>
                <c:pt idx="11">
                  <c:v>12094210</c:v>
                </c:pt>
                <c:pt idx="12">
                  <c:v>12143429</c:v>
                </c:pt>
              </c:numCache>
            </c:numRef>
          </c:val>
        </c:ser>
        <c:marker val="1"/>
        <c:axId val="65185280"/>
        <c:axId val="65187200"/>
      </c:lineChart>
      <c:catAx>
        <c:axId val="65185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65187200"/>
        <c:crosses val="autoZero"/>
        <c:auto val="1"/>
        <c:lblAlgn val="ctr"/>
        <c:lblOffset val="100"/>
      </c:catAx>
      <c:valAx>
        <c:axId val="65187200"/>
        <c:scaling>
          <c:orientation val="minMax"/>
          <c:max val="14000000"/>
          <c:min val="6000000"/>
        </c:scaling>
        <c:axPos val="l"/>
        <c:majorGridlines/>
        <c:numFmt formatCode="#,##0_)" sourceLinked="1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65185280"/>
        <c:crosses val="autoZero"/>
        <c:crossBetween val="midCat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21.4.2015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21.4.2015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829-57C5-4047-9AC3-B462BCF7FDF9}" type="datetime1">
              <a:rPr lang="cs-CZ" smtClean="0"/>
              <a:pPr/>
              <a:t>21.4.2015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22FB-E178-4610-8444-0CE8A8523630}" type="datetime1">
              <a:rPr lang="cs-CZ" smtClean="0"/>
              <a:pPr/>
              <a:t>21.4.2015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ED58-9484-4843-9341-11F7B24A714A}" type="datetime1">
              <a:rPr lang="cs-CZ" smtClean="0"/>
              <a:pPr/>
              <a:t>21.4.2015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4B40-3C16-46C3-8B27-FAE42DAAF752}" type="datetime1">
              <a:rPr lang="cs-CZ" smtClean="0"/>
              <a:pPr/>
              <a:t>21.4.2015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922-AFBC-40D0-8515-1EB80D1BC599}" type="datetime1">
              <a:rPr lang="cs-CZ" smtClean="0"/>
              <a:pPr/>
              <a:t>21.4.2015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08C7-A554-4E8E-B825-6AE9E41A54EE}" type="datetime1">
              <a:rPr lang="cs-CZ" smtClean="0"/>
              <a:pPr/>
              <a:t>21.4.2015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9636-2913-405C-BB60-4339F92B37F9}" type="datetime1">
              <a:rPr lang="cs-CZ" smtClean="0"/>
              <a:pPr/>
              <a:t>21.4.2015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C9EF-C90F-44B4-80C7-88C0CEDD3EFB}" type="datetime1">
              <a:rPr lang="cs-CZ" smtClean="0"/>
              <a:pPr/>
              <a:t>21.4.2015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8099-7683-4849-875C-CAB4F44369AD}" type="datetime1">
              <a:rPr lang="cs-CZ" smtClean="0"/>
              <a:pPr/>
              <a:t>21.4.2015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272E-15EE-4432-BDDF-3DF9D682C29F}" type="datetime1">
              <a:rPr lang="cs-CZ" smtClean="0"/>
              <a:pPr/>
              <a:t>21.4.2015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D6C9-434F-4C0E-BB05-022FCB333FC6}" type="datetime1">
              <a:rPr lang="cs-CZ" smtClean="0"/>
              <a:pPr/>
              <a:t>21.4.2015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B5ACB-85A7-451E-8502-8B0E4B0ED412}" type="datetime1">
              <a:rPr lang="cs-CZ" smtClean="0"/>
              <a:pPr/>
              <a:t>21.4.2015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cr.cz/cs/Statistika_dopravy/default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d.cz/Silnicni-a-dalnicni-sit/Intenzita-doprav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doprava_a_spoj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izdnirady.idnes.cz/vlakyautobusymhdvse/spojen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itejtenazemi.cz/cenia/index.php?p=prepravni_vykon&amp;site=doprav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db.czso.cz/vdbvo/maklist.jsp?kapitola_id=40&amp;expand=1&amp;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cr.cz/cs/Statistika_dopravy/default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628801"/>
            <a:ext cx="9144000" cy="2880320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o dopravě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22. dubna 2015</a:t>
            </a:r>
            <a:endParaRPr lang="cs-CZ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55" y="332656"/>
            <a:ext cx="9162510" cy="646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Centrální registr řidičů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Ročenka dopravy ČR</a:t>
            </a:r>
            <a:endParaRPr lang="cs-CZ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804" y="539085"/>
            <a:ext cx="8100392" cy="631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Ministerstvo dopravy ČR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6653336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MD ČR / Statistiky dopravy</a:t>
            </a:r>
            <a:endParaRPr lang="cs-CZ" sz="1400" b="1" i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</a:t>
            </a:r>
            <a:r>
              <a:rPr lang="cs-CZ" sz="1400" dirty="0" smtClean="0">
                <a:latin typeface="Verdana" pitchFamily="34" charset="0"/>
                <a:hlinkClick r:id="rId3"/>
              </a:rPr>
              <a:t>www.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mdcr.cz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cs</a:t>
            </a:r>
            <a:r>
              <a:rPr lang="cs-CZ" sz="1400" dirty="0" smtClean="0">
                <a:latin typeface="Verdana" pitchFamily="34" charset="0"/>
                <a:hlinkClick r:id="rId3"/>
              </a:rPr>
              <a:t>/Statistika_dopravy/default.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htm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b="1" i="1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Čtvrtletní přehledy základních ukazatelů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přeprava cestujících a věcí po železnici, autobusová doprava, silniční nákladní doprava, MHD, výkony letišť ČR</a:t>
            </a:r>
            <a:endParaRPr lang="cs-CZ" sz="10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Přepravní proudy věcí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Přeprava věcí na území ČR</a:t>
            </a:r>
            <a:endParaRPr lang="cs-CZ" sz="1400" b="1" i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</p:txBody>
      </p:sp>
      <p:graphicFrame>
        <p:nvGraphicFramePr>
          <p:cNvPr id="4" name="Graf 3"/>
          <p:cNvGraphicFramePr/>
          <p:nvPr/>
        </p:nvGraphicFramePr>
        <p:xfrm>
          <a:off x="179512" y="3789040"/>
          <a:ext cx="8784976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Ředitelství silnic a dálnic ČR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6653336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ŘSD ČR / Intenzita dopravy</a:t>
            </a:r>
            <a:endParaRPr lang="cs-CZ" sz="1400" b="1" i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Celostátní sčítání dopravy 2000, 2005 a 2010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</a:t>
            </a:r>
            <a:r>
              <a:rPr lang="cs-CZ" sz="1400" dirty="0" smtClean="0">
                <a:latin typeface="Verdana" pitchFamily="34" charset="0"/>
              </a:rPr>
              <a:t>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</a:t>
            </a:r>
            <a:r>
              <a:rPr lang="cs-CZ" sz="1400" dirty="0" smtClean="0">
                <a:latin typeface="Verdana" pitchFamily="34" charset="0"/>
                <a:hlinkClick r:id="rId3"/>
              </a:rPr>
              <a:t>www.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rsd.cz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Silnicni</a:t>
            </a:r>
            <a:r>
              <a:rPr lang="cs-CZ" sz="1400" dirty="0" smtClean="0">
                <a:latin typeface="Verdana" pitchFamily="34" charset="0"/>
                <a:hlinkClick r:id="rId3"/>
              </a:rPr>
              <a:t>-a-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dalnicni</a:t>
            </a:r>
            <a:r>
              <a:rPr lang="cs-CZ" sz="1400" dirty="0" smtClean="0">
                <a:latin typeface="Verdana" pitchFamily="34" charset="0"/>
                <a:hlinkClick r:id="rId3"/>
              </a:rPr>
              <a:t>-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sit</a:t>
            </a:r>
            <a:r>
              <a:rPr lang="cs-CZ" sz="1400" dirty="0" smtClean="0">
                <a:latin typeface="Verdana" pitchFamily="34" charset="0"/>
                <a:hlinkClick r:id="rId3"/>
              </a:rPr>
              <a:t>/Intenzita-dopravy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b="1" i="1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Celostátní sčítání dopravy 2010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na všech dálnicích, silnicích I. a II. třídy a vybraných úsecích silnic III. třídy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sčítání se provádí pravidelně od roku 1959, většinou v pětiletých intervalech, od roku 1980 v letech končících 0 a 5 (tj. další sčítání proběhne v letošním roce 2015)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cíle:	aktuální informace o zatížení silnic a dálnic v ČR,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	posouzení vlivu provozu na životní prostředí,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	určení dopravních výkonů,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	aktualizace prognóz vývoje intenzity dopravy.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několik krátkodobých (4 hodinových) průzkumů v průběhu roku na silnicích a místních komunikacích, na dálnicích automatické detektory dopravy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rozlišováno 13 kategorií vozidel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další využití:	úvahy nad rozšířením mýta,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		výpočty ekonomické efektivnosti připravovaných staveb.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-	výsledky průměrné intenzity:	dálnice:		27 555 vozů / 24 hodin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		</a:t>
            </a: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	rychlostní silnice:	21 545 vozů / 24 hodin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		</a:t>
            </a: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	silnice I. třídy:	  7 565 vozů / 24 hodin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				silnice II. třídy:	  2 315 vozů / 24 hodin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				silnice III. třídy:	     598 vozů / 24 hodin</a:t>
            </a:r>
            <a:endParaRPr lang="cs-CZ" sz="6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Ředitelství silnic a dálnic ČR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6653336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Výsledky - Interaktivní mapa</a:t>
            </a:r>
            <a:endParaRPr lang="cs-CZ" sz="600" dirty="0" smtClean="0">
              <a:latin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7221" t="37166" r="30479" b="20355"/>
          <a:stretch>
            <a:fillRect/>
          </a:stretch>
        </p:blipFill>
        <p:spPr bwMode="auto">
          <a:xfrm>
            <a:off x="647564" y="1916832"/>
            <a:ext cx="7848872" cy="492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292080" y="1484784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dálnice:</a:t>
            </a:r>
          </a:p>
          <a:p>
            <a:r>
              <a:rPr lang="cs-CZ" sz="1200" dirty="0" smtClean="0"/>
              <a:t>max.: D1 (počátek – exit Chodov)	    88 460 vozů </a:t>
            </a:r>
          </a:p>
          <a:p>
            <a:r>
              <a:rPr lang="cs-CZ" sz="1200" dirty="0" smtClean="0"/>
              <a:t>min.: D1 (Vrbice – Bohumín)		       5 875 vozů</a:t>
            </a:r>
          </a:p>
          <a:p>
            <a:endParaRPr lang="cs-CZ" sz="1200" dirty="0" smtClean="0"/>
          </a:p>
          <a:p>
            <a:r>
              <a:rPr lang="cs-CZ" sz="1200" dirty="0" smtClean="0"/>
              <a:t>rychlostní silnice:</a:t>
            </a:r>
          </a:p>
          <a:p>
            <a:r>
              <a:rPr lang="cs-CZ" sz="1200" dirty="0" smtClean="0"/>
              <a:t>max.: Pražský okruh		    66 975 vozů</a:t>
            </a:r>
          </a:p>
          <a:p>
            <a:r>
              <a:rPr lang="cs-CZ" sz="1200" dirty="0" smtClean="0"/>
              <a:t>min.: R35 (vyústění z D11 – zaústění do I/37)       5 160 vozů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62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-171400"/>
            <a:ext cx="9972600" cy="7048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jm.jpg"/>
          <p:cNvPicPr>
            <a:picLocks noChangeAspect="1"/>
          </p:cNvPicPr>
          <p:nvPr/>
        </p:nvPicPr>
        <p:blipFill>
          <a:blip r:embed="rId3" cstate="print"/>
          <a:srcRect t="4691"/>
          <a:stretch>
            <a:fillRect/>
          </a:stretch>
        </p:blipFill>
        <p:spPr>
          <a:xfrm>
            <a:off x="1475656" y="1174356"/>
            <a:ext cx="7607804" cy="5600636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Ředitelství silnic a dálnic ČR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6653336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Silniční databanka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i="1" dirty="0" smtClean="0">
                <a:latin typeface="Verdana" pitchFamily="34" charset="0"/>
              </a:rPr>
              <a:t>GIS a zpracování dat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i="1" dirty="0" smtClean="0">
                <a:latin typeface="Verdana" pitchFamily="34" charset="0"/>
              </a:rPr>
              <a:t>Data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i="1" dirty="0" smtClean="0">
                <a:latin typeface="Verdana" pitchFamily="34" charset="0"/>
              </a:rPr>
              <a:t>Mapy</a:t>
            </a:r>
            <a:endParaRPr lang="cs-CZ" sz="600" dirty="0" smtClean="0">
              <a:latin typeface="Verdana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547664" y="1124744"/>
            <a:ext cx="20162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0"/>
            <a:ext cx="8568630" cy="6653336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Mapy plánované výstavby pro rok 2015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i="1" dirty="0" smtClean="0">
                <a:latin typeface="Verdana" pitchFamily="34" charset="0"/>
              </a:rPr>
              <a:t>červeně = akce v realizaci v roce 2015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i="1" dirty="0" smtClean="0">
                <a:latin typeface="Verdana" pitchFamily="34" charset="0"/>
              </a:rPr>
              <a:t>zeleně = akce uvedené do provozu v roce 2015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i="1" dirty="0" smtClean="0">
                <a:latin typeface="Verdana" pitchFamily="34" charset="0"/>
              </a:rPr>
              <a:t>žlutě = akce v přípravě v roce 2015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68" y="996543"/>
            <a:ext cx="8748464" cy="581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0"/>
            <a:ext cx="8568630" cy="6653336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Délky a další data komunikací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405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9120"/>
            <a:ext cx="916269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Správa železniční dopravní cesty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547664" y="1124744"/>
            <a:ext cx="20162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289" t="3775" r="23942"/>
          <a:stretch>
            <a:fillRect/>
          </a:stretch>
        </p:blipFill>
        <p:spPr bwMode="auto">
          <a:xfrm>
            <a:off x="195299" y="1395302"/>
            <a:ext cx="8786937" cy="54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ČSÚ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Statistiky – Doprava, informační a komunikační činnosti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Rychlé informace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přesměrování pod „Služby“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čtvrtletně, zejména vývoj tržeb v dopravě (i za jednotlivé druhy dopravy)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Časové řady</a:t>
            </a:r>
          </a:p>
          <a:p>
            <a:pPr algn="just">
              <a:spcBef>
                <a:spcPct val="0"/>
              </a:spcBef>
              <a:buAutoNum type="alphaLcParenR"/>
            </a:pPr>
            <a:r>
              <a:rPr lang="cs-CZ" sz="1400" dirty="0" smtClean="0">
                <a:latin typeface="Verdana" pitchFamily="34" charset="0"/>
              </a:rPr>
              <a:t>finanční ukazatele (za dopravu celkem a za jednotlivá odvětví dopravy)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	průměrný evidenční počet zaměstnanců (220 357 osob)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	průměrná hrubá měsíční mzda (24 268 Kč)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	tržby celkem (146,4 mld. Kč)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	výkonová spotřeba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	přidaná hodnota</a:t>
            </a: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AutoNum type="alphaLcParenR" startAt="2"/>
            </a:pPr>
            <a:r>
              <a:rPr lang="cs-CZ" sz="1400" dirty="0" smtClean="0">
                <a:latin typeface="Verdana" pitchFamily="34" charset="0"/>
              </a:rPr>
              <a:t>naturální ukazatele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	dopravní infrastruktura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	dopravní park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	osobní doprava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	nákladní doprava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	nehody v dopravě</a:t>
            </a:r>
            <a:endParaRPr lang="cs-CZ" sz="2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https://www.czso.cz/csu/czso/doprava_a_spoje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25422" t="28526" r="26429" b="21075"/>
          <a:stretch>
            <a:fillRect/>
          </a:stretch>
        </p:blipFill>
        <p:spPr bwMode="auto">
          <a:xfrm>
            <a:off x="1885784" y="2132856"/>
            <a:ext cx="722272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IDOS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9160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IDOS, jízdní řády obecně</a:t>
            </a:r>
            <a:endParaRPr lang="cs-CZ" sz="1400" b="1" i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4"/>
              </a:rPr>
              <a:t>http://jizdnirady.idnes.cz/vlakyautobusymhdvse/spojeni</a:t>
            </a:r>
            <a:r>
              <a:rPr lang="cs-CZ" sz="1400" dirty="0" smtClean="0">
                <a:latin typeface="Verdana" pitchFamily="34" charset="0"/>
                <a:hlinkClick r:id="rId4"/>
              </a:rPr>
              <a:t>/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IDOS jako zdroj dat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informace o množství spojů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frekvence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doba jízdy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délka jízdy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cena,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ČSÚ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Dopravní infrastruktura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provozní délka tratí, silnic a dálnic, elektrické trakce MHD, splavných vodních cest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1x ročně, za celou ČR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Dopravní park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počet lokomotiv, železničních vozů osobní dopravy, nákladních železničních vozů, osobních automobilů, nákladních vozidel, trolejbusů a tramvají, ...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1x ročně, za celou ČR, spolupráce s Ministerstvem dopravy ČR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Osobní doprava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přeprava cestujících železniční dopravou, veřejnou autobusovou dopravou, MHD a leteckou přepravou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4x ročně, za celou ČR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ukazatele:	přeprava cestujících v tis.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		přepravní výkony v mil. </a:t>
            </a:r>
            <a:r>
              <a:rPr lang="cs-CZ" sz="1400" dirty="0" err="1" smtClean="0">
                <a:latin typeface="Verdana" pitchFamily="34" charset="0"/>
              </a:rPr>
              <a:t>oskm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		průměrná přepravní vzdálenost v km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-	výkony letišť v osobní letecké dopravě (4x ročně; odlety, přílety a přímý tranzit + členění na vnitrostátní provoz a mezinárodní provoz)</a:t>
            </a:r>
            <a:endParaRPr lang="cs-CZ" sz="2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		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ČSÚ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Nákladní doprava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přeprava věcí celkem, přepravní výkony, průměrná přepravní vzdálenost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železniční, silniční, vnitrozemská vodní, letecká nákladní doprava + přeprava ropy potrubní dopravou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dle komodit tuny a tunokilometry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4x ročně, za celou ČR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Nehody v dopravě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vážné nehody, usmrcené osoby, těžce zraněné osoby, věcná škoda (tis. Kč)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u silniční dopravy navíc nehody zaviněné pod vlivem alkoholu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1x ročně (u silniční 4x ročně), za celou ČR, spolupráce s Ministerstvem dopravy ČR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Osobokilometry, </a:t>
            </a:r>
            <a:r>
              <a:rPr lang="cs-CZ" sz="1400" b="1" i="1" dirty="0" smtClean="0">
                <a:latin typeface="Verdana" pitchFamily="34" charset="0"/>
              </a:rPr>
              <a:t>tunokilometry = přepravní výkon</a:t>
            </a:r>
            <a:endParaRPr lang="cs-CZ" sz="1400" b="1" i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osobokilometr (</a:t>
            </a:r>
            <a:r>
              <a:rPr lang="cs-CZ" sz="1400" dirty="0" err="1" smtClean="0">
                <a:latin typeface="Verdana" pitchFamily="34" charset="0"/>
              </a:rPr>
              <a:t>oskm</a:t>
            </a:r>
            <a:r>
              <a:rPr lang="cs-CZ" sz="1400" dirty="0" smtClean="0">
                <a:latin typeface="Verdana" pitchFamily="34" charset="0"/>
              </a:rPr>
              <a:t> = </a:t>
            </a:r>
            <a:r>
              <a:rPr lang="cs-CZ" sz="1400" dirty="0" err="1" smtClean="0">
                <a:latin typeface="Verdana" pitchFamily="34" charset="0"/>
              </a:rPr>
              <a:t>osbkm</a:t>
            </a:r>
            <a:r>
              <a:rPr lang="cs-CZ" sz="1400" dirty="0" smtClean="0">
                <a:latin typeface="Verdana" pitchFamily="34" charset="0"/>
              </a:rPr>
              <a:t>) = přeprava jedné osoby na vzdálenost jednoho kilometru, součin vzdálenosti a počtu přepravených osob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tunokilometr (</a:t>
            </a:r>
            <a:r>
              <a:rPr lang="cs-CZ" sz="1400" dirty="0" err="1" smtClean="0">
                <a:latin typeface="Verdana" pitchFamily="34" charset="0"/>
              </a:rPr>
              <a:t>tkm</a:t>
            </a:r>
            <a:r>
              <a:rPr lang="cs-CZ" sz="1400" dirty="0" smtClean="0">
                <a:latin typeface="Verdana" pitchFamily="34" charset="0"/>
              </a:rPr>
              <a:t>) = přeprava jedné tuny zboží na vzdálenost jednoho kilometru, součin vzdálenosti a hmotnosti nákladu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přepravní výkon automobilu s jedním cestujícím na vzdálenost 100 km se rovná přepravnímu výkonu autobusu se 100 cestujícími na vzdálenost 1 km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odkaz: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http://vitejtenazemi.cz/cenia/index.php?p=prepravni_vykon&amp;site=doprava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		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Hodnocení dopravy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Přepravní objemy</a:t>
            </a:r>
            <a:endParaRPr lang="cs-CZ" sz="1400" b="1" i="1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popis, co bylo přepraveno, bez ohledu na vzdálenost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a) počet přepravených osob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b) počet přepravených tun zboží</a:t>
            </a:r>
            <a:endParaRPr lang="cs-CZ" sz="10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Dopravní výkon</a:t>
            </a:r>
            <a:endParaRPr lang="cs-CZ" sz="1400" b="1" i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hodnotí pohyb dopravních prostředků, tj. kolik kilometrů ujedou, bez ohledu na výsledek dopravy (počet přepravených osob nebo množství zboží)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vyjadřuje nabídku dopravy; používá se pro stanovení kapacit silnic nebo veřejné dopravy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a) </a:t>
            </a:r>
            <a:r>
              <a:rPr lang="cs-CZ" sz="1400" dirty="0" err="1" smtClean="0">
                <a:latin typeface="Verdana" pitchFamily="34" charset="0"/>
              </a:rPr>
              <a:t>vozokilometr</a:t>
            </a:r>
            <a:r>
              <a:rPr lang="cs-CZ" sz="1400" dirty="0" smtClean="0">
                <a:latin typeface="Verdana" pitchFamily="34" charset="0"/>
              </a:rPr>
              <a:t> (</a:t>
            </a:r>
            <a:r>
              <a:rPr lang="cs-CZ" sz="1400" dirty="0" err="1" smtClean="0">
                <a:latin typeface="Verdana" pitchFamily="34" charset="0"/>
              </a:rPr>
              <a:t>vkm</a:t>
            </a:r>
            <a:r>
              <a:rPr lang="cs-CZ" sz="1400" dirty="0" smtClean="0">
                <a:latin typeface="Verdana" pitchFamily="34" charset="0"/>
              </a:rPr>
              <a:t>) = počet kilometrů, které ujede dané vozidlo (používá se pro silniční dopravu – osobní či nákladní automobil, autobus)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b) vlakový kilometr (</a:t>
            </a:r>
            <a:r>
              <a:rPr lang="cs-CZ" sz="1400" dirty="0" err="1" smtClean="0">
                <a:latin typeface="Verdana" pitchFamily="34" charset="0"/>
              </a:rPr>
              <a:t>vkm</a:t>
            </a:r>
            <a:r>
              <a:rPr lang="cs-CZ" sz="1400" dirty="0" smtClean="0">
                <a:latin typeface="Verdana" pitchFamily="34" charset="0"/>
              </a:rPr>
              <a:t>) = počet kilometrů, které ujede vlak nezávisle na počtu vagónů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c) </a:t>
            </a:r>
            <a:r>
              <a:rPr lang="cs-CZ" sz="1400" dirty="0" err="1" smtClean="0">
                <a:latin typeface="Verdana" pitchFamily="34" charset="0"/>
              </a:rPr>
              <a:t>místokilometr</a:t>
            </a:r>
            <a:r>
              <a:rPr lang="cs-CZ" sz="1400" dirty="0" smtClean="0">
                <a:latin typeface="Verdana" pitchFamily="34" charset="0"/>
              </a:rPr>
              <a:t> (</a:t>
            </a:r>
            <a:r>
              <a:rPr lang="cs-CZ" sz="1400" dirty="0" err="1" smtClean="0">
                <a:latin typeface="Verdana" pitchFamily="34" charset="0"/>
              </a:rPr>
              <a:t>mkm</a:t>
            </a:r>
            <a:r>
              <a:rPr lang="cs-CZ" sz="1400" dirty="0" smtClean="0">
                <a:latin typeface="Verdana" pitchFamily="34" charset="0"/>
              </a:rPr>
              <a:t>) = počet míst v dopravním prostředku násobený počtem kilometrů, který dopravní prostředek ujede (vede ke stanovení teoretické kapacity hromadné dopravy)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		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Veřejná databáze ČSÚ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6653336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9 - Služby / 93 – Doprava a spoje</a:t>
            </a:r>
            <a:endParaRPr lang="cs-CZ" sz="1400" b="1" i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http://vdb.czso.cz/vdbvo/maklist.jsp?kapitola_id=40&amp;expand=1</a:t>
            </a:r>
            <a:r>
              <a:rPr lang="cs-CZ" sz="1400" dirty="0" smtClean="0">
                <a:latin typeface="Verdana" pitchFamily="34" charset="0"/>
                <a:hlinkClick r:id="rId3"/>
              </a:rPr>
              <a:t>&amp;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Nehody v silniční dopravě v krajích a okresech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data pocházejí z Policejního prezidia ČR, 1x ročně, do úrovně okresů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nehody celkem, pod vlivem alkoholu, usmrcené osoby, zraněné osoby (těžce a lehce), hmotná škoda v tis. Kč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usmrcené a zraněné osoby = odpovídá stavu max. 24 hodin po nehodě</a:t>
            </a:r>
            <a:endParaRPr lang="cs-CZ" sz="10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Evidovaná vozidla v krajích a okresech k 31. 12.</a:t>
            </a:r>
            <a:endParaRPr lang="cs-CZ" sz="1400" b="1" i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data pocházejí z Centrálního registru vozidel (Ministerstvo vnitra ČR), jedná se o stav k 1. lednu následujícího roku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1x ročně, do úrovně okresů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provozovaná vozidla celkem:	automobily (osobní, nákladní, speciální)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				autobusy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				motocykly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				přívěsy (celkem, nákladní, osobní)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				návěsy</a:t>
            </a: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Infrastruktura železniční a silniční dopravy v krajích k 31. 12.</a:t>
            </a:r>
            <a:endParaRPr lang="cs-CZ" sz="1400" b="1" i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data pocházejí z </a:t>
            </a:r>
            <a:r>
              <a:rPr lang="cs-CZ" sz="1400" dirty="0" smtClean="0">
                <a:latin typeface="Verdana" pitchFamily="34" charset="0"/>
              </a:rPr>
              <a:t>Ředitelství silnic a dálnic ČR a ze Správy železniční dopravní cesty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1x ročně, do úrovně krajů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provozní délka železničních tratí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silnice a dálnice celkem (dálnice, rychlostní silnice a silnice I., II. a III. třídy)</a:t>
            </a:r>
            <a:endParaRPr lang="cs-CZ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3071" t="28526" r="33179" b="37635"/>
          <a:stretch>
            <a:fillRect/>
          </a:stretch>
        </p:blipFill>
        <p:spPr bwMode="auto">
          <a:xfrm>
            <a:off x="35495" y="44624"/>
            <a:ext cx="7056785" cy="442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af 5"/>
          <p:cNvGraphicFramePr/>
          <p:nvPr/>
        </p:nvGraphicFramePr>
        <p:xfrm>
          <a:off x="3419872" y="2420888"/>
          <a:ext cx="5724128" cy="44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57" y="44624"/>
            <a:ext cx="8964487" cy="394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32138"/>
            <a:ext cx="7488832" cy="270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Ministerstvo dopravy ČR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6653336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MD ČR / Statistiky dopravy</a:t>
            </a:r>
            <a:endParaRPr lang="cs-CZ" sz="1400" b="1" i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</a:t>
            </a:r>
            <a:r>
              <a:rPr lang="cs-CZ" sz="1400" dirty="0" smtClean="0">
                <a:latin typeface="Verdana" pitchFamily="34" charset="0"/>
                <a:hlinkClick r:id="rId3"/>
              </a:rPr>
              <a:t>www.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mdcr.cz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cs</a:t>
            </a:r>
            <a:r>
              <a:rPr lang="cs-CZ" sz="1400" dirty="0" smtClean="0">
                <a:latin typeface="Verdana" pitchFamily="34" charset="0"/>
                <a:hlinkClick r:id="rId3"/>
              </a:rPr>
              <a:t>/Statistika_dopravy/default.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htm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b="1" i="1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Centrální registr vozidel (na MD od července 2012, předtím MV)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informace o vozovém parku (přírůstky, zrušené vozy)</a:t>
            </a:r>
            <a:endParaRPr lang="cs-CZ" sz="10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Centrální registr řidičů</a:t>
            </a:r>
            <a:endParaRPr lang="cs-CZ" sz="1400" b="1" i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informace o stavu bodového systému v České republice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informace o stavu výměny řidičských průkazů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Ročenky dopravy ČR</a:t>
            </a:r>
            <a:endParaRPr lang="cs-CZ" sz="1400" b="1" i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publikována 1x ročně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ekonomické ukazatele odvětví dopravy (počet zaměstnanců, ekonomických subjektů, investice, průměrná mzda, ...)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dopravní infrastruktura (délka tratí, silnic, srovnání se státy EU, ...)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dopravní park (počty dopravních prostředků, jejich charakteristiky)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přeprava (počty osob a zboží, přepravní výkony, podrobné informace za kraje)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nehody v dopravě 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vliv dopravy na životní prostředí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2730</TotalTime>
  <Words>754</Words>
  <Application>Microsoft Office PowerPoint</Application>
  <PresentationFormat>Předvádění na obrazovce (4:3)</PresentationFormat>
  <Paragraphs>226</Paragraphs>
  <Slides>20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Data o dopravě </vt:lpstr>
      <vt:lpstr>ČSÚ</vt:lpstr>
      <vt:lpstr>ČSÚ</vt:lpstr>
      <vt:lpstr>ČSÚ</vt:lpstr>
      <vt:lpstr>Hodnocení dopravy</vt:lpstr>
      <vt:lpstr>Veřejná databáze ČSÚ</vt:lpstr>
      <vt:lpstr>Snímek 7</vt:lpstr>
      <vt:lpstr>Snímek 8</vt:lpstr>
      <vt:lpstr>Ministerstvo dopravy ČR</vt:lpstr>
      <vt:lpstr>Snímek 10</vt:lpstr>
      <vt:lpstr>Snímek 11</vt:lpstr>
      <vt:lpstr>Ministerstvo dopravy ČR</vt:lpstr>
      <vt:lpstr>Ředitelství silnic a dálnic ČR</vt:lpstr>
      <vt:lpstr>Ředitelství silnic a dálnic ČR</vt:lpstr>
      <vt:lpstr>Snímek 15</vt:lpstr>
      <vt:lpstr>Ředitelství silnic a dálnic ČR</vt:lpstr>
      <vt:lpstr>Snímek 17</vt:lpstr>
      <vt:lpstr>Snímek 18</vt:lpstr>
      <vt:lpstr>Správa železniční dopravní cesty</vt:lpstr>
      <vt:lpstr>IDOS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280</cp:revision>
  <dcterms:created xsi:type="dcterms:W3CDTF">2014-09-08T07:18:26Z</dcterms:created>
  <dcterms:modified xsi:type="dcterms:W3CDTF">2015-04-21T10:57:17Z</dcterms:modified>
</cp:coreProperties>
</file>