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441" r:id="rId3"/>
    <p:sldId id="442" r:id="rId4"/>
    <p:sldId id="444" r:id="rId5"/>
    <p:sldId id="443" r:id="rId6"/>
    <p:sldId id="445" r:id="rId7"/>
    <p:sldId id="446" r:id="rId8"/>
    <p:sldId id="447" r:id="rId9"/>
    <p:sldId id="448" r:id="rId10"/>
    <p:sldId id="449" r:id="rId11"/>
    <p:sldId id="450" r:id="rId12"/>
    <p:sldId id="451" r:id="rId13"/>
    <p:sldId id="452" r:id="rId14"/>
    <p:sldId id="453" r:id="rId15"/>
    <p:sldId id="454" r:id="rId16"/>
    <p:sldId id="455" r:id="rId17"/>
    <p:sldId id="463" r:id="rId18"/>
    <p:sldId id="384" r:id="rId19"/>
    <p:sldId id="439" r:id="rId20"/>
    <p:sldId id="440" r:id="rId21"/>
    <p:sldId id="421" r:id="rId22"/>
    <p:sldId id="457" r:id="rId23"/>
    <p:sldId id="458" r:id="rId24"/>
    <p:sldId id="459" r:id="rId25"/>
    <p:sldId id="456" r:id="rId26"/>
    <p:sldId id="460" r:id="rId27"/>
    <p:sldId id="462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608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VYUKA\2015_Prostorove_socialne_ekonomicke_informace_a_jejich_vyuziti\volebni_preferenc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VYUKA\2015_Prostorove_socialne_ekonomicke_informace_a_jejich_vyuziti\volebni_preferenc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VYUKA\2015_Prostorove_socialne_ekonomicke_informace_a_jejich_vyuziti\volebni_preferenc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VYUKA\2015_Prostorove_socialne_ekonomicke_informace_a_jejich_vyuziti\volebni_prefere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en-US"/>
              <a:t>ČSSD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CVVM</c:v>
          </c:tx>
          <c:marker>
            <c:symbol val="none"/>
          </c:marker>
          <c:cat>
            <c:strRef>
              <c:f>List1!$B$1:$K$1</c:f>
              <c:strCache>
                <c:ptCount val="10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září</c:v>
                </c:pt>
                <c:pt idx="7">
                  <c:v>říjen</c:v>
                </c:pt>
                <c:pt idx="8">
                  <c:v>listopad</c:v>
                </c:pt>
                <c:pt idx="9">
                  <c:v>prosinec</c:v>
                </c:pt>
              </c:strCache>
            </c:strRef>
          </c:cat>
          <c:val>
            <c:numRef>
              <c:f>List1!$B$2:$K$2</c:f>
              <c:numCache>
                <c:formatCode>0.0</c:formatCode>
                <c:ptCount val="10"/>
                <c:pt idx="0">
                  <c:v>18.5</c:v>
                </c:pt>
                <c:pt idx="1">
                  <c:v>20</c:v>
                </c:pt>
                <c:pt idx="2">
                  <c:v>18.5</c:v>
                </c:pt>
                <c:pt idx="3">
                  <c:v>18</c:v>
                </c:pt>
                <c:pt idx="4">
                  <c:v>16</c:v>
                </c:pt>
                <c:pt idx="5">
                  <c:v>17.5</c:v>
                </c:pt>
                <c:pt idx="6">
                  <c:v>17.5</c:v>
                </c:pt>
                <c:pt idx="7">
                  <c:v>17.5</c:v>
                </c:pt>
                <c:pt idx="8">
                  <c:v>16.5</c:v>
                </c:pt>
                <c:pt idx="9">
                  <c:v>16.5</c:v>
                </c:pt>
              </c:numCache>
            </c:numRef>
          </c:val>
        </c:ser>
        <c:ser>
          <c:idx val="1"/>
          <c:order val="1"/>
          <c:tx>
            <c:v>STEM</c:v>
          </c:tx>
          <c:marker>
            <c:symbol val="none"/>
          </c:marker>
          <c:val>
            <c:numRef>
              <c:f>List1!$B$13:$K$13</c:f>
              <c:numCache>
                <c:formatCode>0.0</c:formatCode>
                <c:ptCount val="10"/>
                <c:pt idx="0">
                  <c:v>18.600000000000001</c:v>
                </c:pt>
                <c:pt idx="1">
                  <c:v>18.3</c:v>
                </c:pt>
                <c:pt idx="2">
                  <c:v>17.399999999999999</c:v>
                </c:pt>
                <c:pt idx="3">
                  <c:v>16.8</c:v>
                </c:pt>
                <c:pt idx="4">
                  <c:v>14.8</c:v>
                </c:pt>
                <c:pt idx="5">
                  <c:v>15</c:v>
                </c:pt>
                <c:pt idx="6">
                  <c:v>16.8</c:v>
                </c:pt>
                <c:pt idx="7">
                  <c:v>18</c:v>
                </c:pt>
                <c:pt idx="8">
                  <c:v>16</c:v>
                </c:pt>
                <c:pt idx="9">
                  <c:v>13.7</c:v>
                </c:pt>
              </c:numCache>
            </c:numRef>
          </c:val>
        </c:ser>
        <c:marker val="1"/>
        <c:axId val="67711360"/>
        <c:axId val="67712896"/>
      </c:lineChart>
      <c:catAx>
        <c:axId val="67711360"/>
        <c:scaling>
          <c:orientation val="minMax"/>
        </c:scaling>
        <c:axPos val="b"/>
        <c:tickLblPos val="nextTo"/>
        <c:crossAx val="67712896"/>
        <c:crosses val="autoZero"/>
        <c:auto val="1"/>
        <c:lblAlgn val="ctr"/>
        <c:lblOffset val="100"/>
      </c:catAx>
      <c:valAx>
        <c:axId val="67712896"/>
        <c:scaling>
          <c:orientation val="minMax"/>
          <c:max val="22"/>
          <c:min val="12"/>
        </c:scaling>
        <c:axPos val="l"/>
        <c:majorGridlines/>
        <c:numFmt formatCode="0.0" sourceLinked="1"/>
        <c:tickLblPos val="nextTo"/>
        <c:crossAx val="67711360"/>
        <c:crosses val="autoZero"/>
        <c:crossBetween val="midCat"/>
        <c:majorUnit val="2"/>
      </c:valAx>
    </c:plotArea>
    <c:legend>
      <c:legendPos val="b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cs-CZ"/>
              <a:t>ANO</a:t>
            </a:r>
            <a:r>
              <a:rPr lang="cs-CZ" baseline="0"/>
              <a:t> 2011</a:t>
            </a:r>
            <a:endParaRPr lang="en-US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CVVM</c:v>
          </c:tx>
          <c:marker>
            <c:symbol val="none"/>
          </c:marker>
          <c:cat>
            <c:strRef>
              <c:f>List1!$B$1:$K$1</c:f>
              <c:strCache>
                <c:ptCount val="10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září</c:v>
                </c:pt>
                <c:pt idx="7">
                  <c:v>říjen</c:v>
                </c:pt>
                <c:pt idx="8">
                  <c:v>listopad</c:v>
                </c:pt>
                <c:pt idx="9">
                  <c:v>prosinec</c:v>
                </c:pt>
              </c:strCache>
            </c:strRef>
          </c:cat>
          <c:val>
            <c:numRef>
              <c:f>List1!$B$3:$K$3</c:f>
              <c:numCache>
                <c:formatCode>0.0</c:formatCode>
                <c:ptCount val="10"/>
                <c:pt idx="0">
                  <c:v>17.5</c:v>
                </c:pt>
                <c:pt idx="1">
                  <c:v>17.5</c:v>
                </c:pt>
                <c:pt idx="2">
                  <c:v>18.5</c:v>
                </c:pt>
                <c:pt idx="3">
                  <c:v>21.5</c:v>
                </c:pt>
                <c:pt idx="4">
                  <c:v>22</c:v>
                </c:pt>
                <c:pt idx="5">
                  <c:v>20</c:v>
                </c:pt>
                <c:pt idx="6">
                  <c:v>19</c:v>
                </c:pt>
                <c:pt idx="7">
                  <c:v>21</c:v>
                </c:pt>
                <c:pt idx="8">
                  <c:v>21</c:v>
                </c:pt>
                <c:pt idx="9">
                  <c:v>20.5</c:v>
                </c:pt>
              </c:numCache>
            </c:numRef>
          </c:val>
        </c:ser>
        <c:ser>
          <c:idx val="1"/>
          <c:order val="1"/>
          <c:tx>
            <c:v>STEM</c:v>
          </c:tx>
          <c:marker>
            <c:symbol val="none"/>
          </c:marker>
          <c:val>
            <c:numRef>
              <c:f>List1!$B$14:$K$14</c:f>
              <c:numCache>
                <c:formatCode>0.0</c:formatCode>
                <c:ptCount val="10"/>
                <c:pt idx="0">
                  <c:v>19.899999999999999</c:v>
                </c:pt>
                <c:pt idx="1">
                  <c:v>17.3</c:v>
                </c:pt>
                <c:pt idx="2">
                  <c:v>22.5</c:v>
                </c:pt>
                <c:pt idx="3">
                  <c:v>22</c:v>
                </c:pt>
                <c:pt idx="4">
                  <c:v>22.8</c:v>
                </c:pt>
                <c:pt idx="5">
                  <c:v>21.1</c:v>
                </c:pt>
                <c:pt idx="6">
                  <c:v>23.9</c:v>
                </c:pt>
                <c:pt idx="7">
                  <c:v>24.4</c:v>
                </c:pt>
                <c:pt idx="8">
                  <c:v>27.1</c:v>
                </c:pt>
                <c:pt idx="9">
                  <c:v>25.7</c:v>
                </c:pt>
              </c:numCache>
            </c:numRef>
          </c:val>
        </c:ser>
        <c:marker val="1"/>
        <c:axId val="67844352"/>
        <c:axId val="67850240"/>
      </c:lineChart>
      <c:catAx>
        <c:axId val="67844352"/>
        <c:scaling>
          <c:orientation val="minMax"/>
        </c:scaling>
        <c:axPos val="b"/>
        <c:tickLblPos val="nextTo"/>
        <c:crossAx val="67850240"/>
        <c:crosses val="autoZero"/>
        <c:auto val="1"/>
        <c:lblAlgn val="ctr"/>
        <c:lblOffset val="100"/>
      </c:catAx>
      <c:valAx>
        <c:axId val="67850240"/>
        <c:scaling>
          <c:orientation val="minMax"/>
          <c:max val="28"/>
          <c:min val="16"/>
        </c:scaling>
        <c:axPos val="l"/>
        <c:majorGridlines/>
        <c:numFmt formatCode="0.0" sourceLinked="1"/>
        <c:tickLblPos val="nextTo"/>
        <c:crossAx val="67844352"/>
        <c:crosses val="autoZero"/>
        <c:crossBetween val="midCat"/>
      </c:valAx>
    </c:plotArea>
    <c:legend>
      <c:legendPos val="b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cs-CZ"/>
              <a:t>KSČM</a:t>
            </a:r>
            <a:endParaRPr lang="en-US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CVVM</c:v>
          </c:tx>
          <c:marker>
            <c:symbol val="none"/>
          </c:marker>
          <c:cat>
            <c:strRef>
              <c:f>List1!$B$1:$K$1</c:f>
              <c:strCache>
                <c:ptCount val="10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září</c:v>
                </c:pt>
                <c:pt idx="7">
                  <c:v>říjen</c:v>
                </c:pt>
                <c:pt idx="8">
                  <c:v>listopad</c:v>
                </c:pt>
                <c:pt idx="9">
                  <c:v>prosinec</c:v>
                </c:pt>
              </c:strCache>
            </c:strRef>
          </c:cat>
          <c:val>
            <c:numRef>
              <c:f>List1!$B$4:$K$4</c:f>
              <c:numCache>
                <c:formatCode>0.0</c:formatCode>
                <c:ptCount val="10"/>
                <c:pt idx="0">
                  <c:v>9.5</c:v>
                </c:pt>
                <c:pt idx="1">
                  <c:v>10.5</c:v>
                </c:pt>
                <c:pt idx="2">
                  <c:v>9.5</c:v>
                </c:pt>
                <c:pt idx="3">
                  <c:v>8.5</c:v>
                </c:pt>
                <c:pt idx="4">
                  <c:v>8.5</c:v>
                </c:pt>
                <c:pt idx="5">
                  <c:v>10</c:v>
                </c:pt>
                <c:pt idx="6">
                  <c:v>8.5</c:v>
                </c:pt>
                <c:pt idx="7">
                  <c:v>9</c:v>
                </c:pt>
                <c:pt idx="8">
                  <c:v>9</c:v>
                </c:pt>
                <c:pt idx="9">
                  <c:v>8.5</c:v>
                </c:pt>
              </c:numCache>
            </c:numRef>
          </c:val>
        </c:ser>
        <c:ser>
          <c:idx val="1"/>
          <c:order val="1"/>
          <c:tx>
            <c:v>STEM</c:v>
          </c:tx>
          <c:marker>
            <c:symbol val="none"/>
          </c:marker>
          <c:val>
            <c:numRef>
              <c:f>List1!$B$15:$K$15</c:f>
              <c:numCache>
                <c:formatCode>0.0</c:formatCode>
                <c:ptCount val="10"/>
                <c:pt idx="0">
                  <c:v>14</c:v>
                </c:pt>
                <c:pt idx="1">
                  <c:v>13</c:v>
                </c:pt>
                <c:pt idx="2">
                  <c:v>10.3</c:v>
                </c:pt>
                <c:pt idx="3">
                  <c:v>11.1</c:v>
                </c:pt>
                <c:pt idx="4">
                  <c:v>12.2</c:v>
                </c:pt>
                <c:pt idx="5">
                  <c:v>11.4</c:v>
                </c:pt>
                <c:pt idx="6">
                  <c:v>11.3</c:v>
                </c:pt>
                <c:pt idx="7">
                  <c:v>11.9</c:v>
                </c:pt>
                <c:pt idx="8">
                  <c:v>10.6</c:v>
                </c:pt>
                <c:pt idx="9">
                  <c:v>11.5</c:v>
                </c:pt>
              </c:numCache>
            </c:numRef>
          </c:val>
        </c:ser>
        <c:marker val="1"/>
        <c:axId val="67875200"/>
        <c:axId val="67876736"/>
      </c:lineChart>
      <c:catAx>
        <c:axId val="67875200"/>
        <c:scaling>
          <c:orientation val="minMax"/>
        </c:scaling>
        <c:axPos val="b"/>
        <c:tickLblPos val="nextTo"/>
        <c:crossAx val="67876736"/>
        <c:crosses val="autoZero"/>
        <c:auto val="1"/>
        <c:lblAlgn val="ctr"/>
        <c:lblOffset val="100"/>
      </c:catAx>
      <c:valAx>
        <c:axId val="67876736"/>
        <c:scaling>
          <c:orientation val="minMax"/>
          <c:max val="16"/>
          <c:min val="6"/>
        </c:scaling>
        <c:axPos val="l"/>
        <c:majorGridlines/>
        <c:numFmt formatCode="0.0" sourceLinked="1"/>
        <c:tickLblPos val="nextTo"/>
        <c:crossAx val="67875200"/>
        <c:crosses val="autoZero"/>
        <c:crossBetween val="midCat"/>
        <c:majorUnit val="2"/>
      </c:valAx>
    </c:plotArea>
    <c:legend>
      <c:legendPos val="b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/>
            </a:pPr>
            <a:r>
              <a:rPr lang="cs-CZ"/>
              <a:t>TOP</a:t>
            </a:r>
            <a:r>
              <a:rPr lang="cs-CZ" baseline="0"/>
              <a:t> 09</a:t>
            </a:r>
            <a:endParaRPr lang="en-US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CVVM</c:v>
          </c:tx>
          <c:marker>
            <c:symbol val="none"/>
          </c:marker>
          <c:cat>
            <c:strRef>
              <c:f>List1!$B$1:$K$1</c:f>
              <c:strCache>
                <c:ptCount val="10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září</c:v>
                </c:pt>
                <c:pt idx="7">
                  <c:v>říjen</c:v>
                </c:pt>
                <c:pt idx="8">
                  <c:v>listopad</c:v>
                </c:pt>
                <c:pt idx="9">
                  <c:v>prosinec</c:v>
                </c:pt>
              </c:strCache>
            </c:strRef>
          </c:cat>
          <c:val>
            <c:numRef>
              <c:f>List1!$B$5:$K$5</c:f>
              <c:numCache>
                <c:formatCode>0.0</c:formatCode>
                <c:ptCount val="10"/>
                <c:pt idx="0">
                  <c:v>8</c:v>
                </c:pt>
                <c:pt idx="1">
                  <c:v>7.5</c:v>
                </c:pt>
                <c:pt idx="2">
                  <c:v>7</c:v>
                </c:pt>
                <c:pt idx="3">
                  <c:v>7</c:v>
                </c:pt>
                <c:pt idx="4">
                  <c:v>6</c:v>
                </c:pt>
                <c:pt idx="5">
                  <c:v>8</c:v>
                </c:pt>
                <c:pt idx="6">
                  <c:v>5.5</c:v>
                </c:pt>
                <c:pt idx="7">
                  <c:v>7</c:v>
                </c:pt>
                <c:pt idx="8">
                  <c:v>5</c:v>
                </c:pt>
                <c:pt idx="9">
                  <c:v>6</c:v>
                </c:pt>
              </c:numCache>
            </c:numRef>
          </c:val>
        </c:ser>
        <c:ser>
          <c:idx val="1"/>
          <c:order val="1"/>
          <c:tx>
            <c:v>STEM</c:v>
          </c:tx>
          <c:marker>
            <c:symbol val="none"/>
          </c:marker>
          <c:val>
            <c:numRef>
              <c:f>List1!$B$16:$K$16</c:f>
              <c:numCache>
                <c:formatCode>0.0</c:formatCode>
                <c:ptCount val="10"/>
                <c:pt idx="0">
                  <c:v>7.6</c:v>
                </c:pt>
                <c:pt idx="1">
                  <c:v>7</c:v>
                </c:pt>
                <c:pt idx="2">
                  <c:v>6.9</c:v>
                </c:pt>
                <c:pt idx="3">
                  <c:v>7.3</c:v>
                </c:pt>
                <c:pt idx="4">
                  <c:v>6.6</c:v>
                </c:pt>
                <c:pt idx="5">
                  <c:v>6.6</c:v>
                </c:pt>
                <c:pt idx="6">
                  <c:v>6</c:v>
                </c:pt>
                <c:pt idx="7">
                  <c:v>5.9</c:v>
                </c:pt>
                <c:pt idx="8">
                  <c:v>5.3</c:v>
                </c:pt>
                <c:pt idx="9">
                  <c:v>5.8</c:v>
                </c:pt>
              </c:numCache>
            </c:numRef>
          </c:val>
        </c:ser>
        <c:marker val="1"/>
        <c:axId val="71510272"/>
        <c:axId val="71512064"/>
      </c:lineChart>
      <c:catAx>
        <c:axId val="71510272"/>
        <c:scaling>
          <c:orientation val="minMax"/>
        </c:scaling>
        <c:axPos val="b"/>
        <c:tickLblPos val="nextTo"/>
        <c:crossAx val="71512064"/>
        <c:crosses val="autoZero"/>
        <c:auto val="1"/>
        <c:lblAlgn val="ctr"/>
        <c:lblOffset val="100"/>
      </c:catAx>
      <c:valAx>
        <c:axId val="71512064"/>
        <c:scaling>
          <c:orientation val="minMax"/>
        </c:scaling>
        <c:axPos val="l"/>
        <c:majorGridlines/>
        <c:numFmt formatCode="0.0" sourceLinked="1"/>
        <c:tickLblPos val="nextTo"/>
        <c:crossAx val="71510272"/>
        <c:crosses val="autoZero"/>
        <c:crossBetween val="midCat"/>
        <c:majorUnit val="2"/>
      </c:valAx>
    </c:plotArea>
    <c:legend>
      <c:legendPos val="b"/>
      <c:layout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6D1A-B9EA-431B-9F9E-04C83023FCD8}" type="datetimeFigureOut">
              <a:rPr lang="cs-CZ" smtClean="0"/>
              <a:pPr/>
              <a:t>24.4.2015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E6B4-8AE8-4B37-94C7-F049F59342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EB1B2-9927-42A6-A9CD-139171C952B2}" type="datetimeFigureOut">
              <a:rPr lang="cs-CZ" smtClean="0"/>
              <a:pPr/>
              <a:t>24.4.2015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C6D34-2E91-4704-8FF2-2EA9C6FA1E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22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24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25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26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27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8829-57C5-4047-9AC3-B462BCF7FDF9}" type="datetime1">
              <a:rPr lang="cs-CZ" smtClean="0"/>
              <a:pPr/>
              <a:t>24.4.2015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22FB-E178-4610-8444-0CE8A8523630}" type="datetime1">
              <a:rPr lang="cs-CZ" smtClean="0"/>
              <a:pPr/>
              <a:t>24.4.2015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ED58-9484-4843-9341-11F7B24A714A}" type="datetime1">
              <a:rPr lang="cs-CZ" smtClean="0"/>
              <a:pPr/>
              <a:t>24.4.2015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4B40-3C16-46C3-8B27-FAE42DAAF752}" type="datetime1">
              <a:rPr lang="cs-CZ" smtClean="0"/>
              <a:pPr/>
              <a:t>24.4.2015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922-AFBC-40D0-8515-1EB80D1BC599}" type="datetime1">
              <a:rPr lang="cs-CZ" smtClean="0"/>
              <a:pPr/>
              <a:t>24.4.2015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08C7-A554-4E8E-B825-6AE9E41A54EE}" type="datetime1">
              <a:rPr lang="cs-CZ" smtClean="0"/>
              <a:pPr/>
              <a:t>24.4.2015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9636-2913-405C-BB60-4339F92B37F9}" type="datetime1">
              <a:rPr lang="cs-CZ" smtClean="0"/>
              <a:pPr/>
              <a:t>24.4.2015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C9EF-C90F-44B4-80C7-88C0CEDD3EFB}" type="datetime1">
              <a:rPr lang="cs-CZ" smtClean="0"/>
              <a:pPr/>
              <a:t>24.4.2015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8099-7683-4849-875C-CAB4F44369AD}" type="datetime1">
              <a:rPr lang="cs-CZ" smtClean="0"/>
              <a:pPr/>
              <a:t>24.4.2015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272E-15EE-4432-BDDF-3DF9D682C29F}" type="datetime1">
              <a:rPr lang="cs-CZ" smtClean="0"/>
              <a:pPr/>
              <a:t>24.4.2015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D6C9-434F-4C0E-BB05-022FCB333FC6}" type="datetime1">
              <a:rPr lang="cs-CZ" smtClean="0"/>
              <a:pPr/>
              <a:t>24.4.2015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B5ACB-85A7-451E-8502-8B0E4B0ED412}" type="datetime1">
              <a:rPr lang="cs-CZ" smtClean="0"/>
              <a:pPr/>
              <a:t>24.4.2015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volby_lid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komunalnipolitika.cz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zhlas.cz/zpravy/data/_zprava/koho-volili-vasi-sousedi-prozkoumejte-nejpodrobnejsi-mapu-s-vysledky-obecnich-voleb--140835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vvm.soc.cas.cz/volby-a-strany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lby.c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m.cz/show/3" TargetMode="External"/><Relationship Id="rId7" Type="http://schemas.openxmlformats.org/officeDocument/2006/relationships/hyperlink" Target="http://www.tns-aisa.cz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dian.cz/index.php?lang=cs&amp;page=0" TargetMode="External"/><Relationship Id="rId5" Type="http://schemas.openxmlformats.org/officeDocument/2006/relationships/hyperlink" Target="http://www.sanep.cz/" TargetMode="External"/><Relationship Id="rId4" Type="http://schemas.openxmlformats.org/officeDocument/2006/relationships/hyperlink" Target="http://www.factum.cz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628801"/>
            <a:ext cx="9144000" cy="2880320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Data o volbách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cs-CZ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29. dubna 2015</a:t>
            </a:r>
            <a:endParaRPr lang="cs-CZ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0" y="252326"/>
            <a:ext cx="9000000" cy="635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Volby na ČSÚ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Statistiky / Volby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3"/>
              </a:rPr>
              <a:t>https://www.czso.cz/csu/czso/volby_lide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ke každým volbám zpracována publikace s výsledky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mapy z Veřejné databáze ČSÚ (tentokrát i podíly)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kartogramy a mapy volebních výsledků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prstClr val="black"/>
                </a:solidFill>
                <a:latin typeface="Verdana" pitchFamily="34" charset="0"/>
              </a:rPr>
              <a:t>Volby 1935</a:t>
            </a:r>
            <a:endParaRPr lang="cs-CZ" dirty="0"/>
          </a:p>
        </p:txBody>
      </p:sp>
      <p:pic>
        <p:nvPicPr>
          <p:cNvPr id="5" name="Zástupný symbol pro obsah 4" descr="image00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000" y="92605"/>
            <a:ext cx="9000000" cy="6672790"/>
          </a:xfrm>
        </p:spPr>
      </p:pic>
      <p:sp>
        <p:nvSpPr>
          <p:cNvPr id="6" name="TextovéPole 5"/>
          <p:cNvSpPr txBox="1"/>
          <p:nvPr/>
        </p:nvSpPr>
        <p:spPr>
          <a:xfrm>
            <a:off x="-36512" y="6054387"/>
            <a:ext cx="5076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AB = Autonomistický blok</a:t>
            </a:r>
          </a:p>
          <a:p>
            <a:r>
              <a:rPr lang="cs-CZ" sz="1200" dirty="0" smtClean="0"/>
              <a:t>KSČ = Komunistická strana Československa</a:t>
            </a:r>
          </a:p>
          <a:p>
            <a:r>
              <a:rPr lang="cs-CZ" sz="1200" dirty="0" smtClean="0"/>
              <a:t>ČSDSD = Česká sociálně demokratická strana dělnická (dnes ČSSD)</a:t>
            </a:r>
          </a:p>
          <a:p>
            <a:r>
              <a:rPr lang="cs-CZ" sz="1200" dirty="0" smtClean="0"/>
              <a:t>RSZML = Republikánská strana zemědělského a malorolnického lidu (Agrárníci)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580112" y="6423719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ČSNS = Česká strana národně sociální</a:t>
            </a:r>
          </a:p>
          <a:p>
            <a:r>
              <a:rPr lang="cs-CZ" sz="1200" dirty="0" smtClean="0"/>
              <a:t>ČSL = Československá strana lidová (dnes KDU-ČSL)</a:t>
            </a:r>
            <a:endParaRPr lang="cs-CZ" sz="1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580112" y="6021288"/>
            <a:ext cx="3563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SDP = Sudetoněmecká strana (henleinovci)</a:t>
            </a:r>
          </a:p>
          <a:p>
            <a:r>
              <a:rPr lang="cs-CZ" sz="1200" dirty="0" err="1" smtClean="0"/>
              <a:t>NárSj</a:t>
            </a:r>
            <a:r>
              <a:rPr lang="cs-CZ" sz="1200" dirty="0" smtClean="0"/>
              <a:t> = Národní sjednocení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ns_19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000" y="535396"/>
            <a:ext cx="9000000" cy="5787209"/>
          </a:xfrm>
        </p:spPr>
      </p:pic>
      <p:sp>
        <p:nvSpPr>
          <p:cNvPr id="6" name="TextovéPole 5"/>
          <p:cNvSpPr txBox="1"/>
          <p:nvPr/>
        </p:nvSpPr>
        <p:spPr>
          <a:xfrm>
            <a:off x="0" y="6165304"/>
            <a:ext cx="5076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KSČ = Komunistická strana Československa</a:t>
            </a:r>
          </a:p>
          <a:p>
            <a:r>
              <a:rPr lang="cs-CZ" sz="1200" dirty="0" smtClean="0"/>
              <a:t>ČSL = Československá strana lidová (dnes KDU-ČSL)</a:t>
            </a:r>
          </a:p>
          <a:p>
            <a:r>
              <a:rPr lang="cs-CZ" sz="1200" dirty="0" smtClean="0"/>
              <a:t>ČSNS = Česká strana národně sociální</a:t>
            </a:r>
          </a:p>
          <a:p>
            <a:endParaRPr lang="cs-CZ" sz="1200" dirty="0" smtClean="0"/>
          </a:p>
          <a:p>
            <a:endParaRPr lang="cs-CZ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cnr_19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000" y="334083"/>
            <a:ext cx="9000000" cy="6189834"/>
          </a:xfrm>
        </p:spPr>
      </p:pic>
      <p:sp>
        <p:nvSpPr>
          <p:cNvPr id="6" name="Obdélník 5"/>
          <p:cNvSpPr/>
          <p:nvPr/>
        </p:nvSpPr>
        <p:spPr>
          <a:xfrm>
            <a:off x="0" y="6237312"/>
            <a:ext cx="5230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OF = Občanské fórum</a:t>
            </a:r>
          </a:p>
          <a:p>
            <a:r>
              <a:rPr lang="cs-CZ" sz="1200" dirty="0" smtClean="0"/>
              <a:t>MORSL = Hnutí za samosprávnou demokracii - Společnost pro Moravu a Slezsko</a:t>
            </a:r>
          </a:p>
          <a:p>
            <a:r>
              <a:rPr lang="cs-CZ" sz="1200" dirty="0" smtClean="0"/>
              <a:t>KDU = Křesťanská a demokratická unie (dnes KDU-ČSL)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cnr_19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000" y="160579"/>
            <a:ext cx="9000000" cy="653684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Komunální volby - kandidáti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Komunální politika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kandidatura v komunálních volbách od roku 1994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přebírá data z ČSÚ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3"/>
              </a:rPr>
              <a:t>http://komunalnipolitika.cz/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ALE !!! nejsou zpracovaní všichni kandidáti ve všech obcích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ALE !!! nejsou (zatím) zpracovány komunální volby 2014 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 l="34871" t="21326" r="21929" b="34035"/>
          <a:stretch>
            <a:fillRect/>
          </a:stretch>
        </p:blipFill>
        <p:spPr bwMode="auto">
          <a:xfrm>
            <a:off x="1835696" y="3284984"/>
            <a:ext cx="5472608" cy="353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Komunální volby </a:t>
            </a:r>
            <a:r>
              <a:rPr lang="cs-CZ" sz="3200" b="1" dirty="0" smtClean="0">
                <a:latin typeface="Verdana" pitchFamily="34" charset="0"/>
              </a:rPr>
              <a:t>2014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aplikace Českého rozhlasu s interaktivní mapou</a:t>
            </a:r>
            <a:endParaRPr lang="cs-CZ" sz="1600" b="1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„nejpodrobnější mapa s výsledky obecních voleb v roce 2014“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obsahuje strany ANO 2011, ODS, ČSSD, KSČM, KDU-ČSL, TOP 09, Zelení, Piráti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</a:t>
            </a:r>
            <a:r>
              <a:rPr lang="cs-CZ" sz="1400" dirty="0" smtClean="0">
                <a:latin typeface="Verdana" pitchFamily="34" charset="0"/>
              </a:rPr>
              <a:t>: </a:t>
            </a:r>
            <a:r>
              <a:rPr lang="cs-CZ" sz="1400" dirty="0" smtClean="0">
                <a:latin typeface="Verdana" pitchFamily="34" charset="0"/>
                <a:hlinkClick r:id="rId3"/>
              </a:rPr>
              <a:t>http://www.rozhlas.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cz</a:t>
            </a:r>
            <a:r>
              <a:rPr lang="cs-CZ" sz="1400" dirty="0" smtClean="0">
                <a:latin typeface="Verdana" pitchFamily="34" charset="0"/>
                <a:hlinkClick r:id="rId3"/>
              </a:rPr>
              <a:t>/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zpravy</a:t>
            </a:r>
            <a:r>
              <a:rPr lang="cs-CZ" sz="1400" dirty="0" smtClean="0">
                <a:latin typeface="Verdana" pitchFamily="34" charset="0"/>
                <a:hlinkClick r:id="rId3"/>
              </a:rPr>
              <a:t>/data/_zprava/koho-volili-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vasi</a:t>
            </a:r>
            <a:r>
              <a:rPr lang="cs-CZ" sz="1400" dirty="0" smtClean="0">
                <a:latin typeface="Verdana" pitchFamily="34" charset="0"/>
                <a:hlinkClick r:id="rId3"/>
              </a:rPr>
              <a:t>-sousedi-prozkoumejte-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nejpodrobnejsi</a:t>
            </a:r>
            <a:r>
              <a:rPr lang="cs-CZ" sz="1400" dirty="0" smtClean="0">
                <a:latin typeface="Verdana" pitchFamily="34" charset="0"/>
                <a:hlinkClick r:id="rId3"/>
              </a:rPr>
              <a:t>-mapu-s-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vysledky</a:t>
            </a:r>
            <a:r>
              <a:rPr lang="cs-CZ" sz="1400" dirty="0" smtClean="0">
                <a:latin typeface="Verdana" pitchFamily="34" charset="0"/>
                <a:hlinkClick r:id="rId3"/>
              </a:rPr>
              <a:t>-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obecnich</a:t>
            </a:r>
            <a:r>
              <a:rPr lang="cs-CZ" sz="1400" dirty="0" smtClean="0">
                <a:latin typeface="Verdana" pitchFamily="34" charset="0"/>
                <a:hlinkClick r:id="rId3"/>
              </a:rPr>
              <a:t>-voleb--</a:t>
            </a:r>
            <a:r>
              <a:rPr lang="cs-CZ" sz="1400" dirty="0" smtClean="0">
                <a:latin typeface="Verdana" pitchFamily="34" charset="0"/>
                <a:hlinkClick r:id="rId3"/>
              </a:rPr>
              <a:t>1408350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                   Strana zelených                                                   Česká pirátská strana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1150" t="33840" r="41501" b="31601"/>
          <a:stretch>
            <a:fillRect/>
          </a:stretch>
        </p:blipFill>
        <p:spPr bwMode="auto">
          <a:xfrm>
            <a:off x="179512" y="3428999"/>
            <a:ext cx="4357500" cy="25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21150" t="33566" r="41501" b="31155"/>
          <a:stretch>
            <a:fillRect/>
          </a:stretch>
        </p:blipFill>
        <p:spPr bwMode="auto">
          <a:xfrm>
            <a:off x="4680488" y="3429000"/>
            <a:ext cx="4284000" cy="2529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CVVM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Centrum pro výzkum veřejného mínění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výzkumné oddělení Sociologického ústavu AV ČR, v.v.i.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3"/>
              </a:rPr>
              <a:t>http://cvvm.soc.cas.cz/volby-a-strany/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1x měsíc terénní šetření, mimo červenec a srpen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kvótní výběr, kdy kvóty jsou: kraj, velikost místa bydliště, pohlaví, věk, vzdělání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počet dotázaných kolem 1 000 osob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Stranické preference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=	aktuální rozložení sympatií k politickým stranám v celé společnosti, do souboru je tedy zahrnuta i přibližně třetina populace, která k žádné straně neinklinuje nebo není ochotna zúčastnit se voleb</a:t>
            </a: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i="1" dirty="0" smtClean="0">
                <a:latin typeface="Verdana" pitchFamily="34" charset="0"/>
              </a:rPr>
              <a:t>Volební model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=	do souboru jsou zařazeni pouze ti dotázaní, kteří deklarovali volbu nějaké strany a zároveň uvedli, že by se voleb zúčastnili</a:t>
            </a: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CVVM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situace v březnu 2015</a:t>
            </a: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059"/>
          <a:stretch>
            <a:fillRect/>
          </a:stretch>
        </p:blipFill>
        <p:spPr bwMode="auto">
          <a:xfrm>
            <a:off x="35495" y="44624"/>
            <a:ext cx="5472609" cy="383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r="2130"/>
          <a:stretch>
            <a:fillRect/>
          </a:stretch>
        </p:blipFill>
        <p:spPr bwMode="auto">
          <a:xfrm>
            <a:off x="3271100" y="3501008"/>
            <a:ext cx="583740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539552" y="4726885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CVVM</a:t>
            </a:r>
          </a:p>
          <a:p>
            <a:pPr algn="ctr"/>
            <a:r>
              <a:rPr lang="cs-CZ" b="1" dirty="0" smtClean="0"/>
              <a:t>březen 2015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Volební výsledky 1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Volby.</a:t>
            </a:r>
            <a:r>
              <a:rPr lang="cs-CZ" sz="1600" b="1" dirty="0" err="1" smtClean="0">
                <a:latin typeface="Verdana" pitchFamily="34" charset="0"/>
              </a:rPr>
              <a:t>cz</a:t>
            </a:r>
            <a:endParaRPr lang="cs-CZ" sz="1600" b="1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provozuje ČSÚ, výsledky všech voleb a referend od roku 1990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3"/>
              </a:rPr>
              <a:t>http://www.volby.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cz</a:t>
            </a:r>
            <a:r>
              <a:rPr lang="cs-CZ" sz="1400" dirty="0" smtClean="0">
                <a:latin typeface="Verdana" pitchFamily="34" charset="0"/>
                <a:hlinkClick r:id="rId3"/>
              </a:rPr>
              <a:t>/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0022" t="26366" r="21479" b="35475"/>
          <a:stretch>
            <a:fillRect/>
          </a:stretch>
        </p:blipFill>
        <p:spPr bwMode="auto">
          <a:xfrm>
            <a:off x="0" y="2509374"/>
            <a:ext cx="9143999" cy="372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Další agentury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6509320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STEM = Středisko empirických výzkumů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založen roku 1990 jako první česká soukromá výzkumná společnost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sesterská akciová společnost STEM/MARK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3"/>
              </a:rPr>
              <a:t>http://www.stem.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cz</a:t>
            </a:r>
            <a:r>
              <a:rPr lang="cs-CZ" sz="1400" dirty="0" smtClean="0">
                <a:latin typeface="Verdana" pitchFamily="34" charset="0"/>
                <a:hlinkClick r:id="rId3"/>
              </a:rPr>
              <a:t>/show/3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-	1x měsíc terénní šetření, mimo červenec a srpen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kvótní výběr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počet dotázaných kolem 1 000 osob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err="1" smtClean="0">
                <a:latin typeface="Verdana" pitchFamily="34" charset="0"/>
              </a:rPr>
              <a:t>ppm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factum</a:t>
            </a: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společnost založena roku 1991, web: </a:t>
            </a:r>
            <a:r>
              <a:rPr lang="cs-CZ" sz="1400" dirty="0" smtClean="0">
                <a:latin typeface="Verdana" pitchFamily="34" charset="0"/>
                <a:hlinkClick r:id="rId4"/>
              </a:rPr>
              <a:t>http://www.</a:t>
            </a:r>
            <a:r>
              <a:rPr lang="cs-CZ" sz="1400" dirty="0" err="1" smtClean="0">
                <a:latin typeface="Verdana" pitchFamily="34" charset="0"/>
                <a:hlinkClick r:id="rId4"/>
              </a:rPr>
              <a:t>factum.cz</a:t>
            </a:r>
            <a:r>
              <a:rPr lang="cs-CZ" sz="1400" dirty="0" smtClean="0">
                <a:latin typeface="Verdana" pitchFamily="34" charset="0"/>
                <a:hlinkClick r:id="rId4"/>
              </a:rPr>
              <a:t>/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err="1" smtClean="0">
                <a:latin typeface="Verdana" pitchFamily="34" charset="0"/>
              </a:rPr>
              <a:t>Sanep</a:t>
            </a: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=	středisko analýz a empirických průzkumů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5"/>
              </a:rPr>
              <a:t>http://www.</a:t>
            </a:r>
            <a:r>
              <a:rPr lang="cs-CZ" sz="1400" dirty="0" err="1" smtClean="0">
                <a:latin typeface="Verdana" pitchFamily="34" charset="0"/>
                <a:hlinkClick r:id="rId5"/>
              </a:rPr>
              <a:t>sanep.cz</a:t>
            </a:r>
            <a:r>
              <a:rPr lang="cs-CZ" sz="1400" dirty="0" smtClean="0">
                <a:latin typeface="Verdana" pitchFamily="34" charset="0"/>
                <a:hlinkClick r:id="rId5"/>
              </a:rPr>
              <a:t>/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err="1" smtClean="0">
                <a:latin typeface="Verdana" pitchFamily="34" charset="0"/>
              </a:rPr>
              <a:t>Median</a:t>
            </a: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=	agentura pro výzkum trhu, médií a veřejného mínění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6"/>
              </a:rPr>
              <a:t>http://www.</a:t>
            </a:r>
            <a:r>
              <a:rPr lang="cs-CZ" sz="1400" dirty="0" err="1" smtClean="0">
                <a:latin typeface="Verdana" pitchFamily="34" charset="0"/>
                <a:hlinkClick r:id="rId6"/>
              </a:rPr>
              <a:t>median.cz</a:t>
            </a:r>
            <a:r>
              <a:rPr lang="cs-CZ" sz="1400" dirty="0" smtClean="0">
                <a:latin typeface="Verdana" pitchFamily="34" charset="0"/>
                <a:hlinkClick r:id="rId6"/>
              </a:rPr>
              <a:t>/index.</a:t>
            </a:r>
            <a:r>
              <a:rPr lang="cs-CZ" sz="1400" dirty="0" err="1" smtClean="0">
                <a:latin typeface="Verdana" pitchFamily="34" charset="0"/>
                <a:hlinkClick r:id="rId6"/>
              </a:rPr>
              <a:t>php</a:t>
            </a:r>
            <a:r>
              <a:rPr lang="cs-CZ" sz="1400" dirty="0" smtClean="0">
                <a:latin typeface="Verdana" pitchFamily="34" charset="0"/>
                <a:hlinkClick r:id="rId6"/>
              </a:rPr>
              <a:t>?</a:t>
            </a:r>
            <a:r>
              <a:rPr lang="cs-CZ" sz="1400" dirty="0" err="1" smtClean="0">
                <a:latin typeface="Verdana" pitchFamily="34" charset="0"/>
                <a:hlinkClick r:id="rId6"/>
              </a:rPr>
              <a:t>lang</a:t>
            </a:r>
            <a:r>
              <a:rPr lang="cs-CZ" sz="1400" dirty="0" smtClean="0">
                <a:latin typeface="Verdana" pitchFamily="34" charset="0"/>
                <a:hlinkClick r:id="rId6"/>
              </a:rPr>
              <a:t>=</a:t>
            </a:r>
            <a:r>
              <a:rPr lang="cs-CZ" sz="1400" dirty="0" err="1" smtClean="0">
                <a:latin typeface="Verdana" pitchFamily="34" charset="0"/>
                <a:hlinkClick r:id="rId6"/>
              </a:rPr>
              <a:t>cs</a:t>
            </a:r>
            <a:r>
              <a:rPr lang="cs-CZ" sz="1400" dirty="0" smtClean="0">
                <a:latin typeface="Verdana" pitchFamily="34" charset="0"/>
                <a:hlinkClick r:id="rId6"/>
              </a:rPr>
              <a:t>&amp;</a:t>
            </a:r>
            <a:r>
              <a:rPr lang="cs-CZ" sz="1400" dirty="0" err="1" smtClean="0">
                <a:latin typeface="Verdana" pitchFamily="34" charset="0"/>
                <a:hlinkClick r:id="rId6"/>
              </a:rPr>
              <a:t>page</a:t>
            </a:r>
            <a:r>
              <a:rPr lang="cs-CZ" sz="1400" dirty="0" smtClean="0">
                <a:latin typeface="Verdana" pitchFamily="34" charset="0"/>
                <a:hlinkClick r:id="rId6"/>
              </a:rPr>
              <a:t>=0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TNS </a:t>
            </a:r>
            <a:r>
              <a:rPr lang="cs-CZ" sz="1600" b="1" dirty="0" err="1" smtClean="0">
                <a:latin typeface="Verdana" pitchFamily="34" charset="0"/>
              </a:rPr>
              <a:t>Aisa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</a:t>
            </a:r>
            <a:r>
              <a:rPr lang="cs-CZ" sz="1400" dirty="0" smtClean="0">
                <a:latin typeface="Verdana" pitchFamily="34" charset="0"/>
                <a:hlinkClick r:id="rId7"/>
              </a:rPr>
              <a:t>http://www.</a:t>
            </a:r>
            <a:r>
              <a:rPr lang="cs-CZ" sz="1400" dirty="0" err="1" smtClean="0">
                <a:latin typeface="Verdana" pitchFamily="34" charset="0"/>
                <a:hlinkClick r:id="rId7"/>
              </a:rPr>
              <a:t>tns</a:t>
            </a:r>
            <a:r>
              <a:rPr lang="cs-CZ" sz="1400" dirty="0" smtClean="0">
                <a:latin typeface="Verdana" pitchFamily="34" charset="0"/>
                <a:hlinkClick r:id="rId7"/>
              </a:rPr>
              <a:t>-</a:t>
            </a:r>
            <a:r>
              <a:rPr lang="cs-CZ" sz="1400" dirty="0" err="1" smtClean="0">
                <a:latin typeface="Verdana" pitchFamily="34" charset="0"/>
                <a:hlinkClick r:id="rId7"/>
              </a:rPr>
              <a:t>aisa.cz</a:t>
            </a:r>
            <a:r>
              <a:rPr lang="cs-CZ" sz="1400" dirty="0" smtClean="0">
                <a:latin typeface="Verdana" pitchFamily="34" charset="0"/>
                <a:hlinkClick r:id="rId7"/>
              </a:rPr>
              <a:t>/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520259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111547"/>
            <a:ext cx="9144000" cy="365125"/>
          </a:xfrm>
        </p:spPr>
        <p:txBody>
          <a:bodyPr/>
          <a:lstStyle/>
          <a:p>
            <a:r>
              <a:rPr lang="cs-CZ" sz="1400" b="1" i="1" dirty="0" smtClean="0">
                <a:solidFill>
                  <a:schemeClr val="tx1"/>
                </a:solidFill>
                <a:latin typeface="Verdana" pitchFamily="34" charset="0"/>
              </a:rPr>
              <a:t>Porovnání stranických preferencí dle CVVM a agentury STEM v roce 2014</a:t>
            </a:r>
            <a:endParaRPr lang="cs-CZ" sz="1400" b="1" i="1" dirty="0">
              <a:solidFill>
                <a:schemeClr val="tx1"/>
              </a:solidFill>
              <a:latin typeface="Verdana" pitchFamily="34" charset="0"/>
            </a:endParaRPr>
          </a:p>
        </p:txBody>
      </p:sp>
      <p:graphicFrame>
        <p:nvGraphicFramePr>
          <p:cNvPr id="6" name="Graf 5"/>
          <p:cNvGraphicFramePr/>
          <p:nvPr/>
        </p:nvGraphicFramePr>
        <p:xfrm>
          <a:off x="0" y="548680"/>
          <a:ext cx="4499992" cy="32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 8"/>
          <p:cNvGraphicFramePr/>
          <p:nvPr/>
        </p:nvGraphicFramePr>
        <p:xfrm>
          <a:off x="4644000" y="548680"/>
          <a:ext cx="4500000" cy="32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 9"/>
          <p:cNvGraphicFramePr/>
          <p:nvPr/>
        </p:nvGraphicFramePr>
        <p:xfrm>
          <a:off x="0" y="3654000"/>
          <a:ext cx="4500000" cy="32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 10"/>
          <p:cNvGraphicFramePr/>
          <p:nvPr/>
        </p:nvGraphicFramePr>
        <p:xfrm>
          <a:off x="4644000" y="3654000"/>
          <a:ext cx="4500000" cy="32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Důvěra ústavním institucím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6509320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důvěra v prezidenta, vládu, Poslaneckou sněmovnu atd.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pravidelně zjišťována CVVM a agenturami zkoumajícími veřejné mínění (většinou jednou měsíčně)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publikováno však za celé území ČR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520259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9143999" cy="271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Důvěra ústavním institucím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6509320"/>
          </a:xfrm>
        </p:spPr>
        <p:txBody>
          <a:bodyPr/>
          <a:lstStyle/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příklad výjimky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web: průzkum Lidových novin v roce 2008 (konec prvního období Václava Klause ve funkci prezidenta)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otázka kontextu, vyvíjí se v čase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výzkum agentury STEM v roce 2009 k 20. výročí revoluce z Listopadu 89; hodnocení přínosu českých politiků pro rozvoj ČR (kladné hodnocení v %) 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520259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950" t="18720" r="45551" b="61120"/>
          <a:stretch>
            <a:fillRect/>
          </a:stretch>
        </p:blipFill>
        <p:spPr bwMode="auto">
          <a:xfrm>
            <a:off x="611560" y="2420888"/>
            <a:ext cx="79208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pruzkum-oblibenosti-4b38c456de50f.png"/>
          <p:cNvPicPr>
            <a:picLocks noChangeAspect="1"/>
          </p:cNvPicPr>
          <p:nvPr/>
        </p:nvPicPr>
        <p:blipFill>
          <a:blip r:embed="rId4" cstate="print"/>
          <a:srcRect t="10041" b="68031"/>
          <a:stretch>
            <a:fillRect/>
          </a:stretch>
        </p:blipFill>
        <p:spPr>
          <a:xfrm>
            <a:off x="251520" y="5135327"/>
            <a:ext cx="5172075" cy="1462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6509320"/>
          </a:xfrm>
        </p:spPr>
        <p:txBody>
          <a:bodyPr/>
          <a:lstStyle/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520259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29700" t="24480" r="29801" b="33761"/>
          <a:stretch>
            <a:fillRect/>
          </a:stretch>
        </p:blipFill>
        <p:spPr bwMode="auto">
          <a:xfrm>
            <a:off x="35496" y="44624"/>
            <a:ext cx="5544616" cy="357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 l="29700" t="29246" r="29801" b="33315"/>
          <a:stretch>
            <a:fillRect/>
          </a:stretch>
        </p:blipFill>
        <p:spPr bwMode="auto">
          <a:xfrm>
            <a:off x="3347864" y="3501008"/>
            <a:ext cx="5760000" cy="33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Ukázky prací geografů – Petr Voda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752"/>
            <a:ext cx="8568630" cy="6509320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dirty="0" smtClean="0">
                <a:latin typeface="Verdana" pitchFamily="34" charset="0"/>
              </a:rPr>
              <a:t>území volební podpory </a:t>
            </a:r>
            <a:r>
              <a:rPr lang="cs-CZ" sz="1400" dirty="0" smtClean="0">
                <a:latin typeface="Verdana" pitchFamily="34" charset="0"/>
              </a:rPr>
              <a:t>= území s 50 % voličů (jednotky se seřadí podle relativního počtu získaných hlasů a kumulativně sčítají)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dirty="0" smtClean="0">
                <a:latin typeface="Verdana" pitchFamily="34" charset="0"/>
              </a:rPr>
              <a:t>území stabilní volební podpory</a:t>
            </a:r>
            <a:r>
              <a:rPr lang="cs-CZ" sz="1400" dirty="0" smtClean="0">
                <a:latin typeface="Verdana" pitchFamily="34" charset="0"/>
              </a:rPr>
              <a:t> = platí pro více voleb, „překrývající se“ území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dirty="0" smtClean="0">
                <a:latin typeface="Verdana" pitchFamily="34" charset="0"/>
              </a:rPr>
              <a:t>jádrové území</a:t>
            </a:r>
            <a:r>
              <a:rPr lang="cs-CZ" sz="1400" dirty="0" smtClean="0">
                <a:latin typeface="Verdana" pitchFamily="34" charset="0"/>
              </a:rPr>
              <a:t> = </a:t>
            </a:r>
            <a:r>
              <a:rPr lang="cs-CZ" sz="1400" dirty="0" err="1" smtClean="0">
                <a:latin typeface="Verdana" pitchFamily="34" charset="0"/>
              </a:rPr>
              <a:t>území</a:t>
            </a:r>
            <a:r>
              <a:rPr lang="cs-CZ" sz="1400" dirty="0" smtClean="0">
                <a:latin typeface="Verdana" pitchFamily="34" charset="0"/>
              </a:rPr>
              <a:t> s 25 % voličů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232" y="2221721"/>
            <a:ext cx="6480000" cy="459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272" y="2242155"/>
            <a:ext cx="6480000" cy="457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4328" y="2274854"/>
            <a:ext cx="6480000" cy="453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8384" y="2236546"/>
            <a:ext cx="6480000" cy="457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2440" y="2246932"/>
            <a:ext cx="6480000" cy="456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6496" y="2245815"/>
            <a:ext cx="6480000" cy="456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Ukázky prací geografů – </a:t>
            </a:r>
            <a:r>
              <a:rPr lang="cs-CZ" sz="3200" b="1" dirty="0" smtClean="0">
                <a:latin typeface="Verdana" pitchFamily="34" charset="0"/>
              </a:rPr>
              <a:t>Vít </a:t>
            </a:r>
            <a:r>
              <a:rPr lang="cs-CZ" sz="3200" b="1" dirty="0" err="1" smtClean="0">
                <a:latin typeface="Verdana" pitchFamily="34" charset="0"/>
              </a:rPr>
              <a:t>Voženílek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752"/>
            <a:ext cx="8568630" cy="6509320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dirty="0" smtClean="0">
                <a:latin typeface="Verdana" pitchFamily="34" charset="0"/>
              </a:rPr>
              <a:t>Atlas voleb do Zastupitelstva Olomouckého kraje (2009)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výsledky voleb z let 2000, 2004 a 2008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platné hlasy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volební výsledky úspěšných stran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vítězné strany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volební účast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shrnutí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data poskytla pobočka ČSÚ v Olomouci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zpracovala Katedra </a:t>
            </a:r>
            <a:r>
              <a:rPr lang="cs-CZ" sz="1400" dirty="0" err="1" smtClean="0">
                <a:latin typeface="Verdana" pitchFamily="34" charset="0"/>
              </a:rPr>
              <a:t>geoinformatiky</a:t>
            </a:r>
            <a:r>
              <a:rPr lang="cs-CZ" sz="1400" dirty="0" smtClean="0">
                <a:latin typeface="Verdana" pitchFamily="34" charset="0"/>
              </a:rPr>
              <a:t> </a:t>
            </a:r>
            <a:r>
              <a:rPr lang="cs-CZ" sz="1400" dirty="0" err="1" smtClean="0">
                <a:latin typeface="Verdana" pitchFamily="34" charset="0"/>
              </a:rPr>
              <a:t>PřF</a:t>
            </a:r>
            <a:r>
              <a:rPr lang="cs-CZ" sz="1400" dirty="0" smtClean="0">
                <a:latin typeface="Verdana" pitchFamily="34" charset="0"/>
              </a:rPr>
              <a:t> UPOL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10" name="Obrázek 9" descr="atlas_voleb_1206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484784"/>
            <a:ext cx="3528392" cy="5292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Verdana" pitchFamily="34" charset="0"/>
              </a:rPr>
              <a:t>Ukázky prací geografů – </a:t>
            </a:r>
            <a:r>
              <a:rPr lang="cs-CZ" sz="2400" b="1" dirty="0" smtClean="0">
                <a:latin typeface="Verdana" pitchFamily="34" charset="0"/>
              </a:rPr>
              <a:t>Tomáš Kostelecký a kol.</a:t>
            </a:r>
            <a:endParaRPr lang="cs-CZ" sz="2400" b="1" dirty="0" smtClean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752"/>
            <a:ext cx="8568630" cy="6509320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b="1" dirty="0" smtClean="0">
                <a:latin typeface="Verdana" pitchFamily="34" charset="0"/>
              </a:rPr>
              <a:t>Koho volí Vaši sousedé? (2014)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geograf Tomáš Kostelecký (ředitel Sociologického ústavu AV ČR, v.v.i.)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politické vzorce volebního chování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koncentrace voličské základny a vytváření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regionálních shluků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základní prostorové vzorce volební podpory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faktory prostorových vzorců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5" name="Obrázek 4" descr="kostelecky-koho-voli-vasi-sousede-obal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772607"/>
            <a:ext cx="3960440" cy="49687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Volební výsledky 2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co je zveřejněno?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pořadí jmen vč. titulů na kandidátní listině (role titulů)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věk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navrhující strana a politická příslušnost (role nestraníků, účelové názvy uskupení, ...)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povolání (role doktorů, VŠ pedagogů a podobně)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bydliště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přednostní hlasy (abs. a v %)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případný zisk mandátu a pořadí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prostorová úroveň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vše zveřejněno až do úrovně jednotlivých volebních okrsků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výsledky voleb a demokracie, jistota dostupnosti dat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chybí výsledky komunálních voleb v roce 1990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0" y="255791"/>
            <a:ext cx="9000000" cy="634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0" y="247846"/>
            <a:ext cx="9000000" cy="636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0" y="244973"/>
            <a:ext cx="9000000" cy="636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0" y="248445"/>
            <a:ext cx="9000000" cy="636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0" y="248445"/>
            <a:ext cx="9000000" cy="636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0" y="244972"/>
            <a:ext cx="9000000" cy="636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3062</TotalTime>
  <Words>781</Words>
  <Application>Microsoft Office PowerPoint</Application>
  <PresentationFormat>Předvádění na obrazovce (4:3)</PresentationFormat>
  <Paragraphs>295</Paragraphs>
  <Slides>27</Slides>
  <Notes>16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sady Office</vt:lpstr>
      <vt:lpstr>Data o volbách </vt:lpstr>
      <vt:lpstr>Volební výsledky 1</vt:lpstr>
      <vt:lpstr>Volební výsledky 2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Volby na ČSÚ</vt:lpstr>
      <vt:lpstr>Volby 1935</vt:lpstr>
      <vt:lpstr>Snímek 13</vt:lpstr>
      <vt:lpstr>Snímek 14</vt:lpstr>
      <vt:lpstr>Snímek 15</vt:lpstr>
      <vt:lpstr>Komunální volby - kandidáti</vt:lpstr>
      <vt:lpstr>Komunální volby 2014</vt:lpstr>
      <vt:lpstr>CVVM</vt:lpstr>
      <vt:lpstr>CVVM</vt:lpstr>
      <vt:lpstr>Další agentury</vt:lpstr>
      <vt:lpstr>Snímek 21</vt:lpstr>
      <vt:lpstr>Důvěra ústavním institucím</vt:lpstr>
      <vt:lpstr>Důvěra ústavním institucím</vt:lpstr>
      <vt:lpstr>Snímek 24</vt:lpstr>
      <vt:lpstr>Ukázky prací geografů – Petr Voda</vt:lpstr>
      <vt:lpstr>Ukázky prací geografů – Vít Voženílek</vt:lpstr>
      <vt:lpstr>Ukázky prací geografů – Tomáš Kostelecký a kol.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User</cp:lastModifiedBy>
  <cp:revision>307</cp:revision>
  <dcterms:created xsi:type="dcterms:W3CDTF">2014-09-08T07:18:26Z</dcterms:created>
  <dcterms:modified xsi:type="dcterms:W3CDTF">2015-04-24T14:16:17Z</dcterms:modified>
</cp:coreProperties>
</file>