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60" r:id="rId6"/>
    <p:sldId id="279" r:id="rId7"/>
    <p:sldId id="280" r:id="rId8"/>
    <p:sldId id="281" r:id="rId9"/>
    <p:sldId id="261" r:id="rId10"/>
    <p:sldId id="275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7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038E0DD-4CB2-4E31-B539-13809D46BF7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4E0C3A5-0AC9-4950-9FC5-5421CD037A22}" type="datetimeFigureOut">
              <a:rPr lang="cs-CZ" smtClean="0"/>
              <a:pPr/>
              <a:t>1.4.2015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onumnet.npu.cz/monumnet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rism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1" dirty="0" smtClean="0"/>
              <a:t>Data o CR, </a:t>
            </a:r>
            <a:br>
              <a:rPr lang="cs-CZ" sz="3200" b="1" dirty="0" smtClean="0"/>
            </a:br>
            <a:r>
              <a:rPr lang="cs-CZ" sz="3200" b="1" dirty="0" smtClean="0"/>
              <a:t>Kulturně – historický potenciál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PSEI, 1.4.2015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potenciál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Podíl lesních ploch ku celkové ploše území</a:t>
            </a:r>
          </a:p>
          <a:p>
            <a:r>
              <a:rPr lang="cs-CZ" dirty="0" smtClean="0"/>
              <a:t>NATURA 2000</a:t>
            </a:r>
          </a:p>
          <a:p>
            <a:r>
              <a:rPr lang="cs-CZ" dirty="0" smtClean="0"/>
              <a:t>Velkoplošná ch.</a:t>
            </a:r>
            <a:r>
              <a:rPr lang="cs-CZ" dirty="0" err="1" smtClean="0"/>
              <a:t>ú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NP, CHKO, </a:t>
            </a:r>
          </a:p>
          <a:p>
            <a:r>
              <a:rPr lang="cs-CZ" dirty="0" err="1" smtClean="0"/>
              <a:t>Maloplošná</a:t>
            </a:r>
            <a:r>
              <a:rPr lang="cs-CZ" dirty="0" smtClean="0"/>
              <a:t> ch.</a:t>
            </a:r>
            <a:r>
              <a:rPr lang="cs-CZ" dirty="0" err="1" smtClean="0"/>
              <a:t>ú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PR, NPR, NPP, PP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ob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765" y="0"/>
            <a:ext cx="485247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atastralne_uze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24" y="-1"/>
            <a:ext cx="4857752" cy="686546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S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24" y="-1"/>
            <a:ext cx="4857752" cy="686546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x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24" y="-1"/>
            <a:ext cx="4857752" cy="686546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24" y="0"/>
            <a:ext cx="4857752" cy="68654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K-H potenciál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Ovlivněn výskytem</a:t>
            </a:r>
          </a:p>
          <a:p>
            <a:r>
              <a:rPr lang="cs-CZ" dirty="0" smtClean="0"/>
              <a:t>NKP, UNESCO</a:t>
            </a:r>
          </a:p>
          <a:p>
            <a:r>
              <a:rPr lang="cs-CZ" dirty="0" smtClean="0"/>
              <a:t>Památkové rezervace, zóny (plošné)</a:t>
            </a:r>
          </a:p>
          <a:p>
            <a:r>
              <a:rPr lang="cs-CZ" dirty="0" smtClean="0"/>
              <a:t>Městské, vesnické, krajinné</a:t>
            </a:r>
          </a:p>
          <a:p>
            <a:r>
              <a:rPr lang="cs-CZ" dirty="0" smtClean="0"/>
              <a:t>Nemovité památky (bodové)</a:t>
            </a:r>
          </a:p>
          <a:p>
            <a:r>
              <a:rPr lang="cs-CZ" dirty="0" smtClean="0">
                <a:hlinkClick r:id="rId2"/>
              </a:rPr>
              <a:t>http://monumnet.npu.cz/monumnet.php</a:t>
            </a: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apa K-H potenciá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-12645"/>
            <a:ext cx="5072098" cy="687064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H-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1054"/>
            <a:ext cx="9144000" cy="648694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mapu K-H potenciálu vašeho okresu (SO ORP)</a:t>
            </a:r>
          </a:p>
          <a:p>
            <a:r>
              <a:rPr lang="cs-CZ" dirty="0" smtClean="0"/>
              <a:t>Hodnoty KHP / km2, KHP/100 obyvatel</a:t>
            </a:r>
          </a:p>
          <a:p>
            <a:r>
              <a:rPr lang="cs-CZ" dirty="0" smtClean="0"/>
              <a:t>Zjistěte počet a typ památek v obcích</a:t>
            </a:r>
          </a:p>
          <a:p>
            <a:pPr lvl="1"/>
            <a:r>
              <a:rPr lang="cs-CZ" dirty="0" smtClean="0"/>
              <a:t>UNESCO …..20</a:t>
            </a:r>
          </a:p>
          <a:p>
            <a:pPr lvl="1"/>
            <a:r>
              <a:rPr lang="cs-CZ" dirty="0" smtClean="0"/>
              <a:t>NKP ……10</a:t>
            </a:r>
          </a:p>
          <a:p>
            <a:pPr lvl="1"/>
            <a:r>
              <a:rPr lang="cs-CZ" dirty="0" smtClean="0"/>
              <a:t>KP …….2</a:t>
            </a:r>
          </a:p>
          <a:p>
            <a:pPr lvl="1"/>
            <a:r>
              <a:rPr lang="cs-CZ" dirty="0" smtClean="0"/>
              <a:t>Památkové rezervace, zóny …… 5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2974"/>
          </a:xfrm>
        </p:spPr>
        <p:txBody>
          <a:bodyPr/>
          <a:lstStyle/>
          <a:p>
            <a:r>
              <a:rPr lang="cs-CZ" sz="3200" dirty="0" smtClean="0"/>
              <a:t>VŠCR</a:t>
            </a:r>
            <a:r>
              <a:rPr lang="cs-CZ" dirty="0" smtClean="0"/>
              <a:t> </a:t>
            </a:r>
            <a:r>
              <a:rPr lang="cs-CZ" sz="2800" dirty="0" smtClean="0"/>
              <a:t>(výběrové šetření CR), CZSO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00594"/>
          </a:xfrm>
        </p:spPr>
        <p:txBody>
          <a:bodyPr/>
          <a:lstStyle/>
          <a:p>
            <a:r>
              <a:rPr lang="cs-CZ" dirty="0" smtClean="0"/>
              <a:t>Podobná metodika jako VŠPS (1/5 </a:t>
            </a:r>
            <a:r>
              <a:rPr lang="cs-CZ" dirty="0" smtClean="0"/>
              <a:t>domácností z VŠPS)</a:t>
            </a:r>
          </a:p>
          <a:p>
            <a:r>
              <a:rPr lang="cs-CZ" dirty="0" smtClean="0"/>
              <a:t>Od 2003, (2011, evropská statistika CR)</a:t>
            </a:r>
          </a:p>
          <a:p>
            <a:r>
              <a:rPr lang="cs-CZ" dirty="0" smtClean="0"/>
              <a:t>Všichni členové domácnosti, všechny cesty</a:t>
            </a:r>
          </a:p>
          <a:p>
            <a:r>
              <a:rPr lang="cs-CZ" dirty="0" smtClean="0"/>
              <a:t>Počet cest, výdaje, typ ubytování…</a:t>
            </a:r>
            <a:endParaRPr lang="cs-CZ" dirty="0" smtClean="0"/>
          </a:p>
          <a:p>
            <a:r>
              <a:rPr lang="cs-CZ" dirty="0" smtClean="0"/>
              <a:t>Destinace výjezdu, délka pobytu</a:t>
            </a:r>
          </a:p>
          <a:p>
            <a:r>
              <a:rPr lang="cs-CZ" dirty="0" smtClean="0"/>
              <a:t>Sledují se všechny jednodenní a delší cesty během vybraného měsíce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ubytovacích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roku 2007</a:t>
            </a:r>
          </a:p>
          <a:p>
            <a:r>
              <a:rPr lang="cs-CZ" dirty="0" smtClean="0"/>
              <a:t>Od roku 2008 jsou zdrojem dat dotazníky o návštěvnosti v hromadných ubytovacích zařízeních</a:t>
            </a:r>
          </a:p>
          <a:p>
            <a:r>
              <a:rPr lang="cs-CZ" dirty="0" smtClean="0"/>
              <a:t>Do roku 2002 pouze 1/3 vybraných HUZ</a:t>
            </a:r>
          </a:p>
          <a:p>
            <a:r>
              <a:rPr lang="cs-CZ" dirty="0" smtClean="0"/>
              <a:t>Od roku 2003 všechna</a:t>
            </a:r>
          </a:p>
          <a:p>
            <a:r>
              <a:rPr lang="cs-CZ" dirty="0" smtClean="0"/>
              <a:t>Měsíční a čtvrtletní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apac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8604"/>
            <a:ext cx="9150711" cy="64293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sleduje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081474"/>
          </a:xfrm>
        </p:spPr>
        <p:txBody>
          <a:bodyPr/>
          <a:lstStyle/>
          <a:p>
            <a:r>
              <a:rPr lang="cs-CZ" dirty="0" smtClean="0"/>
              <a:t>Kapacity</a:t>
            </a:r>
          </a:p>
          <a:p>
            <a:r>
              <a:rPr lang="cs-CZ" dirty="0" smtClean="0"/>
              <a:t>Počet zařízení</a:t>
            </a:r>
          </a:p>
          <a:p>
            <a:r>
              <a:rPr lang="cs-CZ" dirty="0" smtClean="0"/>
              <a:t>Počet lůžek</a:t>
            </a:r>
          </a:p>
          <a:p>
            <a:r>
              <a:rPr lang="cs-CZ" dirty="0" smtClean="0"/>
              <a:t>Počet pokojů</a:t>
            </a:r>
          </a:p>
          <a:p>
            <a:r>
              <a:rPr lang="cs-CZ" dirty="0" smtClean="0"/>
              <a:t>Počet míst pro stany a karavany</a:t>
            </a:r>
          </a:p>
          <a:p>
            <a:r>
              <a:rPr lang="cs-CZ" dirty="0" smtClean="0"/>
              <a:t>Kategorie (hotely: 1-5*; hotely </a:t>
            </a:r>
            <a:r>
              <a:rPr lang="cs-CZ" dirty="0" err="1" smtClean="0"/>
              <a:t>garni</a:t>
            </a:r>
            <a:r>
              <a:rPr lang="cs-CZ" dirty="0" smtClean="0"/>
              <a:t>, penziony, kempy, chatové osady, ubytovny, ostatní)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1b_okres_HUZ a luz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57166"/>
            <a:ext cx="9144001" cy="65008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lasti c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4293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ahraniční host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8604"/>
            <a:ext cx="9085635" cy="64293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členění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krajů</a:t>
            </a:r>
          </a:p>
          <a:p>
            <a:endParaRPr lang="cs-CZ" dirty="0" smtClean="0"/>
          </a:p>
          <a:p>
            <a:r>
              <a:rPr lang="cs-CZ" dirty="0" smtClean="0"/>
              <a:t>Podle turistických regionů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tourism.cz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Další ukazatele: návštěvnost, ostatní ukazatele (konference atd.)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RGR-cv-1-2014</Template>
  <TotalTime>390</TotalTime>
  <Words>249</Words>
  <Application>Microsoft Office PowerPoint</Application>
  <PresentationFormat>Předvádění na obrazovce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Pixel</vt:lpstr>
      <vt:lpstr>Data o CR,  Kulturně – historický potenciál</vt:lpstr>
      <vt:lpstr>VŠCR (výběrové šetření CR), CZSO</vt:lpstr>
      <vt:lpstr>Registr ubytovacích zařízení</vt:lpstr>
      <vt:lpstr>Snímek 4</vt:lpstr>
      <vt:lpstr>Co se sleduje ?</vt:lpstr>
      <vt:lpstr>Snímek 6</vt:lpstr>
      <vt:lpstr>Snímek 7</vt:lpstr>
      <vt:lpstr>Snímek 8</vt:lpstr>
      <vt:lpstr>Územní členění</vt:lpstr>
      <vt:lpstr>Přírodní potenciál</vt:lpstr>
      <vt:lpstr>Snímek 11</vt:lpstr>
      <vt:lpstr>Snímek 12</vt:lpstr>
      <vt:lpstr>Snímek 13</vt:lpstr>
      <vt:lpstr>Snímek 14</vt:lpstr>
      <vt:lpstr>Snímek 15</vt:lpstr>
      <vt:lpstr>K-H potenciál</vt:lpstr>
      <vt:lpstr>Snímek 17</vt:lpstr>
      <vt:lpstr>Snímek 18</vt:lpstr>
      <vt:lpstr>Zadání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Realizační předpoklady cestovního ruchu  v Krkonoších</dc:title>
  <dc:creator>maca</dc:creator>
  <cp:lastModifiedBy>maca</cp:lastModifiedBy>
  <cp:revision>15</cp:revision>
  <dcterms:created xsi:type="dcterms:W3CDTF">2014-10-14T15:49:37Z</dcterms:created>
  <dcterms:modified xsi:type="dcterms:W3CDTF">2015-04-01T09:44:49Z</dcterms:modified>
</cp:coreProperties>
</file>