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9" r:id="rId4"/>
    <p:sldId id="260" r:id="rId5"/>
    <p:sldId id="261" r:id="rId6"/>
    <p:sldId id="257" r:id="rId7"/>
    <p:sldId id="258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2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Se&#353;it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14"/>
  <c:chart>
    <c:plotArea>
      <c:layout/>
      <c:lineChart>
        <c:grouping val="standard"/>
        <c:ser>
          <c:idx val="0"/>
          <c:order val="0"/>
          <c:tx>
            <c:strRef>
              <c:f>List1!$A$3</c:f>
              <c:strCache>
                <c:ptCount val="1"/>
                <c:pt idx="0">
                  <c:v>lidé</c:v>
                </c:pt>
              </c:strCache>
            </c:strRef>
          </c:tx>
          <c:marker>
            <c:symbol val="none"/>
          </c:marker>
          <c:cat>
            <c:numRef>
              <c:f>List1!$B$2:$O$2</c:f>
              <c:numCache>
                <c:formatCode>General</c:formatCode>
                <c:ptCount val="14"/>
                <c:pt idx="0">
                  <c:v>1869</c:v>
                </c:pt>
                <c:pt idx="1">
                  <c:v>1880</c:v>
                </c:pt>
                <c:pt idx="2">
                  <c:v>1890</c:v>
                </c:pt>
                <c:pt idx="3">
                  <c:v>1900</c:v>
                </c:pt>
                <c:pt idx="4">
                  <c:v>1910</c:v>
                </c:pt>
                <c:pt idx="5">
                  <c:v>1921</c:v>
                </c:pt>
                <c:pt idx="6">
                  <c:v>1930</c:v>
                </c:pt>
                <c:pt idx="7">
                  <c:v>1950</c:v>
                </c:pt>
                <c:pt idx="8">
                  <c:v>1961</c:v>
                </c:pt>
                <c:pt idx="9">
                  <c:v>1970</c:v>
                </c:pt>
                <c:pt idx="10">
                  <c:v>1980</c:v>
                </c:pt>
                <c:pt idx="11">
                  <c:v>1991</c:v>
                </c:pt>
                <c:pt idx="12">
                  <c:v>2001</c:v>
                </c:pt>
                <c:pt idx="13">
                  <c:v>2011</c:v>
                </c:pt>
              </c:numCache>
            </c:numRef>
          </c:cat>
          <c:val>
            <c:numRef>
              <c:f>List1!$B$3:$O$3</c:f>
              <c:numCache>
                <c:formatCode>General</c:formatCode>
                <c:ptCount val="14"/>
                <c:pt idx="0">
                  <c:v>18289</c:v>
                </c:pt>
                <c:pt idx="1">
                  <c:v>22391</c:v>
                </c:pt>
                <c:pt idx="2">
                  <c:v>25407</c:v>
                </c:pt>
                <c:pt idx="3">
                  <c:v>27561</c:v>
                </c:pt>
                <c:pt idx="4">
                  <c:v>29800</c:v>
                </c:pt>
                <c:pt idx="5">
                  <c:v>26412</c:v>
                </c:pt>
                <c:pt idx="6">
                  <c:v>28329</c:v>
                </c:pt>
                <c:pt idx="7">
                  <c:v>21000</c:v>
                </c:pt>
                <c:pt idx="8">
                  <c:v>25200</c:v>
                </c:pt>
                <c:pt idx="9">
                  <c:v>26046</c:v>
                </c:pt>
                <c:pt idx="10">
                  <c:v>29506</c:v>
                </c:pt>
                <c:pt idx="11">
                  <c:v>31999</c:v>
                </c:pt>
                <c:pt idx="12">
                  <c:v>31997</c:v>
                </c:pt>
                <c:pt idx="13">
                  <c:v>30312</c:v>
                </c:pt>
              </c:numCache>
            </c:numRef>
          </c:val>
        </c:ser>
        <c:marker val="1"/>
        <c:axId val="71965312"/>
        <c:axId val="72017024"/>
      </c:lineChart>
      <c:lineChart>
        <c:grouping val="standard"/>
        <c:ser>
          <c:idx val="1"/>
          <c:order val="1"/>
          <c:tx>
            <c:strRef>
              <c:f>List1!$A$4</c:f>
              <c:strCache>
                <c:ptCount val="1"/>
                <c:pt idx="0">
                  <c:v>domy</c:v>
                </c:pt>
              </c:strCache>
            </c:strRef>
          </c:tx>
          <c:marker>
            <c:symbol val="none"/>
          </c:marker>
          <c:cat>
            <c:numRef>
              <c:f>List1!$B$2:$O$2</c:f>
              <c:numCache>
                <c:formatCode>General</c:formatCode>
                <c:ptCount val="14"/>
                <c:pt idx="0">
                  <c:v>1869</c:v>
                </c:pt>
                <c:pt idx="1">
                  <c:v>1880</c:v>
                </c:pt>
                <c:pt idx="2">
                  <c:v>1890</c:v>
                </c:pt>
                <c:pt idx="3">
                  <c:v>1900</c:v>
                </c:pt>
                <c:pt idx="4">
                  <c:v>1910</c:v>
                </c:pt>
                <c:pt idx="5">
                  <c:v>1921</c:v>
                </c:pt>
                <c:pt idx="6">
                  <c:v>1930</c:v>
                </c:pt>
                <c:pt idx="7">
                  <c:v>1950</c:v>
                </c:pt>
                <c:pt idx="8">
                  <c:v>1961</c:v>
                </c:pt>
                <c:pt idx="9">
                  <c:v>1970</c:v>
                </c:pt>
                <c:pt idx="10">
                  <c:v>1980</c:v>
                </c:pt>
                <c:pt idx="11">
                  <c:v>1991</c:v>
                </c:pt>
                <c:pt idx="12">
                  <c:v>2001</c:v>
                </c:pt>
                <c:pt idx="13">
                  <c:v>2011</c:v>
                </c:pt>
              </c:numCache>
            </c:numRef>
          </c:cat>
          <c:val>
            <c:numRef>
              <c:f>List1!$B$4:$O$4</c:f>
              <c:numCache>
                <c:formatCode>General</c:formatCode>
                <c:ptCount val="14"/>
                <c:pt idx="0">
                  <c:v>1803</c:v>
                </c:pt>
                <c:pt idx="1">
                  <c:v>1961</c:v>
                </c:pt>
                <c:pt idx="2">
                  <c:v>2044</c:v>
                </c:pt>
                <c:pt idx="3">
                  <c:v>2305</c:v>
                </c:pt>
                <c:pt idx="4">
                  <c:v>2462</c:v>
                </c:pt>
                <c:pt idx="5">
                  <c:v>2562</c:v>
                </c:pt>
                <c:pt idx="6">
                  <c:v>3011</c:v>
                </c:pt>
                <c:pt idx="7">
                  <c:v>3165</c:v>
                </c:pt>
                <c:pt idx="8">
                  <c:v>2782</c:v>
                </c:pt>
                <c:pt idx="9">
                  <c:v>2804</c:v>
                </c:pt>
                <c:pt idx="10">
                  <c:v>2950</c:v>
                </c:pt>
                <c:pt idx="11">
                  <c:v>3219</c:v>
                </c:pt>
                <c:pt idx="12">
                  <c:v>3480</c:v>
                </c:pt>
                <c:pt idx="13">
                  <c:v>3875</c:v>
                </c:pt>
              </c:numCache>
            </c:numRef>
          </c:val>
        </c:ser>
        <c:marker val="1"/>
        <c:axId val="158302976"/>
        <c:axId val="72018560"/>
      </c:lineChart>
      <c:catAx>
        <c:axId val="71965312"/>
        <c:scaling>
          <c:orientation val="minMax"/>
        </c:scaling>
        <c:axPos val="b"/>
        <c:numFmt formatCode="General" sourceLinked="1"/>
        <c:tickLblPos val="nextTo"/>
        <c:crossAx val="72017024"/>
        <c:crosses val="autoZero"/>
        <c:auto val="1"/>
        <c:lblAlgn val="ctr"/>
        <c:lblOffset val="100"/>
      </c:catAx>
      <c:valAx>
        <c:axId val="72017024"/>
        <c:scaling>
          <c:orientation val="minMax"/>
        </c:scaling>
        <c:axPos val="l"/>
        <c:majorGridlines/>
        <c:numFmt formatCode="General" sourceLinked="1"/>
        <c:tickLblPos val="nextTo"/>
        <c:crossAx val="71965312"/>
        <c:crosses val="autoZero"/>
        <c:crossBetween val="between"/>
      </c:valAx>
      <c:valAx>
        <c:axId val="72018560"/>
        <c:scaling>
          <c:orientation val="minMax"/>
        </c:scaling>
        <c:axPos val="r"/>
        <c:numFmt formatCode="General" sourceLinked="1"/>
        <c:tickLblPos val="nextTo"/>
        <c:crossAx val="158302976"/>
        <c:crosses val="max"/>
        <c:crossBetween val="between"/>
      </c:valAx>
      <c:catAx>
        <c:axId val="158302976"/>
        <c:scaling>
          <c:orientation val="minMax"/>
        </c:scaling>
        <c:delete val="1"/>
        <c:axPos val="b"/>
        <c:numFmt formatCode="General" sourceLinked="1"/>
        <c:tickLblPos val="nextTo"/>
        <c:crossAx val="72018560"/>
        <c:crosses val="autoZero"/>
        <c:auto val="1"/>
        <c:lblAlgn val="ctr"/>
        <c:lblOffset val="100"/>
      </c:cat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barChart>
        <c:barDir val="col"/>
        <c:grouping val="clustered"/>
        <c:ser>
          <c:idx val="0"/>
          <c:order val="0"/>
          <c:tx>
            <c:strRef>
              <c:f>List1!$A$3</c:f>
              <c:strCache>
                <c:ptCount val="1"/>
                <c:pt idx="0">
                  <c:v>lidé</c:v>
                </c:pt>
              </c:strCache>
            </c:strRef>
          </c:tx>
          <c:cat>
            <c:numRef>
              <c:f>List1!$B$2:$O$2</c:f>
              <c:numCache>
                <c:formatCode>General</c:formatCode>
                <c:ptCount val="14"/>
                <c:pt idx="0">
                  <c:v>1869</c:v>
                </c:pt>
                <c:pt idx="1">
                  <c:v>1880</c:v>
                </c:pt>
                <c:pt idx="2">
                  <c:v>1890</c:v>
                </c:pt>
                <c:pt idx="3">
                  <c:v>1900</c:v>
                </c:pt>
                <c:pt idx="4">
                  <c:v>1910</c:v>
                </c:pt>
                <c:pt idx="5">
                  <c:v>1921</c:v>
                </c:pt>
                <c:pt idx="6">
                  <c:v>1930</c:v>
                </c:pt>
                <c:pt idx="7">
                  <c:v>1950</c:v>
                </c:pt>
                <c:pt idx="8">
                  <c:v>1961</c:v>
                </c:pt>
                <c:pt idx="9">
                  <c:v>1970</c:v>
                </c:pt>
                <c:pt idx="10">
                  <c:v>1980</c:v>
                </c:pt>
                <c:pt idx="11">
                  <c:v>1991</c:v>
                </c:pt>
                <c:pt idx="12">
                  <c:v>2001</c:v>
                </c:pt>
                <c:pt idx="13">
                  <c:v>2011</c:v>
                </c:pt>
              </c:numCache>
            </c:numRef>
          </c:cat>
          <c:val>
            <c:numRef>
              <c:f>List1!$B$3:$O$3</c:f>
              <c:numCache>
                <c:formatCode>General</c:formatCode>
                <c:ptCount val="14"/>
                <c:pt idx="0">
                  <c:v>18289</c:v>
                </c:pt>
                <c:pt idx="1">
                  <c:v>22391</c:v>
                </c:pt>
                <c:pt idx="2">
                  <c:v>25407</c:v>
                </c:pt>
                <c:pt idx="3">
                  <c:v>27561</c:v>
                </c:pt>
                <c:pt idx="4">
                  <c:v>29800</c:v>
                </c:pt>
                <c:pt idx="5">
                  <c:v>26412</c:v>
                </c:pt>
                <c:pt idx="6">
                  <c:v>28329</c:v>
                </c:pt>
                <c:pt idx="7">
                  <c:v>21000</c:v>
                </c:pt>
                <c:pt idx="8">
                  <c:v>25200</c:v>
                </c:pt>
                <c:pt idx="9">
                  <c:v>26046</c:v>
                </c:pt>
                <c:pt idx="10">
                  <c:v>29506</c:v>
                </c:pt>
                <c:pt idx="11">
                  <c:v>31999</c:v>
                </c:pt>
                <c:pt idx="12">
                  <c:v>31997</c:v>
                </c:pt>
                <c:pt idx="13">
                  <c:v>30312</c:v>
                </c:pt>
              </c:numCache>
            </c:numRef>
          </c:val>
        </c:ser>
        <c:axId val="71443584"/>
        <c:axId val="71445120"/>
      </c:barChart>
      <c:lineChart>
        <c:grouping val="standard"/>
        <c:ser>
          <c:idx val="1"/>
          <c:order val="1"/>
          <c:tx>
            <c:strRef>
              <c:f>List1!$A$4</c:f>
              <c:strCache>
                <c:ptCount val="1"/>
                <c:pt idx="0">
                  <c:v>domy</c:v>
                </c:pt>
              </c:strCache>
            </c:strRef>
          </c:tx>
          <c:marker>
            <c:symbol val="none"/>
          </c:marker>
          <c:cat>
            <c:numRef>
              <c:f>List1!$B$2:$O$2</c:f>
              <c:numCache>
                <c:formatCode>General</c:formatCode>
                <c:ptCount val="14"/>
                <c:pt idx="0">
                  <c:v>1869</c:v>
                </c:pt>
                <c:pt idx="1">
                  <c:v>1880</c:v>
                </c:pt>
                <c:pt idx="2">
                  <c:v>1890</c:v>
                </c:pt>
                <c:pt idx="3">
                  <c:v>1900</c:v>
                </c:pt>
                <c:pt idx="4">
                  <c:v>1910</c:v>
                </c:pt>
                <c:pt idx="5">
                  <c:v>1921</c:v>
                </c:pt>
                <c:pt idx="6">
                  <c:v>1930</c:v>
                </c:pt>
                <c:pt idx="7">
                  <c:v>1950</c:v>
                </c:pt>
                <c:pt idx="8">
                  <c:v>1961</c:v>
                </c:pt>
                <c:pt idx="9">
                  <c:v>1970</c:v>
                </c:pt>
                <c:pt idx="10">
                  <c:v>1980</c:v>
                </c:pt>
                <c:pt idx="11">
                  <c:v>1991</c:v>
                </c:pt>
                <c:pt idx="12">
                  <c:v>2001</c:v>
                </c:pt>
                <c:pt idx="13">
                  <c:v>2011</c:v>
                </c:pt>
              </c:numCache>
            </c:numRef>
          </c:cat>
          <c:val>
            <c:numRef>
              <c:f>List1!$B$4:$O$4</c:f>
              <c:numCache>
                <c:formatCode>General</c:formatCode>
                <c:ptCount val="14"/>
                <c:pt idx="0">
                  <c:v>1803</c:v>
                </c:pt>
                <c:pt idx="1">
                  <c:v>1961</c:v>
                </c:pt>
                <c:pt idx="2">
                  <c:v>2044</c:v>
                </c:pt>
                <c:pt idx="3">
                  <c:v>2305</c:v>
                </c:pt>
                <c:pt idx="4">
                  <c:v>2462</c:v>
                </c:pt>
                <c:pt idx="5">
                  <c:v>2562</c:v>
                </c:pt>
                <c:pt idx="6">
                  <c:v>3011</c:v>
                </c:pt>
                <c:pt idx="7">
                  <c:v>3165</c:v>
                </c:pt>
                <c:pt idx="8">
                  <c:v>2782</c:v>
                </c:pt>
                <c:pt idx="9">
                  <c:v>2804</c:v>
                </c:pt>
                <c:pt idx="10">
                  <c:v>2950</c:v>
                </c:pt>
                <c:pt idx="11">
                  <c:v>3219</c:v>
                </c:pt>
                <c:pt idx="12">
                  <c:v>3480</c:v>
                </c:pt>
                <c:pt idx="13">
                  <c:v>3875</c:v>
                </c:pt>
              </c:numCache>
            </c:numRef>
          </c:val>
        </c:ser>
        <c:marker val="1"/>
        <c:axId val="71460736"/>
        <c:axId val="71459200"/>
      </c:lineChart>
      <c:catAx>
        <c:axId val="71443584"/>
        <c:scaling>
          <c:orientation val="minMax"/>
        </c:scaling>
        <c:axPos val="b"/>
        <c:numFmt formatCode="General" sourceLinked="1"/>
        <c:tickLblPos val="nextTo"/>
        <c:crossAx val="71445120"/>
        <c:crosses val="autoZero"/>
        <c:auto val="1"/>
        <c:lblAlgn val="ctr"/>
        <c:lblOffset val="100"/>
      </c:catAx>
      <c:valAx>
        <c:axId val="71445120"/>
        <c:scaling>
          <c:orientation val="minMax"/>
        </c:scaling>
        <c:axPos val="l"/>
        <c:majorGridlines/>
        <c:numFmt formatCode="General" sourceLinked="1"/>
        <c:tickLblPos val="nextTo"/>
        <c:crossAx val="71443584"/>
        <c:crosses val="autoZero"/>
        <c:crossBetween val="between"/>
      </c:valAx>
      <c:valAx>
        <c:axId val="71459200"/>
        <c:scaling>
          <c:orientation val="minMax"/>
        </c:scaling>
        <c:axPos val="r"/>
        <c:numFmt formatCode="General" sourceLinked="1"/>
        <c:tickLblPos val="nextTo"/>
        <c:crossAx val="71460736"/>
        <c:crosses val="max"/>
        <c:crossBetween val="between"/>
      </c:valAx>
      <c:catAx>
        <c:axId val="71460736"/>
        <c:scaling>
          <c:orientation val="minMax"/>
        </c:scaling>
        <c:delete val="1"/>
        <c:axPos val="b"/>
        <c:numFmt formatCode="General" sourceLinked="1"/>
        <c:tickLblPos val="nextTo"/>
        <c:crossAx val="71459200"/>
        <c:crosses val="autoZero"/>
        <c:auto val="1"/>
        <c:lblAlgn val="ctr"/>
        <c:lblOffset val="100"/>
      </c:catAx>
    </c:plotArea>
    <c:legend>
      <c:legendPos val="r"/>
      <c:layout/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963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6963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6963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963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964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964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964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964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964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964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964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964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6964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BCE43CB-A1B0-456C-9BD5-913CF4509FBA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6964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965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477A8E0-01C5-4C1A-8876-2DDA550853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965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6965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77A8E0-01C5-4C1A-8876-2DDA550853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BCE43CB-A1B0-456C-9BD5-913CF4509FBA}" type="datetimeFigureOut">
              <a:rPr lang="cs-CZ" smtClean="0"/>
              <a:pPr/>
              <a:t>4.3.2015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77A8E0-01C5-4C1A-8876-2DDA550853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BCE43CB-A1B0-456C-9BD5-913CF4509FBA}" type="datetimeFigureOut">
              <a:rPr lang="cs-CZ" smtClean="0"/>
              <a:pPr/>
              <a:t>4.3.2015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77A8E0-01C5-4C1A-8876-2DDA550853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BCE43CB-A1B0-456C-9BD5-913CF4509FBA}" type="datetimeFigureOut">
              <a:rPr lang="cs-CZ" smtClean="0"/>
              <a:pPr/>
              <a:t>4.3.2015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77A8E0-01C5-4C1A-8876-2DDA550853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BCE43CB-A1B0-456C-9BD5-913CF4509FBA}" type="datetimeFigureOut">
              <a:rPr lang="cs-CZ" smtClean="0"/>
              <a:pPr/>
              <a:t>4.3.2015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77A8E0-01C5-4C1A-8876-2DDA550853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BCE43CB-A1B0-456C-9BD5-913CF4509FBA}" type="datetimeFigureOut">
              <a:rPr lang="cs-CZ" smtClean="0"/>
              <a:pPr/>
              <a:t>4.3.2015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77A8E0-01C5-4C1A-8876-2DDA550853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BCE43CB-A1B0-456C-9BD5-913CF4509FBA}" type="datetimeFigureOut">
              <a:rPr lang="cs-CZ" smtClean="0"/>
              <a:pPr/>
              <a:t>4.3.2015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77A8E0-01C5-4C1A-8876-2DDA550853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BCE43CB-A1B0-456C-9BD5-913CF4509FBA}" type="datetimeFigureOut">
              <a:rPr lang="cs-CZ" smtClean="0"/>
              <a:pPr/>
              <a:t>4.3.2015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77A8E0-01C5-4C1A-8876-2DDA550853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BCE43CB-A1B0-456C-9BD5-913CF4509FBA}" type="datetimeFigureOut">
              <a:rPr lang="cs-CZ" smtClean="0"/>
              <a:pPr/>
              <a:t>4.3.2015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77A8E0-01C5-4C1A-8876-2DDA550853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BCE43CB-A1B0-456C-9BD5-913CF4509FBA}" type="datetimeFigureOut">
              <a:rPr lang="cs-CZ" smtClean="0"/>
              <a:pPr/>
              <a:t>4.3.2015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77A8E0-01C5-4C1A-8876-2DDA550853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BCE43CB-A1B0-456C-9BD5-913CF4509FBA}" type="datetimeFigureOut">
              <a:rPr lang="cs-CZ" smtClean="0"/>
              <a:pPr/>
              <a:t>4.3.2015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9477A8E0-01C5-4C1A-8876-2DDA5508538E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861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6861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6861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6861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6861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6861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6861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6862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6862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accent2"/>
                </a:solidFill>
              </a:endParaRPr>
            </a:p>
          </p:txBody>
        </p:sp>
      </p:grpSp>
      <p:sp>
        <p:nvSpPr>
          <p:cNvPr id="6862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862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862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BCE43CB-A1B0-456C-9BD5-913CF4509FBA}" type="datetimeFigureOut">
              <a:rPr lang="cs-CZ" smtClean="0"/>
              <a:pPr/>
              <a:t>4.3.2015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5323B-3A31-4B53-BF23-EE1DEC4CF0BE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Historická data o obyvatelstvu a sídlech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cv</a:t>
            </a:r>
            <a:r>
              <a:rPr lang="cs-CZ" dirty="0" smtClean="0"/>
              <a:t>. 3</a:t>
            </a:r>
          </a:p>
          <a:p>
            <a:r>
              <a:rPr lang="cs-CZ" dirty="0" smtClean="0"/>
              <a:t>4. 3. 2015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Historický lexikon obcí 1869 – 2005</a:t>
            </a:r>
          </a:p>
          <a:p>
            <a:pPr lvl="1"/>
            <a:r>
              <a:rPr lang="cs-CZ" dirty="0" smtClean="0"/>
              <a:t>Retrospektivní lexikon obcí 1850 – 1970</a:t>
            </a:r>
          </a:p>
          <a:p>
            <a:r>
              <a:rPr lang="cs-CZ" dirty="0" smtClean="0"/>
              <a:t>Malý lexikon obcí 2004 – 2014</a:t>
            </a:r>
          </a:p>
          <a:p>
            <a:r>
              <a:rPr lang="cs-CZ" dirty="0" smtClean="0"/>
              <a:t>Statistický lexikon obcí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Historický lexikon obcí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část</a:t>
            </a:r>
          </a:p>
          <a:p>
            <a:pPr lvl="1"/>
            <a:r>
              <a:rPr lang="cs-CZ" dirty="0" smtClean="0"/>
              <a:t>Obce (6248), části obcí</a:t>
            </a:r>
          </a:p>
          <a:p>
            <a:pPr lvl="1"/>
            <a:r>
              <a:rPr lang="cs-CZ" dirty="0" smtClean="0"/>
              <a:t>Podle správního rozdělení k 1.1.2005</a:t>
            </a:r>
          </a:p>
          <a:p>
            <a:pPr lvl="1"/>
            <a:r>
              <a:rPr lang="cs-CZ" dirty="0" smtClean="0"/>
              <a:t>Tabulková část</a:t>
            </a:r>
          </a:p>
          <a:p>
            <a:pPr lvl="1"/>
            <a:r>
              <a:rPr lang="cs-CZ" dirty="0" smtClean="0"/>
              <a:t>Počet obyvatel, domů, první zmínka o obci</a:t>
            </a:r>
          </a:p>
          <a:p>
            <a:pPr lvl="1"/>
            <a:r>
              <a:rPr lang="cs-CZ" dirty="0" smtClean="0"/>
              <a:t>Rozloha</a:t>
            </a:r>
          </a:p>
          <a:p>
            <a:pPr lvl="1"/>
            <a:r>
              <a:rPr lang="cs-CZ" dirty="0" smtClean="0"/>
              <a:t>Souhrnné informace (ČR</a:t>
            </a:r>
            <a:r>
              <a:rPr lang="cs-CZ" smtClean="0"/>
              <a:t>, kraje, okresy)</a:t>
            </a:r>
            <a:endParaRPr lang="cs-CZ" dirty="0" smtClean="0"/>
          </a:p>
          <a:p>
            <a:pPr lvl="1"/>
            <a:r>
              <a:rPr lang="cs-CZ" dirty="0" smtClean="0"/>
              <a:t>Informace o vývoji státní správy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Historický lexikon obcí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2. část</a:t>
            </a:r>
          </a:p>
          <a:p>
            <a:pPr lvl="1"/>
            <a:r>
              <a:rPr lang="cs-CZ" dirty="0" smtClean="0"/>
              <a:t>Textová</a:t>
            </a:r>
          </a:p>
          <a:p>
            <a:pPr lvl="1"/>
            <a:r>
              <a:rPr lang="cs-CZ" dirty="0" smtClean="0"/>
              <a:t>Abecední seznam obcí, územní změny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Pro 3 nejpočetnější </a:t>
            </a:r>
            <a:r>
              <a:rPr lang="cs-CZ" dirty="0" smtClean="0"/>
              <a:t>obce </a:t>
            </a:r>
            <a:r>
              <a:rPr lang="cs-CZ" dirty="0" smtClean="0"/>
              <a:t>vašeho okresu (SO ORP) a celý okres (celkem) a ČR pro rok 2011 zjistěte vývoj počtu obyvatel od roku 1869 do </a:t>
            </a:r>
            <a:r>
              <a:rPr lang="cs-CZ" dirty="0" smtClean="0"/>
              <a:t>2011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Tabulky, grafy</a:t>
            </a:r>
            <a:endParaRPr lang="cs-CZ" dirty="0" smtClean="0"/>
          </a:p>
          <a:p>
            <a:r>
              <a:rPr lang="cs-CZ" dirty="0" smtClean="0"/>
              <a:t>Bazický </a:t>
            </a:r>
            <a:r>
              <a:rPr lang="cs-CZ" dirty="0" smtClean="0"/>
              <a:t>index (okres, ČR)</a:t>
            </a:r>
            <a:endParaRPr lang="cs-CZ" dirty="0" smtClean="0"/>
          </a:p>
          <a:p>
            <a:r>
              <a:rPr lang="cs-CZ" dirty="0" smtClean="0"/>
              <a:t>Řetězový </a:t>
            </a:r>
            <a:r>
              <a:rPr lang="cs-CZ" dirty="0" smtClean="0"/>
              <a:t>index (okres, ČR)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2) Pro ty samé prostorové jednotky zjistěte vývoj počtu domů od roku 1869 – 2011</a:t>
            </a:r>
          </a:p>
          <a:p>
            <a:endParaRPr lang="cs-CZ" dirty="0" smtClean="0"/>
          </a:p>
          <a:p>
            <a:r>
              <a:rPr lang="cs-CZ" dirty="0" smtClean="0"/>
              <a:t>Tabulky, grafy</a:t>
            </a:r>
            <a:endParaRPr lang="cs-CZ" dirty="0" smtClean="0"/>
          </a:p>
          <a:p>
            <a:r>
              <a:rPr lang="cs-CZ" dirty="0" smtClean="0"/>
              <a:t>Bazický </a:t>
            </a:r>
            <a:r>
              <a:rPr lang="cs-CZ" dirty="0" smtClean="0"/>
              <a:t>index  (okres, ČR)</a:t>
            </a:r>
            <a:endParaRPr lang="cs-CZ" dirty="0" smtClean="0"/>
          </a:p>
          <a:p>
            <a:r>
              <a:rPr lang="cs-CZ" dirty="0" smtClean="0"/>
              <a:t>Řetězový </a:t>
            </a:r>
            <a:r>
              <a:rPr lang="cs-CZ" dirty="0" smtClean="0"/>
              <a:t>index (okres, ČR)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Graf 3"/>
          <p:cNvGraphicFramePr/>
          <p:nvPr/>
        </p:nvGraphicFramePr>
        <p:xfrm>
          <a:off x="0" y="500042"/>
          <a:ext cx="9144000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Graf 3"/>
          <p:cNvGraphicFramePr/>
          <p:nvPr/>
        </p:nvGraphicFramePr>
        <p:xfrm>
          <a:off x="0" y="1071522"/>
          <a:ext cx="9144000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Agrocenzus, Strukturální výsledky za zemědělství</Template>
  <TotalTime>40</TotalTime>
  <Words>177</Words>
  <Application>Microsoft Office PowerPoint</Application>
  <PresentationFormat>Předvádění na obrazovce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Pixel</vt:lpstr>
      <vt:lpstr>Motiv sady Office</vt:lpstr>
      <vt:lpstr>Historická data o obyvatelstvu a sídlech</vt:lpstr>
      <vt:lpstr>Zdroje dat</vt:lpstr>
      <vt:lpstr>Historický lexikon obcí</vt:lpstr>
      <vt:lpstr>Historický lexikon obcí</vt:lpstr>
      <vt:lpstr>Zadání</vt:lpstr>
      <vt:lpstr>Zadání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Historická data o obyvatelstvu a sídlech</dc:title>
  <dc:creator>maca</dc:creator>
  <cp:lastModifiedBy>maca</cp:lastModifiedBy>
  <cp:revision>11</cp:revision>
  <dcterms:created xsi:type="dcterms:W3CDTF">2015-03-03T16:47:37Z</dcterms:created>
  <dcterms:modified xsi:type="dcterms:W3CDTF">2015-03-04T14:29:16Z</dcterms:modified>
</cp:coreProperties>
</file>