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68" r:id="rId9"/>
    <p:sldId id="266" r:id="rId10"/>
    <p:sldId id="257" r:id="rId11"/>
    <p:sldId id="269" r:id="rId12"/>
    <p:sldId id="258" r:id="rId13"/>
    <p:sldId id="270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 Black" pitchFamily="34" charset="0"/>
                <a:cs typeface="Arial" charset="0"/>
              </a:defRPr>
            </a:lvl1pPr>
          </a:lstStyle>
          <a:p>
            <a:fld id="{04E02510-6D25-4B86-A3D1-3B9EE49924D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fld id="{ABACF12B-0963-49F8-91D8-8F8348DA9E3A}" type="datetimeFigureOut">
              <a:rPr lang="cs-CZ" smtClean="0"/>
              <a:pPr/>
              <a:t>25.3.2015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strukturalni-setreni-v-zemedelstvi-analyticke-vyhodnoceni-20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11-zemedelstvi555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2129-11-n_2011-80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ahlizenidokn.cuzk.cz/" TargetMode="External"/><Relationship Id="rId2" Type="http://schemas.openxmlformats.org/officeDocument/2006/relationships/hyperlink" Target="http://geoportal.cuzk.cz/geoprohlizec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chivnimapy.cuzk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app/lpisext/lpis/verejny/" TargetMode="External"/><Relationship Id="rId2" Type="http://schemas.openxmlformats.org/officeDocument/2006/relationships/hyperlink" Target="http://geoportal.gov.cz/web/guest/ma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ovemapy.cz/" TargetMode="External"/><Relationship Id="rId2" Type="http://schemas.openxmlformats.org/officeDocument/2006/relationships/hyperlink" Target="http://farmy.cz/cena-pud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r>
              <a:rPr lang="cs-CZ" smtClean="0"/>
              <a:t>, </a:t>
            </a:r>
            <a:br>
              <a:rPr lang="cs-CZ" smtClean="0"/>
            </a:br>
            <a:r>
              <a:rPr lang="cs-CZ" smtClean="0"/>
              <a:t>Lesnictví</a:t>
            </a:r>
            <a:r>
              <a:rPr lang="cs-CZ" dirty="0" smtClean="0"/>
              <a:t>, </a:t>
            </a:r>
            <a:r>
              <a:rPr lang="cs-CZ" dirty="0" err="1" smtClean="0"/>
              <a:t>Land</a:t>
            </a:r>
            <a:r>
              <a:rPr lang="cs-CZ" dirty="0" smtClean="0"/>
              <a:t> Use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25.3.2015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Zjistěte průměrnou cenu zemědělské půdy v </a:t>
            </a:r>
            <a:r>
              <a:rPr lang="cs-CZ" b="1" dirty="0" smtClean="0"/>
              <a:t>obcích</a:t>
            </a:r>
            <a:r>
              <a:rPr lang="cs-CZ" dirty="0" smtClean="0"/>
              <a:t> vybraného SO ORP (který náleží do vašeho okresu) pro rok 2014 a vytvořte „cenovou mapu půdy“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kartogram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Zemedelst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357818" cy="677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2) Porovnejte živočišnou výrobu vybraného okresu s ostatními okresy příslušného kraje, s krajem a ČR (</a:t>
            </a:r>
            <a:r>
              <a:rPr lang="cs-CZ" dirty="0" err="1" smtClean="0"/>
              <a:t>Agrocenzus</a:t>
            </a:r>
            <a:r>
              <a:rPr lang="cs-CZ" dirty="0" smtClean="0"/>
              <a:t> 2010)</a:t>
            </a:r>
          </a:p>
          <a:p>
            <a:pPr lvl="1"/>
            <a:r>
              <a:rPr lang="cs-CZ" dirty="0" smtClean="0"/>
              <a:t>Skot</a:t>
            </a:r>
          </a:p>
          <a:p>
            <a:pPr lvl="1"/>
            <a:r>
              <a:rPr lang="cs-CZ" dirty="0" smtClean="0"/>
              <a:t>Prasata</a:t>
            </a:r>
          </a:p>
          <a:p>
            <a:pPr lvl="1"/>
            <a:r>
              <a:rPr lang="cs-CZ" dirty="0" smtClean="0"/>
              <a:t>Počet skotu na 1000ha zemědělské půdy</a:t>
            </a:r>
          </a:p>
          <a:p>
            <a:pPr lvl="1"/>
            <a:r>
              <a:rPr lang="cs-CZ" dirty="0" smtClean="0"/>
              <a:t>Počet prasat na 1000ha orné půdy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14283" y="1285860"/>
          <a:ext cx="8501120" cy="4929221"/>
        </p:xfrm>
        <a:graphic>
          <a:graphicData uri="http://schemas.openxmlformats.org/drawingml/2006/table">
            <a:tbl>
              <a:tblPr/>
              <a:tblGrid>
                <a:gridCol w="1887977"/>
                <a:gridCol w="1169535"/>
                <a:gridCol w="1152989"/>
                <a:gridCol w="1102481"/>
                <a:gridCol w="985789"/>
                <a:gridCol w="1099868"/>
                <a:gridCol w="1102481"/>
              </a:tblGrid>
              <a:tr h="1655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okres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skot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prasata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zemědělská půda (v ha)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orná půda (v ha)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skotu na zemědělské půdy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prasat na orné půdy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Hradec Králové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20 272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72 489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8 438,79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6 567,53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2402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11037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Jičín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25 758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47 537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4 838,27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3 556,28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5324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13367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Náchod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21 045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32 035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9 274,66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4 612,77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2269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6945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Rychnov nad Kněžnou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24 892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48 008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7 890,96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latin typeface="Arial"/>
                          <a:ea typeface="Times New Roman"/>
                          <a:cs typeface="Times New Roman"/>
                        </a:rPr>
                        <a:t>4 199,22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3154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11433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Trutnov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17 665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16 830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8 507,11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2 893,96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2076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5816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63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Královéhradecký kraj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109 632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216 898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38 949,79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21 829,76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2815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9936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1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Česká republika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1 419 007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2 875 874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660 220,10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Arial"/>
                          <a:ea typeface="Times New Roman"/>
                          <a:cs typeface="Times New Roman"/>
                        </a:rPr>
                        <a:t>386 028,59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2149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7450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3) Porovnejte strukturu využití půdy (</a:t>
            </a:r>
            <a:r>
              <a:rPr lang="cs-CZ" dirty="0" err="1" smtClean="0"/>
              <a:t>Land</a:t>
            </a:r>
            <a:r>
              <a:rPr lang="cs-CZ" dirty="0" smtClean="0"/>
              <a:t> Use) ve vašem okrese (popř. SO ORP) s příslušným krajem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Graf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Strukturální šetření v zemědělství</a:t>
            </a:r>
          </a:p>
          <a:p>
            <a:pPr lvl="1"/>
            <a:r>
              <a:rPr lang="cs-CZ" sz="2400" dirty="0" smtClean="0"/>
              <a:t>2013, 2010 (AGC), 2007, 2005, 2003, 2000 (AGC)</a:t>
            </a:r>
          </a:p>
          <a:p>
            <a:pPr lvl="1"/>
            <a:r>
              <a:rPr lang="cs-CZ" sz="2400" dirty="0" smtClean="0"/>
              <a:t>Detailní informace o subjektech (velikost, vybavenost, struktura)</a:t>
            </a:r>
          </a:p>
          <a:p>
            <a:pPr lvl="1"/>
            <a:r>
              <a:rPr lang="cs-CZ" sz="2400" dirty="0" smtClean="0"/>
              <a:t>Podklad pro registr farem (základ pro každoroční zjišťování v zemědělství</a:t>
            </a:r>
          </a:p>
          <a:p>
            <a:pPr lvl="1"/>
            <a:r>
              <a:rPr lang="cs-CZ" sz="2400" dirty="0" smtClean="0"/>
              <a:t>Ve všech zemích EU</a:t>
            </a:r>
          </a:p>
          <a:p>
            <a:pPr lvl="1"/>
            <a:r>
              <a:rPr lang="cs-CZ" sz="2400" dirty="0" smtClean="0"/>
              <a:t>Farmy nad 1ha obdělávané půdy</a:t>
            </a:r>
          </a:p>
          <a:p>
            <a:pPr lvl="1"/>
            <a:r>
              <a:rPr lang="cs-CZ" sz="2400" dirty="0" smtClean="0">
                <a:hlinkClick r:id="rId2"/>
              </a:rPr>
              <a:t>https://www.czso.cz/csu/czso/strukturalni-setreni-v-zemedelstvi-analyticke-vyhodnoceni-2013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ČSÚ</a:t>
            </a:r>
          </a:p>
          <a:p>
            <a:r>
              <a:rPr lang="cs-CZ" dirty="0" smtClean="0"/>
              <a:t>Statistická ročenka krajů</a:t>
            </a:r>
          </a:p>
          <a:p>
            <a:pPr lvl="1"/>
            <a:r>
              <a:rPr lang="cs-CZ" dirty="0" smtClean="0">
                <a:hlinkClick r:id="rId2"/>
              </a:rPr>
              <a:t>https://www.czso.cz/csu/czso/11-zemedelstvi5550</a:t>
            </a:r>
            <a:endParaRPr lang="cs-CZ" dirty="0" smtClean="0"/>
          </a:p>
          <a:p>
            <a:r>
              <a:rPr lang="cs-CZ" dirty="0" smtClean="0"/>
              <a:t>Kraje, souhrnné výsledky za ČR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AGROCENZUS</a:t>
            </a:r>
          </a:p>
          <a:p>
            <a:pPr lvl="1"/>
            <a:r>
              <a:rPr lang="cs-CZ" dirty="0" smtClean="0"/>
              <a:t>Po 10 letech</a:t>
            </a:r>
          </a:p>
          <a:p>
            <a:pPr lvl="1"/>
            <a:r>
              <a:rPr lang="cs-CZ" dirty="0" smtClean="0"/>
              <a:t>Do úrovně okresů</a:t>
            </a:r>
          </a:p>
          <a:p>
            <a:pPr lvl="1"/>
            <a:r>
              <a:rPr lang="cs-CZ" dirty="0" smtClean="0"/>
              <a:t>Pracující v zemědělství, využití půdy, stavy zvířat</a:t>
            </a:r>
          </a:p>
          <a:p>
            <a:pPr lvl="1"/>
            <a:r>
              <a:rPr lang="cs-CZ" dirty="0" smtClean="0">
                <a:hlinkClick r:id="rId2"/>
              </a:rPr>
              <a:t>https://www.czso.cz/csu/czso/2129-11-n_2011-8000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AGROCENZUS</a:t>
            </a:r>
          </a:p>
          <a:p>
            <a:pPr lvl="1"/>
            <a:r>
              <a:rPr lang="cs-CZ" dirty="0" smtClean="0"/>
              <a:t>Od roku 1930 (FAO), EU + Norsko a Švýcarsko</a:t>
            </a:r>
          </a:p>
          <a:p>
            <a:pPr lvl="1"/>
            <a:r>
              <a:rPr lang="cs-CZ" dirty="0" smtClean="0"/>
              <a:t>V ČR 1995 (transformace, mimořádné), 2000 a 2010</a:t>
            </a:r>
          </a:p>
          <a:p>
            <a:pPr lvl="1"/>
            <a:r>
              <a:rPr lang="cs-CZ" dirty="0" smtClean="0"/>
              <a:t>VDJ – ukazatel pro srovnání (500 kg)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půdy (ploch)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Statistická data (k.</a:t>
            </a:r>
            <a:r>
              <a:rPr lang="cs-CZ" dirty="0" err="1" smtClean="0"/>
              <a:t>ú</a:t>
            </a:r>
            <a:r>
              <a:rPr lang="cs-CZ" dirty="0" smtClean="0"/>
              <a:t>., ČÚZK, MOS…)</a:t>
            </a:r>
          </a:p>
          <a:p>
            <a:r>
              <a:rPr lang="cs-CZ" dirty="0" smtClean="0"/>
              <a:t>Mapové podklady (ČÚZK, archivní mapy, GEOLAB, CENIA)</a:t>
            </a:r>
          </a:p>
          <a:p>
            <a:endParaRPr lang="cs-CZ" dirty="0" smtClean="0"/>
          </a:p>
          <a:p>
            <a:r>
              <a:rPr lang="cs-CZ" dirty="0" smtClean="0"/>
              <a:t>ČÚZK</a:t>
            </a:r>
          </a:p>
          <a:p>
            <a:pPr lvl="1"/>
            <a:r>
              <a:rPr lang="cs-CZ" dirty="0" smtClean="0">
                <a:hlinkClick r:id="rId2"/>
              </a:rPr>
              <a:t>http://geoportal.cuzk.cz/geoprohlizec/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http://nahlizenidokn.cuzk.cz/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http://archivnimapy.cuzk.cz/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půdy (ploch)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CENIA</a:t>
            </a:r>
          </a:p>
          <a:p>
            <a:pPr marL="342900" lvl="1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cs-CZ" dirty="0" smtClean="0">
                <a:hlinkClick r:id="rId2"/>
              </a:rPr>
              <a:t>http://geoportal.gov.cz/web/guest/map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Veřejný registr půdy (MZ ČR)</a:t>
            </a:r>
          </a:p>
          <a:p>
            <a:r>
              <a:rPr lang="cs-CZ" sz="2800" dirty="0" smtClean="0">
                <a:hlinkClick r:id="rId3"/>
              </a:rPr>
              <a:t>http://eagri.cz/public/app/lpisext/lpis/verejny/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půdy 2013</a:t>
            </a:r>
            <a:endParaRPr lang="cs-CZ" dirty="0"/>
          </a:p>
        </p:txBody>
      </p:sp>
      <p:pic>
        <p:nvPicPr>
          <p:cNvPr id="4" name="Zástupný symbol pro obsah 3" descr="vyuziti_C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92" y="1857364"/>
            <a:ext cx="9126608" cy="35004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http://farmy.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/cena-pudy/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cenovemapy.cz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(cenový věstník 2014, Vyhláška 289/2014 Sb. 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280</TotalTime>
  <Words>407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Pixel</vt:lpstr>
      <vt:lpstr>Zemědělství,  Lesnictví, Land Use</vt:lpstr>
      <vt:lpstr>Zemědělství</vt:lpstr>
      <vt:lpstr>Zemědělství</vt:lpstr>
      <vt:lpstr>Zemědělství</vt:lpstr>
      <vt:lpstr>Zemědělství</vt:lpstr>
      <vt:lpstr>Využití půdy (ploch)</vt:lpstr>
      <vt:lpstr>Využití půdy (ploch)</vt:lpstr>
      <vt:lpstr>Využití půdy 2013</vt:lpstr>
      <vt:lpstr>Cena půdy</vt:lpstr>
      <vt:lpstr>Zadání</vt:lpstr>
      <vt:lpstr>Snímek 11</vt:lpstr>
      <vt:lpstr>Zadání</vt:lpstr>
      <vt:lpstr>Snímek 13</vt:lpstr>
      <vt:lpstr>Zadání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Zemědělství, Lesnictví, Land Use</dc:title>
  <dc:creator>maca</dc:creator>
  <cp:lastModifiedBy>maca</cp:lastModifiedBy>
  <cp:revision>8</cp:revision>
  <dcterms:created xsi:type="dcterms:W3CDTF">2015-03-24T08:48:25Z</dcterms:created>
  <dcterms:modified xsi:type="dcterms:W3CDTF">2015-03-25T14:35:33Z</dcterms:modified>
</cp:coreProperties>
</file>