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9" r:id="rId3"/>
    <p:sldId id="262" r:id="rId4"/>
    <p:sldId id="265" r:id="rId5"/>
    <p:sldId id="266" r:id="rId6"/>
    <p:sldId id="267" r:id="rId7"/>
    <p:sldId id="264" r:id="rId8"/>
    <p:sldId id="268" r:id="rId9"/>
    <p:sldId id="26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D12B8-6940-4DAC-8A9A-291823342DC2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40F82-BA9A-42C8-8453-778268AD8B1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0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A0877BD-194E-4D4F-A5C3-1240F1AFDF9F}" type="datetimeFigureOut">
              <a:rPr lang="cs-CZ" smtClean="0"/>
              <a:pPr/>
              <a:t>7. 4. 2015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8BF348-E588-4E8F-BAEF-0C21C7ED72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23316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900" b="1" dirty="0" smtClean="0"/>
              <a:t>Základy regionální geografie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cvičení </a:t>
            </a:r>
            <a:r>
              <a:rPr lang="cs-CZ" sz="3200" dirty="0" smtClean="0"/>
              <a:t>7 + doplnění </a:t>
            </a:r>
            <a:r>
              <a:rPr lang="cs-CZ" sz="3200" dirty="0" err="1" smtClean="0"/>
              <a:t>cv</a:t>
            </a:r>
            <a:r>
              <a:rPr lang="cs-CZ" sz="3200" dirty="0" smtClean="0"/>
              <a:t>. 6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860032" y="6488668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err="1" smtClean="0"/>
              <a:t>Klemešová</a:t>
            </a:r>
            <a:r>
              <a:rPr lang="cs-CZ" dirty="0" smtClean="0"/>
              <a:t> Kamila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dirty="0" smtClean="0"/>
              <a:t>Výpočty ukazatelů – např.</a:t>
            </a:r>
          </a:p>
          <a:p>
            <a:endParaRPr lang="cs-CZ" dirty="0"/>
          </a:p>
          <a:p>
            <a:pPr>
              <a:defRPr/>
            </a:pPr>
            <a:r>
              <a:rPr lang="cs-CZ" u="sng" dirty="0"/>
              <a:t>pohyb obyvatelstva </a:t>
            </a:r>
            <a:r>
              <a:rPr lang="cs-CZ" dirty="0"/>
              <a:t>– živě narození, zemřelí, přistěhovalí, vystěhovalí + hrubá míra přirozeného přírůstku a hrubá míra migračního salda (výpočet na 1000 obyvatel středního </a:t>
            </a:r>
            <a:r>
              <a:rPr lang="cs-CZ" dirty="0" smtClean="0"/>
              <a:t>stavu)</a:t>
            </a:r>
            <a:endParaRPr lang="cs-CZ" dirty="0"/>
          </a:p>
          <a:p>
            <a:pPr marL="0" indent="0">
              <a:buFontTx/>
              <a:buNone/>
              <a:defRPr/>
            </a:pPr>
            <a:r>
              <a:rPr lang="cs-CZ" dirty="0"/>
              <a:t>	</a:t>
            </a:r>
            <a:r>
              <a:rPr lang="cs-CZ" sz="1600" dirty="0"/>
              <a:t>pp = </a:t>
            </a:r>
            <a:r>
              <a:rPr lang="en-US" sz="1600" dirty="0"/>
              <a:t>[</a:t>
            </a:r>
            <a:r>
              <a:rPr lang="cs-CZ" sz="1600" dirty="0"/>
              <a:t>(N – M) / S</a:t>
            </a:r>
            <a:r>
              <a:rPr lang="en-US" sz="1600" dirty="0"/>
              <a:t>] * 1000</a:t>
            </a:r>
            <a:r>
              <a:rPr lang="cs-CZ" sz="1600" dirty="0"/>
              <a:t> (hrubá míra </a:t>
            </a:r>
            <a:r>
              <a:rPr lang="cs-CZ" sz="1600" dirty="0" err="1"/>
              <a:t>přiroz</a:t>
            </a:r>
            <a:r>
              <a:rPr lang="cs-CZ" sz="1600" dirty="0"/>
              <a:t>. přírůstku)</a:t>
            </a:r>
          </a:p>
          <a:p>
            <a:pPr marL="0" indent="0">
              <a:buFontTx/>
              <a:buNone/>
              <a:defRPr/>
            </a:pPr>
            <a:r>
              <a:rPr lang="cs-CZ" sz="1600" dirty="0"/>
              <a:t>	N – počet narozených, M – počet zemřelých, S – střední stav obyv.</a:t>
            </a:r>
            <a:endParaRPr lang="en-US" sz="1600" dirty="0"/>
          </a:p>
          <a:p>
            <a:pPr marL="0" indent="0">
              <a:buFontTx/>
              <a:buNone/>
              <a:defRPr/>
            </a:pPr>
            <a:r>
              <a:rPr lang="en-US" sz="1600" dirty="0"/>
              <a:t>	</a:t>
            </a:r>
            <a:r>
              <a:rPr lang="en-US" sz="1600" dirty="0" err="1"/>
              <a:t>ms</a:t>
            </a:r>
            <a:r>
              <a:rPr lang="en-US" sz="1600" dirty="0"/>
              <a:t> </a:t>
            </a:r>
            <a:r>
              <a:rPr lang="cs-CZ" sz="1600" dirty="0"/>
              <a:t>= </a:t>
            </a:r>
            <a:r>
              <a:rPr lang="en-US" sz="1600" dirty="0"/>
              <a:t>[</a:t>
            </a:r>
            <a:r>
              <a:rPr lang="cs-CZ" sz="1600" dirty="0"/>
              <a:t>(I – E) / S</a:t>
            </a:r>
            <a:r>
              <a:rPr lang="en-US" sz="1600" dirty="0"/>
              <a:t>]</a:t>
            </a:r>
            <a:r>
              <a:rPr lang="cs-CZ" dirty="0"/>
              <a:t> </a:t>
            </a:r>
            <a:r>
              <a:rPr lang="cs-CZ" sz="1600" dirty="0"/>
              <a:t>* 1000 (hrubá míra migračního salda)</a:t>
            </a:r>
          </a:p>
          <a:p>
            <a:pPr marL="0" indent="0">
              <a:buFontTx/>
              <a:buNone/>
              <a:defRPr/>
            </a:pPr>
            <a:r>
              <a:rPr lang="cs-CZ" sz="1600" dirty="0"/>
              <a:t>	I – počet imigrantů, E – počet emigrantů, S – střední stav obyv.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00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Vymezte </a:t>
            </a:r>
            <a:r>
              <a:rPr lang="cs-CZ" dirty="0"/>
              <a:t>dvě varianty jednoduchého spádového regionu </a:t>
            </a:r>
            <a:r>
              <a:rPr lang="cs-CZ" dirty="0" smtClean="0"/>
              <a:t>dojížďky za prací největšího </a:t>
            </a:r>
            <a:r>
              <a:rPr lang="cs-CZ" dirty="0"/>
              <a:t>města (obce) okresu </a:t>
            </a:r>
          </a:p>
          <a:p>
            <a:r>
              <a:rPr lang="cs-CZ" dirty="0" smtClean="0"/>
              <a:t>Postup:</a:t>
            </a:r>
          </a:p>
          <a:p>
            <a:pPr lvl="1"/>
            <a:r>
              <a:rPr lang="cs-CZ" dirty="0" smtClean="0"/>
              <a:t>Vyberte největší město vašeho okresu (podle </a:t>
            </a:r>
            <a:r>
              <a:rPr lang="cs-CZ" dirty="0"/>
              <a:t>počtu obyvatel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 stránkách ČSÚ vyberte dokument Dojížďka do zaměstnání a škol podle SLDB 2011 (viz dále)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1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972"/>
          <a:stretch/>
        </p:blipFill>
        <p:spPr bwMode="auto">
          <a:xfrm>
            <a:off x="128972" y="334882"/>
            <a:ext cx="3630488" cy="339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366" b="25544"/>
          <a:stretch/>
        </p:blipFill>
        <p:spPr bwMode="auto">
          <a:xfrm>
            <a:off x="4860032" y="444875"/>
            <a:ext cx="3842844" cy="2530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vál 11"/>
          <p:cNvSpPr/>
          <p:nvPr/>
        </p:nvSpPr>
        <p:spPr>
          <a:xfrm>
            <a:off x="1916482" y="2693761"/>
            <a:ext cx="194421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4878788" y="713428"/>
            <a:ext cx="1368152" cy="7629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Ovál 15"/>
          <p:cNvSpPr/>
          <p:nvPr/>
        </p:nvSpPr>
        <p:spPr>
          <a:xfrm>
            <a:off x="6781454" y="2130123"/>
            <a:ext cx="1277295" cy="4136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3" y="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Výběr kraje v mapě na www.czso.cz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1403648" y="369332"/>
            <a:ext cx="792088" cy="221400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860032" y="184666"/>
            <a:ext cx="3842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Statistiky -&gt; SLDB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33821"/>
            <a:ext cx="33147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ál 16"/>
          <p:cNvSpPr/>
          <p:nvPr/>
        </p:nvSpPr>
        <p:spPr>
          <a:xfrm>
            <a:off x="5220072" y="5949280"/>
            <a:ext cx="2952328" cy="540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5724128" y="3933056"/>
            <a:ext cx="790922" cy="5400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544522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3) Okresy -&gt; Dojížďka 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3203848" y="5629890"/>
            <a:ext cx="1944216" cy="46340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1002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>
            <a:spLocks noGrp="1"/>
          </p:cNvSpPr>
          <p:nvPr>
            <p:ph idx="1"/>
          </p:nvPr>
        </p:nvSpPr>
        <p:spPr>
          <a:xfrm>
            <a:off x="439738" y="692150"/>
            <a:ext cx="8229600" cy="4876800"/>
          </a:xfrm>
        </p:spPr>
        <p:txBody>
          <a:bodyPr/>
          <a:lstStyle/>
          <a:p>
            <a:r>
              <a:rPr lang="cs-CZ" sz="1600" b="1" dirty="0" smtClean="0"/>
              <a:t>Tab. 714 :  Pro každou obec  ve vašem okrese zjistíte, kolik ZAMĚSTNANÝCH OSOB z dané obce dojíždí do největšího města vašeho okresu a kolik ZAMĚSTNANÝCH celkově dojíždí.</a:t>
            </a:r>
            <a:endParaRPr lang="cs-CZ" sz="1600" b="1" dirty="0" smtClean="0"/>
          </a:p>
          <a:p>
            <a:endParaRPr lang="cs-CZ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" y="1844824"/>
            <a:ext cx="9036496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ál 4"/>
          <p:cNvSpPr/>
          <p:nvPr/>
        </p:nvSpPr>
        <p:spPr>
          <a:xfrm>
            <a:off x="115733" y="4603796"/>
            <a:ext cx="504056" cy="270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339752" y="4584743"/>
            <a:ext cx="432048" cy="270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339752" y="5229200"/>
            <a:ext cx="432048" cy="2700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12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100">
                <a:latin typeface="Calibri" pitchFamily="34" charset="0"/>
              </a:rPr>
              <a:t> </a:t>
            </a:r>
            <a:endParaRPr lang="cs-CZ" sz="600"/>
          </a:p>
          <a:p>
            <a:pPr eaLnBrk="0" hangingPunct="0"/>
            <a:endParaRPr lang="cs-CZ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/>
              <a:t/>
            </a:r>
            <a:br>
              <a:rPr lang="cs-CZ"/>
            </a:br>
            <a:endParaRPr lang="cs-CZ"/>
          </a:p>
          <a:p>
            <a:pPr eaLnBrk="0" hangingPunct="0"/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421961"/>
              </p:ext>
            </p:extLst>
          </p:nvPr>
        </p:nvGraphicFramePr>
        <p:xfrm>
          <a:off x="395536" y="1268760"/>
          <a:ext cx="8352928" cy="242016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548769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Název obce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Počet vyjíždějících</a:t>
                      </a:r>
                      <a:r>
                        <a:rPr lang="cs-CZ" sz="1000" baseline="0" dirty="0" smtClean="0"/>
                        <a:t> </a:t>
                      </a:r>
                      <a:r>
                        <a:rPr lang="cs-CZ" sz="1000" baseline="0" dirty="0" smtClean="0"/>
                        <a:t> zaměstnaných celkem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Počet vyjíždějících do největšího města </a:t>
                      </a:r>
                      <a:r>
                        <a:rPr lang="cs-CZ" sz="1000" baseline="0" dirty="0" smtClean="0"/>
                        <a:t>okresu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% podíl vyjíždějících do největšího města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28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…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85 %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28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…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69 %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28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…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66 %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28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Alojzov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56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35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62,5 %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280"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…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000" dirty="0" smtClean="0"/>
                        <a:t>12 %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61662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Vytvoření tabulky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cs-CZ" sz="2800" dirty="0" smtClean="0">
              <a:solidFill>
                <a:schemeClr val="tx1"/>
              </a:solidFill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cs-CZ" sz="2800" dirty="0" smtClean="0">
                <a:solidFill>
                  <a:schemeClr val="tx1"/>
                </a:solidFill>
              </a:rPr>
              <a:t>identifikujte </a:t>
            </a:r>
            <a:r>
              <a:rPr lang="cs-CZ" sz="2800" dirty="0">
                <a:solidFill>
                  <a:schemeClr val="tx1"/>
                </a:solidFill>
              </a:rPr>
              <a:t>obce, u kterých uvedená hodnota dosahuje, resp. </a:t>
            </a:r>
            <a:r>
              <a:rPr lang="cs-CZ" sz="2800" dirty="0">
                <a:solidFill>
                  <a:schemeClr val="tx1"/>
                </a:solidFill>
              </a:rPr>
              <a:t>překračuje úroveň 25 % a 35 %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cs-CZ" sz="2800" dirty="0">
              <a:solidFill>
                <a:schemeClr val="tx1"/>
              </a:solidFill>
            </a:endParaRPr>
          </a:p>
          <a:p>
            <a:pPr marL="365760" lvl="2" indent="-256032">
              <a:buClr>
                <a:schemeClr val="accent3"/>
              </a:buClr>
              <a:buFont typeface="Georgia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tabulka: seznam obcí a jejich podíl osob vyjíždějících do největšího města okresu (seřadit podle % vyjíždějících, zřetelně oddělit 35% a 25% mezní hodnoty)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58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620688"/>
            <a:ext cx="6735304" cy="5898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2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 rámci referátu zhodnoťte vliv použitého kritéria na velikost spádového regionu - zamyslete se, jestli a případně jak by se prostorový rozsah spádového regionu změnil, pokud byste při jeho vymezování brali do úvahy i obce ležící mimo váš </a:t>
            </a:r>
            <a:r>
              <a:rPr lang="cs-CZ" dirty="0" smtClean="0"/>
              <a:t>okres </a:t>
            </a:r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území tohoto města se pokuste identifikovat nejvýznamnější zaměstnavatele a blíže je charakterizujte (např. zaměření výroby)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uveďte </a:t>
            </a:r>
            <a:r>
              <a:rPr lang="cs-CZ" dirty="0"/>
              <a:t>důvody nebo faktory, o kterých si myslíte, že by mohli mít v budoucnu dopad na vámi vymezený spádový region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pokuste </a:t>
            </a:r>
            <a:r>
              <a:rPr lang="cs-CZ" dirty="0"/>
              <a:t>se také zhodnotit, resp. předpovědět, jak se prostorový rozsah daného spádového regionu mění a bude měnit (s výhledem třeba 20 let, přičemž můžete </a:t>
            </a:r>
            <a:r>
              <a:rPr lang="cs-CZ" dirty="0" smtClean="0"/>
              <a:t>zvolit </a:t>
            </a:r>
            <a:r>
              <a:rPr lang="cs-CZ" dirty="0"/>
              <a:t>i několik „scénářů“ vývoje) </a:t>
            </a:r>
          </a:p>
        </p:txBody>
      </p:sp>
    </p:spTree>
    <p:extLst>
      <p:ext uri="{BB962C8B-B14F-4D97-AF65-F5344CB8AC3E}">
        <p14:creationId xmlns:p14="http://schemas.microsoft.com/office/powerpoint/2010/main" val="2890409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32895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Děkuji za pozornost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1600" i="1" dirty="0" err="1" smtClean="0"/>
              <a:t>kamilak</a:t>
            </a:r>
            <a:r>
              <a:rPr lang="cs-CZ" sz="1600" i="1" dirty="0" smtClean="0"/>
              <a:t>@mail.</a:t>
            </a:r>
            <a:r>
              <a:rPr lang="cs-CZ" sz="1600" i="1" dirty="0" err="1" smtClean="0"/>
              <a:t>muni.cz</a:t>
            </a:r>
            <a:endParaRPr lang="cs-CZ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442</TotalTime>
  <Words>343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Urbanistický</vt:lpstr>
      <vt:lpstr>Základy regionální geografie   cvičení 7 + doplnění cv. 6</vt:lpstr>
      <vt:lpstr>Cvičení 6</vt:lpstr>
      <vt:lpstr>Cvičení 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</dc:title>
  <dc:creator>K</dc:creator>
  <cp:lastModifiedBy>KK</cp:lastModifiedBy>
  <cp:revision>44</cp:revision>
  <dcterms:created xsi:type="dcterms:W3CDTF">2013-02-28T09:35:40Z</dcterms:created>
  <dcterms:modified xsi:type="dcterms:W3CDTF">2015-04-07T17:36:06Z</dcterms:modified>
</cp:coreProperties>
</file>