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441" r:id="rId3"/>
    <p:sldId id="442" r:id="rId4"/>
    <p:sldId id="443" r:id="rId5"/>
    <p:sldId id="444" r:id="rId6"/>
    <p:sldId id="445" r:id="rId7"/>
    <p:sldId id="447" r:id="rId8"/>
    <p:sldId id="451" r:id="rId9"/>
    <p:sldId id="452" r:id="rId10"/>
    <p:sldId id="453" r:id="rId11"/>
    <p:sldId id="454" r:id="rId12"/>
    <p:sldId id="455" r:id="rId13"/>
    <p:sldId id="450" r:id="rId14"/>
    <p:sldId id="449" r:id="rId15"/>
    <p:sldId id="446" r:id="rId16"/>
    <p:sldId id="44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větlý styl 1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60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6D1A-B9EA-431B-9F9E-04C83023FCD8}" type="datetimeFigureOut">
              <a:rPr lang="cs-CZ" smtClean="0"/>
              <a:pPr/>
              <a:t>6.5.2015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0E6B4-8AE8-4B37-94C7-F049F593426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EB1B2-9927-42A6-A9CD-139171C952B2}" type="datetimeFigureOut">
              <a:rPr lang="cs-CZ" smtClean="0"/>
              <a:pPr/>
              <a:t>6.5.2015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C6D34-2E91-4704-8FF2-2EA9C6FA1EE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6D34-2E91-4704-8FF2-2EA9C6FA1EEE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D6B405-B66E-4872-A4FD-CF128E7C1264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28829-57C5-4047-9AC3-B462BCF7FDF9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722FB-E178-4610-8444-0CE8A8523630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9ED58-9484-4843-9341-11F7B24A714A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4B40-3C16-46C3-8B27-FAE42DAAF752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43922-AFBC-40D0-8515-1EB80D1BC599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08C7-A554-4E8E-B825-6AE9E41A54EE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9636-2913-405C-BB60-4339F92B37F9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1C9EF-C90F-44B4-80C7-88C0CEDD3EFB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68099-7683-4849-875C-CAB4F44369AD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2272E-15EE-4432-BDDF-3DF9D682C29F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4D6C9-434F-4C0E-BB05-022FCB333FC6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B5ACB-85A7-451E-8502-8B0E4B0ED412}" type="datetime1">
              <a:rPr lang="cs-CZ" smtClean="0"/>
              <a:pPr/>
              <a:t>6.5.2015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Z0081 Prostorové sociálně ekonomické informace a jejich využití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CCF6F-58D5-4CF0-998B-8B711EA7DFA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1url.cz/Pvv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bytovanivkarvine.cz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628801"/>
            <a:ext cx="9144000" cy="2880320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Dotazníkové šetření</a:t>
            </a:r>
            <a:b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cs-CZ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Terénní cvičení z ekonomické geografie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sz="13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625624"/>
          </a:xfrm>
        </p:spPr>
        <p:txBody>
          <a:bodyPr>
            <a:normAutofit/>
          </a:bodyPr>
          <a:lstStyle/>
          <a:p>
            <a:pPr fontAlgn="base">
              <a:spcAft>
                <a:spcPct val="0"/>
              </a:spcAft>
              <a:defRPr/>
            </a:pPr>
            <a:r>
              <a:rPr lang="cs-CZ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6. května 2015</a:t>
            </a:r>
            <a:endParaRPr lang="cs-CZ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5949280"/>
            <a:ext cx="9144000" cy="772195"/>
          </a:xfrm>
        </p:spPr>
        <p:txBody>
          <a:bodyPr/>
          <a:lstStyle/>
          <a:p>
            <a:pPr>
              <a:defRPr/>
            </a:pPr>
            <a:r>
              <a:rPr lang="cs-CZ" dirty="0" smtClean="0"/>
              <a:t>Z0081 Prostorové sociálně ekonomické informace a jejich využití</a:t>
            </a:r>
          </a:p>
          <a:p>
            <a:pPr>
              <a:defRPr/>
            </a:pPr>
            <a:r>
              <a:rPr lang="cs-CZ" dirty="0" smtClean="0"/>
              <a:t>Z0158 Terénní cvičení z ekonomické geografie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58023"/>
            <a:ext cx="9143999" cy="191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" y="3356992"/>
            <a:ext cx="9137026" cy="201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545923"/>
            <a:ext cx="9073008" cy="576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2" y="692287"/>
            <a:ext cx="9050876" cy="547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Program vedoucích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vedení </a:t>
            </a:r>
            <a:r>
              <a:rPr lang="cs-CZ" sz="1600" b="1" dirty="0" err="1" smtClean="0">
                <a:latin typeface="Verdana" pitchFamily="34" charset="0"/>
              </a:rPr>
              <a:t>semistrukturovaných</a:t>
            </a:r>
            <a:r>
              <a:rPr lang="cs-CZ" sz="1600" b="1" dirty="0" smtClean="0">
                <a:latin typeface="Verdana" pitchFamily="34" charset="0"/>
              </a:rPr>
              <a:t> rozhovorů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i="1" dirty="0" smtClean="0">
                <a:latin typeface="Verdana" pitchFamily="34" charset="0"/>
              </a:rPr>
              <a:t>pondělí 11. 5.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i="1" dirty="0" smtClean="0">
                <a:latin typeface="Verdana" pitchFamily="34" charset="0"/>
              </a:rPr>
              <a:t>-	</a:t>
            </a:r>
            <a:r>
              <a:rPr lang="cs-CZ" sz="1400" dirty="0" smtClean="0">
                <a:latin typeface="Verdana" pitchFamily="34" charset="0"/>
              </a:rPr>
              <a:t>zástupce Úřadu práce ČR, kontaktního pracoviště Karviná (ředitel)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0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i="1" dirty="0" smtClean="0">
                <a:latin typeface="Verdana" pitchFamily="34" charset="0"/>
              </a:rPr>
              <a:t>úterý 12.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zástupce akciové společnosti Slezan Frýdek-Místek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zástupce </a:t>
            </a:r>
            <a:r>
              <a:rPr lang="cs-CZ" sz="1400" dirty="0" smtClean="0">
                <a:latin typeface="Verdana" pitchFamily="34" charset="0"/>
              </a:rPr>
              <a:t>samosprávy statutárního města Karviné (náměstek primátora)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zástupce akciové společnosti OKD (Karviná)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0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i="1" dirty="0" smtClean="0">
                <a:latin typeface="Verdana" pitchFamily="34" charset="0"/>
              </a:rPr>
              <a:t>středa 13.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zástupce Agentury pro sociální začleňování (lokalita </a:t>
            </a:r>
            <a:r>
              <a:rPr lang="cs-CZ" sz="1400" dirty="0" err="1" smtClean="0">
                <a:latin typeface="Verdana" pitchFamily="34" charset="0"/>
              </a:rPr>
              <a:t>Frýdek</a:t>
            </a:r>
            <a:r>
              <a:rPr lang="cs-CZ" sz="1400" dirty="0" smtClean="0">
                <a:latin typeface="Verdana" pitchFamily="34" charset="0"/>
              </a:rPr>
              <a:t>-Místek)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farář Římskokatolické farnosti Místek 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0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i="1" dirty="0" smtClean="0">
                <a:latin typeface="Verdana" pitchFamily="34" charset="0"/>
              </a:rPr>
              <a:t>čtvrtek 14. 5.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i="1" dirty="0" smtClean="0">
                <a:latin typeface="Verdana" pitchFamily="34" charset="0"/>
              </a:rPr>
              <a:t>-	</a:t>
            </a:r>
            <a:r>
              <a:rPr lang="cs-CZ" sz="1400" dirty="0" smtClean="0">
                <a:latin typeface="Verdana" pitchFamily="34" charset="0"/>
              </a:rPr>
              <a:t>zástupce Úřadu práce ČR, kontaktního pracoviště Frýdek-Místek (ředitel)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zástupce Obchodně podnikatelské fakulty v Karviné, Slezské univerzity v Opavě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0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i="1" dirty="0" smtClean="0">
                <a:latin typeface="Verdana" pitchFamily="34" charset="0"/>
              </a:rPr>
              <a:t>pátek 15.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err="1" smtClean="0">
                <a:latin typeface="Verdana" pitchFamily="34" charset="0"/>
              </a:rPr>
              <a:t>xxx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0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400" i="1" dirty="0" smtClean="0">
                <a:latin typeface="Verdana" pitchFamily="34" charset="0"/>
              </a:rPr>
              <a:t>úterý 19. 5.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farář Římskokatolické farnosti Karviná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237312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„Exkurze“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čtvrtek 14. května 2015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domluvená schůzka s místním expertem Mgr. Stanislavem </a:t>
            </a:r>
            <a:r>
              <a:rPr lang="cs-CZ" sz="1400" dirty="0" err="1" smtClean="0">
                <a:latin typeface="Verdana" pitchFamily="34" charset="0"/>
              </a:rPr>
              <a:t>Martinátem</a:t>
            </a:r>
            <a:r>
              <a:rPr lang="cs-CZ" sz="1400" dirty="0" smtClean="0">
                <a:latin typeface="Verdana" pitchFamily="34" charset="0"/>
              </a:rPr>
              <a:t> (Katedra ekonomie, Obchodně podnikatelská fakulta, Slezská univerzita v Opavě)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14:00 hod., sraz u šikmého kostela sv. Petra z </a:t>
            </a:r>
            <a:r>
              <a:rPr lang="cs-CZ" sz="1400" dirty="0" err="1" smtClean="0">
                <a:latin typeface="Verdana" pitchFamily="34" charset="0"/>
              </a:rPr>
              <a:t>Alkantary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případě příznivého vývoje dotazníkového šetření -&gt; celodenní exkurze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Obrázek 4" descr="0000157e2_b617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68" y="3284984"/>
            <a:ext cx="3937967" cy="2952000"/>
          </a:xfrm>
          <a:prstGeom prst="rect">
            <a:avLst/>
          </a:prstGeom>
        </p:spPr>
      </p:pic>
      <p:pic>
        <p:nvPicPr>
          <p:cNvPr id="7" name="Obrázek 6" descr="00004c112_b74fb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4228" y="3285144"/>
            <a:ext cx="2148252" cy="1440000"/>
          </a:xfrm>
          <a:prstGeom prst="rect">
            <a:avLst/>
          </a:prstGeom>
        </p:spPr>
      </p:pic>
      <p:pic>
        <p:nvPicPr>
          <p:cNvPr id="8" name="Obrázek 7" descr="00004dae7_267ae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4208" y="4797152"/>
            <a:ext cx="2160000" cy="1441125"/>
          </a:xfrm>
          <a:prstGeom prst="rect">
            <a:avLst/>
          </a:prstGeom>
        </p:spPr>
      </p:pic>
      <p:pic>
        <p:nvPicPr>
          <p:cNvPr id="9" name="Obrázek 8" descr="000045568_323b6a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4208" y="3285144"/>
            <a:ext cx="2160000" cy="1440000"/>
          </a:xfrm>
          <a:prstGeom prst="rect">
            <a:avLst/>
          </a:prstGeom>
        </p:spPr>
      </p:pic>
      <p:pic>
        <p:nvPicPr>
          <p:cNvPr id="10" name="Obrázek 9" descr="img-uvodky-08.png"/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0" y="4797152"/>
            <a:ext cx="216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Podmínky pro udělení zápočtu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zápočet, 2 kredity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/>
            </a:pPr>
            <a:r>
              <a:rPr lang="cs-CZ" sz="1400" dirty="0" smtClean="0">
                <a:latin typeface="Verdana" pitchFamily="34" charset="0"/>
              </a:rPr>
              <a:t>účast na terénním cvičení</a:t>
            </a:r>
          </a:p>
          <a:p>
            <a:pPr algn="just">
              <a:spcBef>
                <a:spcPct val="0"/>
              </a:spcBef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/>
            </a:pPr>
            <a:r>
              <a:rPr lang="cs-CZ" sz="1400" dirty="0" smtClean="0">
                <a:latin typeface="Verdana" pitchFamily="34" charset="0"/>
              </a:rPr>
              <a:t>aktivní zapojení se</a:t>
            </a:r>
          </a:p>
          <a:p>
            <a:pPr algn="just">
              <a:spcBef>
                <a:spcPct val="0"/>
              </a:spcBef>
              <a:buAutoNum type="arabicParenR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AutoNum type="arabicParenR"/>
            </a:pPr>
            <a:r>
              <a:rPr lang="cs-CZ" sz="1400" dirty="0" smtClean="0">
                <a:latin typeface="Verdana" pitchFamily="34" charset="0"/>
              </a:rPr>
              <a:t>„přepis“ vyplněných dotazníků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do neděle 7. června 2015 včetně = 3 týdny po skončení terénního cvičení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odevzdání papírových dotazníků 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elektronické vyplnění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http://1url.cz/</a:t>
            </a:r>
            <a:r>
              <a:rPr lang="cs-CZ" sz="1400" dirty="0" err="1" smtClean="0">
                <a:latin typeface="Verdana" pitchFamily="34" charset="0"/>
                <a:ea typeface="Verdana" pitchFamily="34" charset="0"/>
                <a:cs typeface="Verdana" pitchFamily="34" charset="0"/>
                <a:hlinkClick r:id="rId3"/>
              </a:rPr>
              <a:t>PvvG</a:t>
            </a:r>
            <a:endParaRPr lang="cs-CZ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	- důležité !!!: označení dotazníků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Kontakt v případě potřeby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Ondřej Šerý, mobil 775 970 359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výzkum provádí Masarykova univerzita a firma </a:t>
            </a:r>
            <a:r>
              <a:rPr lang="cs-CZ" sz="1600" b="1" dirty="0" err="1" smtClean="0">
                <a:latin typeface="Verdana" pitchFamily="34" charset="0"/>
              </a:rPr>
              <a:t>GaREP</a:t>
            </a:r>
            <a:r>
              <a:rPr lang="cs-CZ" sz="1600" b="1" dirty="0" smtClean="0">
                <a:latin typeface="Verdana" pitchFamily="34" charset="0"/>
              </a:rPr>
              <a:t>, spol. s r.o.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zadavatel: Technologická agentura ČR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odběratel: Ministerstvo pro místní rozvoj ČR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přesný název projektu: </a:t>
            </a:r>
            <a:r>
              <a:rPr lang="pt-BR" sz="1400" dirty="0" smtClean="0">
                <a:latin typeface="Verdana" pitchFamily="34" charset="0"/>
              </a:rPr>
              <a:t>Zmenšující se města a regiony v České republice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dotazníkové šetření je anonymní</a:t>
            </a:r>
          </a:p>
          <a:p>
            <a:pPr algn="just">
              <a:spcBef>
                <a:spcPct val="0"/>
              </a:spcBef>
              <a:buNone/>
            </a:pPr>
            <a:r>
              <a:rPr lang="cs-CZ" sz="1400" dirty="0" smtClean="0">
                <a:latin typeface="Verdana" pitchFamily="34" charset="0"/>
              </a:rPr>
              <a:t>	- jde o názory, nikoliv znalosti</a:t>
            </a:r>
            <a:endParaRPr lang="pt-BR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Termín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pondělí 11. května 2015 až pátek 15. května 2015</a:t>
            </a: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vedoucí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doc. RNDr. Antonín </a:t>
            </a:r>
            <a:r>
              <a:rPr lang="cs-CZ" sz="1400" dirty="0" err="1" smtClean="0">
                <a:latin typeface="Verdana" pitchFamily="34" charset="0"/>
              </a:rPr>
              <a:t>Věžník</a:t>
            </a:r>
            <a:r>
              <a:rPr lang="cs-CZ" sz="1400" dirty="0" smtClean="0">
                <a:latin typeface="Verdana" pitchFamily="34" charset="0"/>
              </a:rPr>
              <a:t>, CSc. 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RNDr. Ondřej Šerý, </a:t>
            </a:r>
            <a:r>
              <a:rPr lang="cs-CZ" sz="1400" dirty="0" err="1" smtClean="0">
                <a:latin typeface="Verdana" pitchFamily="34" charset="0"/>
              </a:rPr>
              <a:t>Ph.D</a:t>
            </a:r>
            <a:r>
              <a:rPr lang="cs-CZ" sz="1400" dirty="0" smtClean="0">
                <a:latin typeface="Verdana" pitchFamily="34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err="1" smtClean="0">
                <a:latin typeface="Verdana" pitchFamily="34" charset="0"/>
              </a:rPr>
              <a:t>doktorandi</a:t>
            </a: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Irena </a:t>
            </a:r>
            <a:r>
              <a:rPr lang="cs-CZ" sz="1400" dirty="0" err="1" smtClean="0">
                <a:latin typeface="Verdana" pitchFamily="34" charset="0"/>
              </a:rPr>
              <a:t>Honsnejmanová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Jiří </a:t>
            </a:r>
            <a:r>
              <a:rPr lang="cs-CZ" sz="1400" dirty="0" err="1" smtClean="0">
                <a:latin typeface="Verdana" pitchFamily="34" charset="0"/>
              </a:rPr>
              <a:t>Dujka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Mgr. Michal Navrátil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22 studentů</a:t>
            </a: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místo: Karviná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2150" t="9360" r="25751" b="4241"/>
          <a:stretch>
            <a:fillRect/>
          </a:stretch>
        </p:blipFill>
        <p:spPr bwMode="auto">
          <a:xfrm>
            <a:off x="3985134" y="1988840"/>
            <a:ext cx="4835338" cy="420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Doprava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odjezd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sraz v pondělí 11. května 2015 v 8:45 hod. ve vstupní hale hlavního nádraží Brno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možnost přistoupit cestou, případně čekat v Karviné na nádraží ... Kdo?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cestu si hradí studenti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návrat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pátek 15. května 2015, terénní cvičení bude ukončeno v Karviné (návrat do Brna není nutný)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 závislosti na stavu zpracování úkolu bude terénní cvičení ukončeno ráno / dopoledne / odpoledne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4400" t="38159" r="28901" b="43121"/>
          <a:stretch>
            <a:fillRect/>
          </a:stretch>
        </p:blipFill>
        <p:spPr bwMode="auto">
          <a:xfrm>
            <a:off x="70992" y="2276872"/>
            <a:ext cx="90730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8350" t="28800" r="28451" b="43841"/>
          <a:stretch>
            <a:fillRect/>
          </a:stretch>
        </p:blipFill>
        <p:spPr bwMode="auto">
          <a:xfrm>
            <a:off x="1115616" y="3717032"/>
            <a:ext cx="69127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Ubytování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Hotel Kosmos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„koleje“ Obchodně podnikatelské fakulty Slezské univerzity v Karviné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fi-FI" sz="1400" dirty="0" smtClean="0">
                <a:latin typeface="Verdana" pitchFamily="34" charset="0"/>
              </a:rPr>
              <a:t>Žižkova 1799/2, 734 01 Karviná - Mizerov</a:t>
            </a: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čtyřlůžkové pokoje (2 dvoulůžkové pokoje + společná kuchyňka, sprcha a WC)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celý hotel je pokrytý FREE WI-FI připojením</a:t>
            </a: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ubytování platí Geografický ústav </a:t>
            </a:r>
            <a:r>
              <a:rPr lang="cs-CZ" sz="1400" dirty="0" err="1" smtClean="0">
                <a:latin typeface="Verdana" pitchFamily="34" charset="0"/>
              </a:rPr>
              <a:t>PřF</a:t>
            </a:r>
            <a:r>
              <a:rPr lang="cs-CZ" sz="1400" dirty="0" smtClean="0">
                <a:latin typeface="Verdana" pitchFamily="34" charset="0"/>
              </a:rPr>
              <a:t> MU, 1 student = 700 Kč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více na: </a:t>
            </a:r>
            <a:r>
              <a:rPr lang="cs-CZ" sz="1400" dirty="0" smtClean="0">
                <a:latin typeface="Verdana" pitchFamily="34" charset="0"/>
                <a:hlinkClick r:id="rId4"/>
              </a:rPr>
              <a:t>http://www.</a:t>
            </a:r>
            <a:r>
              <a:rPr lang="cs-CZ" sz="1400" dirty="0" err="1" smtClean="0">
                <a:latin typeface="Verdana" pitchFamily="34" charset="0"/>
                <a:hlinkClick r:id="rId4"/>
              </a:rPr>
              <a:t>ubytovanivkarvine.cz</a:t>
            </a:r>
            <a:r>
              <a:rPr lang="cs-CZ" sz="1400" dirty="0" smtClean="0">
                <a:latin typeface="Verdana" pitchFamily="34" charset="0"/>
                <a:hlinkClick r:id="rId4"/>
              </a:rPr>
              <a:t>/</a:t>
            </a: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300" t="9360" r="1451" b="4241"/>
          <a:stretch>
            <a:fillRect/>
          </a:stretch>
        </p:blipFill>
        <p:spPr bwMode="auto">
          <a:xfrm>
            <a:off x="0" y="752708"/>
            <a:ext cx="9144000" cy="53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lipsa 6"/>
          <p:cNvSpPr/>
          <p:nvPr/>
        </p:nvSpPr>
        <p:spPr>
          <a:xfrm>
            <a:off x="6660232" y="2708920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83568" y="4365104"/>
            <a:ext cx="648072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Elipsa 8"/>
          <p:cNvSpPr/>
          <p:nvPr/>
        </p:nvSpPr>
        <p:spPr>
          <a:xfrm>
            <a:off x="4283968" y="4365104"/>
            <a:ext cx="1728192" cy="1224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8244408" y="119675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940152" y="3789040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364088" y="24208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4788024" y="4221088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8172400" y="4365104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Elipsa 14"/>
          <p:cNvSpPr/>
          <p:nvPr/>
        </p:nvSpPr>
        <p:spPr>
          <a:xfrm>
            <a:off x="8927976" y="3717032"/>
            <a:ext cx="216024" cy="216024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Dotazníkové šetření (1)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téma šetření: zmenšující se města v České republice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podmínky na respondenty: místo trvalého pobytu v Karviné + věk 18 let a více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celková velikost vzorku: 1,7 % obyvatel města ve věku 18 let a více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237312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2589059"/>
            <a:ext cx="7128792" cy="379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>
                <a:latin typeface="Verdana" pitchFamily="34" charset="0"/>
              </a:rPr>
              <a:t>Dotazníkové šetření (2)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cs-CZ" sz="1600" b="1" dirty="0" smtClean="0">
                <a:latin typeface="Verdana" pitchFamily="34" charset="0"/>
              </a:rPr>
              <a:t>způsob realizace dotazníkového šetření</a:t>
            </a:r>
          </a:p>
          <a:p>
            <a:pPr algn="just" eaLnBrk="1" hangingPunct="1">
              <a:spcBef>
                <a:spcPct val="0"/>
              </a:spcBef>
              <a:buNone/>
            </a:pPr>
            <a:endParaRPr lang="cs-CZ" sz="1600" b="1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nutné průběžné večerní / ranní schůzky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s přibývajícím počtem dotazníků bude těžší hledat respondenty (každý jen jednou)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vzorek nemusí být dodržen s přesností na jednotlivce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jednotlivci i skupinky, libovolný pohyb po městě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tazatel vyplňuje, respondent odpovídá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nedávat možnost odpovědí, vybrat nejbližší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lze umožnit náhled možných odpovědí, ale nedělat automaticky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lze nechat dotazník na doplnění a vrátit se pro něj, ale nedělat automaticky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cs-CZ" sz="1400" dirty="0" smtClean="0">
                <a:latin typeface="Verdana" pitchFamily="34" charset="0"/>
              </a:rPr>
              <a:t>22 studentů na 800 dotazníků = asi 36 dotazníků na 1 studenta</a:t>
            </a: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569" y="64586"/>
            <a:ext cx="8532862" cy="674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600200"/>
            <a:ext cx="8568630" cy="5068888"/>
          </a:xfrm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spcBef>
                <a:spcPct val="0"/>
              </a:spcBef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endParaRPr lang="cs-CZ" sz="1400" dirty="0" smtClean="0">
              <a:latin typeface="Verdana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cs-CZ" sz="1400" dirty="0" smtClean="0">
              <a:latin typeface="Verdana" pitchFamily="34" charset="0"/>
            </a:endParaRPr>
          </a:p>
          <a:p>
            <a:pPr algn="just">
              <a:buNone/>
            </a:pPr>
            <a:endParaRPr lang="cs-CZ" sz="1400" dirty="0" smtClean="0">
              <a:latin typeface="Verdana" pitchFamily="34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cs-CZ" sz="2000" b="1" dirty="0" smtClean="0">
              <a:latin typeface="Verdan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 smtClean="0">
              <a:latin typeface="Verdana" pitchFamily="34" charset="0"/>
            </a:endParaRPr>
          </a:p>
        </p:txBody>
      </p:sp>
      <p:sp>
        <p:nvSpPr>
          <p:cNvPr id="6" name="Zástupný symbol pro zápatí 3"/>
          <p:cNvSpPr txBox="1">
            <a:spLocks/>
          </p:cNvSpPr>
          <p:nvPr/>
        </p:nvSpPr>
        <p:spPr>
          <a:xfrm>
            <a:off x="0" y="6113189"/>
            <a:ext cx="9144000" cy="77219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Z0081 Prostorové sociálně ekonomické informace a jejich využití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Z0158 Terénní cvičení z ekonomické geografie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096905"/>
            <a:ext cx="9143998" cy="466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3260</TotalTime>
  <Words>664</Words>
  <Application>Microsoft Office PowerPoint</Application>
  <PresentationFormat>Předvádění na obrazovce (4:3)</PresentationFormat>
  <Paragraphs>301</Paragraphs>
  <Slides>16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Dotazníkové šetření  Terénní cvičení z ekonomické geografie </vt:lpstr>
      <vt:lpstr>Termín</vt:lpstr>
      <vt:lpstr>Doprava</vt:lpstr>
      <vt:lpstr>Ubytování</vt:lpstr>
      <vt:lpstr>Snímek 5</vt:lpstr>
      <vt:lpstr>Dotazníkové šetření (1)</vt:lpstr>
      <vt:lpstr>Dotazníkové šetření (2)</vt:lpstr>
      <vt:lpstr>Snímek 8</vt:lpstr>
      <vt:lpstr>Snímek 9</vt:lpstr>
      <vt:lpstr>Snímek 10</vt:lpstr>
      <vt:lpstr>Snímek 11</vt:lpstr>
      <vt:lpstr>Snímek 12</vt:lpstr>
      <vt:lpstr>Program vedoucích</vt:lpstr>
      <vt:lpstr>„Exkurze“</vt:lpstr>
      <vt:lpstr>Podmínky pro udělení zápočtu</vt:lpstr>
      <vt:lpstr>Kontakt v případě potřeby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User</dc:creator>
  <cp:lastModifiedBy>User</cp:lastModifiedBy>
  <cp:revision>329</cp:revision>
  <dcterms:created xsi:type="dcterms:W3CDTF">2014-09-08T07:18:26Z</dcterms:created>
  <dcterms:modified xsi:type="dcterms:W3CDTF">2015-05-06T12:33:10Z</dcterms:modified>
</cp:coreProperties>
</file>