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8" r:id="rId2"/>
    <p:sldId id="299" r:id="rId3"/>
    <p:sldId id="302" r:id="rId4"/>
    <p:sldId id="305" r:id="rId5"/>
    <p:sldId id="300" r:id="rId6"/>
    <p:sldId id="303" r:id="rId7"/>
    <p:sldId id="304" r:id="rId8"/>
    <p:sldId id="256" r:id="rId9"/>
    <p:sldId id="295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96" r:id="rId21"/>
    <p:sldId id="289" r:id="rId22"/>
    <p:sldId id="290" r:id="rId23"/>
    <p:sldId id="291" r:id="rId24"/>
    <p:sldId id="292" r:id="rId25"/>
    <p:sldId id="306" r:id="rId26"/>
    <p:sldId id="307" r:id="rId27"/>
    <p:sldId id="308" r:id="rId28"/>
    <p:sldId id="271" r:id="rId2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D4D8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88931" autoAdjust="0"/>
  </p:normalViewPr>
  <p:slideViewPr>
    <p:cSldViewPr>
      <p:cViewPr varScale="1">
        <p:scale>
          <a:sx n="97" d="100"/>
          <a:sy n="97" d="100"/>
        </p:scale>
        <p:origin x="-1434" y="-96"/>
      </p:cViewPr>
      <p:guideLst>
        <p:guide orient="horz" pos="436"/>
        <p:guide pos="4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title>
      <c:tx>
        <c:rich>
          <a:bodyPr/>
          <a:lstStyle/>
          <a:p>
            <a:pPr>
              <a:defRPr/>
            </a:pPr>
            <a:r>
              <a:rPr lang="en-US"/>
              <a:t>Vývoj počtu obyvatel dle sčítání 1869 až 2011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Karviná</c:v>
          </c:tx>
          <c:xVal>
            <c:numRef>
              <c:f>List1!$D$4:$Q$4</c:f>
              <c:numCache>
                <c:formatCode>0</c:formatCode>
                <c:ptCount val="14"/>
                <c:pt idx="0">
                  <c:v>1869</c:v>
                </c:pt>
                <c:pt idx="1">
                  <c:v>1880</c:v>
                </c:pt>
                <c:pt idx="2">
                  <c:v>1890</c:v>
                </c:pt>
                <c:pt idx="3">
                  <c:v>1900</c:v>
                </c:pt>
                <c:pt idx="4">
                  <c:v>1910</c:v>
                </c:pt>
                <c:pt idx="5">
                  <c:v>1921</c:v>
                </c:pt>
                <c:pt idx="6">
                  <c:v>1930</c:v>
                </c:pt>
                <c:pt idx="7">
                  <c:v>1950</c:v>
                </c:pt>
                <c:pt idx="8">
                  <c:v>1961</c:v>
                </c:pt>
                <c:pt idx="9">
                  <c:v>1970</c:v>
                </c:pt>
                <c:pt idx="10">
                  <c:v>1980</c:v>
                </c:pt>
                <c:pt idx="11">
                  <c:v>1991</c:v>
                </c:pt>
                <c:pt idx="12">
                  <c:v>2001</c:v>
                </c:pt>
                <c:pt idx="13">
                  <c:v>2011</c:v>
                </c:pt>
              </c:numCache>
            </c:numRef>
          </c:xVal>
          <c:yVal>
            <c:numRef>
              <c:f>List1!$D$5:$Q$5</c:f>
              <c:numCache>
                <c:formatCode>#,##0</c:formatCode>
                <c:ptCount val="14"/>
                <c:pt idx="0">
                  <c:v>8900</c:v>
                </c:pt>
                <c:pt idx="1">
                  <c:v>11895</c:v>
                </c:pt>
                <c:pt idx="2">
                  <c:v>16305</c:v>
                </c:pt>
                <c:pt idx="3">
                  <c:v>24195</c:v>
                </c:pt>
                <c:pt idx="4">
                  <c:v>29880</c:v>
                </c:pt>
                <c:pt idx="5">
                  <c:v>35748</c:v>
                </c:pt>
                <c:pt idx="6">
                  <c:v>37645</c:v>
                </c:pt>
                <c:pt idx="7">
                  <c:v>38465</c:v>
                </c:pt>
                <c:pt idx="8">
                  <c:v>49418</c:v>
                </c:pt>
                <c:pt idx="9">
                  <c:v>78546</c:v>
                </c:pt>
                <c:pt idx="10">
                  <c:v>78334</c:v>
                </c:pt>
                <c:pt idx="11">
                  <c:v>68405</c:v>
                </c:pt>
                <c:pt idx="12">
                  <c:v>65141</c:v>
                </c:pt>
                <c:pt idx="13">
                  <c:v>56897</c:v>
                </c:pt>
              </c:numCache>
            </c:numRef>
          </c:yVal>
        </c:ser>
        <c:ser>
          <c:idx val="1"/>
          <c:order val="1"/>
          <c:tx>
            <c:v>Karviná-Doly</c:v>
          </c:tx>
          <c:xVal>
            <c:numRef>
              <c:f>List1!$D$4:$Q$4</c:f>
              <c:numCache>
                <c:formatCode>0</c:formatCode>
                <c:ptCount val="14"/>
                <c:pt idx="0">
                  <c:v>1869</c:v>
                </c:pt>
                <c:pt idx="1">
                  <c:v>1880</c:v>
                </c:pt>
                <c:pt idx="2">
                  <c:v>1890</c:v>
                </c:pt>
                <c:pt idx="3">
                  <c:v>1900</c:v>
                </c:pt>
                <c:pt idx="4">
                  <c:v>1910</c:v>
                </c:pt>
                <c:pt idx="5">
                  <c:v>1921</c:v>
                </c:pt>
                <c:pt idx="6">
                  <c:v>1930</c:v>
                </c:pt>
                <c:pt idx="7">
                  <c:v>1950</c:v>
                </c:pt>
                <c:pt idx="8">
                  <c:v>1961</c:v>
                </c:pt>
                <c:pt idx="9">
                  <c:v>1970</c:v>
                </c:pt>
                <c:pt idx="10">
                  <c:v>1980</c:v>
                </c:pt>
                <c:pt idx="11">
                  <c:v>1991</c:v>
                </c:pt>
                <c:pt idx="12">
                  <c:v>2001</c:v>
                </c:pt>
                <c:pt idx="13">
                  <c:v>2011</c:v>
                </c:pt>
              </c:numCache>
            </c:numRef>
          </c:xVal>
          <c:yVal>
            <c:numRef>
              <c:f>List1!$D$6:$Q$6</c:f>
              <c:numCache>
                <c:formatCode>#,##0</c:formatCode>
                <c:ptCount val="14"/>
                <c:pt idx="0">
                  <c:v>3384</c:v>
                </c:pt>
                <c:pt idx="1">
                  <c:v>5488</c:v>
                </c:pt>
                <c:pt idx="2">
                  <c:v>7746</c:v>
                </c:pt>
                <c:pt idx="3">
                  <c:v>14326</c:v>
                </c:pt>
                <c:pt idx="4">
                  <c:v>16808</c:v>
                </c:pt>
                <c:pt idx="5">
                  <c:v>19229</c:v>
                </c:pt>
                <c:pt idx="6">
                  <c:v>22317</c:v>
                </c:pt>
                <c:pt idx="7">
                  <c:v>20769</c:v>
                </c:pt>
                <c:pt idx="8">
                  <c:v>12798</c:v>
                </c:pt>
                <c:pt idx="9">
                  <c:v>7176</c:v>
                </c:pt>
                <c:pt idx="10">
                  <c:v>2748</c:v>
                </c:pt>
                <c:pt idx="11">
                  <c:v>1302</c:v>
                </c:pt>
                <c:pt idx="12">
                  <c:v>810</c:v>
                </c:pt>
              </c:numCache>
            </c:numRef>
          </c:yVal>
        </c:ser>
        <c:axId val="143726464"/>
        <c:axId val="143733504"/>
      </c:scatterChart>
      <c:valAx>
        <c:axId val="143726464"/>
        <c:scaling>
          <c:orientation val="minMax"/>
        </c:scaling>
        <c:axPos val="b"/>
        <c:numFmt formatCode="0" sourceLinked="1"/>
        <c:tickLblPos val="nextTo"/>
        <c:crossAx val="143733504"/>
        <c:crosses val="autoZero"/>
        <c:crossBetween val="midCat"/>
      </c:valAx>
      <c:valAx>
        <c:axId val="143733504"/>
        <c:scaling>
          <c:orientation val="minMax"/>
          <c:max val="80000"/>
        </c:scaling>
        <c:axPos val="l"/>
        <c:majorGridlines/>
        <c:numFmt formatCode="#,##0" sourceLinked="1"/>
        <c:tickLblPos val="nextTo"/>
        <c:crossAx val="143726464"/>
        <c:crosses val="autoZero"/>
        <c:crossBetween val="midCat"/>
      </c:valAx>
    </c:plotArea>
    <c:legend>
      <c:legendPos val="b"/>
      <c:layout/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030DE-32EB-40DE-9D1C-BE69E7765FDD}" type="datetimeFigureOut">
              <a:rPr lang="cs-CZ" smtClean="0"/>
              <a:pPr/>
              <a:t>6.5.2015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9C30B-55AA-4187-A479-E126FBC4D3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14609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292" cy="496650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802" y="0"/>
            <a:ext cx="2946292" cy="496650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BFA3C3-4F0A-4869-99C1-8931964F0CC7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401" y="4715788"/>
            <a:ext cx="5436874" cy="4466670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28402"/>
            <a:ext cx="2946292" cy="496650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802" y="9428402"/>
            <a:ext cx="2946292" cy="496650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FA63B0C-75BE-45CC-8AA6-AE15BBFC05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06142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A63B0C-75BE-45CC-8AA6-AE15BBFC057B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269F8-E571-4C99-AD5A-DEA6025C3CEC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A71BD-F834-4F9A-99E9-D250CC4784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0BF9-03EC-4690-A59E-0E3A05F52237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DBC8C-0F8D-42F0-B13D-823CD2238B2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56BD9-FA25-4F24-A849-B1E413887D69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B84D2-951D-47E7-A3BC-16C785D2C8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6CA6A-520E-430A-9972-685B40527A9E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C4161-AC77-4EF5-B148-F4420113B3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3CBD6-CF00-48CF-A451-73C5789DC6A8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D7F8-9248-4884-B09F-FD72C6D541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14EC6-99FC-4679-BB76-1D2C083192C8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993E2-5027-4CFA-8CFB-DC7E5B42C3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1BFE8-3837-4B9A-AB7C-09E19F140EF4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2D8C5-F3D8-413E-AC02-8B4CE6EB89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714F8-370C-4FD6-8BAB-2AA12D864C60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B826-5964-47D1-A2C7-4E30945688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FD81-0030-4EBD-B60B-A4C9412B2A6C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E9D20-D7DE-4810-8101-5CE13E28C6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7B189-D01A-49B0-B6BE-AB654FDACF0E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AD0C5-42E9-4ADD-962C-7B42AC50F8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87B4-D69B-4B9E-946C-7E4C820D5DD5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E0376-7760-46D5-928F-79CF9A94D0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8DD11B-2500-41DC-8731-53589BB74A6D}" type="datetimeFigureOut">
              <a:rPr lang="cs-CZ"/>
              <a:pPr>
                <a:defRPr/>
              </a:pPr>
              <a:t>6.5.2015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555FF6-0A48-42D0-899B-1937A83DB7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ep.cz/" TargetMode="External"/><Relationship Id="rId2" Type="http://schemas.openxmlformats.org/officeDocument/2006/relationships/hyperlink" Target="mailto:garep@garep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3.jpe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ctrTitle"/>
          </p:nvPr>
        </p:nvSpPr>
        <p:spPr>
          <a:xfrm>
            <a:off x="899592" y="1555701"/>
            <a:ext cx="7416824" cy="2449363"/>
          </a:xfrm>
        </p:spPr>
        <p:txBody>
          <a:bodyPr/>
          <a:lstStyle/>
          <a:p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Zmenšující se města</a:t>
            </a:r>
            <a:b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</a:br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(</a:t>
            </a:r>
            <a:r>
              <a:rPr lang="cs-CZ" sz="3800" b="1" dirty="0" err="1" smtClean="0">
                <a:solidFill>
                  <a:srgbClr val="2D4D87"/>
                </a:solidFill>
                <a:latin typeface="+mn-lt"/>
                <a:cs typeface="Arial" charset="0"/>
              </a:rPr>
              <a:t>shrinking</a:t>
            </a:r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 </a:t>
            </a:r>
            <a:r>
              <a:rPr lang="cs-CZ" sz="3800" b="1" dirty="0" err="1" smtClean="0">
                <a:solidFill>
                  <a:srgbClr val="2D4D87"/>
                </a:solidFill>
                <a:latin typeface="+mn-lt"/>
                <a:cs typeface="Arial" charset="0"/>
              </a:rPr>
              <a:t>cities</a:t>
            </a:r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)</a:t>
            </a:r>
          </a:p>
        </p:txBody>
      </p:sp>
      <p:pic>
        <p:nvPicPr>
          <p:cNvPr id="1434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11560" y="4437112"/>
            <a:ext cx="7848872" cy="100811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2774950" indent="-2774950" algn="ctr" fontAlgn="auto">
              <a:lnSpc>
                <a:spcPct val="120000"/>
              </a:lnSpc>
              <a:spcAft>
                <a:spcPts val="600"/>
              </a:spcAft>
              <a:defRPr/>
            </a:pPr>
            <a:r>
              <a:rPr lang="cs-CZ" sz="2100" dirty="0" smtClean="0">
                <a:latin typeface="+mn-lt"/>
                <a:ea typeface="+mj-ea"/>
                <a:cs typeface="Arial" pitchFamily="34" charset="0"/>
              </a:rPr>
              <a:t>Co to je?</a:t>
            </a:r>
            <a:endParaRPr lang="cs-CZ" sz="2100" dirty="0">
              <a:latin typeface="+mn-lt"/>
              <a:ea typeface="+mj-ea"/>
              <a:cs typeface="Arial" pitchFamily="34" charset="0"/>
            </a:endParaRPr>
          </a:p>
          <a:p>
            <a:pPr algn="ctr" fontAlgn="auto">
              <a:lnSpc>
                <a:spcPct val="120000"/>
              </a:lnSpc>
              <a:spcAft>
                <a:spcPts val="600"/>
              </a:spcAft>
              <a:defRPr/>
            </a:pPr>
            <a:r>
              <a:rPr lang="cs-CZ" sz="2100" dirty="0" smtClean="0">
                <a:latin typeface="+mn-lt"/>
                <a:ea typeface="+mj-ea"/>
                <a:cs typeface="Arial" pitchFamily="34" charset="0"/>
              </a:rPr>
              <a:t>Jaké ukazatele k vymezení použít?</a:t>
            </a:r>
            <a:endParaRPr lang="cs-CZ" sz="2100" i="1" dirty="0">
              <a:latin typeface="+mn-lt"/>
              <a:ea typeface="+mj-ea"/>
              <a:cs typeface="Arial" pitchFamily="34" charset="0"/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  <a:defRPr/>
            </a:pPr>
            <a:endParaRPr lang="cs-CZ" sz="32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6" name="Obrázek 5" descr="mmr_cr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332656"/>
            <a:ext cx="2335789" cy="504056"/>
          </a:xfrm>
          <a:prstGeom prst="rect">
            <a:avLst/>
          </a:prstGeom>
        </p:spPr>
      </p:pic>
      <p:pic>
        <p:nvPicPr>
          <p:cNvPr id="37890" name="Picture 2" descr="http://web2.mendelu.cz/af_291_projekty2/vseo/files/127/9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6278" y="260648"/>
            <a:ext cx="1847850" cy="704851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8" name="Obrázek 7" descr="logo_white_red.jpg"/>
            <p:cNvPicPr>
              <a:picLocks noChangeAspect="1"/>
            </p:cNvPicPr>
            <p:nvPr/>
          </p:nvPicPr>
          <p:blipFill>
            <a:blip r:embed="rId5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620687"/>
            <a:ext cx="4751388" cy="792187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Cíle projektu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 fontScale="70000" lnSpcReduction="20000"/>
          </a:bodyPr>
          <a:lstStyle/>
          <a:p>
            <a:pPr algn="just">
              <a:buFont typeface="Wingdings" pitchFamily="2" charset="2"/>
              <a:buChar char="§"/>
            </a:pPr>
            <a:r>
              <a:rPr lang="cs-CZ" sz="3100" dirty="0" smtClean="0">
                <a:cs typeface="Arial" pitchFamily="34" charset="0"/>
              </a:rPr>
              <a:t>Vytvořit metodiku pro </a:t>
            </a:r>
            <a:r>
              <a:rPr lang="cs-CZ" sz="3100" b="1" dirty="0" smtClean="0">
                <a:cs typeface="Arial" pitchFamily="34" charset="0"/>
              </a:rPr>
              <a:t>identifikaci a typologii zmenšujících se měst </a:t>
            </a:r>
            <a:r>
              <a:rPr lang="cs-CZ" sz="3100" dirty="0" smtClean="0">
                <a:cs typeface="Arial" pitchFamily="34" charset="0"/>
              </a:rPr>
              <a:t>v České republice, která bude především </a:t>
            </a:r>
            <a:r>
              <a:rPr lang="cs-CZ" sz="3100" b="1" dirty="0" smtClean="0">
                <a:cs typeface="Arial" pitchFamily="34" charset="0"/>
              </a:rPr>
              <a:t>analytickým nástrojem pro regionální politiku na národní a místní úrovni </a:t>
            </a:r>
            <a:r>
              <a:rPr lang="cs-CZ" sz="3100" dirty="0" smtClean="0">
                <a:cs typeface="Arial" pitchFamily="34" charset="0"/>
              </a:rPr>
              <a:t>při realizaci hlavních principů Strategie regionální politiky ČR na období 2014–2020. </a:t>
            </a:r>
          </a:p>
          <a:p>
            <a:pPr algn="just">
              <a:buFont typeface="Wingdings" pitchFamily="2" charset="2"/>
              <a:buChar char="§"/>
            </a:pPr>
            <a:r>
              <a:rPr lang="cs-CZ" sz="3100" b="1" dirty="0" smtClean="0">
                <a:cs typeface="Arial" pitchFamily="34" charset="0"/>
              </a:rPr>
              <a:t>Identifikovat faktory pro ovlivnitelné intervence samospráv na lokální úrovni </a:t>
            </a:r>
            <a:r>
              <a:rPr lang="cs-CZ" sz="3100" dirty="0" smtClean="0">
                <a:cs typeface="Arial" pitchFamily="34" charset="0"/>
              </a:rPr>
              <a:t>od faktorů obtížně nebo zcela neovlivnitelných z pozice kompetencí měst a obcí.</a:t>
            </a:r>
          </a:p>
          <a:p>
            <a:endParaRPr lang="cs-CZ" sz="31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3100" b="1" dirty="0" smtClean="0">
                <a:cs typeface="Arial" pitchFamily="34" charset="0"/>
              </a:rPr>
              <a:t>Konkrétní cíle</a:t>
            </a:r>
            <a:r>
              <a:rPr lang="cs-CZ" sz="3100" dirty="0" smtClean="0">
                <a:cs typeface="Arial" pitchFamily="34" charset="0"/>
              </a:rPr>
              <a:t>: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3100" dirty="0" smtClean="0">
                <a:cs typeface="Arial" pitchFamily="34" charset="0"/>
              </a:rPr>
              <a:t>Identifikovat nejvýznamnější procesy, které ovlivňují smršťování měst.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3100" dirty="0" smtClean="0">
                <a:cs typeface="Arial" pitchFamily="34" charset="0"/>
              </a:rPr>
              <a:t>Nalézt hlavní příčiny a důsledky procesu smršťování měst.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3100" dirty="0" smtClean="0">
                <a:cs typeface="Arial" pitchFamily="34" charset="0"/>
              </a:rPr>
              <a:t>Na základě případových studií identifikovat strategie a nástroje, jejichž pomocí se města vyrovnávají se smršťováním, a jejich vliv na politiky a agendu samospráv.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kupina 5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7" name="Obrázek 6" descr="logo_white_red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836712"/>
            <a:ext cx="7488634" cy="576162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Vymezení souboru zmenšujících se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Vytvořena databáze všech obcí ČR</a:t>
            </a:r>
          </a:p>
          <a:p>
            <a:pPr marL="893763">
              <a:buFontTx/>
              <a:buChar char="−"/>
            </a:pPr>
            <a:r>
              <a:rPr lang="cs-CZ" sz="2200" dirty="0" smtClean="0">
                <a:cs typeface="Arial" pitchFamily="34" charset="0"/>
              </a:rPr>
              <a:t>	Relevantní data k příčinám a následkům smršťování.</a:t>
            </a:r>
          </a:p>
          <a:p>
            <a:pPr marL="893763">
              <a:buFontTx/>
              <a:buChar char="−"/>
            </a:pPr>
            <a:r>
              <a:rPr lang="cs-CZ" sz="2200" dirty="0" smtClean="0">
                <a:cs typeface="Arial" pitchFamily="34" charset="0"/>
              </a:rPr>
              <a:t>	Základní analyzované období 2004 až 2014.</a:t>
            </a:r>
          </a:p>
          <a:p>
            <a:pPr marL="893763">
              <a:buFontTx/>
              <a:buChar char="−"/>
            </a:pPr>
            <a:r>
              <a:rPr lang="cs-CZ" sz="2200" dirty="0" smtClean="0">
                <a:cs typeface="Arial" pitchFamily="34" charset="0"/>
              </a:rPr>
              <a:t>	Územně-správní členění k 1. lednu 2014.</a:t>
            </a:r>
          </a:p>
          <a:p>
            <a:pPr marL="893763">
              <a:buFontTx/>
              <a:buChar char="−"/>
            </a:pPr>
            <a:r>
              <a:rPr lang="cs-CZ" sz="2200" dirty="0" smtClean="0">
                <a:cs typeface="Arial" pitchFamily="34" charset="0"/>
              </a:rPr>
              <a:t>	6 253 obcí, vznik a zánik obcí 2004–2014 </a:t>
            </a:r>
            <a:r>
              <a:rPr lang="cs-CZ" sz="2200" dirty="0" smtClean="0">
                <a:latin typeface="Times New Roman"/>
                <a:cs typeface="Times New Roman"/>
              </a:rPr>
              <a:t>→ </a:t>
            </a:r>
            <a:r>
              <a:rPr lang="cs-CZ" sz="2200" dirty="0" smtClean="0">
                <a:cs typeface="Arial" pitchFamily="34" charset="0"/>
              </a:rPr>
              <a:t>6 246 jednotek.</a:t>
            </a:r>
          </a:p>
        </p:txBody>
      </p:sp>
      <p:pic>
        <p:nvPicPr>
          <p:cNvPr id="6" name="Obrázek 5" descr="Pokles2004-2014"/>
          <p:cNvPicPr>
            <a:picLocks noChangeAspect="1"/>
          </p:cNvPicPr>
          <p:nvPr/>
        </p:nvPicPr>
        <p:blipFill>
          <a:blip r:embed="rId2" cstate="print"/>
          <a:srcRect l="5077" t="11893" r="5043" b="9111"/>
          <a:stretch>
            <a:fillRect/>
          </a:stretch>
        </p:blipFill>
        <p:spPr bwMode="auto">
          <a:xfrm>
            <a:off x="972168" y="3573016"/>
            <a:ext cx="5112000" cy="3183247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7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548679"/>
            <a:ext cx="5400402" cy="86419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Zmenšující se města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Další kritéria: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Pokles obyvatel v obdobích 2004 až 2014 i 2009 až 2014.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K 1. lednu 2014 alespoň 3 000 obyvatel.</a:t>
            </a:r>
          </a:p>
          <a:p>
            <a:pPr algn="ctr">
              <a:buNone/>
            </a:pPr>
            <a:r>
              <a:rPr lang="cs-CZ" sz="2200" dirty="0" smtClean="0">
                <a:latin typeface="Times New Roman"/>
                <a:cs typeface="Arial" pitchFamily="34" charset="0"/>
              </a:rPr>
              <a:t>↓</a:t>
            </a:r>
          </a:p>
          <a:p>
            <a:pPr algn="ctr">
              <a:buNone/>
            </a:pPr>
            <a:r>
              <a:rPr lang="cs-CZ" sz="2200" dirty="0" smtClean="0">
                <a:cs typeface="Arial" pitchFamily="34" charset="0"/>
              </a:rPr>
              <a:t>239 měst</a:t>
            </a:r>
          </a:p>
          <a:p>
            <a:pPr algn="ctr">
              <a:buNone/>
            </a:pPr>
            <a:r>
              <a:rPr lang="cs-CZ" sz="2200" dirty="0" smtClean="0">
                <a:latin typeface="Times New Roman"/>
                <a:cs typeface="Arial" pitchFamily="34" charset="0"/>
              </a:rPr>
              <a:t>↓</a:t>
            </a:r>
            <a:endParaRPr lang="cs-CZ" sz="2200" dirty="0" smtClean="0">
              <a:cs typeface="Arial" pitchFamily="34" charset="0"/>
            </a:endParaRP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Pokles počtu obyvatel v období 2009 až 2014 alespoň ve výši 3 % (obrana proti spíše „stagnujícím městům“).</a:t>
            </a:r>
          </a:p>
          <a:p>
            <a:pPr algn="ctr">
              <a:buNone/>
            </a:pPr>
            <a:r>
              <a:rPr lang="cs-CZ" sz="2200" dirty="0" smtClean="0">
                <a:latin typeface="Times New Roman"/>
                <a:cs typeface="Arial" pitchFamily="34" charset="0"/>
              </a:rPr>
              <a:t>↓</a:t>
            </a:r>
          </a:p>
          <a:p>
            <a:pPr algn="ctr">
              <a:buNone/>
            </a:pPr>
            <a:r>
              <a:rPr lang="cs-CZ" sz="2200" b="1" u="sng" dirty="0" smtClean="0">
                <a:cs typeface="Arial" pitchFamily="34" charset="0"/>
              </a:rPr>
              <a:t>Soubor 111 zmenšujících se měst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kupina 5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7" name="Obrázek 6" descr="logo_white_red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49" y="620687"/>
            <a:ext cx="6335713" cy="648073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Typologie zmenšujících se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268761"/>
            <a:ext cx="8424862" cy="5328890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Dva faktory: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– Populační vývoj města v obdobích 2004 až 2009 a 2009 až 2014,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– Populační vývoj okolního regionu (zázemí) za období 2004 až 2014,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8269" t="19467" r="17707" b="23834"/>
          <a:stretch>
            <a:fillRect/>
          </a:stretch>
        </p:blipFill>
        <p:spPr bwMode="auto">
          <a:xfrm>
            <a:off x="395536" y="2675597"/>
            <a:ext cx="8424936" cy="362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552568" y="2731768"/>
            <a:ext cx="612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8" name="Obrázek 7" descr="logo_white_r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404813"/>
            <a:ext cx="5400402" cy="791939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Typologie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/>
          </a:bodyPr>
          <a:lstStyle/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8269" t="28700" r="17707" b="18801"/>
          <a:stretch>
            <a:fillRect/>
          </a:stretch>
        </p:blipFill>
        <p:spPr bwMode="auto">
          <a:xfrm>
            <a:off x="341784" y="1196752"/>
            <a:ext cx="846043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8269" t="31499" r="17707" b="44001"/>
          <a:stretch>
            <a:fillRect/>
          </a:stretch>
        </p:blipFill>
        <p:spPr bwMode="auto">
          <a:xfrm>
            <a:off x="385249" y="4926613"/>
            <a:ext cx="7427111" cy="138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57712" y="1216416"/>
            <a:ext cx="64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38048" y="4964016"/>
            <a:ext cx="612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10" name="Obrázek 9" descr="logo_white_re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11" name="Obdélník 10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404813"/>
            <a:ext cx="5400402" cy="1008062"/>
          </a:xfrm>
        </p:spPr>
        <p:txBody>
          <a:bodyPr/>
          <a:lstStyle/>
          <a:p>
            <a:pPr algn="l"/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Typologie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/>
          </a:bodyPr>
          <a:lstStyle/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0260" t="13644" r="25071" b="5640"/>
          <a:stretch>
            <a:fillRect/>
          </a:stretch>
        </p:blipFill>
        <p:spPr bwMode="auto">
          <a:xfrm>
            <a:off x="-1" y="250816"/>
            <a:ext cx="9144001" cy="641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404813"/>
            <a:ext cx="5400402" cy="1008062"/>
          </a:xfrm>
        </p:spPr>
        <p:txBody>
          <a:bodyPr/>
          <a:lstStyle/>
          <a:p>
            <a:pPr algn="l"/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Typologie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/>
          </a:bodyPr>
          <a:lstStyle/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endParaRPr lang="cs-CZ" sz="2400" b="1" dirty="0" smtClean="0">
              <a:cs typeface="Arial" pitchFamily="34" charset="0"/>
            </a:endParaRP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0691" t="13547" r="23285" b="5048"/>
          <a:stretch>
            <a:fillRect/>
          </a:stretch>
        </p:blipFill>
        <p:spPr bwMode="auto">
          <a:xfrm>
            <a:off x="2816" y="257464"/>
            <a:ext cx="9144000" cy="634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764704"/>
            <a:ext cx="7704658" cy="86409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Hodnocené ukazatele zmenšujících se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844824"/>
            <a:ext cx="8424862" cy="4752826"/>
          </a:xfrm>
        </p:spPr>
        <p:txBody>
          <a:bodyPr rtlCol="0">
            <a:normAutofit/>
          </a:bodyPr>
          <a:lstStyle/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a) Podíl migračního salda na poklesu (vývoji) obyvatel,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b) Podíl nezaměstnaných (resp. nedostatek pracovních míst).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c) Vzdálenost od sjezdu/nájezdu na dálnici či rychlostní silnici.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d) Index stáří (resp. věková struktura).	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e) Index vzdělanosti.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b) + c) = příčiny zmenšování („povzbuzují“ vystěhování).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d) + e) = důsledky zmenšování (pomoc při identifikaci).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1" name="Obrázek 10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548679"/>
            <a:ext cx="5400402" cy="864195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Případové studie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24862" cy="511333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Metodika řešení projektu: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8 modelových měst, v nichž budou zpracovány případové studie: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4 města aktivně přijímají opatření k eliminaci zmenšování.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4 města opatření nepřijímají.</a:t>
            </a: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Výběr měst: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Zastoupení měst za každý typ (krátko x dlouhodobý pokles; nárůst x pokles zázemí).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Zastoupení měst za každou kategorii (těžební, příhraniční horské, vnitřní periferie, ostatní).</a:t>
            </a:r>
          </a:p>
          <a:p>
            <a:pPr marL="893763">
              <a:buFont typeface="Calibri" pitchFamily="34" charset="0"/>
              <a:buChar char="̶"/>
            </a:pPr>
            <a:r>
              <a:rPr lang="cs-CZ" sz="2200" dirty="0" smtClean="0">
                <a:cs typeface="Arial" pitchFamily="34" charset="0"/>
              </a:rPr>
              <a:t>	Kombinace hodnot socioekonomických ukazatelů.	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kupina 5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7" name="Obrázek 6" descr="logo_white_red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404813"/>
            <a:ext cx="5400402" cy="1008062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Případové studie – výběr měst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268761"/>
            <a:ext cx="8424862" cy="5328890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V prvním kole vybráno 16 měst a provedena obsahová analýza jejich koncepčních dokumentů.</a:t>
            </a:r>
          </a:p>
          <a:p>
            <a:pPr>
              <a:buNone/>
            </a:pPr>
            <a:r>
              <a:rPr lang="cs-CZ" sz="2200" dirty="0" smtClean="0">
                <a:cs typeface="Arial" pitchFamily="34" charset="0"/>
              </a:rPr>
              <a:t>	– Zkoumána existence/neexistence koncepčních dokumentů:</a:t>
            </a:r>
          </a:p>
          <a:p>
            <a:pPr>
              <a:buNone/>
            </a:pPr>
            <a:r>
              <a:rPr lang="cs-CZ" sz="2000" dirty="0" smtClean="0">
                <a:cs typeface="Arial" pitchFamily="34" charset="0"/>
              </a:rPr>
              <a:t>		– Popis situace města (zachycení problému zmenšování se).</a:t>
            </a:r>
          </a:p>
          <a:p>
            <a:pPr>
              <a:buNone/>
            </a:pPr>
            <a:r>
              <a:rPr lang="cs-CZ" sz="2000" dirty="0" smtClean="0">
                <a:cs typeface="Arial" pitchFamily="34" charset="0"/>
              </a:rPr>
              <a:t>		– SWOT analýza (zachycení problému zmenšování se).</a:t>
            </a:r>
          </a:p>
          <a:p>
            <a:pPr>
              <a:buNone/>
            </a:pPr>
            <a:r>
              <a:rPr lang="cs-CZ" sz="2000" dirty="0" smtClean="0">
                <a:cs typeface="Arial" pitchFamily="34" charset="0"/>
              </a:rPr>
              <a:t>		– Návrhová část (obsažení cílů a opatření na omezení zmenšování se).</a:t>
            </a: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1812" t="34300" r="22440" b="25801"/>
          <a:stretch>
            <a:fillRect/>
          </a:stretch>
        </p:blipFill>
        <p:spPr bwMode="auto">
          <a:xfrm>
            <a:off x="251520" y="3669603"/>
            <a:ext cx="8720727" cy="297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44696" y="3697368"/>
            <a:ext cx="720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8" name="Obrázek 7" descr="logo_white_r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692696"/>
            <a:ext cx="7416626" cy="720178"/>
          </a:xfrm>
        </p:spPr>
        <p:txBody>
          <a:bodyPr/>
          <a:lstStyle/>
          <a:p>
            <a:pPr algn="l"/>
            <a:r>
              <a:rPr lang="cs-CZ" sz="3200" b="1" dirty="0" err="1" smtClean="0">
                <a:solidFill>
                  <a:srgbClr val="2D4D87"/>
                </a:solidFill>
                <a:latin typeface="+mn-lt"/>
                <a:cs typeface="Arial" charset="0"/>
              </a:rPr>
              <a:t>Hoyerswerda</a:t>
            </a:r>
            <a:endParaRPr lang="cs-CZ" sz="3200" b="1" dirty="0" smtClean="0">
              <a:solidFill>
                <a:srgbClr val="2D4D87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97192" cy="537368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centrum lužicko-srbské menšiny v Horní Lužici v Německu, několik staletí patřilo město české koruně (koupil ho Karel IV.)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50. léta 20. století – součást NDR, těžba a zpracování hnědého uhlí, vzorové socialistické město, nárůst populace ze 7 000 na 70 000 obyvatel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od pádu Berlínské zdi přesídlily 3 miliony Němců z východu na západ, navíc v </a:t>
            </a:r>
            <a:r>
              <a:rPr lang="cs-CZ" sz="2000" dirty="0" err="1" smtClean="0">
                <a:cs typeface="Arial" pitchFamily="34" charset="0"/>
              </a:rPr>
              <a:t>Hoyerswerdě</a:t>
            </a:r>
            <a:r>
              <a:rPr lang="cs-CZ" sz="2000" dirty="0" smtClean="0">
                <a:cs typeface="Arial" pitchFamily="34" charset="0"/>
              </a:rPr>
              <a:t> ustala těžba -&gt; prudký úbytek obyvatel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v současnosti asi 40 000, odhady pro rok 2025 činí 23-27 tis. obyvatel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1991 – příchod skinheadů, několikadenní pogrom na cizince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paneláky se začaly bourat, v okolních lesích se znovu objevili vlci, v roce 2008 ztratilo město funkci samostatného okresu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251520" y="784368"/>
            <a:ext cx="8784976" cy="504057"/>
          </a:xfrm>
        </p:spPr>
        <p:txBody>
          <a:bodyPr/>
          <a:lstStyle/>
          <a:p>
            <a:pPr algn="l"/>
            <a:r>
              <a:rPr lang="cs-CZ" sz="3200" b="1" spc="-30" dirty="0" smtClean="0">
                <a:solidFill>
                  <a:srgbClr val="2D4D87"/>
                </a:solidFill>
                <a:latin typeface="+mn-lt"/>
                <a:cs typeface="Arial" charset="0"/>
              </a:rPr>
              <a:t>Ukazatele měst předvybraných pro případové studie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74368" y="1576568"/>
          <a:ext cx="8608282" cy="4948776"/>
        </p:xfrm>
        <a:graphic>
          <a:graphicData uri="http://schemas.openxmlformats.org/drawingml/2006/table">
            <a:tbl>
              <a:tblPr/>
              <a:tblGrid>
                <a:gridCol w="2084880"/>
                <a:gridCol w="428106"/>
                <a:gridCol w="428106"/>
                <a:gridCol w="748710"/>
                <a:gridCol w="614810"/>
                <a:gridCol w="614810"/>
                <a:gridCol w="614810"/>
                <a:gridCol w="614810"/>
                <a:gridCol w="614810"/>
                <a:gridCol w="614810"/>
                <a:gridCol w="614810"/>
                <a:gridCol w="614810"/>
              </a:tblGrid>
              <a:tr h="1535016">
                <a:tc>
                  <a:txBody>
                    <a:bodyPr/>
                    <a:lstStyle/>
                    <a:p>
                      <a:endParaRPr lang="cs-CZ" sz="1400" i="0" dirty="0">
                        <a:latin typeface="+mn-lt"/>
                        <a:cs typeface="Arial" pitchFamily="34" charset="0"/>
                      </a:endParaRPr>
                    </a:p>
                  </a:txBody>
                  <a:tcPr marL="9736" marR="9736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Typ zmenšování 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Kategorie území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>
                          <a:latin typeface="+mn-lt"/>
                          <a:ea typeface="Times New Roman"/>
                          <a:cs typeface="Arial" pitchFamily="34" charset="0"/>
                        </a:rPr>
                        <a:t>Počet obyvatel k 1. 1. 2014</a:t>
                      </a:r>
                      <a:endParaRPr lang="cs-CZ" sz="1400" i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Podíl migrace na změně 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obyv. </a:t>
                      </a: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(%)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Hrubá míra </a:t>
                      </a:r>
                      <a:r>
                        <a:rPr lang="cs-CZ" sz="1400" i="0" spc="-10" dirty="0" err="1" smtClean="0">
                          <a:latin typeface="+mn-lt"/>
                          <a:ea typeface="Times New Roman"/>
                          <a:cs typeface="Arial" pitchFamily="34" charset="0"/>
                        </a:rPr>
                        <a:t>přiroz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. přírůstku </a:t>
                      </a: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(‰)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Hrubá míra </a:t>
                      </a:r>
                      <a:r>
                        <a:rPr lang="cs-CZ" sz="1400" i="0" spc="-10" dirty="0" err="1" smtClean="0">
                          <a:latin typeface="+mn-lt"/>
                          <a:ea typeface="Times New Roman"/>
                          <a:cs typeface="Arial" pitchFamily="34" charset="0"/>
                        </a:rPr>
                        <a:t>migr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salda (‰)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Index stáří k 31. 12. 2013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>
                          <a:latin typeface="+mn-lt"/>
                          <a:ea typeface="Times New Roman"/>
                          <a:cs typeface="Arial" pitchFamily="34" charset="0"/>
                        </a:rPr>
                        <a:t>Změna indexu stáří 2013–2001</a:t>
                      </a:r>
                      <a:endParaRPr lang="cs-CZ" sz="1400" i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Podíl </a:t>
                      </a:r>
                      <a:r>
                        <a:rPr lang="cs-CZ" sz="1400" i="0" spc="-10" dirty="0" err="1" smtClean="0">
                          <a:latin typeface="+mn-lt"/>
                          <a:ea typeface="Times New Roman"/>
                          <a:cs typeface="Arial" pitchFamily="34" charset="0"/>
                        </a:rPr>
                        <a:t>nezaměst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.</a:t>
                      </a:r>
                      <a:r>
                        <a:rPr lang="cs-CZ" sz="1400" i="0" spc="-10" baseline="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osob k 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30.6.2014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Vzdálenost k nájezdu na </a:t>
                      </a:r>
                      <a:r>
                        <a:rPr lang="cs-CZ" sz="1400" i="0" spc="-1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D/R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spc="-10" dirty="0">
                          <a:latin typeface="+mn-lt"/>
                          <a:ea typeface="Times New Roman"/>
                          <a:cs typeface="Arial" pitchFamily="34" charset="0"/>
                        </a:rPr>
                        <a:t>Index vzdělanosti (SLDB 2011)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Jeseník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11 </a:t>
                      </a:r>
                      <a:r>
                        <a:rPr lang="cs-CZ" sz="1400" i="0" dirty="0" smtClean="0">
                          <a:latin typeface="+mn-lt"/>
                          <a:ea typeface="Times New Roman"/>
                          <a:cs typeface="Arial" pitchFamily="34" charset="0"/>
                        </a:rPr>
                        <a:t>579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3,5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-0,5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-6,8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141,6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69,9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8,3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2,39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Horažďovice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1b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D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5 502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79,6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-0,8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-3,2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127,2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33,2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6,0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2,32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 err="1">
                          <a:latin typeface="+mn-lt"/>
                          <a:ea typeface="Times New Roman"/>
                          <a:cs typeface="Arial" pitchFamily="34" charset="0"/>
                        </a:rPr>
                        <a:t>Pacov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1b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C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4 889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42,6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-2,9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-2,2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155,5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63,2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3,7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2,30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Veselí nad Moravou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1b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11 357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99,6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-6,2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133,8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70,3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10,3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2,32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Adamov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D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4 576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89,8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0,8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-7,0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133,2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50,4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7,2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2,35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Bohumín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A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21 663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30,7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-4,4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-1,9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115,0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38,6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10,4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2,25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Frýdek-Místek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A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57 135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82,4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1,5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-6,8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112,7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56,1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9,4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2,40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Hranice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D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18 651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99,7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-4,9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115,6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47,3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8,6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2,44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Moravská Třebová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2b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C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10 413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65,8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-3,1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-6,0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139,1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58,7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9,8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2,27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Jemnice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3a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C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4 133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63,5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-1,5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-2,7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125,0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57,3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5,9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2,24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 err="1">
                          <a:latin typeface="+mn-lt"/>
                          <a:ea typeface="Times New Roman"/>
                          <a:cs typeface="Arial" pitchFamily="34" charset="0"/>
                        </a:rPr>
                        <a:t>Tanvald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3a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6 622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78,6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-0,9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-3,5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123,3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51,5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9,4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2,15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Děčín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A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50 104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60,8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-1,5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-2,3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115,0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33,2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10,8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19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2,29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Kaplice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B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7 149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55,3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-3,3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94,8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42,1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7,6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2,26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Kutná Hora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4a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D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20 349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46,7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-2,4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-2,1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131,8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56,4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8,8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2,43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 err="1">
                          <a:latin typeface="+mn-lt"/>
                          <a:ea typeface="Times New Roman"/>
                          <a:cs typeface="Arial" pitchFamily="34" charset="0"/>
                        </a:rPr>
                        <a:t>Chotěboř</a:t>
                      </a:r>
                      <a:endParaRPr lang="cs-CZ" sz="1400" i="0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4b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C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9 480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96,5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0,1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-4,0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123,0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50,7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6,3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33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2,38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85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Litvínov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4b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A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25 140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29,8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-5,1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-2,2</a:t>
                      </a:r>
                    </a:p>
                  </a:txBody>
                  <a:tcPr marL="9736" marR="97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118,9</a:t>
                      </a:r>
                    </a:p>
                  </a:txBody>
                  <a:tcPr marL="9736" marR="9736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26,1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>
                          <a:latin typeface="+mn-lt"/>
                          <a:ea typeface="Times New Roman"/>
                          <a:cs typeface="Arial" pitchFamily="34" charset="0"/>
                        </a:rPr>
                        <a:t>14,7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21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i="0" dirty="0">
                          <a:latin typeface="+mn-lt"/>
                          <a:ea typeface="Times New Roman"/>
                          <a:cs typeface="Arial" pitchFamily="34" charset="0"/>
                        </a:rPr>
                        <a:t>2,19</a:t>
                      </a:r>
                    </a:p>
                  </a:txBody>
                  <a:tcPr marL="9736" marR="973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9" name="Skupina 8"/>
          <p:cNvGrpSpPr/>
          <p:nvPr/>
        </p:nvGrpSpPr>
        <p:grpSpPr>
          <a:xfrm>
            <a:off x="6804248" y="-99392"/>
            <a:ext cx="2160240" cy="980728"/>
            <a:chOff x="6804248" y="0"/>
            <a:chExt cx="2160240" cy="980728"/>
          </a:xfrm>
        </p:grpSpPr>
        <p:pic>
          <p:nvPicPr>
            <p:cNvPr id="10" name="Obrázek 9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1" name="Obdélník 10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" name="Obdélník 12"/>
          <p:cNvSpPr/>
          <p:nvPr/>
        </p:nvSpPr>
        <p:spPr>
          <a:xfrm>
            <a:off x="6876256" y="188640"/>
            <a:ext cx="36004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863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784368"/>
            <a:ext cx="7128594" cy="504154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Finální výběr měst pro případové studie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340769"/>
            <a:ext cx="8497192" cy="5517232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Výsledek hodnocení koncepcí předvybraných 16 měst: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  11 měst má zpracovaný dokument (strategie či program rozvoje):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	– 9 měst zmiňuje zmenšování, nízkou výstavbu bytů, špatné podmínky pro </a:t>
            </a:r>
            <a:r>
              <a:rPr lang="cs-CZ" sz="1800" dirty="0" err="1" smtClean="0">
                <a:cs typeface="Arial" pitchFamily="34" charset="0"/>
              </a:rPr>
              <a:t>ek</a:t>
            </a:r>
            <a:r>
              <a:rPr lang="cs-CZ" sz="1800" dirty="0" smtClean="0">
                <a:cs typeface="Arial" pitchFamily="34" charset="0"/>
              </a:rPr>
              <a:t>. aktivity.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	– 8 měst má toto uvedeno i ve SWOT analýze a 10 měst v návrhové části.</a:t>
            </a: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1800" dirty="0" smtClean="0">
              <a:cs typeface="Arial" pitchFamily="34" charset="0"/>
            </a:endParaRPr>
          </a:p>
          <a:p>
            <a:pPr>
              <a:buNone/>
            </a:pPr>
            <a:endParaRPr lang="cs-CZ" sz="3000" dirty="0" smtClean="0">
              <a:cs typeface="Arial" pitchFamily="34" charset="0"/>
            </a:endParaRP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	– Náhradní města: Veselí nad Moravou (přijímá opatření)</a:t>
            </a:r>
          </a:p>
          <a:p>
            <a:pPr>
              <a:buNone/>
            </a:pPr>
            <a:r>
              <a:rPr lang="cs-CZ" sz="1800" dirty="0" smtClean="0">
                <a:cs typeface="Arial" pitchFamily="34" charset="0"/>
              </a:rPr>
              <a:t>                                        Adamov (nepřijímá opatření)</a:t>
            </a: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2200" dirty="0" smtClean="0">
              <a:cs typeface="Arial" pitchFamily="34" charset="0"/>
            </a:endParaRPr>
          </a:p>
          <a:p>
            <a:pPr>
              <a:buNone/>
            </a:pPr>
            <a:endParaRPr lang="cs-CZ" sz="31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20" y="2801925"/>
            <a:ext cx="8146736" cy="31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457712" y="1216416"/>
            <a:ext cx="64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96864" y="2790760"/>
            <a:ext cx="720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5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692696"/>
            <a:ext cx="7416626" cy="720178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Specifikace měst pro případové studie (I)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97192" cy="537368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Jeseník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13,2 tis. (1994) -&gt; 11,6 tis. (2014), pokles v celém SO ORP,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90 % vystěhovávání, odlehlost, vysoký index stáří vs. cestovní ruch a lázeňství,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opatření: výchova k lokálnímu patriotismu, podpora školství, lákání investorů, konkurenceschopná infrastruktura a občanská vybavenost města.</a:t>
            </a:r>
          </a:p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Frýdek-Místek</a:t>
            </a:r>
          </a:p>
          <a:p>
            <a:pPr marL="717550" indent="-265113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63,4 tis. (1994) -&gt; 57,1 tis. (2014), nikoliv pokles zázemí,</a:t>
            </a:r>
          </a:p>
          <a:p>
            <a:pPr marL="717550" indent="-265113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výlučně vystěhovávání, odlehlost, ostravská aglomerace, silnice, uhlí x </a:t>
            </a:r>
            <a:r>
              <a:rPr lang="cs-CZ" sz="1800" dirty="0" err="1" smtClean="0">
                <a:cs typeface="Arial" pitchFamily="34" charset="0"/>
              </a:rPr>
              <a:t>Hyundai</a:t>
            </a:r>
            <a:r>
              <a:rPr lang="cs-CZ" sz="1800" dirty="0" smtClean="0">
                <a:cs typeface="Arial" pitchFamily="34" charset="0"/>
              </a:rPr>
              <a:t>,</a:t>
            </a:r>
          </a:p>
          <a:p>
            <a:pPr marL="717550" indent="-265113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opatření: výstavba bytů a regenerace domů, vytváření příznivého podnikatelského prostředí.</a:t>
            </a:r>
          </a:p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Moravská Třebová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11,8 tis. (1994) -&gt; 10,4 tis. (2014), vnitřní periferie,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dynamika poklesu se zvyšuje, migrace i přirozený pohyb, role I/35,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opatření: vědomí odchodu mladých a vzdělaných, 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málo zasíťovaných pozemků ke stavbě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znak obce Jesení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76" y="2180074"/>
            <a:ext cx="576064" cy="672862"/>
          </a:xfrm>
          <a:prstGeom prst="rect">
            <a:avLst/>
          </a:prstGeom>
          <a:noFill/>
        </p:spPr>
      </p:pic>
      <p:pic>
        <p:nvPicPr>
          <p:cNvPr id="12292" name="Picture 4" descr="Frýdek-Místek – zna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176" y="3861048"/>
            <a:ext cx="575076" cy="684000"/>
          </a:xfrm>
          <a:prstGeom prst="rect">
            <a:avLst/>
          </a:prstGeom>
          <a:noFill/>
        </p:spPr>
      </p:pic>
      <p:pic>
        <p:nvPicPr>
          <p:cNvPr id="12294" name="Picture 6" descr="znak obce Moravská T&amp;rcaron;ebová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176" y="5589240"/>
            <a:ext cx="585600" cy="684000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7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692696"/>
            <a:ext cx="7488634" cy="720178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cs typeface="Arial" charset="0"/>
              </a:rPr>
              <a:t>Specifikace měst pro případové studie (II) </a:t>
            </a:r>
            <a:endParaRPr lang="cs-CZ" sz="3200" b="1" dirty="0" smtClean="0">
              <a:solidFill>
                <a:srgbClr val="2D4D87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484313"/>
            <a:ext cx="8497192" cy="537368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Děčín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53,8 tis. (1994) -&gt; 50,1 tis. (2014), strukturální změny hospodářství,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negativní migrace i přirozený pohyb, vysoká nezaměstnanost vs. dálnice D8,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opatření: vytvářet prostředí příznivé rodinám, motivace mladých lidí k životu ve městě, Koncepce prorodinné politiky města.</a:t>
            </a:r>
          </a:p>
          <a:p>
            <a:pPr>
              <a:buFont typeface="Wingdings" pitchFamily="2" charset="2"/>
              <a:buChar char="§"/>
            </a:pPr>
            <a:r>
              <a:rPr lang="cs-CZ" sz="2400" b="1" dirty="0" err="1" smtClean="0">
                <a:cs typeface="Arial" pitchFamily="34" charset="0"/>
              </a:rPr>
              <a:t>Pacov</a:t>
            </a:r>
            <a:endParaRPr lang="cs-CZ" sz="2400" b="1" dirty="0" smtClean="0">
              <a:cs typeface="Arial" pitchFamily="34" charset="0"/>
            </a:endParaRP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5,3 tis. (1994) -&gt; 4,9 tis. (2014), relativně vnitřní periferie,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pokles města i zázemí, negativní migrace i přirozený pohyb, vysoký index stáří, ALE nízká nezaměstnanost a blízkost dálnice D1,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bez opatření.</a:t>
            </a:r>
          </a:p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Hranice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20,3 tis. (1994) -&gt; 18,7 tis. (2014), pokles města, vliv migrace,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pozitivní role dálnice D1 a vzdělanosti, průměrná nezaměstnanost,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dokument zpracovaný, ale bez opatření.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&amp;ecaron;&amp;ccaron;ín – zna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160" y="2204936"/>
            <a:ext cx="587908" cy="648000"/>
          </a:xfrm>
          <a:prstGeom prst="rect">
            <a:avLst/>
          </a:prstGeom>
          <a:noFill/>
        </p:spPr>
      </p:pic>
      <p:pic>
        <p:nvPicPr>
          <p:cNvPr id="10244" name="Picture 4" descr="znak obce Paco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160" y="3897128"/>
            <a:ext cx="585267" cy="684000"/>
          </a:xfrm>
          <a:prstGeom prst="rect">
            <a:avLst/>
          </a:prstGeom>
          <a:noFill/>
        </p:spPr>
      </p:pic>
      <p:pic>
        <p:nvPicPr>
          <p:cNvPr id="10246" name="Picture 6" descr="znak obce Hrani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160" y="5517232"/>
            <a:ext cx="587661" cy="684000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7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836712"/>
            <a:ext cx="7920682" cy="648072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cs typeface="Arial" charset="0"/>
              </a:rPr>
              <a:t>Specifikace měst pro případové studie (III) </a:t>
            </a:r>
            <a:endParaRPr lang="cs-CZ" sz="3200" b="1" dirty="0" smtClean="0">
              <a:solidFill>
                <a:srgbClr val="2D4D87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628800"/>
            <a:ext cx="8497192" cy="5229200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Jemnice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4,4 tis. (1994) -&gt; 4,1 tis. (2014), pokles města i zázemí,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negativní migrace i přirozený pohyb, periferie Vysočiny a Jihočeského kraje u hranic  s Rakouskem, výrazná vzdálenost k dálnici D1 vs. nízká nezaměstnanost,</a:t>
            </a:r>
          </a:p>
          <a:p>
            <a:pPr marL="715963" indent="-263525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bez opatření.</a:t>
            </a:r>
          </a:p>
          <a:p>
            <a:pPr>
              <a:buFont typeface="Wingdings" pitchFamily="2" charset="2"/>
              <a:buChar char="§"/>
            </a:pPr>
            <a:r>
              <a:rPr lang="cs-CZ" sz="2400" b="1" dirty="0" smtClean="0">
                <a:cs typeface="Arial" pitchFamily="34" charset="0"/>
              </a:rPr>
              <a:t>Kaplice</a:t>
            </a:r>
          </a:p>
          <a:p>
            <a:pPr marL="717550" indent="-265113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7,0 tis. (1994) -&gt; 7,1 tis. (2014), výrazný pokles až po roce 2009,</a:t>
            </a:r>
          </a:p>
          <a:p>
            <a:pPr marL="717550" indent="-265113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přirozený přírůstek kladný a migrace záporná, výrazná vzdálenost k dálnici D3, ale průchod silnice E55 a blízkost rakouské dálnice A7,</a:t>
            </a:r>
          </a:p>
          <a:p>
            <a:pPr marL="717550" indent="-265113">
              <a:buFont typeface="Calibri" pitchFamily="34" charset="0"/>
              <a:buChar char="̶"/>
            </a:pPr>
            <a:r>
              <a:rPr lang="cs-CZ" sz="1800" dirty="0" smtClean="0">
                <a:cs typeface="Arial" pitchFamily="34" charset="0"/>
              </a:rPr>
              <a:t>bez opatření.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znak obce Jemn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496" y="2204864"/>
            <a:ext cx="587997" cy="648000"/>
          </a:xfrm>
          <a:prstGeom prst="rect">
            <a:avLst/>
          </a:prstGeom>
          <a:noFill/>
        </p:spPr>
      </p:pic>
      <p:pic>
        <p:nvPicPr>
          <p:cNvPr id="8196" name="Picture 4" descr="znak obce Kapl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035" y="4005064"/>
            <a:ext cx="643533" cy="684000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2" name="Obrázek 11" descr="logo_white_red.jpg"/>
            <p:cNvPicPr>
              <a:picLocks noChangeAspect="1"/>
            </p:cNvPicPr>
            <p:nvPr/>
          </p:nvPicPr>
          <p:blipFill>
            <a:blip r:embed="rId6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5076056" y="4653136"/>
            <a:ext cx="4067944" cy="2204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692696"/>
            <a:ext cx="7416626" cy="720178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Proč právě Karviná ?</a:t>
            </a:r>
            <a:endParaRPr lang="cs-CZ" sz="3200" b="1" dirty="0" smtClean="0">
              <a:solidFill>
                <a:srgbClr val="2D4D87"/>
              </a:solidFill>
              <a:latin typeface="+mn-lt"/>
              <a:cs typeface="Arial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97192" cy="537368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první zmínka z poloviny 13. století, obchodní cesta z Uher do Pobaltí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oblast Těšínského Slezska</a:t>
            </a:r>
            <a:endParaRPr lang="cs-CZ" sz="20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1776 – první známý nález kamenného uhlí v Karviné</a:t>
            </a:r>
            <a:endParaRPr lang="cs-CZ" sz="20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1949 – sloučení obcí </a:t>
            </a:r>
            <a:r>
              <a:rPr lang="cs-CZ" sz="2000" dirty="0" err="1" smtClean="0">
                <a:cs typeface="Arial" pitchFamily="34" charset="0"/>
              </a:rPr>
              <a:t>Fryštát</a:t>
            </a:r>
            <a:r>
              <a:rPr lang="cs-CZ" sz="2000" dirty="0" smtClean="0">
                <a:cs typeface="Arial" pitchFamily="34" charset="0"/>
              </a:rPr>
              <a:t>, </a:t>
            </a:r>
            <a:r>
              <a:rPr lang="cs-CZ" sz="2000" dirty="0" err="1" smtClean="0">
                <a:cs typeface="Arial" pitchFamily="34" charset="0"/>
              </a:rPr>
              <a:t>Karvinná</a:t>
            </a:r>
            <a:r>
              <a:rPr lang="cs-CZ" sz="2000" dirty="0" smtClean="0">
                <a:cs typeface="Arial" pitchFamily="34" charset="0"/>
              </a:rPr>
              <a:t>, </a:t>
            </a:r>
            <a:r>
              <a:rPr lang="cs-CZ" sz="2000" dirty="0" err="1" smtClean="0">
                <a:cs typeface="Arial" pitchFamily="34" charset="0"/>
              </a:rPr>
              <a:t>Darkov</a:t>
            </a:r>
            <a:r>
              <a:rPr lang="cs-CZ" sz="2000" dirty="0" smtClean="0">
                <a:cs typeface="Arial" pitchFamily="34" charset="0"/>
              </a:rPr>
              <a:t>, Ráj a Staré Město -&gt; vznik dnešní Karviné</a:t>
            </a:r>
            <a:endParaRPr lang="cs-CZ" sz="2000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národnostní složení: 6 % Poláci, 5 % Slováci</a:t>
            </a:r>
            <a:endParaRPr lang="cs-CZ" sz="2000" dirty="0" smtClean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aphicFrame>
        <p:nvGraphicFramePr>
          <p:cNvPr id="10" name="Graf 9"/>
          <p:cNvGraphicFramePr/>
          <p:nvPr/>
        </p:nvGraphicFramePr>
        <p:xfrm>
          <a:off x="0" y="3717032"/>
          <a:ext cx="9144000" cy="314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369" t="9234" b="4641"/>
          <a:stretch>
            <a:fillRect/>
          </a:stretch>
        </p:blipFill>
        <p:spPr bwMode="auto">
          <a:xfrm>
            <a:off x="-23480" y="260648"/>
            <a:ext cx="9203008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4716016" y="2852936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5004048" y="3356992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3419872" y="1772816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7236296" y="3645024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Elipsa 8"/>
          <p:cNvSpPr/>
          <p:nvPr/>
        </p:nvSpPr>
        <p:spPr>
          <a:xfrm>
            <a:off x="467544" y="4941168"/>
            <a:ext cx="86409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9360" r="8072" b="4241"/>
          <a:stretch>
            <a:fillRect/>
          </a:stretch>
        </p:blipFill>
        <p:spPr bwMode="auto">
          <a:xfrm>
            <a:off x="53752" y="0"/>
            <a:ext cx="9036496" cy="53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2626" t="24242" r="1515" b="42126"/>
          <a:stretch>
            <a:fillRect/>
          </a:stretch>
        </p:blipFill>
        <p:spPr bwMode="auto">
          <a:xfrm>
            <a:off x="72008" y="5350835"/>
            <a:ext cx="6156176" cy="150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556792"/>
            <a:ext cx="8640960" cy="3672408"/>
          </a:xfrm>
        </p:spPr>
        <p:txBody>
          <a:bodyPr rtlCol="0">
            <a:normAutofit fontScale="90000"/>
          </a:bodyPr>
          <a:lstStyle/>
          <a:p>
            <a:pPr marL="3175" indent="-3175">
              <a:spcBef>
                <a:spcPct val="20000"/>
              </a:spcBef>
            </a:pPr>
            <a:r>
              <a:rPr lang="cs-CZ" sz="4200" b="1" dirty="0" smtClean="0">
                <a:solidFill>
                  <a:srgbClr val="2D4D87"/>
                </a:solidFill>
                <a:latin typeface="+mn-lt"/>
                <a:cs typeface="Arial" pitchFamily="34" charset="0"/>
              </a:rPr>
              <a:t>Děkujeme za pozornost.</a:t>
            </a:r>
            <a:br>
              <a:rPr lang="cs-CZ" sz="4200" b="1" dirty="0" smtClean="0">
                <a:solidFill>
                  <a:srgbClr val="2D4D87"/>
                </a:solidFill>
                <a:latin typeface="+mn-lt"/>
                <a:cs typeface="Arial" pitchFamily="34" charset="0"/>
              </a:rPr>
            </a:br>
            <a:r>
              <a:rPr lang="cs-CZ" b="1" dirty="0" smtClean="0">
                <a:solidFill>
                  <a:srgbClr val="2D4D87"/>
                </a:solidFill>
                <a:latin typeface="+mn-lt"/>
                <a:cs typeface="Arial" pitchFamily="34" charset="0"/>
              </a:rPr>
              <a:t/>
            </a:r>
            <a:br>
              <a:rPr lang="cs-CZ" b="1" dirty="0" smtClean="0">
                <a:solidFill>
                  <a:srgbClr val="2D4D87"/>
                </a:solidFill>
                <a:latin typeface="+mn-lt"/>
                <a:cs typeface="Arial" pitchFamily="34" charset="0"/>
              </a:rPr>
            </a:br>
            <a:r>
              <a:rPr lang="cs-CZ" sz="2700" dirty="0" smtClean="0">
                <a:latin typeface="+mn-lt"/>
                <a:cs typeface="Arial" pitchFamily="34" charset="0"/>
              </a:rPr>
              <a:t>RNDr. Hana Svobodová, </a:t>
            </a:r>
            <a:r>
              <a:rPr lang="cs-CZ" sz="2700" dirty="0" err="1" smtClean="0">
                <a:latin typeface="+mn-lt"/>
                <a:cs typeface="Arial" pitchFamily="34" charset="0"/>
              </a:rPr>
              <a:t>Ph.D</a:t>
            </a:r>
            <a:r>
              <a:rPr lang="cs-CZ" sz="2700" dirty="0" smtClean="0">
                <a:latin typeface="+mn-lt"/>
                <a:cs typeface="Arial" pitchFamily="34" charset="0"/>
              </a:rPr>
              <a:t>. – hlavní řešitel projektu</a:t>
            </a:r>
            <a:br>
              <a:rPr lang="cs-CZ" sz="2700" dirty="0" smtClean="0">
                <a:latin typeface="+mn-lt"/>
                <a:cs typeface="Arial" pitchFamily="34" charset="0"/>
              </a:rPr>
            </a:br>
            <a:r>
              <a:rPr lang="cs-CZ" sz="2700" dirty="0" smtClean="0">
                <a:latin typeface="+mn-lt"/>
                <a:cs typeface="Arial" pitchFamily="34" charset="0"/>
              </a:rPr>
              <a:t>Ing. Jan Binek, Ph.D. – člen výzkumného týmu</a:t>
            </a:r>
            <a:br>
              <a:rPr lang="cs-CZ" sz="2700" dirty="0" smtClean="0">
                <a:latin typeface="+mn-lt"/>
                <a:cs typeface="Arial" pitchFamily="34" charset="0"/>
              </a:rPr>
            </a:br>
            <a:r>
              <a:rPr lang="cs-CZ" sz="2700" dirty="0" smtClean="0">
                <a:latin typeface="+mn-lt"/>
                <a:cs typeface="Arial" pitchFamily="34" charset="0"/>
              </a:rPr>
              <a:t>RNDr. Ondřej Šerý, </a:t>
            </a:r>
            <a:r>
              <a:rPr lang="cs-CZ" sz="2700" dirty="0" err="1" smtClean="0">
                <a:latin typeface="+mn-lt"/>
                <a:cs typeface="Arial" pitchFamily="34" charset="0"/>
              </a:rPr>
              <a:t>Ph.D</a:t>
            </a:r>
            <a:r>
              <a:rPr lang="cs-CZ" sz="2700" dirty="0" smtClean="0">
                <a:latin typeface="+mn-lt"/>
                <a:cs typeface="Arial" pitchFamily="34" charset="0"/>
              </a:rPr>
              <a:t>. – člen výzkumného týmu</a:t>
            </a:r>
            <a:br>
              <a:rPr lang="cs-CZ" sz="2700" dirty="0" smtClean="0">
                <a:latin typeface="+mn-lt"/>
                <a:cs typeface="Arial" pitchFamily="34" charset="0"/>
              </a:rPr>
            </a:br>
            <a:r>
              <a:rPr lang="cs-CZ" sz="2700" dirty="0" smtClean="0">
                <a:latin typeface="+mn-lt"/>
                <a:cs typeface="Arial" pitchFamily="34" charset="0"/>
              </a:rPr>
              <a:t/>
            </a:r>
            <a:br>
              <a:rPr lang="cs-CZ" sz="2700" dirty="0" smtClean="0">
                <a:latin typeface="+mn-lt"/>
                <a:cs typeface="Arial" pitchFamily="34" charset="0"/>
              </a:rPr>
            </a:br>
            <a:r>
              <a:rPr lang="en-GB" sz="2600" i="1" dirty="0" err="1" smtClean="0">
                <a:latin typeface="+mn-lt"/>
              </a:rPr>
              <a:t>GaREP</a:t>
            </a:r>
            <a:r>
              <a:rPr lang="en-GB" sz="2600" i="1" dirty="0" smtClean="0">
                <a:latin typeface="+mn-lt"/>
              </a:rPr>
              <a:t>, </a:t>
            </a:r>
            <a:r>
              <a:rPr lang="cs-CZ" sz="2600" i="1" dirty="0" smtClean="0">
                <a:latin typeface="+mn-lt"/>
              </a:rPr>
              <a:t>spol. s r.o., společnost pro regionální ekonomické poradenství</a:t>
            </a:r>
            <a:br>
              <a:rPr lang="cs-CZ" sz="2600" i="1" dirty="0" smtClean="0">
                <a:latin typeface="+mn-lt"/>
              </a:rPr>
            </a:br>
            <a:r>
              <a:rPr lang="cs-CZ" sz="2600" i="1" dirty="0" smtClean="0">
                <a:latin typeface="+mn-lt"/>
              </a:rPr>
              <a:t>nám. 28. října 3, Brno</a:t>
            </a:r>
            <a:r>
              <a:rPr lang="cs-CZ" sz="2800" i="1" dirty="0" smtClean="0">
                <a:latin typeface="+mn-lt"/>
              </a:rPr>
              <a:t/>
            </a:r>
            <a:br>
              <a:rPr lang="cs-CZ" sz="2800" i="1" dirty="0" smtClean="0">
                <a:latin typeface="+mn-lt"/>
              </a:rPr>
            </a:br>
            <a:r>
              <a:rPr lang="cs-CZ" sz="2600" dirty="0" err="1" smtClean="0">
                <a:latin typeface="+mn-lt"/>
                <a:hlinkClick r:id="rId2"/>
              </a:rPr>
              <a:t>garep</a:t>
            </a:r>
            <a:r>
              <a:rPr lang="en-US" sz="2600" dirty="0" smtClean="0">
                <a:latin typeface="+mn-lt"/>
                <a:hlinkClick r:id="rId2"/>
              </a:rPr>
              <a:t>@</a:t>
            </a:r>
            <a:r>
              <a:rPr lang="cs-CZ" sz="2600" dirty="0" err="1" smtClean="0">
                <a:latin typeface="+mn-lt"/>
                <a:hlinkClick r:id="rId2"/>
              </a:rPr>
              <a:t>garep.cz</a:t>
            </a:r>
            <a:r>
              <a:rPr lang="cs-CZ" sz="2600" dirty="0" smtClean="0">
                <a:latin typeface="+mn-lt"/>
              </a:rPr>
              <a:t>, </a:t>
            </a:r>
            <a:r>
              <a:rPr lang="en-GB" sz="2600" dirty="0" smtClean="0">
                <a:latin typeface="+mn-lt"/>
                <a:hlinkClick r:id="rId3"/>
              </a:rPr>
              <a:t>www.garep.cz</a:t>
            </a:r>
            <a:r>
              <a:rPr lang="en-GB" sz="2600" dirty="0" smtClean="0">
                <a:latin typeface="+mn-lt"/>
              </a:rPr>
              <a:t> </a:t>
            </a:r>
            <a:endParaRPr lang="en-GB" sz="2600" dirty="0">
              <a:latin typeface="+mn-lt"/>
            </a:endParaRPr>
          </a:p>
        </p:txBody>
      </p:sp>
      <p:pic>
        <p:nvPicPr>
          <p:cNvPr id="37891" name="Obrázek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Logo GaREP2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5152472"/>
            <a:ext cx="1368152" cy="1228856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6" name="Obrázek 5" descr="logo_white_re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7" name="Obdélník 6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14274" r="26201" b="7994"/>
          <a:stretch>
            <a:fillRect/>
          </a:stretch>
        </p:blipFill>
        <p:spPr bwMode="auto">
          <a:xfrm>
            <a:off x="184656" y="260648"/>
            <a:ext cx="8774688" cy="577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ipsa 11"/>
          <p:cNvSpPr/>
          <p:nvPr/>
        </p:nvSpPr>
        <p:spPr>
          <a:xfrm>
            <a:off x="5148064" y="1052736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8" name="Picture 6" descr="http://static.guim.co.uk/sys-images/Guardian/Pix/pictures/2010/1/29/1264783305395/Hoyerswerda-high-rise-bei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79" y="82352"/>
            <a:ext cx="4377613" cy="2626568"/>
          </a:xfrm>
          <a:prstGeom prst="rect">
            <a:avLst/>
          </a:prstGeom>
          <a:noFill/>
        </p:spPr>
      </p:pic>
      <p:pic>
        <p:nvPicPr>
          <p:cNvPr id="3080" name="Picture 8" descr="http://www.jeder-qm-du.de/typo3temp/fl_realurl_image/projekt-malplatte-das-gebaeude-im-wohnblock-im-wk-x-albrecht-duerer-strasse-wird-abgerissen-c-kulturfabrik-hoyerswerda-ho.jpg"/>
          <p:cNvPicPr>
            <a:picLocks noChangeAspect="1" noChangeArrowheads="1"/>
          </p:cNvPicPr>
          <p:nvPr/>
        </p:nvPicPr>
        <p:blipFill>
          <a:blip r:embed="rId3" cstate="print"/>
          <a:srcRect t="2729"/>
          <a:stretch>
            <a:fillRect/>
          </a:stretch>
        </p:blipFill>
        <p:spPr bwMode="auto">
          <a:xfrm>
            <a:off x="4571999" y="116632"/>
            <a:ext cx="4412905" cy="2566143"/>
          </a:xfrm>
          <a:prstGeom prst="rect">
            <a:avLst/>
          </a:prstGeom>
          <a:noFill/>
        </p:spPr>
      </p:pic>
      <p:pic>
        <p:nvPicPr>
          <p:cNvPr id="3082" name="Picture 10" descr="http://www.hoyerswerdsche.de/tl_files/images/news_artikel/2014/2014-06/24/hytb_20140613_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2805456"/>
            <a:ext cx="5940152" cy="3981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539750" y="692696"/>
            <a:ext cx="7416626" cy="720178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Detroit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288" y="1484313"/>
            <a:ext cx="8497192" cy="5373687"/>
          </a:xfrm>
        </p:spPr>
        <p:txBody>
          <a:bodyPr rtlCol="0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centrum americké produkce automobilů na počátku 20. století, přezdívka „Motor City“, přítomnost „velké trojky“ (Ford, </a:t>
            </a:r>
            <a:r>
              <a:rPr lang="cs-CZ" sz="2000" dirty="0" err="1" smtClean="0">
                <a:cs typeface="Arial" pitchFamily="34" charset="0"/>
              </a:rPr>
              <a:t>Chrysler</a:t>
            </a:r>
            <a:r>
              <a:rPr lang="cs-CZ" sz="2000" dirty="0" smtClean="0">
                <a:cs typeface="Arial" pitchFamily="34" charset="0"/>
              </a:rPr>
              <a:t>, </a:t>
            </a:r>
            <a:r>
              <a:rPr lang="cs-CZ" sz="2000" dirty="0" err="1" smtClean="0">
                <a:cs typeface="Arial" pitchFamily="34" charset="0"/>
              </a:rPr>
              <a:t>General</a:t>
            </a:r>
            <a:r>
              <a:rPr lang="cs-CZ" sz="2000" dirty="0" smtClean="0">
                <a:cs typeface="Arial" pitchFamily="34" charset="0"/>
              </a:rPr>
              <a:t> </a:t>
            </a:r>
            <a:r>
              <a:rPr lang="cs-CZ" sz="2000" dirty="0" err="1" smtClean="0">
                <a:cs typeface="Arial" pitchFamily="34" charset="0"/>
              </a:rPr>
              <a:t>Motors</a:t>
            </a:r>
            <a:r>
              <a:rPr lang="cs-CZ" sz="2000" dirty="0" smtClean="0">
                <a:cs typeface="Arial" pitchFamily="34" charset="0"/>
              </a:rPr>
              <a:t>)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v roce 1900 mělo město 285 700 obyvatel, v roce 1950 už 1 850 000 obyvatel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po roce 1950 továrny decentralizovány, ropný šok v 70. letech, konkurence zahraničních výrobců -&gt; ohromné ztráty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např. jen v 70. letech přišel Detroit o 208 000 pracovních míst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roku 1990 pouze čtvrtina populace metropole Detroitu žila ve vnitřním městě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navíc po 2. světové válce příliv černochů, běloši se stěhovali do </a:t>
            </a:r>
            <a:r>
              <a:rPr lang="cs-CZ" sz="2000" dirty="0" err="1" smtClean="0">
                <a:cs typeface="Arial" pitchFamily="34" charset="0"/>
              </a:rPr>
              <a:t>suburbií</a:t>
            </a:r>
            <a:r>
              <a:rPr lang="cs-CZ" sz="2000" dirty="0" smtClean="0">
                <a:cs typeface="Arial" pitchFamily="34" charset="0"/>
              </a:rPr>
              <a:t>, ve vnitřním městě 85 % obyvatel jsou černoši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 smtClean="0">
                <a:cs typeface="Arial" pitchFamily="34" charset="0"/>
              </a:rPr>
              <a:t>počet obyvatel v současnosti – 680 000 osob</a:t>
            </a: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13" name="Obrázek 12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9360" b="5681"/>
          <a:stretch>
            <a:fillRect/>
          </a:stretch>
        </p:blipFill>
        <p:spPr bwMode="auto">
          <a:xfrm>
            <a:off x="300280" y="1160748"/>
            <a:ext cx="854344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lipsa 11"/>
          <p:cNvSpPr/>
          <p:nvPr/>
        </p:nvSpPr>
        <p:spPr>
          <a:xfrm>
            <a:off x="3419872" y="2636912"/>
            <a:ext cx="72008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grpSp>
        <p:nvGrpSpPr>
          <p:cNvPr id="6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7" name="Obrázek 6" descr="logo_white_red.jpg"/>
            <p:cNvPicPr>
              <a:picLocks noChangeAspect="1"/>
            </p:cNvPicPr>
            <p:nvPr/>
          </p:nvPicPr>
          <p:blipFill>
            <a:blip r:embed="rId4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7668344" y="332656"/>
            <a:ext cx="12961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http://www.themalaysianinsider.com/assets/uploads/articles/Detroit-2013-07-18.JPG"/>
          <p:cNvPicPr>
            <a:picLocks noChangeAspect="1" noChangeArrowheads="1"/>
          </p:cNvPicPr>
          <p:nvPr/>
        </p:nvPicPr>
        <p:blipFill>
          <a:blip r:embed="rId2" cstate="print"/>
          <a:srcRect b="9502"/>
          <a:stretch>
            <a:fillRect/>
          </a:stretch>
        </p:blipFill>
        <p:spPr bwMode="auto">
          <a:xfrm>
            <a:off x="1300225" y="72008"/>
            <a:ext cx="6543551" cy="3429000"/>
          </a:xfrm>
          <a:prstGeom prst="rect">
            <a:avLst/>
          </a:prstGeom>
          <a:noFill/>
        </p:spPr>
      </p:pic>
      <p:pic>
        <p:nvPicPr>
          <p:cNvPr id="4100" name="Picture 4" descr="http://www.shrinkingcities.com/fileadmin/shrink/downloads/pressebilder/USA/USA_4_Innere_Stadt.jpg"/>
          <p:cNvPicPr>
            <a:picLocks noChangeAspect="1" noChangeArrowheads="1"/>
          </p:cNvPicPr>
          <p:nvPr/>
        </p:nvPicPr>
        <p:blipFill>
          <a:blip r:embed="rId3" cstate="print"/>
          <a:srcRect b="2921"/>
          <a:stretch>
            <a:fillRect/>
          </a:stretch>
        </p:blipFill>
        <p:spPr bwMode="auto">
          <a:xfrm>
            <a:off x="107504" y="3555014"/>
            <a:ext cx="4536504" cy="3302986"/>
          </a:xfrm>
          <a:prstGeom prst="rect">
            <a:avLst/>
          </a:prstGeom>
          <a:noFill/>
        </p:spPr>
      </p:pic>
      <p:pic>
        <p:nvPicPr>
          <p:cNvPr id="4102" name="Picture 6" descr="https://gutschow.wordpress.com/files/2009/10/detroit-then-n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4392488" cy="32983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ctrTitle"/>
          </p:nvPr>
        </p:nvSpPr>
        <p:spPr>
          <a:xfrm>
            <a:off x="899592" y="1555701"/>
            <a:ext cx="7416824" cy="1225227"/>
          </a:xfrm>
        </p:spPr>
        <p:txBody>
          <a:bodyPr/>
          <a:lstStyle/>
          <a:p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2. jednání k postupu řešení</a:t>
            </a:r>
            <a:b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</a:br>
            <a:r>
              <a:rPr lang="cs-CZ" sz="3800" b="1" dirty="0" smtClean="0">
                <a:solidFill>
                  <a:srgbClr val="2D4D87"/>
                </a:solidFill>
                <a:latin typeface="+mn-lt"/>
                <a:cs typeface="Arial" charset="0"/>
              </a:rPr>
              <a:t>(výběr měst pro případové studie)</a:t>
            </a:r>
          </a:p>
        </p:txBody>
      </p:sp>
      <p:sp>
        <p:nvSpPr>
          <p:cNvPr id="14339" name="Podnadpis 2"/>
          <p:cNvSpPr>
            <a:spLocks noGrp="1"/>
          </p:cNvSpPr>
          <p:nvPr>
            <p:ph type="subTitle" idx="1"/>
          </p:nvPr>
        </p:nvSpPr>
        <p:spPr>
          <a:xfrm>
            <a:off x="0" y="5589240"/>
            <a:ext cx="9144000" cy="1007864"/>
          </a:xfrm>
        </p:spPr>
        <p:txBody>
          <a:bodyPr/>
          <a:lstStyle/>
          <a:p>
            <a:r>
              <a:rPr lang="cs-CZ" sz="1800" dirty="0" smtClean="0">
                <a:solidFill>
                  <a:srgbClr val="2D4D87"/>
                </a:solidFill>
                <a:cs typeface="Arial" charset="0"/>
              </a:rPr>
              <a:t>26. února 2015</a:t>
            </a:r>
          </a:p>
          <a:p>
            <a:r>
              <a:rPr lang="cs-CZ" sz="1800" dirty="0" smtClean="0">
                <a:solidFill>
                  <a:srgbClr val="2D4D87"/>
                </a:solidFill>
                <a:cs typeface="Arial" charset="0"/>
              </a:rPr>
              <a:t>Praha – Ministerstvo pro místní rozvoj ČR</a:t>
            </a:r>
          </a:p>
        </p:txBody>
      </p:sp>
      <p:pic>
        <p:nvPicPr>
          <p:cNvPr id="1434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11560" y="3140968"/>
            <a:ext cx="7848872" cy="2304256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/>
          <a:p>
            <a:pPr marL="2774950" indent="-2774950" fontAlgn="auto">
              <a:lnSpc>
                <a:spcPct val="120000"/>
              </a:lnSpc>
              <a:spcAft>
                <a:spcPts val="600"/>
              </a:spcAft>
              <a:defRPr/>
            </a:pPr>
            <a:r>
              <a:rPr lang="cs-CZ" sz="3700" b="1" dirty="0">
                <a:latin typeface="+mn-lt"/>
                <a:ea typeface="+mj-ea"/>
                <a:cs typeface="Arial" pitchFamily="34" charset="0"/>
              </a:rPr>
              <a:t>Název projektu: </a:t>
            </a:r>
            <a:r>
              <a:rPr lang="cs-CZ" sz="3700" dirty="0" smtClean="0">
                <a:latin typeface="+mn-lt"/>
                <a:ea typeface="+mj-ea"/>
                <a:cs typeface="Arial" pitchFamily="34" charset="0"/>
              </a:rPr>
              <a:t>Zmenšující se města a regiony v České republice</a:t>
            </a:r>
            <a:endParaRPr lang="cs-CZ" sz="3700" dirty="0">
              <a:latin typeface="+mn-lt"/>
              <a:ea typeface="+mj-ea"/>
              <a:cs typeface="Arial" pitchFamily="34" charset="0"/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  <a:defRPr/>
            </a:pPr>
            <a:endParaRPr lang="cs-CZ" sz="3700" b="1" dirty="0">
              <a:latin typeface="+mn-lt"/>
              <a:ea typeface="+mj-ea"/>
              <a:cs typeface="Arial" pitchFamily="34" charset="0"/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  <a:defRPr/>
            </a:pPr>
            <a:r>
              <a:rPr lang="cs-CZ" sz="3700" b="1" dirty="0">
                <a:latin typeface="+mn-lt"/>
                <a:ea typeface="+mj-ea"/>
                <a:cs typeface="Arial" pitchFamily="34" charset="0"/>
              </a:rPr>
              <a:t>Číslo projektu:</a:t>
            </a:r>
            <a:r>
              <a:rPr lang="cs-CZ" sz="3700" dirty="0">
                <a:latin typeface="+mn-lt"/>
                <a:ea typeface="+mj-ea"/>
                <a:cs typeface="Arial" pitchFamily="34" charset="0"/>
              </a:rPr>
              <a:t> </a:t>
            </a:r>
            <a:r>
              <a:rPr lang="cs-CZ" sz="3700" dirty="0" smtClean="0">
                <a:latin typeface="+mn-lt"/>
                <a:ea typeface="+mj-ea"/>
                <a:cs typeface="Arial" pitchFamily="34" charset="0"/>
              </a:rPr>
              <a:t>TB030MMR002</a:t>
            </a:r>
            <a:endParaRPr lang="cs-CZ" sz="3700" dirty="0">
              <a:latin typeface="+mn-lt"/>
              <a:ea typeface="+mj-ea"/>
              <a:cs typeface="Arial" pitchFamily="34" charset="0"/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  <a:defRPr/>
            </a:pPr>
            <a:endParaRPr lang="cs-CZ" sz="2500" i="1" dirty="0">
              <a:latin typeface="+mn-lt"/>
              <a:ea typeface="+mj-ea"/>
              <a:cs typeface="Arial" pitchFamily="34" charset="0"/>
            </a:endParaRPr>
          </a:p>
          <a:p>
            <a:pPr fontAlgn="auto">
              <a:lnSpc>
                <a:spcPct val="120000"/>
              </a:lnSpc>
              <a:spcAft>
                <a:spcPts val="600"/>
              </a:spcAft>
              <a:defRPr/>
            </a:pPr>
            <a:endParaRPr lang="cs-CZ" sz="1300" i="1" dirty="0">
              <a:latin typeface="+mn-lt"/>
              <a:ea typeface="+mj-ea"/>
              <a:cs typeface="Arial" pitchFamily="34" charset="0"/>
            </a:endParaRPr>
          </a:p>
          <a:p>
            <a:pPr algn="ctr" fontAlgn="auto">
              <a:lnSpc>
                <a:spcPct val="120000"/>
              </a:lnSpc>
              <a:spcAft>
                <a:spcPts val="600"/>
              </a:spcAft>
              <a:defRPr/>
            </a:pPr>
            <a:r>
              <a:rPr lang="cs-CZ" sz="2500" i="1" dirty="0">
                <a:latin typeface="+mn-lt"/>
                <a:ea typeface="+mj-ea"/>
                <a:cs typeface="Arial" pitchFamily="34" charset="0"/>
              </a:rPr>
              <a:t>Projekt </a:t>
            </a:r>
            <a:r>
              <a:rPr lang="cs-CZ" sz="2500" i="1" dirty="0" smtClean="0">
                <a:latin typeface="+mn-lt"/>
                <a:ea typeface="+mj-ea"/>
                <a:cs typeface="Arial" pitchFamily="34" charset="0"/>
              </a:rPr>
              <a:t>je </a:t>
            </a:r>
            <a:r>
              <a:rPr lang="cs-CZ" sz="2500" i="1" dirty="0">
                <a:latin typeface="+mn-lt"/>
                <a:ea typeface="+mj-ea"/>
                <a:cs typeface="Arial" pitchFamily="34" charset="0"/>
              </a:rPr>
              <a:t>spolufinancován z prostředků TA ČR v rámci programu BETA.</a:t>
            </a:r>
          </a:p>
          <a:p>
            <a:pPr fontAlgn="auto">
              <a:lnSpc>
                <a:spcPct val="120000"/>
              </a:lnSpc>
              <a:spcAft>
                <a:spcPts val="600"/>
              </a:spcAft>
              <a:defRPr/>
            </a:pPr>
            <a:endParaRPr lang="cs-CZ" sz="3200" b="1" dirty="0"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6" name="Obrázek 5" descr="mmr_cr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332656"/>
            <a:ext cx="2335789" cy="504056"/>
          </a:xfrm>
          <a:prstGeom prst="rect">
            <a:avLst/>
          </a:prstGeom>
        </p:spPr>
      </p:pic>
      <p:pic>
        <p:nvPicPr>
          <p:cNvPr id="37890" name="Picture 2" descr="http://web2.mendelu.cz/af_291_projekty2/vseo/files/127/95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6278" y="260648"/>
            <a:ext cx="1847850" cy="704851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6804248" y="0"/>
            <a:ext cx="2160240" cy="980728"/>
            <a:chOff x="6804248" y="0"/>
            <a:chExt cx="2160240" cy="980728"/>
          </a:xfrm>
        </p:grpSpPr>
        <p:pic>
          <p:nvPicPr>
            <p:cNvPr id="8" name="Obrázek 7" descr="logo_white_red.jpg"/>
            <p:cNvPicPr>
              <a:picLocks noChangeAspect="1"/>
            </p:cNvPicPr>
            <p:nvPr/>
          </p:nvPicPr>
          <p:blipFill>
            <a:blip r:embed="rId5" cstate="print"/>
            <a:srcRect b="19884"/>
            <a:stretch>
              <a:fillRect/>
            </a:stretch>
          </p:blipFill>
          <p:spPr>
            <a:xfrm>
              <a:off x="7236296" y="0"/>
              <a:ext cx="1224136" cy="980728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6804248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388424" y="188640"/>
              <a:ext cx="576064" cy="648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611560" y="764704"/>
            <a:ext cx="5832648" cy="792187"/>
          </a:xfrm>
        </p:spPr>
        <p:txBody>
          <a:bodyPr/>
          <a:lstStyle/>
          <a:p>
            <a:pPr algn="l"/>
            <a:r>
              <a:rPr lang="cs-CZ" sz="3200" b="1" dirty="0" smtClean="0">
                <a:solidFill>
                  <a:srgbClr val="2D4D87"/>
                </a:solidFill>
                <a:latin typeface="+mn-lt"/>
                <a:cs typeface="Arial" charset="0"/>
              </a:rPr>
              <a:t>Základní údaje o projektu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11560" y="1772816"/>
            <a:ext cx="8208590" cy="4824834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2200" dirty="0" smtClean="0">
                <a:cs typeface="Arial" pitchFamily="34" charset="0"/>
              </a:rPr>
              <a:t>Příjemce podpory: </a:t>
            </a:r>
            <a:r>
              <a:rPr lang="cs-CZ" sz="2200" dirty="0" err="1" smtClean="0">
                <a:cs typeface="Arial" pitchFamily="34" charset="0"/>
              </a:rPr>
              <a:t>GaREP</a:t>
            </a:r>
            <a:r>
              <a:rPr lang="cs-CZ" sz="2200" dirty="0" smtClean="0">
                <a:cs typeface="Arial" pitchFamily="34" charset="0"/>
              </a:rPr>
              <a:t>, spol. s r.o.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cs-CZ" sz="2200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2200" dirty="0" smtClean="0">
                <a:cs typeface="Arial" pitchFamily="34" charset="0"/>
              </a:rPr>
              <a:t>Hlavní řešitel: RNDr. Hana Svobodová, </a:t>
            </a:r>
            <a:r>
              <a:rPr lang="cs-CZ" sz="2200" dirty="0" err="1" smtClean="0">
                <a:cs typeface="Arial" pitchFamily="34" charset="0"/>
              </a:rPr>
              <a:t>Ph.D</a:t>
            </a:r>
            <a:r>
              <a:rPr lang="cs-CZ" sz="2200" dirty="0" smtClean="0">
                <a:cs typeface="Arial" pitchFamily="34" charset="0"/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cs-CZ" sz="2200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2200" dirty="0" smtClean="0">
                <a:cs typeface="Arial" pitchFamily="34" charset="0"/>
              </a:rPr>
              <a:t>Realizační tým: 7 členů (2,0 úvazku)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cs-CZ" sz="2200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2200" dirty="0" smtClean="0">
                <a:cs typeface="Arial" pitchFamily="34" charset="0"/>
              </a:rPr>
              <a:t>Harmonogram: 1. listopadu 2014 – 31. prosince 2015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cs-CZ" sz="2200" dirty="0" smtClean="0">
              <a:cs typeface="Arial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cs-CZ" sz="2200" dirty="0" smtClean="0">
                <a:cs typeface="Arial" pitchFamily="34" charset="0"/>
              </a:rPr>
              <a:t>Rozpočet projektu: 1 351 000,- Kč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>
              <a:cs typeface="Arial" pitchFamily="34" charset="0"/>
            </a:endParaRPr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260350"/>
            <a:ext cx="205263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kupina 5"/>
          <p:cNvGrpSpPr/>
          <p:nvPr/>
        </p:nvGrpSpPr>
        <p:grpSpPr>
          <a:xfrm>
            <a:off x="6804248" y="0"/>
            <a:ext cx="2160240" cy="1224136"/>
            <a:chOff x="6804248" y="0"/>
            <a:chExt cx="2160240" cy="1224136"/>
          </a:xfrm>
        </p:grpSpPr>
        <p:pic>
          <p:nvPicPr>
            <p:cNvPr id="7" name="Obrázek 6" descr="logo_white_red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6296" y="0"/>
              <a:ext cx="1224136" cy="1224136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6804248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388424" y="188640"/>
              <a:ext cx="576064" cy="936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3967</TotalTime>
  <Words>1314</Words>
  <Application>Microsoft Office PowerPoint</Application>
  <PresentationFormat>Předvádění na obrazovce (4:3)</PresentationFormat>
  <Paragraphs>397</Paragraphs>
  <Slides>28</Slides>
  <Notes>17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Motiv systému Office</vt:lpstr>
      <vt:lpstr>Zmenšující se města (shrinking cities)</vt:lpstr>
      <vt:lpstr>Hoyerswerda</vt:lpstr>
      <vt:lpstr>Snímek 3</vt:lpstr>
      <vt:lpstr>Snímek 4</vt:lpstr>
      <vt:lpstr>Detroit</vt:lpstr>
      <vt:lpstr>Snímek 6</vt:lpstr>
      <vt:lpstr>Snímek 7</vt:lpstr>
      <vt:lpstr>2. jednání k postupu řešení (výběr měst pro případové studie)</vt:lpstr>
      <vt:lpstr>Základní údaje o projektu</vt:lpstr>
      <vt:lpstr>Cíle projektu</vt:lpstr>
      <vt:lpstr>Vymezení souboru zmenšujících se měst</vt:lpstr>
      <vt:lpstr>Zmenšující se města</vt:lpstr>
      <vt:lpstr>Typologie zmenšujících se měst</vt:lpstr>
      <vt:lpstr>Typologie měst</vt:lpstr>
      <vt:lpstr>Typologie měst</vt:lpstr>
      <vt:lpstr>Typologie měst</vt:lpstr>
      <vt:lpstr>Hodnocené ukazatele zmenšujících se měst</vt:lpstr>
      <vt:lpstr>Případové studie</vt:lpstr>
      <vt:lpstr>Případové studie – výběr měst</vt:lpstr>
      <vt:lpstr>Ukazatele měst předvybraných pro případové studie</vt:lpstr>
      <vt:lpstr>Finální výběr měst pro případové studie</vt:lpstr>
      <vt:lpstr>Specifikace měst pro případové studie (I) </vt:lpstr>
      <vt:lpstr>Specifikace měst pro případové studie (II) </vt:lpstr>
      <vt:lpstr>Specifikace měst pro případové studie (III) </vt:lpstr>
      <vt:lpstr>Proč právě Karviná ?</vt:lpstr>
      <vt:lpstr>Snímek 26</vt:lpstr>
      <vt:lpstr>Snímek 27</vt:lpstr>
      <vt:lpstr>Děkujeme za pozornost.  RNDr. Hana Svobodová, Ph.D. – hlavní řešitel projektu Ing. Jan Binek, Ph.D. – člen výzkumného týmu RNDr. Ondřej Šerý, Ph.D. – člen výzkumného týmu  GaREP, spol. s r.o., společnost pro regionální ekonomické poradenství nám. 28. října 3, Brno garep@garep.cz, www.garep.cz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Kopecký Leoš</dc:creator>
  <cp:lastModifiedBy>User</cp:lastModifiedBy>
  <cp:revision>271</cp:revision>
  <dcterms:created xsi:type="dcterms:W3CDTF">2013-06-17T13:11:18Z</dcterms:created>
  <dcterms:modified xsi:type="dcterms:W3CDTF">2015-05-06T13:44:34Z</dcterms:modified>
</cp:coreProperties>
</file>