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303" r:id="rId4"/>
    <p:sldId id="258" r:id="rId5"/>
    <p:sldId id="305" r:id="rId6"/>
    <p:sldId id="259" r:id="rId7"/>
    <p:sldId id="306" r:id="rId8"/>
    <p:sldId id="261" r:id="rId9"/>
    <p:sldId id="307" r:id="rId10"/>
    <p:sldId id="302" r:id="rId11"/>
    <p:sldId id="308" r:id="rId12"/>
    <p:sldId id="260" r:id="rId13"/>
    <p:sldId id="262" r:id="rId14"/>
    <p:sldId id="309" r:id="rId15"/>
    <p:sldId id="310" r:id="rId16"/>
    <p:sldId id="263" r:id="rId17"/>
    <p:sldId id="311" r:id="rId18"/>
    <p:sldId id="267" r:id="rId19"/>
    <p:sldId id="312" r:id="rId20"/>
    <p:sldId id="282" r:id="rId21"/>
    <p:sldId id="283" r:id="rId22"/>
    <p:sldId id="313" r:id="rId23"/>
    <p:sldId id="314" r:id="rId24"/>
    <p:sldId id="284" r:id="rId25"/>
    <p:sldId id="264" r:id="rId26"/>
    <p:sldId id="265" r:id="rId27"/>
    <p:sldId id="315" r:id="rId28"/>
    <p:sldId id="318" r:id="rId29"/>
    <p:sldId id="266" r:id="rId30"/>
    <p:sldId id="316" r:id="rId31"/>
    <p:sldId id="268" r:id="rId32"/>
    <p:sldId id="269" r:id="rId33"/>
    <p:sldId id="317" r:id="rId34"/>
    <p:sldId id="270" r:id="rId35"/>
    <p:sldId id="271" r:id="rId36"/>
    <p:sldId id="319" r:id="rId37"/>
    <p:sldId id="272" r:id="rId38"/>
    <p:sldId id="273" r:id="rId39"/>
    <p:sldId id="320" r:id="rId40"/>
    <p:sldId id="274" r:id="rId41"/>
    <p:sldId id="275" r:id="rId42"/>
    <p:sldId id="321" r:id="rId43"/>
    <p:sldId id="276" r:id="rId44"/>
    <p:sldId id="277" r:id="rId45"/>
    <p:sldId id="278" r:id="rId46"/>
    <p:sldId id="322" r:id="rId47"/>
    <p:sldId id="336" r:id="rId48"/>
    <p:sldId id="279" r:id="rId49"/>
    <p:sldId id="280" r:id="rId50"/>
    <p:sldId id="323" r:id="rId51"/>
    <p:sldId id="281" r:id="rId52"/>
    <p:sldId id="285" r:id="rId53"/>
    <p:sldId id="286" r:id="rId54"/>
    <p:sldId id="324" r:id="rId55"/>
    <p:sldId id="293" r:id="rId56"/>
    <p:sldId id="294" r:id="rId57"/>
    <p:sldId id="325" r:id="rId58"/>
    <p:sldId id="295" r:id="rId59"/>
    <p:sldId id="288" r:id="rId60"/>
    <p:sldId id="289" r:id="rId61"/>
    <p:sldId id="326" r:id="rId62"/>
    <p:sldId id="290" r:id="rId63"/>
    <p:sldId id="327" r:id="rId64"/>
    <p:sldId id="291" r:id="rId65"/>
    <p:sldId id="292" r:id="rId66"/>
    <p:sldId id="296" r:id="rId67"/>
    <p:sldId id="328" r:id="rId68"/>
    <p:sldId id="329" r:id="rId69"/>
    <p:sldId id="297" r:id="rId70"/>
    <p:sldId id="330" r:id="rId71"/>
    <p:sldId id="331" r:id="rId72"/>
    <p:sldId id="298" r:id="rId73"/>
    <p:sldId id="332" r:id="rId74"/>
    <p:sldId id="299" r:id="rId75"/>
    <p:sldId id="333" r:id="rId76"/>
    <p:sldId id="300" r:id="rId77"/>
    <p:sldId id="335" r:id="rId78"/>
    <p:sldId id="301" r:id="rId79"/>
    <p:sldId id="334" r:id="rId8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>
      <p:cViewPr varScale="1">
        <p:scale>
          <a:sx n="75" d="100"/>
          <a:sy n="75" d="100"/>
        </p:scale>
        <p:origin x="96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Zaoblený obdélník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14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bdélník 15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88B7A-6E8A-4CCE-B3DB-DBE66C42F53A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12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F8693-9E55-4EAF-96DD-8775C08562E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81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C4853-2486-4B61-B909-F057AAA8C42E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8F8F7-EF14-41E6-B746-C8CDD0DE959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21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F26A4-9040-4AC9-B3D9-5CA06493064B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9BF28-82AC-48E3-9345-8240DC131C6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96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974B-872E-4AD3-96C1-D70EC1679FBA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5BC3C-F6EB-431E-9C6C-C269A13D8B6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23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Zaoblený obdélník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14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bdélník 15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2C444-DD00-4E9E-896F-CD50C61A7F0D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430E52FE-4077-458D-8160-872176944F4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526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DE144-CFAB-4663-8E5B-8D08AB34F758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E11C4-A757-4FAA-9809-03A6F0616B3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9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2CDB-D871-4264-9ED7-8166C89B417C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27D7E-2953-409A-BEB5-8D7FDE3E142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66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9369F-28A2-4517-9D4A-771B2DDD5A88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CB3CE-2040-422B-BA85-159DF63C0CB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99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BD3B7-05B8-4D39-A2E1-2CB3698CB19B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16CDF-D3ED-47B7-8E44-99E8EE0F040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70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Zaoblený obdélník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9D096-F039-4BF8-ACA3-4B0AF4281BBD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BE9D7-FE32-427F-9249-5CE88A2A22E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30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8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26B6E-CB28-4A77-BD5D-D8BB20382275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B14B3C67-296E-4439-AA8B-370098A611E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394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1029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65EBAB3-42FA-478B-9612-92B4B5C95F9F}" type="datetimeFigureOut">
              <a:rPr lang="cs-CZ"/>
              <a:pPr>
                <a:defRPr/>
              </a:pPr>
              <a:t>15.5.2014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>
              <a:defRPr sz="140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fld id="{D7D579BC-0CEB-4854-9F9E-191149A159DF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1" r:id="rId2"/>
    <p:sldLayoutId id="2147483789" r:id="rId3"/>
    <p:sldLayoutId id="2147483782" r:id="rId4"/>
    <p:sldLayoutId id="2147483783" r:id="rId5"/>
    <p:sldLayoutId id="2147483784" r:id="rId6"/>
    <p:sldLayoutId id="2147483785" r:id="rId7"/>
    <p:sldLayoutId id="2147483790" r:id="rId8"/>
    <p:sldLayoutId id="2147483791" r:id="rId9"/>
    <p:sldLayoutId id="2147483786" r:id="rId10"/>
    <p:sldLayoutId id="21474837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AEC7D0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C32D2E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C32D2E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57250" y="3929063"/>
            <a:ext cx="7358063" cy="1643062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Picea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abies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Abies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sylvestris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nigra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mugo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cembra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Larix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decidua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baccata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Juniperus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communis</a:t>
            </a:r>
            <a:endParaRPr lang="en-US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DOMÁCICH IHLIČNANOV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1"/>
          <p:cNvSpPr txBox="1">
            <a:spLocks/>
          </p:cNvSpPr>
          <p:nvPr/>
        </p:nvSpPr>
        <p:spPr>
          <a:xfrm>
            <a:off x="0" y="285750"/>
            <a:ext cx="9001125" cy="13573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sk-SK" sz="2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http://www.forestportal.sk/ForestPortal/lesne_hospodarstvo/hul/skratky_systematiky/atlas_drevin.html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42875"/>
            <a:ext cx="4040188" cy="750888"/>
          </a:xfrm>
        </p:spPr>
        <p:txBody>
          <a:bodyPr/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Taxus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baccata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tis červený</a:t>
            </a:r>
            <a:r>
              <a:rPr lang="cs-CZ" sz="2800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sk-SK" sz="2800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45038" y="142875"/>
            <a:ext cx="4041775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Juniperus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communis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jalovec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obecný</a:t>
            </a:r>
            <a:r>
              <a:rPr lang="cs-CZ" sz="2800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sk-SK" sz="2800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28625" y="1000125"/>
            <a:ext cx="4040188" cy="5572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pomaly rastúci k</a:t>
            </a:r>
            <a:r>
              <a:rPr lang="en-US" sz="2000" dirty="0" err="1" smtClean="0"/>
              <a:t>er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</a:t>
            </a:r>
            <a:r>
              <a:rPr lang="en-US" sz="2000" dirty="0" err="1" smtClean="0"/>
              <a:t>ktor</a:t>
            </a:r>
            <a:r>
              <a:rPr lang="sk-SK" sz="2000" dirty="0" err="1" smtClean="0"/>
              <a:t>ého</a:t>
            </a:r>
            <a:r>
              <a:rPr lang="sk-SK" sz="2000" dirty="0" smtClean="0"/>
              <a:t> kmeň nemá živicu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tenká, odlupujúca sa borka je hnedočervená až hnedosivá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ihlice sú usporiadané v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dvoch radoch </a:t>
            </a:r>
            <a:r>
              <a:rPr lang="sk-SK" sz="2000" dirty="0" smtClean="0"/>
              <a:t>a majú stredné rebro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</a:t>
            </a:r>
            <a:r>
              <a:rPr lang="en-US" sz="2000" dirty="0" err="1" smtClean="0"/>
              <a:t>emen</a:t>
            </a:r>
            <a:r>
              <a:rPr lang="sk-SK" sz="2000" dirty="0" smtClean="0"/>
              <a:t>á</a:t>
            </a:r>
            <a:r>
              <a:rPr lang="en-US" sz="2000" dirty="0" smtClean="0"/>
              <a:t> </a:t>
            </a:r>
            <a:r>
              <a:rPr lang="en-US" sz="2000" dirty="0" err="1" smtClean="0"/>
              <a:t>obklopena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červeným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dužnatým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mieškom </a:t>
            </a:r>
            <a:b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/>
              <a:t>o pr</a:t>
            </a:r>
            <a:r>
              <a:rPr lang="sk-SK" sz="2000" dirty="0" err="1" smtClean="0"/>
              <a:t>ie</a:t>
            </a:r>
            <a:r>
              <a:rPr lang="en-US" sz="2000" dirty="0" smtClean="0"/>
              <a:t>m</a:t>
            </a:r>
            <a:r>
              <a:rPr lang="sk-SK" sz="2000" dirty="0" smtClean="0"/>
              <a:t>e</a:t>
            </a:r>
            <a:r>
              <a:rPr lang="en-US" sz="2000" dirty="0" smtClean="0"/>
              <a:t>r</a:t>
            </a:r>
            <a:r>
              <a:rPr lang="sk-SK" sz="2000" dirty="0" smtClean="0"/>
              <a:t>e</a:t>
            </a:r>
            <a:r>
              <a:rPr lang="en-US" sz="2000" dirty="0" smtClean="0"/>
              <a:t> 8 </a:t>
            </a:r>
            <a:r>
              <a:rPr lang="en-US" sz="2000" dirty="0" err="1" smtClean="0"/>
              <a:t>až</a:t>
            </a:r>
            <a:r>
              <a:rPr lang="en-US" sz="2000" dirty="0" smtClean="0"/>
              <a:t> 10 mm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dnes už zriedkavý druh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vápencových bučín</a:t>
            </a:r>
            <a:r>
              <a:rPr lang="sk-SK" sz="2000" dirty="0" smtClean="0"/>
              <a:t>, veľmi často vysádzaný v záhradách a parkoch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1000125"/>
            <a:ext cx="4041775" cy="52149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</a:t>
            </a:r>
            <a:r>
              <a:rPr lang="en-US" sz="2000" dirty="0" err="1" smtClean="0"/>
              <a:t>er</a:t>
            </a:r>
            <a:r>
              <a:rPr lang="en-US" sz="2000" dirty="0" smtClean="0"/>
              <a:t>, </a:t>
            </a:r>
            <a:r>
              <a:rPr lang="en-US" sz="2000" dirty="0" err="1" smtClean="0"/>
              <a:t>ktor</a:t>
            </a:r>
            <a:r>
              <a:rPr lang="sk-SK" sz="2000" dirty="0" smtClean="0"/>
              <a:t>ý má často viac kmeňov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borka je sivohnedá, šupinatá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ihlice majú biely pásik a sú usporiadané v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trojpočetných praslenoch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bobule modročiernej farby sú </a:t>
            </a:r>
            <a:r>
              <a:rPr lang="sk-SK" sz="2000" dirty="0" err="1" smtClean="0"/>
              <a:t>oinovatené</a:t>
            </a:r>
            <a:r>
              <a:rPr lang="sk-SK" sz="2000" dirty="0" smtClean="0"/>
              <a:t> a dozrievajú v treťom roku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drevina so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širokým ekologickým rozpätím</a:t>
            </a:r>
            <a:r>
              <a:rPr lang="sk-SK" sz="2000" dirty="0" smtClean="0"/>
              <a:t>, hojne sa vyskytuje  i v </a:t>
            </a:r>
            <a:r>
              <a:rPr lang="sk-SK" sz="2000" dirty="0" err="1" smtClean="0"/>
              <a:t>subalpínskom</a:t>
            </a:r>
            <a:r>
              <a:rPr lang="sk-SK" sz="2000" dirty="0" smtClean="0"/>
              <a:t> stupni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 descr="Juniperus-communis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28625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Obrázek 2" descr="juniperus_commun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217863"/>
            <a:ext cx="327025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ázek 4" descr="English_Yew_6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6" descr="Taxus_baccata_04_i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286125"/>
            <a:ext cx="3500438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Quercus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petraea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Quercus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robur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Quercus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pubescens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Quercus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cerris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DUBOV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06363"/>
            <a:ext cx="4040188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Quercus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petraea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cs-CZ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dub zimní)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06363"/>
            <a:ext cx="4041775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Quercus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robur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cs-CZ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dub letní)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pl-PL" sz="2000" dirty="0" smtClean="0"/>
              <a:t>strom vysoký do 30 - 35 m s kompaktnou korunou</a:t>
            </a:r>
            <a:endParaRPr lang="en-US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perovito</a:t>
            </a:r>
            <a:r>
              <a:rPr lang="en-US" sz="2000" dirty="0" smtClean="0"/>
              <a:t> </a:t>
            </a:r>
            <a:r>
              <a:rPr lang="en-US" sz="2000" dirty="0" err="1" smtClean="0"/>
              <a:t>laločnaté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prechádzajúce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zreteľnej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stopky</a:t>
            </a:r>
            <a:r>
              <a:rPr lang="en-US" sz="2000" dirty="0" smtClean="0"/>
              <a:t> (</a:t>
            </a:r>
            <a:r>
              <a:rPr lang="en-US" sz="2000" dirty="0" err="1" smtClean="0"/>
              <a:t>tzv</a:t>
            </a:r>
            <a:r>
              <a:rPr lang="en-US" sz="2000" dirty="0" smtClean="0"/>
              <a:t>. </a:t>
            </a:r>
            <a:r>
              <a:rPr lang="en-US" sz="2000" dirty="0" err="1" smtClean="0"/>
              <a:t>šponovky</a:t>
            </a:r>
            <a:r>
              <a:rPr lang="en-US" sz="2000" dirty="0" smtClean="0"/>
              <a:t>)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dirty="0" err="1" smtClean="0"/>
              <a:t>súdkovité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žalude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krátkych</a:t>
            </a:r>
            <a:r>
              <a:rPr lang="en-US" sz="2000" dirty="0" smtClean="0"/>
              <a:t> </a:t>
            </a:r>
            <a:r>
              <a:rPr lang="en-US" sz="2000" dirty="0" err="1" smtClean="0"/>
              <a:t>stopkách</a:t>
            </a:r>
            <a:r>
              <a:rPr lang="en-US" sz="2000" dirty="0" smtClean="0"/>
              <a:t> (</a:t>
            </a:r>
            <a:r>
              <a:rPr lang="en-US" sz="2000" dirty="0" err="1" smtClean="0"/>
              <a:t>takmer</a:t>
            </a:r>
            <a:r>
              <a:rPr lang="en-US" sz="2000" dirty="0" smtClean="0"/>
              <a:t> </a:t>
            </a:r>
            <a:r>
              <a:rPr lang="en-US" sz="2000" dirty="0" err="1" smtClean="0"/>
              <a:t>sediace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oceánický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</a:t>
            </a:r>
            <a:r>
              <a:rPr lang="en-US" sz="2000" dirty="0" err="1" smtClean="0"/>
              <a:t>skôr</a:t>
            </a:r>
            <a:r>
              <a:rPr lang="en-US" sz="2000" dirty="0" smtClean="0"/>
              <a:t> </a:t>
            </a:r>
            <a:r>
              <a:rPr lang="en-US" sz="2000" dirty="0" err="1" smtClean="0"/>
              <a:t>kyslomilný</a:t>
            </a:r>
            <a:r>
              <a:rPr lang="en-US" sz="2000" dirty="0" smtClean="0"/>
              <a:t>, </a:t>
            </a:r>
            <a:r>
              <a:rPr lang="en-US" sz="2000" dirty="0" err="1" smtClean="0"/>
              <a:t>nemá</a:t>
            </a:r>
            <a:r>
              <a:rPr lang="en-US" sz="2000" dirty="0" smtClean="0"/>
              <a:t> </a:t>
            </a:r>
            <a:r>
              <a:rPr lang="en-US" sz="2000" dirty="0" err="1" smtClean="0"/>
              <a:t>rád</a:t>
            </a:r>
            <a:r>
              <a:rPr lang="en-US" sz="2000" dirty="0" smtClean="0"/>
              <a:t> </a:t>
            </a:r>
            <a:r>
              <a:rPr lang="en-US" sz="2000" dirty="0" err="1" smtClean="0"/>
              <a:t>oglejené</a:t>
            </a:r>
            <a:r>
              <a:rPr lang="en-US" sz="2000" dirty="0" smtClean="0"/>
              <a:t> </a:t>
            </a:r>
            <a:r>
              <a:rPr lang="en-US" sz="2000" dirty="0" err="1" smtClean="0"/>
              <a:t>pôdy</a:t>
            </a:r>
            <a:r>
              <a:rPr lang="en-US" sz="2000" dirty="0" smtClean="0"/>
              <a:t>, </a:t>
            </a:r>
            <a:r>
              <a:rPr lang="en-US" sz="2000" dirty="0" err="1" smtClean="0"/>
              <a:t>častý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suchých</a:t>
            </a:r>
            <a:r>
              <a:rPr lang="en-US" sz="2000" dirty="0" smtClean="0"/>
              <a:t> </a:t>
            </a:r>
            <a:r>
              <a:rPr lang="en-US" sz="2000" dirty="0" err="1" smtClean="0"/>
              <a:t>pôdach</a:t>
            </a:r>
            <a:r>
              <a:rPr lang="en-US" sz="2000" dirty="0" smtClean="0"/>
              <a:t>, </a:t>
            </a:r>
            <a:r>
              <a:rPr lang="en-US" sz="2000" dirty="0" err="1" smtClean="0"/>
              <a:t>nevyskytuje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v </a:t>
            </a:r>
            <a:r>
              <a:rPr lang="en-US" sz="2000" dirty="0" err="1" smtClean="0"/>
              <a:t>kotlinách</a:t>
            </a:r>
            <a:r>
              <a:rPr lang="en-US" sz="2000" dirty="0" smtClean="0"/>
              <a:t> (</a:t>
            </a:r>
            <a:r>
              <a:rPr lang="en-US" sz="2000" dirty="0" err="1" smtClean="0"/>
              <a:t>neznáša</a:t>
            </a:r>
            <a:r>
              <a:rPr lang="en-US" sz="2000" dirty="0" smtClean="0"/>
              <a:t> </a:t>
            </a:r>
            <a:r>
              <a:rPr lang="en-US" sz="2000" dirty="0" err="1" smtClean="0"/>
              <a:t>extrémne</a:t>
            </a:r>
            <a:r>
              <a:rPr lang="en-US" sz="2000" dirty="0" smtClean="0"/>
              <a:t> </a:t>
            </a:r>
            <a:r>
              <a:rPr lang="en-US" sz="2000" dirty="0" err="1" smtClean="0"/>
              <a:t>mrazy</a:t>
            </a:r>
            <a:r>
              <a:rPr lang="sk-SK" sz="2000" dirty="0" smtClean="0"/>
              <a:t>)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5025" y="928688"/>
            <a:ext cx="4041775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najvyšší</a:t>
            </a:r>
            <a:r>
              <a:rPr lang="en-US" sz="2000" dirty="0" smtClean="0"/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najmohutnejší</a:t>
            </a:r>
            <a:r>
              <a:rPr lang="en-US" sz="2000" dirty="0" smtClean="0"/>
              <a:t> z </a:t>
            </a:r>
            <a:r>
              <a:rPr lang="en-US" sz="2000" dirty="0" err="1" smtClean="0"/>
              <a:t>našich</a:t>
            </a:r>
            <a:r>
              <a:rPr lang="en-US" sz="2000" dirty="0" smtClean="0"/>
              <a:t> </a:t>
            </a:r>
            <a:r>
              <a:rPr lang="en-US" sz="2000" dirty="0" err="1" smtClean="0"/>
              <a:t>dubov</a:t>
            </a:r>
            <a:r>
              <a:rPr lang="en-US" sz="2000" dirty="0" smtClean="0"/>
              <a:t> (</a:t>
            </a:r>
            <a:r>
              <a:rPr lang="en-US" sz="2000" dirty="0" err="1" smtClean="0"/>
              <a:t>až</a:t>
            </a:r>
            <a:r>
              <a:rPr lang="en-US" sz="2000" dirty="0" smtClean="0"/>
              <a:t> do 45 m), koruna </a:t>
            </a:r>
            <a:r>
              <a:rPr lang="en-US" sz="2000" dirty="0" err="1" smtClean="0"/>
              <a:t>nepravidelná</a:t>
            </a:r>
            <a:r>
              <a:rPr lang="en-US" sz="2000" dirty="0" smtClean="0"/>
              <a:t>, u </a:t>
            </a:r>
            <a:r>
              <a:rPr lang="en-US" sz="2000" dirty="0" err="1" smtClean="0"/>
              <a:t>solitérov</a:t>
            </a:r>
            <a:r>
              <a:rPr lang="en-US" sz="2000" dirty="0" smtClean="0"/>
              <a:t> </a:t>
            </a:r>
            <a:r>
              <a:rPr lang="en-US" sz="2000" dirty="0" err="1" smtClean="0"/>
              <a:t>široká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perovito</a:t>
            </a:r>
            <a:r>
              <a:rPr lang="en-US" sz="2000" dirty="0" smtClean="0"/>
              <a:t> </a:t>
            </a:r>
            <a:r>
              <a:rPr lang="en-US" sz="2000" dirty="0" err="1" smtClean="0"/>
              <a:t>laločnaté</a:t>
            </a:r>
            <a:r>
              <a:rPr lang="en-US" sz="2000" dirty="0" smtClean="0"/>
              <a:t> so </a:t>
            </a:r>
            <a:r>
              <a:rPr lang="en-US" sz="2000" dirty="0" err="1" smtClean="0"/>
              <a:t>širokými</a:t>
            </a:r>
            <a:r>
              <a:rPr lang="en-US" sz="2000" dirty="0" smtClean="0"/>
              <a:t> </a:t>
            </a:r>
            <a:r>
              <a:rPr lang="en-US" sz="2000" dirty="0" err="1" smtClean="0"/>
              <a:t>zárezmi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asymetrické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srdcovité</a:t>
            </a:r>
            <a:r>
              <a:rPr lang="en-US" sz="2000" dirty="0" smtClean="0"/>
              <a:t> (</a:t>
            </a:r>
            <a:r>
              <a:rPr lang="en-US" sz="2000" dirty="0" err="1" smtClean="0"/>
              <a:t>tzv</a:t>
            </a:r>
            <a:r>
              <a:rPr lang="en-US" sz="2000" dirty="0" smtClean="0"/>
              <a:t>. </a:t>
            </a:r>
            <a:r>
              <a:rPr lang="en-US" sz="2000" dirty="0" err="1" smtClean="0"/>
              <a:t>bombardiaky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lužných</a:t>
            </a:r>
            <a:r>
              <a:rPr lang="en-US" sz="2000" dirty="0" smtClean="0"/>
              <a:t> </a:t>
            </a:r>
            <a:r>
              <a:rPr lang="en-US" sz="2000" dirty="0" err="1" smtClean="0"/>
              <a:t>lesov</a:t>
            </a:r>
            <a:r>
              <a:rPr lang="en-US" sz="2000" dirty="0" smtClean="0"/>
              <a:t> a </a:t>
            </a:r>
            <a:r>
              <a:rPr lang="en-US" sz="2000" dirty="0" err="1" smtClean="0"/>
              <a:t>zamokrených</a:t>
            </a:r>
            <a:r>
              <a:rPr lang="en-US" sz="2000" dirty="0" smtClean="0"/>
              <a:t> </a:t>
            </a:r>
            <a:r>
              <a:rPr lang="en-US" sz="2000" dirty="0" err="1" smtClean="0"/>
              <a:t>pôd</a:t>
            </a:r>
            <a:r>
              <a:rPr lang="en-US" sz="2000" dirty="0" smtClean="0"/>
              <a:t> (</a:t>
            </a:r>
            <a:r>
              <a:rPr lang="en-US" sz="2000" dirty="0" err="1" smtClean="0"/>
              <a:t>trochu</a:t>
            </a:r>
            <a:r>
              <a:rPr lang="en-US" sz="2000" dirty="0" smtClean="0"/>
              <a:t> </a:t>
            </a:r>
            <a:r>
              <a:rPr lang="en-US" sz="2000" dirty="0" err="1" smtClean="0"/>
              <a:t>vlhkomilný</a:t>
            </a:r>
            <a:r>
              <a:rPr lang="en-US" sz="2000" dirty="0" smtClean="0"/>
              <a:t>) a </a:t>
            </a:r>
            <a:r>
              <a:rPr lang="en-US" sz="2000" dirty="0" err="1" smtClean="0"/>
              <a:t>kotlín</a:t>
            </a:r>
            <a:r>
              <a:rPr lang="en-US" sz="2000" dirty="0" smtClean="0"/>
              <a:t> (</a:t>
            </a:r>
            <a:r>
              <a:rPr lang="en-US" sz="2000" dirty="0" err="1" smtClean="0"/>
              <a:t>znáša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kontinentálnu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klímu</a:t>
            </a:r>
            <a:r>
              <a:rPr lang="en-US" sz="2000" dirty="0" smtClean="0"/>
              <a:t>) - </a:t>
            </a:r>
            <a:r>
              <a:rPr lang="en-US" sz="2000" dirty="0" err="1" smtClean="0"/>
              <a:t>jeho</a:t>
            </a:r>
            <a:r>
              <a:rPr lang="en-US" sz="2000" dirty="0" smtClean="0"/>
              <a:t> </a:t>
            </a:r>
            <a:r>
              <a:rPr lang="en-US" sz="2000" dirty="0" err="1" smtClean="0"/>
              <a:t>areál</a:t>
            </a:r>
            <a:r>
              <a:rPr lang="en-US" sz="2000" dirty="0" smtClean="0"/>
              <a:t> </a:t>
            </a:r>
            <a:r>
              <a:rPr lang="en-US" sz="2000" dirty="0" err="1" smtClean="0"/>
              <a:t>siaha</a:t>
            </a:r>
            <a:r>
              <a:rPr lang="en-US" sz="2000" dirty="0" smtClean="0"/>
              <a:t> </a:t>
            </a:r>
            <a:r>
              <a:rPr lang="en-US" sz="2000" dirty="0" err="1" smtClean="0"/>
              <a:t>omnoho</a:t>
            </a:r>
            <a:r>
              <a:rPr lang="en-US" sz="2000" dirty="0" smtClean="0"/>
              <a:t> </a:t>
            </a:r>
            <a:r>
              <a:rPr lang="en-US" sz="2000" dirty="0" err="1" smtClean="0"/>
              <a:t>východnejšie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severnejšie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u </a:t>
            </a:r>
            <a:r>
              <a:rPr lang="en-US" sz="2000" dirty="0" err="1" smtClean="0"/>
              <a:t>duba</a:t>
            </a:r>
            <a:r>
              <a:rPr lang="en-US" sz="2000" dirty="0" smtClean="0"/>
              <a:t> </a:t>
            </a:r>
            <a:r>
              <a:rPr lang="en-US" sz="2000" dirty="0" err="1" smtClean="0"/>
              <a:t>zimného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 descr="Quercus_petraea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 descr="Quercus_Robur_0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2"/>
          <p:cNvSpPr txBox="1">
            <a:spLocks/>
          </p:cNvSpPr>
          <p:nvPr/>
        </p:nvSpPr>
        <p:spPr>
          <a:xfrm>
            <a:off x="428625" y="285750"/>
            <a:ext cx="4040188" cy="67945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Quercus</a:t>
            </a:r>
            <a:r>
              <a:rPr lang="en-US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pubescens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dub 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pýřitý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/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šípák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Zástupný symbol pro text 3"/>
          <p:cNvSpPr txBox="1">
            <a:spLocks/>
          </p:cNvSpPr>
          <p:nvPr/>
        </p:nvSpPr>
        <p:spPr>
          <a:xfrm>
            <a:off x="4643438" y="214313"/>
            <a:ext cx="4041775" cy="6429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Quercus</a:t>
            </a:r>
            <a:r>
              <a:rPr lang="en-US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cerris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dub cer)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Zástupný symbol pro obsah 4"/>
          <p:cNvSpPr>
            <a:spLocks noGrp="1"/>
          </p:cNvSpPr>
          <p:nvPr>
            <p:ph sz="quarter" idx="1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žalude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krátkych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plstnatých</a:t>
            </a:r>
            <a:r>
              <a:rPr lang="en-US" sz="2000" dirty="0" smtClean="0"/>
              <a:t> </a:t>
            </a:r>
            <a:r>
              <a:rPr lang="en-US" sz="2000" dirty="0" err="1" smtClean="0"/>
              <a:t>stopkách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teplomilný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znášajúci</a:t>
            </a:r>
            <a:r>
              <a:rPr lang="en-US" sz="2000" dirty="0" smtClean="0"/>
              <a:t> </a:t>
            </a:r>
            <a:r>
              <a:rPr lang="en-US" sz="2000" dirty="0" err="1" smtClean="0"/>
              <a:t>druh</a:t>
            </a:r>
            <a:r>
              <a:rPr lang="en-US" sz="2000" dirty="0" smtClean="0"/>
              <a:t> </a:t>
            </a:r>
            <a:r>
              <a:rPr lang="en-US" sz="2000" dirty="0" err="1" smtClean="0"/>
              <a:t>náročný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svetlo</a:t>
            </a:r>
            <a:r>
              <a:rPr lang="en-US" sz="2000" dirty="0" smtClean="0"/>
              <a:t>,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bázických</a:t>
            </a:r>
            <a:r>
              <a:rPr lang="en-US" sz="2000" dirty="0" smtClean="0"/>
              <a:t> </a:t>
            </a:r>
            <a:r>
              <a:rPr lang="en-US" sz="2000" dirty="0" err="1" smtClean="0"/>
              <a:t>horninách</a:t>
            </a:r>
            <a:r>
              <a:rPr lang="en-US" sz="2000" dirty="0" smtClean="0"/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južnej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Slovenska</a:t>
            </a:r>
            <a:r>
              <a:rPr lang="en-US" sz="2000" dirty="0" smtClean="0"/>
              <a:t> (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severnom</a:t>
            </a:r>
            <a:r>
              <a:rPr lang="en-US" sz="2000" dirty="0" smtClean="0"/>
              <a:t> </a:t>
            </a:r>
            <a:r>
              <a:rPr lang="en-US" sz="2000" dirty="0" err="1" smtClean="0"/>
              <a:t>okraji</a:t>
            </a:r>
            <a:r>
              <a:rPr lang="en-US" sz="2000" dirty="0" smtClean="0"/>
              <a:t> </a:t>
            </a:r>
            <a:r>
              <a:rPr lang="en-US" sz="2000" dirty="0" err="1" smtClean="0"/>
              <a:t>areálu</a:t>
            </a:r>
            <a:r>
              <a:rPr lang="en-US" sz="2000" dirty="0" smtClean="0"/>
              <a:t> </a:t>
            </a:r>
            <a:r>
              <a:rPr lang="en-US" sz="2000" dirty="0" err="1" smtClean="0"/>
              <a:t>len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vápencoch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/>
          </a:p>
        </p:txBody>
      </p:sp>
      <p:sp>
        <p:nvSpPr>
          <p:cNvPr id="8" name="Zástupný symbol pro obsah 5"/>
          <p:cNvSpPr>
            <a:spLocks noGrp="1"/>
          </p:cNvSpPr>
          <p:nvPr>
            <p:ph sz="quarter" idx="2"/>
          </p:nvPr>
        </p:nvSpPr>
        <p:spPr>
          <a:xfrm>
            <a:off x="4645025" y="857250"/>
            <a:ext cx="4041775" cy="5572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</a:t>
            </a:r>
            <a:r>
              <a:rPr lang="en-US" sz="2000" dirty="0" err="1" smtClean="0"/>
              <a:t>ist</a:t>
            </a:r>
            <a:r>
              <a:rPr lang="sk-SK" sz="2000" dirty="0" smtClean="0"/>
              <a:t>y sú p</a:t>
            </a:r>
            <a:r>
              <a:rPr lang="en-US" sz="2000" dirty="0" err="1" smtClean="0"/>
              <a:t>odlhovasto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obrátene</a:t>
            </a:r>
            <a:r>
              <a:rPr lang="en-US" sz="2000" dirty="0" smtClean="0"/>
              <a:t> </a:t>
            </a:r>
            <a:r>
              <a:rPr lang="en-US" sz="2000" dirty="0" err="1" smtClean="0"/>
              <a:t>vajcovit</a:t>
            </a:r>
            <a:r>
              <a:rPr lang="sk-SK" sz="2000" dirty="0" smtClean="0"/>
              <a:t>é</a:t>
            </a:r>
            <a:r>
              <a:rPr lang="en-US" sz="2000" dirty="0" smtClean="0"/>
              <a:t>, </a:t>
            </a:r>
            <a:r>
              <a:rPr lang="en-US" sz="2000" dirty="0" err="1" smtClean="0"/>
              <a:t>perovito</a:t>
            </a:r>
            <a:r>
              <a:rPr lang="en-US" sz="2000" dirty="0" smtClean="0"/>
              <a:t> </a:t>
            </a:r>
            <a:r>
              <a:rPr lang="en-US" sz="2000" dirty="0" err="1" smtClean="0"/>
              <a:t>laločnat</a:t>
            </a:r>
            <a:r>
              <a:rPr lang="sk-SK" sz="2000" dirty="0" smtClean="0"/>
              <a:t>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strihan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líci</a:t>
            </a:r>
            <a:r>
              <a:rPr lang="en-US" sz="2000" dirty="0" smtClean="0"/>
              <a:t> </a:t>
            </a:r>
            <a:r>
              <a:rPr lang="en-US" sz="2000" dirty="0" err="1" smtClean="0"/>
              <a:t>leskl</a:t>
            </a:r>
            <a:r>
              <a:rPr lang="sk-SK" sz="2000" dirty="0" smtClean="0"/>
              <a:t>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rube </a:t>
            </a:r>
            <a:r>
              <a:rPr lang="en-US" sz="2000" dirty="0" err="1" smtClean="0"/>
              <a:t>žltozelen</a:t>
            </a:r>
            <a:r>
              <a:rPr lang="sk-SK" sz="2000" dirty="0" smtClean="0"/>
              <a:t>é,</a:t>
            </a:r>
            <a:r>
              <a:rPr lang="en-US" sz="2000" dirty="0" smtClean="0"/>
              <a:t> </a:t>
            </a:r>
            <a:r>
              <a:rPr lang="en-US" sz="2000" dirty="0" err="1" smtClean="0"/>
              <a:t>plstnat</a:t>
            </a:r>
            <a:r>
              <a:rPr lang="sk-SK" sz="2000" dirty="0" smtClean="0"/>
              <a:t>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</a:t>
            </a:r>
            <a:r>
              <a:rPr lang="en-US" sz="2000" dirty="0" smtClean="0"/>
              <a:t> </a:t>
            </a:r>
            <a:r>
              <a:rPr lang="en-US" sz="2000" dirty="0" err="1" smtClean="0"/>
              <a:t>žalude</a:t>
            </a:r>
            <a:r>
              <a:rPr lang="en-US" sz="2000" dirty="0" smtClean="0"/>
              <a:t> 25–30 mm </a:t>
            </a:r>
            <a:r>
              <a:rPr lang="en-US" sz="2000" dirty="0" err="1" smtClean="0"/>
              <a:t>dlhé</a:t>
            </a:r>
            <a:r>
              <a:rPr lang="en-US" sz="2000" dirty="0" smtClean="0"/>
              <a:t>, </a:t>
            </a:r>
            <a:r>
              <a:rPr lang="en-US" sz="2000" dirty="0" err="1" smtClean="0"/>
              <a:t>hnedočervené</a:t>
            </a:r>
            <a:r>
              <a:rPr lang="sk-SK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čiašky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pokryté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tuhými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naspäť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ohnutými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šupinami</a:t>
            </a:r>
            <a:endParaRPr lang="en-US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svetlomilná</a:t>
            </a:r>
            <a:r>
              <a:rPr lang="en-US" sz="2000" dirty="0" smtClean="0"/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dirty="0" smtClean="0"/>
              <a:t>, </a:t>
            </a:r>
            <a:r>
              <a:rPr lang="en-US" sz="2000" dirty="0" err="1" smtClean="0"/>
              <a:t>odolná</a:t>
            </a:r>
            <a:r>
              <a:rPr lang="en-US" sz="2000" dirty="0" smtClean="0"/>
              <a:t> </a:t>
            </a:r>
            <a:r>
              <a:rPr lang="en-US" sz="2000" dirty="0" err="1" smtClean="0"/>
              <a:t>voči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vysokým</a:t>
            </a:r>
            <a:r>
              <a:rPr lang="en-US" sz="2000" dirty="0" smtClean="0"/>
              <a:t> </a:t>
            </a:r>
            <a:r>
              <a:rPr lang="en-US" sz="2000" dirty="0" err="1" smtClean="0"/>
              <a:t>teplotám</a:t>
            </a:r>
            <a:r>
              <a:rPr lang="en-US" sz="2000" dirty="0" smtClean="0"/>
              <a:t> a </a:t>
            </a:r>
            <a:r>
              <a:rPr lang="en-US" sz="2000" dirty="0" err="1" smtClean="0"/>
              <a:t>suchu</a:t>
            </a:r>
            <a:r>
              <a:rPr lang="en-US" sz="2000" dirty="0" smtClean="0"/>
              <a:t>,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kyslých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bázických</a:t>
            </a:r>
            <a:r>
              <a:rPr lang="en-US" sz="2000" dirty="0" smtClean="0"/>
              <a:t> </a:t>
            </a:r>
            <a:r>
              <a:rPr lang="en-US" sz="2000" dirty="0" err="1" smtClean="0"/>
              <a:t>horninách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5" descr="turkeyoa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Obrázek 6" descr="Quercus-cerris-(4)_gi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2908300" cy="2182813"/>
          </a:xfrm>
          <a:prstGeom prst="rect">
            <a:avLst/>
          </a:prstGeom>
          <a:noFill/>
          <a:ln w="920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2"/>
          <p:cNvSpPr txBox="1">
            <a:spLocks/>
          </p:cNvSpPr>
          <p:nvPr/>
        </p:nvSpPr>
        <p:spPr>
          <a:xfrm>
            <a:off x="428625" y="285750"/>
            <a:ext cx="4040188" cy="6794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Fagus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sylvatica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(buk lesní)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Zástupný symbol pro text 3"/>
          <p:cNvSpPr txBox="1">
            <a:spLocks/>
          </p:cNvSpPr>
          <p:nvPr/>
        </p:nvSpPr>
        <p:spPr>
          <a:xfrm>
            <a:off x="4643438" y="285750"/>
            <a:ext cx="4041775" cy="64293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Carpinus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betulus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habr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obecný</a:t>
            </a:r>
            <a:r>
              <a:rPr lang="cs-CZ" sz="28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sk-SK" sz="2800" b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Zástupný symbol pro obsah 4"/>
          <p:cNvSpPr>
            <a:spLocks noGrp="1"/>
          </p:cNvSpPr>
          <p:nvPr>
            <p:ph sz="quarter" idx="1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vajcovité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mierne</a:t>
            </a:r>
            <a:r>
              <a:rPr lang="en-US" sz="2000" dirty="0" smtClean="0"/>
              <a:t> </a:t>
            </a:r>
            <a:r>
              <a:rPr lang="en-US" sz="2000" dirty="0" err="1" smtClean="0"/>
              <a:t>zahrotené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celistvookrajové</a:t>
            </a:r>
            <a:r>
              <a:rPr lang="en-US" sz="2000" dirty="0" smtClean="0"/>
              <a:t>, v </a:t>
            </a:r>
            <a:r>
              <a:rPr lang="en-US" sz="2000" dirty="0" err="1" smtClean="0"/>
              <a:t>mladosti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jemne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chĺpkaté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lysé</a:t>
            </a:r>
            <a:r>
              <a:rPr lang="en-US" sz="2000" dirty="0" smtClean="0"/>
              <a:t>,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kožovité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mierne</a:t>
            </a:r>
            <a:r>
              <a:rPr lang="en-US" sz="2000" dirty="0" smtClean="0"/>
              <a:t> </a:t>
            </a:r>
            <a:r>
              <a:rPr lang="en-US" sz="2000" dirty="0" err="1" smtClean="0"/>
              <a:t>zvlnené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kôra je</a:t>
            </a:r>
            <a:r>
              <a:rPr lang="en-US" sz="2000" dirty="0" smtClean="0"/>
              <a:t> </a:t>
            </a:r>
            <a:r>
              <a:rPr lang="en-US" sz="2000" dirty="0" err="1" smtClean="0"/>
              <a:t>spočiatku</a:t>
            </a:r>
            <a:r>
              <a:rPr lang="en-US" sz="2000" dirty="0" smtClean="0"/>
              <a:t> </a:t>
            </a:r>
            <a:r>
              <a:rPr lang="en-US" sz="2000" dirty="0" err="1" smtClean="0"/>
              <a:t>hnedá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sivá</a:t>
            </a:r>
            <a:r>
              <a:rPr lang="en-US" sz="2000" dirty="0" smtClean="0"/>
              <a:t>, </a:t>
            </a:r>
            <a:r>
              <a:rPr lang="en-US" sz="2000" dirty="0" err="1" smtClean="0"/>
              <a:t>zväčša</a:t>
            </a:r>
            <a:r>
              <a:rPr lang="en-US" sz="2000" dirty="0" smtClean="0"/>
              <a:t> </a:t>
            </a:r>
            <a:r>
              <a:rPr lang="en-US" sz="2000" dirty="0" err="1" smtClean="0"/>
              <a:t>ostáva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hladká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Plodý</a:t>
            </a:r>
            <a:r>
              <a:rPr lang="sk-SK" sz="2000" dirty="0" smtClean="0"/>
              <a:t> sú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rojhranné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nažky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známe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bukvice</a:t>
            </a:r>
            <a:r>
              <a:rPr lang="en-US" sz="2000" dirty="0" smtClean="0"/>
              <a:t>), </a:t>
            </a:r>
            <a:r>
              <a:rPr lang="en-US" sz="2000" dirty="0" err="1" smtClean="0"/>
              <a:t>hnedé</a:t>
            </a:r>
            <a:r>
              <a:rPr lang="en-US" sz="2000" dirty="0" smtClean="0"/>
              <a:t>,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uložené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2 </a:t>
            </a:r>
            <a:r>
              <a:rPr lang="sk-SK" sz="2000" dirty="0" smtClean="0"/>
              <a:t>v </a:t>
            </a:r>
            <a:r>
              <a:rPr lang="en-US" sz="2000" dirty="0" err="1" smtClean="0"/>
              <a:t>drevnatej</a:t>
            </a:r>
            <a:r>
              <a:rPr lang="en-US" sz="2000" dirty="0" smtClean="0"/>
              <a:t> </a:t>
            </a:r>
            <a:r>
              <a:rPr lang="en-US" sz="2000" dirty="0" err="1" smtClean="0"/>
              <a:t>ostnatej</a:t>
            </a:r>
            <a:r>
              <a:rPr lang="en-US" sz="2000" dirty="0" smtClean="0"/>
              <a:t> </a:t>
            </a:r>
            <a:r>
              <a:rPr lang="en-US" sz="2000" dirty="0" err="1" smtClean="0"/>
              <a:t>čiaške</a:t>
            </a:r>
            <a:r>
              <a:rPr lang="en-US" sz="2000" dirty="0" smtClean="0"/>
              <a:t> 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oceánska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tieňomilná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značne</a:t>
            </a:r>
            <a:r>
              <a:rPr lang="en-US" sz="2000" dirty="0" smtClean="0"/>
              <a:t> </a:t>
            </a:r>
            <a:r>
              <a:rPr lang="en-US" sz="2000" dirty="0" err="1" smtClean="0"/>
              <a:t>tienivá</a:t>
            </a:r>
            <a:r>
              <a:rPr lang="en-US" sz="2000" dirty="0" smtClean="0"/>
              <a:t> </a:t>
            </a:r>
            <a:r>
              <a:rPr lang="en-US" sz="2000" dirty="0" err="1" smtClean="0"/>
              <a:t>drevina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Slovensku</a:t>
            </a:r>
            <a:r>
              <a:rPr lang="en-US" sz="2000" dirty="0" smtClean="0"/>
              <a:t> je </a:t>
            </a:r>
            <a:r>
              <a:rPr lang="en-US" sz="2000" dirty="0" err="1" smtClean="0"/>
              <a:t>najviac</a:t>
            </a:r>
            <a:r>
              <a:rPr lang="en-US" sz="2000" dirty="0" smtClean="0"/>
              <a:t> </a:t>
            </a:r>
            <a:r>
              <a:rPr lang="en-US" sz="2000" dirty="0" err="1" smtClean="0"/>
              <a:t>zastúpenou</a:t>
            </a:r>
            <a:r>
              <a:rPr lang="en-US" sz="2000" dirty="0" smtClean="0"/>
              <a:t> </a:t>
            </a:r>
            <a:r>
              <a:rPr lang="en-US" sz="2000" dirty="0" err="1" smtClean="0"/>
              <a:t>drevinou</a:t>
            </a:r>
            <a:endParaRPr lang="en-US" sz="2000" dirty="0"/>
          </a:p>
        </p:txBody>
      </p:sp>
      <p:sp>
        <p:nvSpPr>
          <p:cNvPr id="8" name="Zástupný symbol pro obsah 5"/>
          <p:cNvSpPr>
            <a:spLocks noGrp="1"/>
          </p:cNvSpPr>
          <p:nvPr>
            <p:ph sz="quarter" idx="2"/>
          </p:nvPr>
        </p:nvSpPr>
        <p:spPr>
          <a:xfrm>
            <a:off x="4645025" y="857250"/>
            <a:ext cx="4041775" cy="5715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000" smtClean="0"/>
              <a:t>Listy sú </a:t>
            </a:r>
            <a:r>
              <a:rPr lang="en-US" sz="2000" smtClean="0"/>
              <a:t>vajcovité, zahrotené, s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pílovitým</a:t>
            </a:r>
            <a:r>
              <a:rPr lang="en-US" sz="2000" smtClean="0"/>
              <a:t> okrajom a výrazne vystupujúcimi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žilkami</a:t>
            </a:r>
            <a:r>
              <a:rPr lang="en-US" sz="2000" smtClean="0"/>
              <a:t>, v mladosti sú "poskladané" pozdĺž žiliek</a:t>
            </a:r>
            <a:endParaRPr lang="sk-SK" sz="2000" smtClean="0"/>
          </a:p>
          <a:p>
            <a:pPr eaLnBrk="1" hangingPunct="1">
              <a:defRPr/>
            </a:pPr>
            <a:r>
              <a:rPr lang="en-US" sz="2000" smtClean="0"/>
              <a:t>kôra hladká spočiatku červenohnedá, neskôr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sivohnedá</a:t>
            </a:r>
            <a:r>
              <a:rPr lang="en-US" sz="2000" smtClean="0"/>
              <a:t>, hladká</a:t>
            </a:r>
            <a:r>
              <a:rPr lang="sk-SK" sz="2000" smtClean="0"/>
              <a:t>, so </a:t>
            </a:r>
            <a:r>
              <a:rPr lang="en-US" sz="2000" smtClean="0"/>
              <a:t>svetlejšími žltkastými pásmi, ktoré kmeňom dávajú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žilnatý vzhľad</a:t>
            </a:r>
            <a:endParaRPr lang="sk-SK" sz="2000" b="1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2000" smtClean="0"/>
              <a:t>u nás je považovaný za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teplomilný</a:t>
            </a:r>
            <a:r>
              <a:rPr lang="en-US" sz="2000" smtClean="0"/>
              <a:t>, v skutočnosti je však mrazuvzdornejší než buk</a:t>
            </a:r>
            <a:r>
              <a:rPr lang="sk-SK" sz="2000" smtClean="0"/>
              <a:t>, v</a:t>
            </a:r>
            <a:r>
              <a:rPr lang="en-US" sz="2000" smtClean="0"/>
              <a:t> bučinách sa nepresadzuje len kvôli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nižšiemu vzrastu</a:t>
            </a:r>
            <a:r>
              <a:rPr lang="en-US" sz="2000" smtClean="0"/>
              <a:t>.</a:t>
            </a:r>
            <a:endParaRPr lang="en-US" sz="2000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 descr="Fagus.sylvatica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643313"/>
            <a:ext cx="426085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2" descr="Fagus_sylvatica_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4238625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3" descr="00183J1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5715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4" descr="European_Hornbeam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429000"/>
            <a:ext cx="3571875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0063" y="142875"/>
            <a:ext cx="4040187" cy="750888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Picea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abies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smrk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ztepilý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42875"/>
            <a:ext cx="4041775" cy="750888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Abies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(jedle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bělokorá</a:t>
            </a:r>
            <a:r>
              <a:rPr lang="cs-CZ" sz="2800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sk-SK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28625" y="928688"/>
            <a:ext cx="4040188" cy="5572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/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ostrým</a:t>
            </a:r>
            <a:r>
              <a:rPr lang="en-US" sz="2000" dirty="0" smtClean="0"/>
              <a:t> </a:t>
            </a:r>
            <a:r>
              <a:rPr lang="en-US" sz="2000" dirty="0" err="1" smtClean="0"/>
              <a:t>vrcholcom</a:t>
            </a:r>
            <a:r>
              <a:rPr lang="en-US" sz="2000" dirty="0" smtClean="0"/>
              <a:t>, </a:t>
            </a:r>
            <a:r>
              <a:rPr lang="en-US" sz="2000" dirty="0" err="1" smtClean="0"/>
              <a:t>rôzne</a:t>
            </a:r>
            <a:r>
              <a:rPr lang="en-US" sz="2000" dirty="0" smtClean="0"/>
              <a:t> </a:t>
            </a:r>
            <a:r>
              <a:rPr lang="en-US" sz="2000" dirty="0" err="1" smtClean="0"/>
              <a:t>typy</a:t>
            </a:r>
            <a:r>
              <a:rPr lang="en-US" sz="2000" dirty="0" smtClean="0"/>
              <a:t> </a:t>
            </a:r>
            <a:r>
              <a:rPr lang="en-US" sz="2000" dirty="0" err="1" smtClean="0"/>
              <a:t>vetvenia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en-US" sz="2000" dirty="0" err="1" smtClean="0"/>
              <a:t>spočiatku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červenohnedá</a:t>
            </a:r>
            <a:r>
              <a:rPr lang="en-US" sz="2000" dirty="0" smtClean="0"/>
              <a:t>, </a:t>
            </a:r>
            <a:r>
              <a:rPr lang="en-US" sz="2000" dirty="0" err="1" smtClean="0"/>
              <a:t>hladká</a:t>
            </a:r>
            <a:r>
              <a:rPr lang="en-US" sz="2000" dirty="0" smtClean="0"/>
              <a:t>, </a:t>
            </a:r>
            <a:r>
              <a:rPr lang="en-US" sz="2000" dirty="0" err="1" smtClean="0"/>
              <a:t>mierne</a:t>
            </a:r>
            <a:r>
              <a:rPr lang="en-US" sz="2000" dirty="0" smtClean="0"/>
              <a:t> </a:t>
            </a:r>
            <a:r>
              <a:rPr lang="en-US" sz="2000" dirty="0" err="1" smtClean="0"/>
              <a:t>šupinatá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vytvára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hnedá</a:t>
            </a:r>
            <a:r>
              <a:rPr lang="en-US" sz="2000" dirty="0" smtClean="0"/>
              <a:t>, </a:t>
            </a:r>
            <a:r>
              <a:rPr lang="en-US" sz="2000" dirty="0" err="1" smtClean="0"/>
              <a:t>odlupjúca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v "</a:t>
            </a:r>
            <a:r>
              <a:rPr lang="en-US" sz="2000" dirty="0" err="1" smtClean="0"/>
              <a:t>peniažtekoch</a:t>
            </a:r>
            <a:r>
              <a:rPr lang="en-US" sz="2000" dirty="0" smtClean="0"/>
              <a:t>"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ihlice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skrutkovito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postavené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zahrotené</a:t>
            </a:r>
            <a:r>
              <a:rPr lang="en-US" sz="2000" dirty="0" smtClean="0"/>
              <a:t>, </a:t>
            </a:r>
            <a:r>
              <a:rPr lang="en-US" sz="2000" dirty="0" err="1" smtClean="0"/>
              <a:t>pichľavé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báze</a:t>
            </a:r>
            <a:r>
              <a:rPr lang="en-US" sz="2000" dirty="0" smtClean="0"/>
              <a:t> </a:t>
            </a:r>
            <a:r>
              <a:rPr lang="en-US" sz="2000" dirty="0" err="1" smtClean="0"/>
              <a:t>zúžené</a:t>
            </a:r>
            <a:r>
              <a:rPr lang="en-US" sz="2000" dirty="0" smtClean="0"/>
              <a:t>, </a:t>
            </a:r>
            <a:r>
              <a:rPr lang="en-US" sz="2000" dirty="0" err="1" smtClean="0"/>
              <a:t>mierne</a:t>
            </a:r>
            <a:r>
              <a:rPr lang="en-US" sz="2000" dirty="0" smtClean="0"/>
              <a:t> </a:t>
            </a:r>
            <a:r>
              <a:rPr lang="en-US" sz="2000" dirty="0" err="1" smtClean="0"/>
              <a:t>prehnuté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š</a:t>
            </a:r>
            <a:r>
              <a:rPr lang="en-US" sz="2000" dirty="0" err="1" smtClean="0"/>
              <a:t>išky</a:t>
            </a:r>
            <a:r>
              <a:rPr lang="sk-SK" sz="2000" dirty="0" smtClean="0"/>
              <a:t> sú</a:t>
            </a:r>
            <a:r>
              <a:rPr lang="en-US" sz="2000" dirty="0" smtClean="0"/>
              <a:t> </a:t>
            </a:r>
            <a:r>
              <a:rPr lang="en-US" sz="2000" dirty="0" err="1" smtClean="0"/>
              <a:t>nerozpadavé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konároch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p</a:t>
            </a:r>
            <a:r>
              <a:rPr lang="en-US" sz="2000" dirty="0" err="1" smtClean="0"/>
              <a:t>ôvodný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vyšších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polohách</a:t>
            </a:r>
            <a:r>
              <a:rPr lang="en-US" sz="2000" dirty="0" smtClean="0"/>
              <a:t>, </a:t>
            </a:r>
            <a:r>
              <a:rPr lang="en-US" sz="2000" dirty="0" err="1" smtClean="0"/>
              <a:t>hojne</a:t>
            </a:r>
            <a:r>
              <a:rPr lang="en-US" sz="2000" dirty="0" smtClean="0"/>
              <a:t> </a:t>
            </a:r>
            <a:r>
              <a:rPr lang="en-US" sz="2000" dirty="0" err="1" smtClean="0"/>
              <a:t>vysádzaný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nižšie</a:t>
            </a:r>
            <a:r>
              <a:rPr lang="sk-SK" sz="2000" dirty="0" smtClean="0"/>
              <a:t>, </a:t>
            </a:r>
            <a:r>
              <a:rPr lang="en-US" sz="2000" dirty="0" err="1" smtClean="0"/>
              <a:t>posledných</a:t>
            </a:r>
            <a:r>
              <a:rPr lang="en-US" sz="2000" dirty="0" smtClean="0"/>
              <a:t> </a:t>
            </a:r>
            <a:r>
              <a:rPr lang="en-US" sz="2000" dirty="0" err="1" smtClean="0"/>
              <a:t>rokoch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dirty="0" err="1" smtClean="0"/>
              <a:t>odumiera</a:t>
            </a:r>
            <a:r>
              <a:rPr lang="en-US" sz="2000" dirty="0" smtClean="0"/>
              <a:t> </a:t>
            </a:r>
            <a:r>
              <a:rPr lang="en-US" sz="2000" dirty="0" err="1" smtClean="0"/>
              <a:t>vplyvom</a:t>
            </a:r>
            <a:r>
              <a:rPr lang="en-US" sz="2000" dirty="0" smtClean="0"/>
              <a:t> </a:t>
            </a:r>
            <a:r>
              <a:rPr lang="en-US" sz="2000" dirty="0" err="1" smtClean="0"/>
              <a:t>kombinácie</a:t>
            </a:r>
            <a:r>
              <a:rPr lang="en-US" sz="2000" dirty="0" smtClean="0"/>
              <a:t> </a:t>
            </a:r>
            <a:r>
              <a:rPr lang="en-US" sz="2000" dirty="0" err="1" smtClean="0"/>
              <a:t>rôznych</a:t>
            </a:r>
            <a:r>
              <a:rPr lang="en-US" sz="2000" dirty="0" smtClean="0"/>
              <a:t> </a:t>
            </a:r>
            <a:r>
              <a:rPr lang="en-US" sz="2000" dirty="0" err="1" smtClean="0"/>
              <a:t>faktorov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600075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/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tupým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plochým</a:t>
            </a:r>
            <a:r>
              <a:rPr lang="en-US" sz="2000" dirty="0" smtClean="0"/>
              <a:t> </a:t>
            </a:r>
            <a:r>
              <a:rPr lang="en-US" sz="2000" dirty="0" err="1" smtClean="0"/>
              <a:t>vrcholcom</a:t>
            </a:r>
            <a:r>
              <a:rPr lang="en-US" sz="2000" dirty="0" smtClean="0"/>
              <a:t> (</a:t>
            </a:r>
            <a:r>
              <a:rPr lang="en-US" sz="2000" dirty="0" err="1" smtClean="0"/>
              <a:t>tzv</a:t>
            </a:r>
            <a:r>
              <a:rPr lang="en-US" sz="2000" dirty="0" smtClean="0"/>
              <a:t>. </a:t>
            </a:r>
            <a:r>
              <a:rPr lang="en-US" sz="2000" dirty="0" err="1" smtClean="0"/>
              <a:t>bocianie</a:t>
            </a:r>
            <a:r>
              <a:rPr lang="en-US" sz="2000" dirty="0" smtClean="0"/>
              <a:t> </a:t>
            </a:r>
            <a:r>
              <a:rPr lang="en-US" sz="2000" dirty="0" err="1" smtClean="0"/>
              <a:t>hniezdo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hladká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bielosivá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tvorí</a:t>
            </a:r>
            <a:r>
              <a:rPr lang="en-US" sz="2000" dirty="0" smtClean="0"/>
              <a:t> </a:t>
            </a:r>
            <a:r>
              <a:rPr lang="en-US" sz="2000" dirty="0" err="1" smtClean="0"/>
              <a:t>hrubo</a:t>
            </a:r>
            <a:r>
              <a:rPr lang="en-US" sz="2000" dirty="0" smtClean="0"/>
              <a:t> </a:t>
            </a:r>
            <a:r>
              <a:rPr lang="en-US" sz="2000" dirty="0" err="1" smtClean="0"/>
              <a:t>šupinovitú</a:t>
            </a:r>
            <a:r>
              <a:rPr lang="en-US" sz="2000" dirty="0" smtClean="0"/>
              <a:t> </a:t>
            </a:r>
            <a:r>
              <a:rPr lang="en-US" sz="2000" dirty="0" err="1" smtClean="0"/>
              <a:t>borku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ihlice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ploské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sk-SK" sz="2000" dirty="0" smtClean="0"/>
              <a:t> </a:t>
            </a:r>
            <a:r>
              <a:rPr lang="en-US" sz="2000" dirty="0" err="1" smtClean="0"/>
              <a:t>zatienených</a:t>
            </a:r>
            <a:r>
              <a:rPr lang="sk-SK" sz="2000" dirty="0" smtClean="0"/>
              <a:t> konároch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2 </a:t>
            </a:r>
            <a:r>
              <a:rPr lang="en-US" sz="2000" dirty="0" err="1" smtClean="0"/>
              <a:t>radoch</a:t>
            </a:r>
            <a:r>
              <a:rPr lang="en-US" sz="2000" dirty="0" smtClean="0"/>
              <a:t>, </a:t>
            </a:r>
            <a:r>
              <a:rPr lang="en-US" sz="2000" b="1" u="sng" dirty="0" err="1" smtClean="0"/>
              <a:t>tupé</a:t>
            </a:r>
            <a:r>
              <a:rPr lang="en-US" sz="2000" dirty="0" smtClean="0"/>
              <a:t>, </a:t>
            </a:r>
            <a:r>
              <a:rPr lang="en-US" sz="2000" dirty="0" err="1" smtClean="0"/>
              <a:t>nepichľavé</a:t>
            </a:r>
            <a:r>
              <a:rPr lang="sk-SK" sz="2000" dirty="0" smtClean="0"/>
              <a:t>, </a:t>
            </a:r>
            <a:br>
              <a:rPr lang="sk-SK" sz="2000" dirty="0" smtClean="0"/>
            </a:br>
            <a:r>
              <a:rPr lang="pl-PL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výrazné pásy prieduchov na spodnej strane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š</a:t>
            </a:r>
            <a:r>
              <a:rPr lang="en-US" sz="2000" dirty="0" err="1" smtClean="0"/>
              <a:t>išky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konároch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stoja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rozpadajú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strome</a:t>
            </a:r>
            <a:r>
              <a:rPr lang="en-US" sz="2000" dirty="0" smtClean="0"/>
              <a:t> a </a:t>
            </a:r>
            <a:r>
              <a:rPr lang="en-US" sz="2000" dirty="0" err="1" smtClean="0"/>
              <a:t>zanechávajú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sebe</a:t>
            </a:r>
            <a:r>
              <a:rPr lang="en-US" sz="2000" dirty="0" smtClean="0"/>
              <a:t> </a:t>
            </a:r>
            <a:r>
              <a:rPr lang="en-US" sz="2000" dirty="0" err="1" smtClean="0"/>
              <a:t>vretená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p</a:t>
            </a:r>
            <a:r>
              <a:rPr lang="en-US" sz="2000" dirty="0" err="1" smtClean="0"/>
              <a:t>ôvodná</a:t>
            </a:r>
            <a:r>
              <a:rPr lang="en-US" sz="2000" dirty="0" smtClean="0"/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stredných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horských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polohách</a:t>
            </a:r>
            <a:r>
              <a:rPr lang="en-US" sz="2000" dirty="0" smtClean="0"/>
              <a:t>, </a:t>
            </a:r>
            <a:r>
              <a:rPr lang="en-US" sz="2000" dirty="0" err="1" smtClean="0"/>
              <a:t>dobre</a:t>
            </a:r>
            <a:r>
              <a:rPr lang="en-US" sz="2000" dirty="0" smtClean="0"/>
              <a:t> </a:t>
            </a:r>
            <a:r>
              <a:rPr lang="en-US" sz="2000" dirty="0" err="1" smtClean="0"/>
              <a:t>znáša</a:t>
            </a:r>
            <a:r>
              <a:rPr lang="en-US" sz="2000" dirty="0" smtClean="0"/>
              <a:t> </a:t>
            </a:r>
            <a:r>
              <a:rPr lang="en-US" sz="2000" dirty="0" err="1" smtClean="0"/>
              <a:t>zátieň</a:t>
            </a:r>
            <a:r>
              <a:rPr lang="en-US" sz="2000" dirty="0" smtClean="0"/>
              <a:t> </a:t>
            </a:r>
            <a:r>
              <a:rPr lang="en-US" sz="2000" dirty="0" err="1" smtClean="0"/>
              <a:t>iných</a:t>
            </a:r>
            <a:r>
              <a:rPr lang="en-US" sz="2000" dirty="0" smtClean="0"/>
              <a:t> </a:t>
            </a:r>
            <a:r>
              <a:rPr lang="en-US" sz="2000" dirty="0" err="1" smtClean="0"/>
              <a:t>drevín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Ulmus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glabra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Ulmus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laevis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Ulmus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carpinifolia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BRESTOV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2"/>
          <p:cNvSpPr txBox="1">
            <a:spLocks/>
          </p:cNvSpPr>
          <p:nvPr/>
        </p:nvSpPr>
        <p:spPr>
          <a:xfrm>
            <a:off x="428625" y="285750"/>
            <a:ext cx="4040188" cy="6794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Ulmus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glabra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jilm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horský)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Zástupný symbol pro text 3"/>
          <p:cNvSpPr txBox="1">
            <a:spLocks/>
          </p:cNvSpPr>
          <p:nvPr/>
        </p:nvSpPr>
        <p:spPr>
          <a:xfrm>
            <a:off x="4643438" y="285750"/>
            <a:ext cx="404177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Ulmus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laevis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jilm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vaz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Zástupný symbol pro obsah 4"/>
          <p:cNvSpPr>
            <a:spLocks noGrp="1"/>
          </p:cNvSpPr>
          <p:nvPr>
            <p:ph sz="quarter" idx="1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obrátenovajcovité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dvojito</a:t>
            </a:r>
            <a:r>
              <a:rPr lang="en-US" sz="2000" dirty="0" smtClean="0"/>
              <a:t> </a:t>
            </a:r>
            <a:r>
              <a:rPr lang="en-US" sz="2000" dirty="0" err="1" smtClean="0"/>
              <a:t>pílovitý</a:t>
            </a:r>
            <a:r>
              <a:rPr lang="en-US" sz="2000" dirty="0" smtClean="0"/>
              <a:t> </a:t>
            </a:r>
            <a:r>
              <a:rPr lang="en-US" sz="2000" dirty="0" err="1" smtClean="0"/>
              <a:t>okraj</a:t>
            </a:r>
            <a:r>
              <a:rPr lang="en-US" sz="2000" dirty="0" smtClean="0"/>
              <a:t>;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(</a:t>
            </a:r>
            <a:r>
              <a:rPr lang="en-US" sz="2000" dirty="0" err="1" smtClean="0"/>
              <a:t>nie</a:t>
            </a:r>
            <a:r>
              <a:rPr lang="en-US" sz="2000" dirty="0" smtClean="0"/>
              <a:t> </a:t>
            </a:r>
            <a:r>
              <a:rPr lang="en-US" sz="2000" dirty="0" err="1" smtClean="0"/>
              <a:t>vždy</a:t>
            </a:r>
            <a:r>
              <a:rPr lang="en-US" sz="2000" dirty="0" smtClean="0"/>
              <a:t>)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troma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alebo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piatimi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špičkami</a:t>
            </a:r>
            <a:r>
              <a:rPr lang="en-US" sz="2000" dirty="0" smtClean="0"/>
              <a:t>, </a:t>
            </a:r>
            <a:r>
              <a:rPr lang="en-US" sz="2000" dirty="0" err="1" smtClean="0"/>
              <a:t>báza</a:t>
            </a:r>
            <a:r>
              <a:rPr lang="en-US" sz="2000" dirty="0" smtClean="0"/>
              <a:t> </a:t>
            </a:r>
            <a:r>
              <a:rPr lang="en-US" sz="2000" dirty="0" err="1" smtClean="0"/>
              <a:t>takmer</a:t>
            </a:r>
            <a:r>
              <a:rPr lang="en-US" sz="2000" dirty="0" smtClean="0"/>
              <a:t> </a:t>
            </a:r>
            <a:r>
              <a:rPr lang="en-US" sz="2000" dirty="0" err="1" smtClean="0"/>
              <a:t>nebýva</a:t>
            </a:r>
            <a:r>
              <a:rPr lang="en-US" sz="2000" dirty="0" smtClean="0"/>
              <a:t> </a:t>
            </a:r>
            <a:r>
              <a:rPr lang="en-US" sz="2000" dirty="0" err="1" smtClean="0"/>
              <a:t>asymetrická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zväzočkoch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objavujú</a:t>
            </a:r>
            <a:r>
              <a:rPr lang="en-US" sz="2000" dirty="0" smtClean="0"/>
              <a:t> </a:t>
            </a:r>
            <a:r>
              <a:rPr lang="en-US" sz="2000" dirty="0" err="1" smtClean="0"/>
              <a:t>pred</a:t>
            </a:r>
            <a:r>
              <a:rPr lang="en-US" sz="2000" dirty="0" smtClean="0"/>
              <a:t> </a:t>
            </a:r>
            <a:r>
              <a:rPr lang="en-US" sz="2000" dirty="0" err="1" smtClean="0"/>
              <a:t>rozvíjaním</a:t>
            </a:r>
            <a:r>
              <a:rPr lang="en-US" sz="2000" dirty="0" smtClean="0"/>
              <a:t> </a:t>
            </a:r>
            <a:r>
              <a:rPr lang="en-US" sz="2000" dirty="0" err="1" smtClean="0"/>
              <a:t>listov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 </a:t>
            </a:r>
            <a:r>
              <a:rPr lang="sk-SK" sz="2000" dirty="0" err="1" smtClean="0"/>
              <a:t>plodý</a:t>
            </a:r>
            <a:r>
              <a:rPr lang="sk-SK" sz="2000" dirty="0" smtClean="0"/>
              <a:t>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dookola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krídlaté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nažky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dirty="0" err="1" smtClean="0"/>
              <a:t>uprostred</a:t>
            </a:r>
            <a:r>
              <a:rPr lang="en-US" sz="2000" dirty="0" smtClean="0"/>
              <a:t> </a:t>
            </a:r>
            <a:r>
              <a:rPr lang="en-US" sz="2000" dirty="0" err="1" smtClean="0"/>
              <a:t>blanitého</a:t>
            </a:r>
            <a:r>
              <a:rPr lang="en-US" sz="2000" dirty="0" smtClean="0"/>
              <a:t> </a:t>
            </a:r>
            <a:r>
              <a:rPr lang="en-US" sz="2000" dirty="0" err="1" smtClean="0"/>
              <a:t>priesvitného</a:t>
            </a:r>
            <a:r>
              <a:rPr lang="en-US" sz="2000" dirty="0" smtClean="0"/>
              <a:t> </a:t>
            </a:r>
            <a:r>
              <a:rPr lang="en-US" sz="2000" dirty="0" err="1" smtClean="0"/>
              <a:t>krídla</a:t>
            </a:r>
            <a:r>
              <a:rPr lang="en-US" sz="2000" dirty="0" smtClean="0"/>
              <a:t>, </a:t>
            </a:r>
            <a:r>
              <a:rPr lang="en-US" sz="2000" dirty="0" err="1" smtClean="0"/>
              <a:t>krídlo</a:t>
            </a:r>
            <a:r>
              <a:rPr lang="en-US" sz="2000" dirty="0" smtClean="0"/>
              <a:t> je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zelenkasté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krátke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oceánickejší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, </a:t>
            </a:r>
            <a:r>
              <a:rPr lang="en-US" sz="2000" dirty="0" err="1" smtClean="0"/>
              <a:t>vystupuje</a:t>
            </a:r>
            <a:r>
              <a:rPr lang="en-US" sz="2000" dirty="0" smtClean="0"/>
              <a:t> o </a:t>
            </a:r>
            <a:r>
              <a:rPr lang="en-US" sz="2000" dirty="0" err="1" smtClean="0"/>
              <a:t>čosi</a:t>
            </a:r>
            <a:r>
              <a:rPr lang="en-US" sz="2000" dirty="0" smtClean="0"/>
              <a:t> </a:t>
            </a:r>
            <a:r>
              <a:rPr lang="en-US" sz="2000" dirty="0" err="1" smtClean="0"/>
              <a:t>vyššie</a:t>
            </a:r>
            <a:r>
              <a:rPr lang="en-US" sz="2000" dirty="0" smtClean="0"/>
              <a:t> do </a:t>
            </a:r>
            <a:r>
              <a:rPr lang="en-US" sz="2000" dirty="0" err="1" smtClean="0"/>
              <a:t>hôr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javor</a:t>
            </a:r>
            <a:r>
              <a:rPr lang="en-US" sz="2000" dirty="0" smtClean="0"/>
              <a:t> </a:t>
            </a:r>
            <a:r>
              <a:rPr lang="en-US" sz="2000" dirty="0" err="1" smtClean="0"/>
              <a:t>mliečny</a:t>
            </a:r>
            <a:r>
              <a:rPr lang="en-US" sz="2000" dirty="0" smtClean="0"/>
              <a:t>,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však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v </a:t>
            </a:r>
            <a:r>
              <a:rPr lang="en-US" sz="2000" dirty="0" err="1" smtClean="0"/>
              <a:t>nížinách</a:t>
            </a:r>
            <a:endParaRPr lang="en-US" sz="2000" dirty="0"/>
          </a:p>
        </p:txBody>
      </p:sp>
      <p:sp>
        <p:nvSpPr>
          <p:cNvPr id="8" name="Zástupný symbol pro obsah 5"/>
          <p:cNvSpPr>
            <a:spLocks noGrp="1"/>
          </p:cNvSpPr>
          <p:nvPr>
            <p:ph sz="quarter" idx="2"/>
          </p:nvPr>
        </p:nvSpPr>
        <p:spPr>
          <a:xfrm>
            <a:off x="4645025" y="857250"/>
            <a:ext cx="4041775" cy="5715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obrátenovajcovité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okraj</a:t>
            </a:r>
            <a:r>
              <a:rPr lang="en-US" sz="2000" dirty="0" smtClean="0"/>
              <a:t> </a:t>
            </a:r>
            <a:r>
              <a:rPr lang="en-US" sz="2000" dirty="0" err="1" smtClean="0"/>
              <a:t>dvojitopílovitý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báza</a:t>
            </a:r>
            <a:r>
              <a:rPr lang="en-US" sz="2000" dirty="0" smtClean="0"/>
              <a:t> </a:t>
            </a:r>
            <a:r>
              <a:rPr lang="en-US" sz="2000" dirty="0" err="1" smtClean="0"/>
              <a:t>listu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výrazne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asymetrická</a:t>
            </a:r>
            <a:r>
              <a:rPr lang="en-US" sz="2000" dirty="0" smtClean="0"/>
              <a:t> (</a:t>
            </a:r>
            <a:r>
              <a:rPr lang="en-US" sz="2000" dirty="0" err="1" smtClean="0"/>
              <a:t>jedna</a:t>
            </a:r>
            <a:r>
              <a:rPr lang="en-US" sz="2000" dirty="0" smtClean="0"/>
              <a:t> </a:t>
            </a:r>
            <a:r>
              <a:rPr lang="en-US" sz="2000" dirty="0" err="1" smtClean="0"/>
              <a:t>stana</a:t>
            </a:r>
            <a:r>
              <a:rPr lang="en-US" sz="2000" dirty="0" smtClean="0"/>
              <a:t> </a:t>
            </a:r>
            <a:r>
              <a:rPr lang="en-US" sz="2000" dirty="0" err="1" smtClean="0"/>
              <a:t>zbiehavá</a:t>
            </a:r>
            <a:r>
              <a:rPr lang="en-US" sz="2000" dirty="0" smtClean="0"/>
              <a:t>, </a:t>
            </a:r>
            <a:r>
              <a:rPr lang="en-US" sz="2000" dirty="0" err="1" smtClean="0"/>
              <a:t>druhá</a:t>
            </a:r>
            <a:r>
              <a:rPr lang="en-US" sz="2000" dirty="0" smtClean="0"/>
              <a:t> </a:t>
            </a:r>
            <a:r>
              <a:rPr lang="en-US" sz="2000" dirty="0" err="1" smtClean="0"/>
              <a:t>srdcovitá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sk-SK" sz="2000" dirty="0" smtClean="0"/>
              <a:t> 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riedkych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zväzočkoch</a:t>
            </a:r>
            <a:r>
              <a:rPr lang="en-US" sz="2000" dirty="0" smtClean="0"/>
              <a:t>, </a:t>
            </a:r>
            <a:r>
              <a:rPr lang="en-US" sz="2000" dirty="0" err="1" smtClean="0"/>
              <a:t>kvitne</a:t>
            </a:r>
            <a:r>
              <a:rPr lang="en-US" sz="2000" dirty="0" smtClean="0"/>
              <a:t>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ostatné</a:t>
            </a:r>
            <a:r>
              <a:rPr lang="en-US" sz="2000" dirty="0" smtClean="0"/>
              <a:t> </a:t>
            </a:r>
            <a:r>
              <a:rPr lang="en-US" sz="2000" dirty="0" err="1" smtClean="0"/>
              <a:t>bresty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dookola</a:t>
            </a:r>
            <a:r>
              <a:rPr lang="en-US" sz="2000" dirty="0" smtClean="0"/>
              <a:t> </a:t>
            </a:r>
            <a:r>
              <a:rPr lang="en-US" sz="2000" dirty="0" err="1" smtClean="0"/>
              <a:t>krídlaté</a:t>
            </a:r>
            <a:r>
              <a:rPr lang="en-US" sz="2000" dirty="0" smtClean="0"/>
              <a:t> </a:t>
            </a:r>
            <a:r>
              <a:rPr lang="en-US" sz="2000" dirty="0" err="1" smtClean="0"/>
              <a:t>nažky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dirty="0" err="1" smtClean="0"/>
              <a:t>posunuté</a:t>
            </a:r>
            <a:r>
              <a:rPr lang="en-US" sz="2000" dirty="0" smtClean="0"/>
              <a:t> </a:t>
            </a:r>
            <a:r>
              <a:rPr lang="en-US" sz="2000" dirty="0" err="1" smtClean="0"/>
              <a:t>smerom</a:t>
            </a:r>
            <a:r>
              <a:rPr lang="en-US" sz="2000" dirty="0" smtClean="0"/>
              <a:t> k </a:t>
            </a:r>
            <a:r>
              <a:rPr lang="en-US" sz="2000" dirty="0" err="1" smtClean="0"/>
              <a:t>stopke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brvitého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nepriesvitného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krídla</a:t>
            </a:r>
            <a:r>
              <a:rPr lang="en-US" sz="2000" dirty="0" smtClean="0"/>
              <a:t>, </a:t>
            </a:r>
            <a:r>
              <a:rPr lang="en-US" sz="2000" dirty="0" err="1" smtClean="0"/>
              <a:t>súplodia</a:t>
            </a:r>
            <a:r>
              <a:rPr lang="en-US" sz="2000" dirty="0" smtClean="0"/>
              <a:t> </a:t>
            </a:r>
            <a:r>
              <a:rPr lang="en-US" sz="2000" dirty="0" err="1" smtClean="0"/>
              <a:t>relatívne</a:t>
            </a:r>
            <a:r>
              <a:rPr lang="en-US" sz="2000" dirty="0" smtClean="0"/>
              <a:t> </a:t>
            </a:r>
            <a:r>
              <a:rPr lang="en-US" sz="2000" dirty="0" err="1" smtClean="0"/>
              <a:t>chudobné</a:t>
            </a:r>
            <a:r>
              <a:rPr lang="en-US" sz="2000" dirty="0" smtClean="0"/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dlhými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visiacimi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stopkami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kontinentálnejší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vyskytujúci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nížin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vysoko</a:t>
            </a:r>
            <a:r>
              <a:rPr lang="en-US" sz="2000" dirty="0" smtClean="0"/>
              <a:t> do </a:t>
            </a:r>
            <a:r>
              <a:rPr lang="en-US" sz="2000" dirty="0" err="1" smtClean="0"/>
              <a:t>hôr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 descr="ulmus_glab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714625"/>
            <a:ext cx="51435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Obrázek 3" descr="ulmus-glabra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388143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Obrázek 4" descr="Ulmus_glabra-plo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642938"/>
            <a:ext cx="3767137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3" descr="533116778_eef409a5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3946525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4" descr="ulm_laev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643188"/>
            <a:ext cx="482123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2"/>
          <p:cNvSpPr txBox="1">
            <a:spLocks/>
          </p:cNvSpPr>
          <p:nvPr/>
        </p:nvSpPr>
        <p:spPr>
          <a:xfrm>
            <a:off x="428625" y="285750"/>
            <a:ext cx="4286250" cy="67945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Ulmus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minor</a:t>
            </a:r>
            <a:r>
              <a:rPr lang="cs-CZ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(jilm habrolistý)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Zástupný symbol pro obsah 4"/>
          <p:cNvSpPr>
            <a:spLocks noGrp="1"/>
          </p:cNvSpPr>
          <p:nvPr>
            <p:ph sz="quarter" idx="1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obrátenovajcovité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okraj</a:t>
            </a:r>
            <a:r>
              <a:rPr lang="en-US" sz="2000" dirty="0" smtClean="0"/>
              <a:t> </a:t>
            </a:r>
            <a:r>
              <a:rPr lang="en-US" sz="2000" dirty="0" err="1" smtClean="0"/>
              <a:t>dvojitopílovitý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báza</a:t>
            </a:r>
            <a:r>
              <a:rPr lang="en-US" sz="2000" dirty="0" smtClean="0"/>
              <a:t> </a:t>
            </a:r>
            <a:r>
              <a:rPr lang="en-US" sz="2000" dirty="0" err="1" smtClean="0"/>
              <a:t>listu</a:t>
            </a:r>
            <a:r>
              <a:rPr lang="en-US" sz="2000" dirty="0" smtClean="0"/>
              <a:t>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asymetrická</a:t>
            </a:r>
            <a:r>
              <a:rPr lang="en-US" sz="2000" dirty="0" smtClean="0"/>
              <a:t> (</a:t>
            </a:r>
            <a:r>
              <a:rPr lang="en-US" sz="2000" dirty="0" err="1" smtClean="0"/>
              <a:t>menej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u </a:t>
            </a:r>
            <a:r>
              <a:rPr lang="en-US" sz="2000" dirty="0" err="1" smtClean="0"/>
              <a:t>väzu</a:t>
            </a:r>
            <a:r>
              <a:rPr lang="en-US" sz="2000" dirty="0" smtClean="0"/>
              <a:t>), rub </a:t>
            </a:r>
            <a:r>
              <a:rPr lang="en-US" sz="2000" dirty="0" err="1" smtClean="0"/>
              <a:t>listov</a:t>
            </a:r>
            <a:r>
              <a:rPr lang="en-US" sz="2000" dirty="0" smtClean="0"/>
              <a:t> </a:t>
            </a:r>
            <a:r>
              <a:rPr lang="en-US" sz="2000" dirty="0" err="1" smtClean="0"/>
              <a:t>chĺpkatý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zväzočkoch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dookola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krídlaté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nažky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dirty="0" err="1" smtClean="0"/>
              <a:t>posunuté</a:t>
            </a:r>
            <a:r>
              <a:rPr lang="en-US" sz="2000" dirty="0" smtClean="0"/>
              <a:t> </a:t>
            </a:r>
            <a:r>
              <a:rPr lang="en-US" sz="2000" dirty="0" err="1" smtClean="0"/>
              <a:t>smerom</a:t>
            </a:r>
            <a:r>
              <a:rPr lang="en-US" sz="2000" dirty="0" smtClean="0"/>
              <a:t> k </a:t>
            </a:r>
            <a:r>
              <a:rPr lang="en-US" sz="2000" dirty="0" err="1" smtClean="0"/>
              <a:t>hornej</a:t>
            </a:r>
            <a:r>
              <a:rPr lang="en-US" sz="2000" dirty="0" smtClean="0"/>
              <a:t> </a:t>
            </a:r>
            <a:r>
              <a:rPr lang="en-US" sz="2000" dirty="0" err="1" smtClean="0"/>
              <a:t>tretine</a:t>
            </a:r>
            <a:r>
              <a:rPr lang="en-US" sz="2000" dirty="0" smtClean="0"/>
              <a:t> </a:t>
            </a:r>
            <a:r>
              <a:rPr lang="en-US" sz="2000" dirty="0" err="1" smtClean="0"/>
              <a:t>krádla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súplodia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menšie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u </a:t>
            </a:r>
            <a:r>
              <a:rPr lang="en-US" sz="2000" dirty="0" err="1" smtClean="0"/>
              <a:t>bresta</a:t>
            </a:r>
            <a:r>
              <a:rPr lang="en-US" sz="2000" dirty="0" smtClean="0"/>
              <a:t> </a:t>
            </a:r>
            <a:r>
              <a:rPr lang="en-US" sz="2000" dirty="0" err="1" smtClean="0"/>
              <a:t>horského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druh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stanovíšť</a:t>
            </a:r>
            <a:r>
              <a:rPr lang="en-US" sz="2000" dirty="0" smtClean="0"/>
              <a:t>, </a:t>
            </a:r>
            <a:r>
              <a:rPr lang="en-US" sz="2000" dirty="0" err="1" smtClean="0"/>
              <a:t>presychavých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lužných</a:t>
            </a:r>
            <a:r>
              <a:rPr lang="en-US" sz="2000" dirty="0" smtClean="0"/>
              <a:t>, </a:t>
            </a:r>
            <a:r>
              <a:rPr lang="en-US" sz="2000" dirty="0" err="1" smtClean="0"/>
              <a:t>vystupuje</a:t>
            </a:r>
            <a:r>
              <a:rPr lang="en-US" sz="2000" dirty="0" smtClean="0"/>
              <a:t> do </a:t>
            </a:r>
            <a:r>
              <a:rPr lang="en-US" sz="2000" dirty="0" err="1" smtClean="0"/>
              <a:t>cca</a:t>
            </a:r>
            <a:r>
              <a:rPr lang="en-US" sz="2000" dirty="0" smtClean="0"/>
              <a:t> 650 m,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znáša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mierne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zasolenie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pôd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700" name="Obrázek 3" descr="Tree-Ulmus minor05-04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214438"/>
            <a:ext cx="38576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pseudoplatanus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platanoides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campestre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tataricum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AVOROV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Acer </a:t>
            </a: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pseudoplatanus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(javor klen)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Acer </a:t>
            </a: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platanoides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(javor mléč)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dlaňovito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5-dielne </a:t>
            </a:r>
            <a:r>
              <a:rPr lang="en-US" sz="2000" dirty="0" smtClean="0"/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zárezmi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koncami</a:t>
            </a:r>
            <a:r>
              <a:rPr lang="en-US" sz="2000" dirty="0" smtClean="0"/>
              <a:t> </a:t>
            </a:r>
            <a:r>
              <a:rPr lang="en-US" sz="2000" dirty="0" err="1" smtClean="0"/>
              <a:t>lalokmi</a:t>
            </a:r>
            <a:r>
              <a:rPr lang="en-US" sz="2000" dirty="0" smtClean="0"/>
              <a:t> s </a:t>
            </a:r>
            <a:r>
              <a:rPr lang="en-US" sz="2000" dirty="0" err="1" smtClean="0"/>
              <a:t>relatívne</a:t>
            </a:r>
            <a:r>
              <a:rPr lang="en-US" sz="2000" dirty="0" smtClean="0"/>
              <a:t> </a:t>
            </a:r>
            <a:r>
              <a:rPr lang="en-US" sz="2000" dirty="0" err="1" smtClean="0"/>
              <a:t>tupými</a:t>
            </a:r>
            <a:r>
              <a:rPr lang="en-US" sz="2000" dirty="0" smtClean="0"/>
              <a:t> </a:t>
            </a:r>
            <a:r>
              <a:rPr lang="en-US" sz="2000" dirty="0" err="1" smtClean="0"/>
              <a:t>uhlami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visiacich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strapcoch</a:t>
            </a:r>
            <a:r>
              <a:rPr lang="en-US" sz="2000" dirty="0" smtClean="0"/>
              <a:t>, </a:t>
            </a:r>
            <a:r>
              <a:rPr lang="en-US" sz="2000" dirty="0" err="1" smtClean="0"/>
              <a:t>objavujú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jar </a:t>
            </a:r>
            <a:r>
              <a:rPr lang="en-US" sz="2000" dirty="0" err="1" smtClean="0"/>
              <a:t>spoločne</a:t>
            </a:r>
            <a:r>
              <a:rPr lang="en-US" sz="2000" dirty="0" smtClean="0"/>
              <a:t> s </a:t>
            </a:r>
            <a:r>
              <a:rPr lang="en-US" sz="2000" dirty="0" err="1" smtClean="0"/>
              <a:t>listami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dirty="0" err="1" smtClean="0"/>
              <a:t>krídlaté</a:t>
            </a:r>
            <a:r>
              <a:rPr lang="en-US" sz="2000" dirty="0" smtClean="0"/>
              <a:t> </a:t>
            </a:r>
            <a:r>
              <a:rPr lang="en-US" sz="2000" dirty="0" err="1" smtClean="0"/>
              <a:t>dvojnažky</a:t>
            </a:r>
            <a:r>
              <a:rPr lang="en-US" sz="2000" dirty="0" smtClean="0"/>
              <a:t> </a:t>
            </a:r>
            <a:r>
              <a:rPr lang="en-US" sz="2000" dirty="0" err="1" smtClean="0"/>
              <a:t>zvierajúce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uhol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guľaté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oceánickejší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, </a:t>
            </a:r>
            <a:r>
              <a:rPr lang="en-US" sz="2000" dirty="0" err="1" smtClean="0"/>
              <a:t>vystupuje</a:t>
            </a:r>
            <a:r>
              <a:rPr lang="en-US" sz="2000" dirty="0" smtClean="0"/>
              <a:t> o </a:t>
            </a:r>
            <a:r>
              <a:rPr lang="en-US" sz="2000" dirty="0" err="1" smtClean="0"/>
              <a:t>čosi</a:t>
            </a:r>
            <a:r>
              <a:rPr lang="en-US" sz="2000" dirty="0" smtClean="0"/>
              <a:t> </a:t>
            </a:r>
            <a:r>
              <a:rPr lang="en-US" sz="2000" dirty="0" err="1" smtClean="0"/>
              <a:t>vyššie</a:t>
            </a:r>
            <a:r>
              <a:rPr lang="en-US" sz="2000" dirty="0" smtClean="0"/>
              <a:t> do </a:t>
            </a:r>
            <a:r>
              <a:rPr lang="en-US" sz="2000" dirty="0" err="1" smtClean="0"/>
              <a:t>hôr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javor</a:t>
            </a:r>
            <a:r>
              <a:rPr lang="en-US" sz="2000" dirty="0" smtClean="0"/>
              <a:t> </a:t>
            </a:r>
            <a:r>
              <a:rPr lang="en-US" sz="2000" dirty="0" err="1" smtClean="0"/>
              <a:t>mliečny</a:t>
            </a:r>
            <a:r>
              <a:rPr lang="en-US" sz="2000" dirty="0" smtClean="0"/>
              <a:t>,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však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v </a:t>
            </a:r>
            <a:r>
              <a:rPr lang="en-US" sz="2000" dirty="0" err="1" smtClean="0"/>
              <a:t>nížinách</a:t>
            </a:r>
            <a:endParaRPr lang="en-US" sz="2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5025" y="928688"/>
            <a:ext cx="4041775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dlaňovito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5-dielne </a:t>
            </a:r>
            <a:r>
              <a:rPr lang="en-US" sz="2000" dirty="0" smtClean="0"/>
              <a:t>s </a:t>
            </a:r>
            <a:r>
              <a:rPr lang="en-US" sz="2000" dirty="0" err="1" smtClean="0"/>
              <a:t>ostrými</a:t>
            </a:r>
            <a:r>
              <a:rPr lang="en-US" sz="2000" dirty="0" smtClean="0"/>
              <a:t> </a:t>
            </a:r>
            <a:r>
              <a:rPr lang="en-US" sz="2000" dirty="0" err="1" smtClean="0"/>
              <a:t>lalokmi</a:t>
            </a:r>
            <a:r>
              <a:rPr lang="en-US" sz="2000" dirty="0" smtClean="0"/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okrúhymi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zárezmi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objavujú</a:t>
            </a:r>
            <a:r>
              <a:rPr lang="en-US" sz="2000" dirty="0" smtClean="0"/>
              <a:t> </a:t>
            </a:r>
            <a:r>
              <a:rPr lang="en-US" sz="2000" dirty="0" err="1" smtClean="0"/>
              <a:t>pred</a:t>
            </a:r>
            <a:r>
              <a:rPr lang="en-US" sz="2000" dirty="0" smtClean="0"/>
              <a:t> </a:t>
            </a:r>
            <a:r>
              <a:rPr lang="en-US" sz="2000" dirty="0" err="1" smtClean="0"/>
              <a:t>olistením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vzpriamených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metlinách</a:t>
            </a:r>
            <a:r>
              <a:rPr lang="en-US" sz="2000" dirty="0" smtClean="0"/>
              <a:t>, </a:t>
            </a:r>
            <a:r>
              <a:rPr lang="en-US" sz="2000" dirty="0" err="1" smtClean="0"/>
              <a:t>pretrvávajú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do </a:t>
            </a:r>
            <a:r>
              <a:rPr lang="en-US" sz="2000" dirty="0" err="1" smtClean="0"/>
              <a:t>olistenia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krídlaté</a:t>
            </a:r>
            <a:r>
              <a:rPr lang="en-US" sz="2000" dirty="0" smtClean="0"/>
              <a:t> </a:t>
            </a:r>
            <a:r>
              <a:rPr lang="en-US" sz="2000" dirty="0" err="1" smtClean="0"/>
              <a:t>dvojnažky</a:t>
            </a:r>
            <a:r>
              <a:rPr lang="en-US" sz="2000" dirty="0" smtClean="0"/>
              <a:t> </a:t>
            </a:r>
            <a:r>
              <a:rPr lang="en-US" sz="2000" dirty="0" err="1" smtClean="0"/>
              <a:t>zvierajúce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tupý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uhol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ploché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opadávajú</a:t>
            </a:r>
            <a:r>
              <a:rPr lang="en-US" sz="2000" dirty="0" smtClean="0"/>
              <a:t> v </a:t>
            </a:r>
            <a:r>
              <a:rPr lang="en-US" sz="2000" dirty="0" err="1" smtClean="0"/>
              <a:t>strapcoch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dvojiciach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kontinentálnejší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vyskytujúci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nížin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vysoko</a:t>
            </a:r>
            <a:r>
              <a:rPr lang="en-US" sz="2000" dirty="0" smtClean="0"/>
              <a:t> do </a:t>
            </a:r>
            <a:r>
              <a:rPr lang="en-US" sz="2000" dirty="0" err="1" smtClean="0"/>
              <a:t>hôr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3" descr="Acer pseudoplatanus L flo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60775"/>
            <a:ext cx="3786188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5" descr="Sycamore Maple tree flo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57188"/>
            <a:ext cx="44640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ázek 7" descr="Sycamore Map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3214688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ázek 6" descr="Sycamore Maple leav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4071938"/>
            <a:ext cx="312737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Obrázek 8" descr="Acer pseudoplatanus bar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5715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1" descr="Acer.platanoid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442912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Obrázek 3" descr="Acer_platanoides_fruit_k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00313"/>
            <a:ext cx="4329112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Obrázek 4" descr="Acer platanoides-fls-17-04-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571875"/>
            <a:ext cx="39290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2" descr="3427235094_631394a5c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928688"/>
            <a:ext cx="250031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cer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campestre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(javor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babyka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cer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tataricum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(javor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tatarský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javor</a:t>
            </a:r>
            <a:r>
              <a:rPr lang="en-US" sz="2000" dirty="0" smtClean="0"/>
              <a:t> </a:t>
            </a:r>
            <a:r>
              <a:rPr lang="en-US" sz="2000" dirty="0" err="1" smtClean="0"/>
              <a:t>relatívne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s </a:t>
            </a:r>
            <a:r>
              <a:rPr lang="en-US" sz="2000" dirty="0" err="1" smtClean="0"/>
              <a:t>okrúhlymi</a:t>
            </a:r>
            <a:r>
              <a:rPr lang="en-US" sz="2000" dirty="0" smtClean="0"/>
              <a:t> </a:t>
            </a:r>
            <a:r>
              <a:rPr lang="en-US" sz="2000" dirty="0" err="1" smtClean="0"/>
              <a:t>koncami</a:t>
            </a:r>
            <a:r>
              <a:rPr lang="en-US" sz="2000" dirty="0" smtClean="0"/>
              <a:t> </a:t>
            </a:r>
            <a:r>
              <a:rPr lang="en-US" sz="2000" dirty="0" err="1" smtClean="0"/>
              <a:t>lalokov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okrúhlymi</a:t>
            </a:r>
            <a:r>
              <a:rPr lang="en-US" sz="2000" dirty="0" smtClean="0"/>
              <a:t> </a:t>
            </a:r>
            <a:r>
              <a:rPr lang="en-US" sz="2000" dirty="0" err="1" smtClean="0"/>
              <a:t>zárezmi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sk-SK" sz="2000" dirty="0" smtClean="0"/>
              <a:t>s</a:t>
            </a:r>
            <a:r>
              <a:rPr lang="en-US" sz="2000" dirty="0" smtClean="0"/>
              <a:t>a </a:t>
            </a:r>
            <a:r>
              <a:rPr lang="en-US" sz="2000" dirty="0" err="1" smtClean="0"/>
              <a:t>objavujú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rozvití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listov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vzpriamených</a:t>
            </a:r>
            <a:r>
              <a:rPr lang="en-US" sz="2000" dirty="0" smtClean="0"/>
              <a:t> </a:t>
            </a:r>
            <a:r>
              <a:rPr lang="en-US" sz="2000" dirty="0" err="1" smtClean="0"/>
              <a:t>metlinách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dirty="0" err="1" smtClean="0"/>
              <a:t>krídlaté</a:t>
            </a:r>
            <a:r>
              <a:rPr lang="en-US" sz="2000" dirty="0" smtClean="0"/>
              <a:t> </a:t>
            </a:r>
            <a:r>
              <a:rPr lang="en-US" sz="2000" dirty="0" err="1" smtClean="0"/>
              <a:t>dvojnažky</a:t>
            </a:r>
            <a:r>
              <a:rPr lang="en-US" sz="2000" dirty="0" smtClean="0"/>
              <a:t> </a:t>
            </a:r>
            <a:r>
              <a:rPr lang="en-US" sz="2000" dirty="0" err="1" smtClean="0"/>
              <a:t>zvierajúce</a:t>
            </a:r>
            <a:r>
              <a:rPr lang="en-US" sz="2000" dirty="0" smtClean="0"/>
              <a:t> </a:t>
            </a:r>
            <a:r>
              <a:rPr lang="en-US" sz="2000" dirty="0" err="1" smtClean="0"/>
              <a:t>veľmi</a:t>
            </a:r>
            <a:r>
              <a:rPr lang="en-US" sz="2000" dirty="0" smtClean="0"/>
              <a:t> </a:t>
            </a:r>
            <a:r>
              <a:rPr lang="en-US" sz="2000" dirty="0" err="1" smtClean="0"/>
              <a:t>tupý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priamy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uhol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dirty="0" err="1" smtClean="0"/>
              <a:t>ploché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druh</a:t>
            </a:r>
            <a:r>
              <a:rPr lang="en-US" sz="2000" dirty="0" smtClean="0"/>
              <a:t> </a:t>
            </a:r>
            <a:r>
              <a:rPr lang="en-US" sz="2000" dirty="0" err="1" smtClean="0"/>
              <a:t>presychavých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teplých</a:t>
            </a:r>
            <a:r>
              <a:rPr lang="en-US" sz="2000" dirty="0" smtClean="0"/>
              <a:t> </a:t>
            </a:r>
            <a:r>
              <a:rPr lang="en-US" sz="2000" dirty="0" err="1" smtClean="0"/>
              <a:t>stanovíšť</a:t>
            </a:r>
            <a:r>
              <a:rPr lang="en-US" sz="2000" dirty="0" smtClean="0"/>
              <a:t>, </a:t>
            </a:r>
            <a:r>
              <a:rPr lang="en-US" sz="2000" dirty="0" err="1" smtClean="0"/>
              <a:t>najmä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vápencoch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5025" y="928688"/>
            <a:ext cx="4041775" cy="5643562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vajcovité</a:t>
            </a:r>
            <a:r>
              <a:rPr lang="en-US" sz="2000" dirty="0" smtClean="0"/>
              <a:t>,</a:t>
            </a:r>
            <a:r>
              <a:rPr lang="sk-SK" sz="2000" dirty="0" smtClean="0"/>
              <a:t> </a:t>
            </a:r>
            <a:r>
              <a:rPr lang="en-US" sz="2000" dirty="0" smtClean="0"/>
              <a:t>"</a:t>
            </a:r>
            <a:r>
              <a:rPr lang="en-US" sz="2000" dirty="0" err="1" smtClean="0"/>
              <a:t>javorovité</a:t>
            </a:r>
            <a:r>
              <a:rPr lang="en-US" sz="2000" dirty="0" smtClean="0"/>
              <a:t>" </a:t>
            </a:r>
            <a:r>
              <a:rPr lang="en-US" sz="2000" dirty="0" err="1" smtClean="0"/>
              <a:t>laloky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len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nevýrazne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naznačené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dirty="0" err="1" smtClean="0"/>
              <a:t>vyrastajú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vzpriamených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metlinách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dlhých</a:t>
            </a:r>
            <a:r>
              <a:rPr lang="en-US" sz="2000" dirty="0" smtClean="0"/>
              <a:t> </a:t>
            </a:r>
            <a:r>
              <a:rPr lang="en-US" sz="2000" dirty="0" err="1" smtClean="0"/>
              <a:t>stopkách</a:t>
            </a:r>
            <a:r>
              <a:rPr lang="en-US" sz="2000" dirty="0" smtClean="0"/>
              <a:t>, </a:t>
            </a:r>
            <a:r>
              <a:rPr lang="en-US" sz="2000" dirty="0" err="1" smtClean="0"/>
              <a:t>objavujú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neskoro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rozvití</a:t>
            </a:r>
            <a:r>
              <a:rPr lang="en-US" sz="2000" dirty="0" smtClean="0"/>
              <a:t> </a:t>
            </a:r>
            <a:r>
              <a:rPr lang="en-US" sz="2000" dirty="0" err="1" smtClean="0"/>
              <a:t>listov</a:t>
            </a:r>
            <a:r>
              <a:rPr lang="en-US" sz="2000" dirty="0" smtClean="0"/>
              <a:t>,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belavé</a:t>
            </a:r>
            <a:endParaRPr lang="en-US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p</a:t>
            </a:r>
            <a:r>
              <a:rPr lang="en-US" sz="2000" dirty="0" err="1" smtClean="0"/>
              <a:t>lody</a:t>
            </a:r>
            <a:r>
              <a:rPr lang="en-US" sz="2000" dirty="0" smtClean="0"/>
              <a:t> s</a:t>
            </a:r>
            <a:r>
              <a:rPr lang="sk-SK" sz="2000" dirty="0" smtClean="0"/>
              <a:t>ú </a:t>
            </a:r>
            <a:r>
              <a:rPr lang="en-US" sz="2000" dirty="0" err="1" smtClean="0"/>
              <a:t>krídlaté</a:t>
            </a:r>
            <a:r>
              <a:rPr lang="en-US" sz="2000" dirty="0" smtClean="0"/>
              <a:t> </a:t>
            </a:r>
            <a:r>
              <a:rPr lang="en-US" sz="2000" dirty="0" err="1" smtClean="0"/>
              <a:t>dvojnažky</a:t>
            </a:r>
            <a:r>
              <a:rPr lang="en-US" sz="2000" dirty="0" smtClean="0"/>
              <a:t> </a:t>
            </a:r>
            <a:r>
              <a:rPr lang="en-US" sz="2000" dirty="0" err="1" smtClean="0"/>
              <a:t>zvierajúce</a:t>
            </a:r>
            <a:r>
              <a:rPr lang="en-US" sz="2000" dirty="0" smtClean="0"/>
              <a:t> </a:t>
            </a:r>
            <a:r>
              <a:rPr lang="en-US" sz="2000" dirty="0" err="1" smtClean="0"/>
              <a:t>ostrý</a:t>
            </a:r>
            <a:r>
              <a:rPr lang="en-US" sz="2000" dirty="0" smtClean="0"/>
              <a:t> </a:t>
            </a:r>
            <a:r>
              <a:rPr lang="en-US" sz="2000" dirty="0" err="1" smtClean="0"/>
              <a:t>uhol</a:t>
            </a:r>
            <a:r>
              <a:rPr lang="en-US" sz="2000" dirty="0" smtClean="0"/>
              <a:t>, </a:t>
            </a:r>
            <a:r>
              <a:rPr lang="en-US" sz="2000" dirty="0" err="1" smtClean="0"/>
              <a:t>nažky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menej</a:t>
            </a:r>
            <a:r>
              <a:rPr lang="en-US" sz="2000" dirty="0" smtClean="0"/>
              <a:t> </a:t>
            </a:r>
            <a:r>
              <a:rPr lang="en-US" sz="2000" dirty="0" err="1" smtClean="0"/>
              <a:t>guľaté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u </a:t>
            </a:r>
            <a:r>
              <a:rPr lang="en-US" sz="2000" dirty="0" err="1" smtClean="0"/>
              <a:t>javora</a:t>
            </a:r>
            <a:r>
              <a:rPr lang="en-US" sz="2000" dirty="0" smtClean="0"/>
              <a:t> </a:t>
            </a:r>
            <a:r>
              <a:rPr lang="en-US" sz="2000" dirty="0" err="1" smtClean="0"/>
              <a:t>horského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plod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menší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u </a:t>
            </a:r>
            <a:r>
              <a:rPr lang="en-US" sz="2000" dirty="0" err="1" smtClean="0"/>
              <a:t>nás</a:t>
            </a:r>
            <a:r>
              <a:rPr lang="en-US" sz="2000" dirty="0" smtClean="0"/>
              <a:t>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len</a:t>
            </a:r>
            <a:r>
              <a:rPr lang="en-US" sz="2000" dirty="0" smtClean="0"/>
              <a:t> </a:t>
            </a:r>
            <a:r>
              <a:rPr lang="en-US" sz="2000" dirty="0" err="1" smtClean="0"/>
              <a:t>krovitého</a:t>
            </a:r>
            <a:r>
              <a:rPr lang="en-US" sz="2000" dirty="0" smtClean="0"/>
              <a:t> </a:t>
            </a:r>
            <a:r>
              <a:rPr lang="en-US" sz="2000" dirty="0" err="1" smtClean="0"/>
              <a:t>vzrastu</a:t>
            </a:r>
            <a:r>
              <a:rPr lang="en-US" sz="2000" dirty="0" smtClean="0"/>
              <a:t>, v </a:t>
            </a:r>
            <a:r>
              <a:rPr lang="en-US" sz="2000" dirty="0" err="1" smtClean="0"/>
              <a:t>nižších</a:t>
            </a:r>
            <a:r>
              <a:rPr lang="en-US" sz="2000" dirty="0" smtClean="0"/>
              <a:t> </a:t>
            </a:r>
            <a:r>
              <a:rPr lang="en-US" sz="2000" dirty="0" err="1" smtClean="0"/>
              <a:t>polohách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nízky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 descr="Picea ab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14313"/>
            <a:ext cx="307181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Obrázek 2" descr="oth_4610-1_v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500563"/>
            <a:ext cx="30718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ázek 3" descr="Abies_alba_Skalité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14313"/>
            <a:ext cx="307181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ázek 6" descr="abiesalherb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500563"/>
            <a:ext cx="307181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 descr="Acer_tataricum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57188"/>
            <a:ext cx="3786187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Obrázek 2" descr="Acer_tataricumFlw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857625"/>
            <a:ext cx="3786187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Obrázek 3" descr="Acer_campestre_Weinsberg_20070419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4624387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525463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Fraxinus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excelsior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Fraxinus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ornus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ASEŇOV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Fraxinus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excelsior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jasan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ztepilý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Fraxinus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ornus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jasan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zimař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sa </a:t>
            </a:r>
            <a:r>
              <a:rPr lang="en-US" sz="2000" dirty="0" err="1" smtClean="0"/>
              <a:t>rozvíjajú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pomerne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neskoro</a:t>
            </a:r>
            <a:r>
              <a:rPr lang="en-US" sz="2000" dirty="0" smtClean="0"/>
              <a:t>,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perovité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rube </a:t>
            </a:r>
            <a:r>
              <a:rPr lang="en-US" sz="2000" dirty="0" err="1" smtClean="0"/>
              <a:t>spravidel</a:t>
            </a:r>
            <a:r>
              <a:rPr lang="en-US" sz="2000" dirty="0" smtClean="0"/>
              <a:t> </a:t>
            </a:r>
            <a:r>
              <a:rPr lang="en-US" sz="2000" dirty="0" err="1" smtClean="0"/>
              <a:t>spravidla</a:t>
            </a:r>
            <a:r>
              <a:rPr lang="en-US" sz="2000" dirty="0" smtClean="0"/>
              <a:t> </a:t>
            </a:r>
            <a:r>
              <a:rPr lang="en-US" sz="2000" dirty="0" err="1" smtClean="0"/>
              <a:t>lysé</a:t>
            </a:r>
            <a:r>
              <a:rPr lang="en-US" sz="2000" dirty="0" smtClean="0"/>
              <a:t>, </a:t>
            </a:r>
            <a:r>
              <a:rPr lang="en-US" sz="2000" dirty="0" err="1" smtClean="0"/>
              <a:t>niekedy</a:t>
            </a:r>
            <a:r>
              <a:rPr lang="en-US" sz="2000" dirty="0" smtClean="0"/>
              <a:t> </a:t>
            </a:r>
            <a:r>
              <a:rPr lang="en-US" sz="2000" dirty="0" err="1" smtClean="0"/>
              <a:t>však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chlpaté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dirty="0" err="1" smtClean="0"/>
              <a:t>zväčša</a:t>
            </a:r>
            <a:r>
              <a:rPr lang="en-US" sz="2000" dirty="0" smtClean="0"/>
              <a:t> </a:t>
            </a:r>
            <a:r>
              <a:rPr lang="en-US" sz="2000" dirty="0" err="1" smtClean="0"/>
              <a:t>uspo</a:t>
            </a:r>
            <a:r>
              <a:rPr lang="sk-SK" sz="2000" dirty="0" smtClean="0"/>
              <a:t>-</a:t>
            </a:r>
            <a:r>
              <a:rPr lang="en-US" sz="2000" dirty="0" err="1" smtClean="0"/>
              <a:t>riadané</a:t>
            </a:r>
            <a:r>
              <a:rPr lang="en-US" sz="2000" dirty="0" smtClean="0"/>
              <a:t> 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rozkonárenej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metline</a:t>
            </a:r>
            <a:r>
              <a:rPr lang="en-US" sz="2000" dirty="0" smtClean="0"/>
              <a:t>, </a:t>
            </a:r>
            <a:r>
              <a:rPr lang="en-US" sz="2000" dirty="0" err="1" smtClean="0"/>
              <a:t>otvárajú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pred</a:t>
            </a:r>
            <a:r>
              <a:rPr lang="en-US" sz="2000" dirty="0" smtClean="0"/>
              <a:t> </a:t>
            </a:r>
            <a:r>
              <a:rPr lang="en-US" sz="2000" dirty="0" err="1" smtClean="0"/>
              <a:t>rozvinutím</a:t>
            </a:r>
            <a:r>
              <a:rPr lang="en-US" sz="2000" dirty="0" smtClean="0"/>
              <a:t> </a:t>
            </a:r>
            <a:r>
              <a:rPr lang="en-US" sz="2000" dirty="0" err="1" smtClean="0"/>
              <a:t>listov</a:t>
            </a:r>
            <a:r>
              <a:rPr lang="en-US" sz="2000" dirty="0" smtClean="0"/>
              <a:t> a </a:t>
            </a:r>
            <a:r>
              <a:rPr lang="en-US" sz="2000" dirty="0" err="1" smtClean="0"/>
              <a:t>dlho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hlavným</a:t>
            </a:r>
            <a:r>
              <a:rPr lang="en-US" sz="2000" dirty="0" smtClean="0"/>
              <a:t> </a:t>
            </a:r>
            <a:r>
              <a:rPr lang="en-US" sz="2000" dirty="0" err="1" smtClean="0"/>
              <a:t>znakom</a:t>
            </a:r>
            <a:r>
              <a:rPr lang="en-US" sz="2000" dirty="0" smtClean="0"/>
              <a:t> </a:t>
            </a:r>
            <a:r>
              <a:rPr lang="en-US" sz="2000" dirty="0" err="1" smtClean="0"/>
              <a:t>stromu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dirty="0" err="1" smtClean="0"/>
              <a:t>jednokrídla</a:t>
            </a:r>
            <a:r>
              <a:rPr lang="en-US" sz="2000" dirty="0" smtClean="0"/>
              <a:t> </a:t>
            </a:r>
            <a:r>
              <a:rPr lang="en-US" sz="2000" dirty="0" err="1" smtClean="0"/>
              <a:t>nažka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ploché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rovnako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krídlo</a:t>
            </a:r>
            <a:endParaRPr lang="sk-SK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pôvodne</a:t>
            </a:r>
            <a:r>
              <a:rPr lang="en-US" sz="2000" dirty="0" smtClean="0"/>
              <a:t> </a:t>
            </a:r>
            <a:r>
              <a:rPr lang="en-US" sz="2000" dirty="0" err="1" smtClean="0"/>
              <a:t>druh</a:t>
            </a:r>
            <a:r>
              <a:rPr lang="en-US" sz="2000" dirty="0" smtClean="0"/>
              <a:t> </a:t>
            </a:r>
            <a:r>
              <a:rPr lang="en-US" sz="2000" dirty="0" err="1" smtClean="0"/>
              <a:t>svahov</a:t>
            </a:r>
            <a:r>
              <a:rPr lang="en-US" sz="2000" dirty="0" smtClean="0"/>
              <a:t> , </a:t>
            </a:r>
            <a:r>
              <a:rPr lang="en-US" sz="2000" dirty="0" err="1" smtClean="0"/>
              <a:t>častý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sutinách</a:t>
            </a:r>
            <a:r>
              <a:rPr lang="en-US" sz="2000" dirty="0" smtClean="0"/>
              <a:t>, </a:t>
            </a:r>
            <a:r>
              <a:rPr lang="en-US" sz="2000" dirty="0" err="1" smtClean="0"/>
              <a:t>vďaka</a:t>
            </a:r>
            <a:r>
              <a:rPr lang="en-US" sz="2000" dirty="0" smtClean="0"/>
              <a:t> </a:t>
            </a:r>
            <a:r>
              <a:rPr lang="en-US" sz="2000" dirty="0" err="1" smtClean="0"/>
              <a:t>neznalosti</a:t>
            </a:r>
            <a:r>
              <a:rPr lang="en-US" sz="2000" dirty="0" smtClean="0"/>
              <a:t> </a:t>
            </a:r>
            <a:r>
              <a:rPr lang="en-US" sz="2000" dirty="0" err="1" smtClean="0"/>
              <a:t>umelo</a:t>
            </a:r>
            <a:r>
              <a:rPr lang="en-US" sz="2000" dirty="0" smtClean="0"/>
              <a:t> </a:t>
            </a:r>
            <a:r>
              <a:rPr lang="en-US" sz="2000" dirty="0" err="1" smtClean="0"/>
              <a:t>rozšírený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lužné</a:t>
            </a:r>
            <a:r>
              <a:rPr lang="en-US" sz="2000" dirty="0" smtClean="0"/>
              <a:t> </a:t>
            </a:r>
            <a:r>
              <a:rPr lang="en-US" sz="2000" dirty="0" err="1" smtClean="0"/>
              <a:t>stanovištia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5025" y="928688"/>
            <a:ext cx="4041775" cy="5643562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jaseň</a:t>
            </a:r>
            <a:r>
              <a:rPr lang="en-US" sz="2000" dirty="0" smtClean="0"/>
              <a:t> </a:t>
            </a:r>
            <a:r>
              <a:rPr lang="en-US" sz="2000" dirty="0" err="1" smtClean="0"/>
              <a:t>veľmi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výrazné</a:t>
            </a:r>
            <a:r>
              <a:rPr lang="en-US" sz="2000" dirty="0" smtClean="0"/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bohatých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súkvetiach</a:t>
            </a:r>
            <a:r>
              <a:rPr lang="en-US" sz="2000" dirty="0" smtClean="0"/>
              <a:t> (</a:t>
            </a:r>
            <a:r>
              <a:rPr lang="en-US" sz="2000" dirty="0" err="1" smtClean="0"/>
              <a:t>jaseň</a:t>
            </a:r>
            <a:r>
              <a:rPr lang="en-US" sz="2000" dirty="0" smtClean="0"/>
              <a:t> </a:t>
            </a:r>
            <a:r>
              <a:rPr lang="en-US" sz="2000" dirty="0" err="1" smtClean="0"/>
              <a:t>kvetnatý</a:t>
            </a:r>
            <a:r>
              <a:rPr lang="en-US" sz="2000" dirty="0" smtClean="0"/>
              <a:t>), </a:t>
            </a:r>
            <a:r>
              <a:rPr lang="en-US" sz="2000" dirty="0" err="1" smtClean="0"/>
              <a:t>otvárajú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rozvinutí</a:t>
            </a:r>
            <a:r>
              <a:rPr lang="en-US" sz="2000" dirty="0" smtClean="0"/>
              <a:t> </a:t>
            </a:r>
            <a:r>
              <a:rPr lang="en-US" sz="2000" dirty="0" err="1" smtClean="0"/>
              <a:t>listov</a:t>
            </a:r>
            <a:endParaRPr lang="en-US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druh</a:t>
            </a:r>
            <a:r>
              <a:rPr lang="en-US" sz="2000" dirty="0" smtClean="0"/>
              <a:t> </a:t>
            </a:r>
            <a:r>
              <a:rPr lang="en-US" sz="2000" dirty="0" err="1" smtClean="0"/>
              <a:t>presychavých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stanovíšť</a:t>
            </a:r>
            <a:r>
              <a:rPr lang="en-US" sz="2000" dirty="0" smtClean="0"/>
              <a:t>, </a:t>
            </a:r>
            <a:r>
              <a:rPr lang="en-US" sz="2000" dirty="0" err="1" smtClean="0"/>
              <a:t>najmä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vápencoch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 descr="Tree-Fraxinus excelsior-fls-13-05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71813"/>
            <a:ext cx="4595813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Obrázek 3" descr="fraxinus_ornus_240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57188"/>
            <a:ext cx="44989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4" descr="Fraxinus.excelsior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35718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brázek 5" descr="Fraxinus-excelsior_00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000375"/>
            <a:ext cx="30035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525463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Betula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pendula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Betula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pubescens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BRIEZ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Betula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pendula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bříza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bělokorá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Betula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pubescens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bříza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pýřitá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do 30 m, </a:t>
            </a:r>
            <a:r>
              <a:rPr lang="en-US" sz="2000" dirty="0" err="1" smtClean="0"/>
              <a:t>hrubé</a:t>
            </a:r>
            <a:r>
              <a:rPr lang="en-US" sz="2000" dirty="0" smtClean="0"/>
              <a:t> </a:t>
            </a:r>
            <a:r>
              <a:rPr lang="en-US" sz="2000" dirty="0" err="1" smtClean="0"/>
              <a:t>konáre</a:t>
            </a:r>
            <a:r>
              <a:rPr lang="en-US" sz="2000" dirty="0" smtClean="0"/>
              <a:t> </a:t>
            </a:r>
            <a:r>
              <a:rPr lang="en-US" sz="2000" dirty="0" err="1" smtClean="0"/>
              <a:t>vzpriamené</a:t>
            </a:r>
            <a:r>
              <a:rPr lang="en-US" sz="2000" dirty="0" smtClean="0"/>
              <a:t>, </a:t>
            </a:r>
            <a:r>
              <a:rPr lang="en-US" sz="2000" dirty="0" err="1" smtClean="0"/>
              <a:t>koncové</a:t>
            </a:r>
            <a:r>
              <a:rPr lang="en-US" sz="2000" dirty="0" smtClean="0"/>
              <a:t> </a:t>
            </a:r>
            <a:r>
              <a:rPr lang="en-US" sz="2000" dirty="0" err="1" smtClean="0"/>
              <a:t>vetvičky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previsnuté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výhonky</a:t>
            </a:r>
            <a:r>
              <a:rPr lang="en-US" sz="2000" dirty="0" smtClean="0"/>
              <a:t> </a:t>
            </a:r>
            <a:r>
              <a:rPr lang="en-US" sz="2000" dirty="0" err="1" smtClean="0"/>
              <a:t>červenohnedé</a:t>
            </a:r>
            <a:r>
              <a:rPr lang="en-US" sz="2000" dirty="0" smtClean="0"/>
              <a:t>, s </a:t>
            </a:r>
            <a:r>
              <a:rPr lang="en-US" sz="2000" dirty="0" err="1" smtClean="0"/>
              <a:t>bielym</a:t>
            </a:r>
            <a:r>
              <a:rPr lang="en-US" sz="2000" dirty="0" smtClean="0"/>
              <a:t> </a:t>
            </a:r>
            <a:r>
              <a:rPr lang="en-US" sz="2000" dirty="0" err="1" smtClean="0"/>
              <a:t>povlakom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bradavičnaté</a:t>
            </a:r>
            <a:endParaRPr lang="sk-SK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uťaté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trojuholníkovité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špička</a:t>
            </a:r>
            <a:r>
              <a:rPr lang="en-US" sz="2000" dirty="0" smtClean="0"/>
              <a:t> </a:t>
            </a:r>
            <a:r>
              <a:rPr lang="en-US" sz="2000" dirty="0" err="1" smtClean="0"/>
              <a:t>dlhá</a:t>
            </a:r>
            <a:r>
              <a:rPr lang="en-US" sz="2000" dirty="0" smtClean="0"/>
              <a:t>, </a:t>
            </a:r>
            <a:r>
              <a:rPr lang="en-US" sz="2000" dirty="0" err="1" smtClean="0"/>
              <a:t>pretiahnutá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známa</a:t>
            </a:r>
            <a:r>
              <a:rPr lang="en-US" sz="2000" dirty="0" smtClean="0"/>
              <a:t> </a:t>
            </a:r>
            <a:r>
              <a:rPr lang="en-US" sz="2000" dirty="0" err="1" smtClean="0"/>
              <a:t>biela</a:t>
            </a:r>
            <a:r>
              <a:rPr lang="en-US" sz="2000" dirty="0" smtClean="0"/>
              <a:t> </a:t>
            </a:r>
            <a:r>
              <a:rPr lang="en-US" sz="2000" dirty="0" err="1" smtClean="0"/>
              <a:t>kôra</a:t>
            </a:r>
            <a:r>
              <a:rPr lang="en-US" sz="2000" dirty="0" smtClean="0"/>
              <a:t>, v </a:t>
            </a:r>
            <a:r>
              <a:rPr lang="en-US" sz="2000" dirty="0" err="1" smtClean="0"/>
              <a:t>spodnej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časti</a:t>
            </a:r>
            <a:r>
              <a:rPr lang="en-US" sz="2000" dirty="0" smtClean="0"/>
              <a:t> </a:t>
            </a:r>
            <a:r>
              <a:rPr lang="en-US" sz="2000" dirty="0" err="1" smtClean="0"/>
              <a:t>kmeňa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postupne</a:t>
            </a:r>
            <a:r>
              <a:rPr lang="en-US" sz="2000" dirty="0" smtClean="0"/>
              <a:t> </a:t>
            </a:r>
            <a:r>
              <a:rPr lang="en-US" sz="2000" dirty="0" err="1" smtClean="0"/>
              <a:t>tvorí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hrubá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zbrázdená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čierna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borka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nenáročný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pioniersky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s </a:t>
            </a:r>
            <a:r>
              <a:rPr lang="en-US" sz="2000" dirty="0" err="1" smtClean="0"/>
              <a:t>obrovským</a:t>
            </a:r>
            <a:r>
              <a:rPr lang="en-US" sz="2000" dirty="0" smtClean="0"/>
              <a:t> </a:t>
            </a:r>
            <a:r>
              <a:rPr lang="en-US" sz="2000" dirty="0" err="1" smtClean="0"/>
              <a:t>areálom</a:t>
            </a:r>
            <a:r>
              <a:rPr lang="en-US" sz="2000" dirty="0" smtClean="0"/>
              <a:t>,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rašelín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suché</a:t>
            </a:r>
            <a:r>
              <a:rPr lang="en-US" sz="2000" dirty="0" smtClean="0"/>
              <a:t> </a:t>
            </a:r>
            <a:r>
              <a:rPr lang="en-US" sz="2000" dirty="0" err="1" smtClean="0"/>
              <a:t>stanovištia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do 25 m, </a:t>
            </a:r>
            <a:r>
              <a:rPr lang="en-US" sz="2000" dirty="0" err="1" smtClean="0"/>
              <a:t>nepôsobí</a:t>
            </a:r>
            <a:r>
              <a:rPr lang="en-US" sz="2000" dirty="0" smtClean="0"/>
              <a:t> </a:t>
            </a:r>
            <a:r>
              <a:rPr lang="en-US" sz="2000" dirty="0" err="1" smtClean="0"/>
              <a:t>previsnutým</a:t>
            </a:r>
            <a:r>
              <a:rPr lang="en-US" sz="2000" dirty="0" smtClean="0"/>
              <a:t> </a:t>
            </a:r>
            <a:r>
              <a:rPr lang="en-US" sz="2000" dirty="0" err="1" smtClean="0"/>
              <a:t>dojmom</a:t>
            </a:r>
            <a:r>
              <a:rPr lang="en-US" sz="2000" dirty="0" smtClean="0"/>
              <a:t>,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koncové</a:t>
            </a:r>
            <a:r>
              <a:rPr lang="en-US" sz="2000" dirty="0" smtClean="0"/>
              <a:t> </a:t>
            </a:r>
            <a:r>
              <a:rPr lang="en-US" sz="2000" dirty="0" err="1" smtClean="0"/>
              <a:t>vetvičky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rozvetvené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všetkými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smermi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vetvičky</a:t>
            </a:r>
            <a:r>
              <a:rPr lang="en-US" sz="2000" dirty="0" smtClean="0"/>
              <a:t> </a:t>
            </a:r>
            <a:r>
              <a:rPr lang="en-US" sz="2000" dirty="0" err="1" smtClean="0"/>
              <a:t>spočiatku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plstnaté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lysé</a:t>
            </a:r>
            <a:r>
              <a:rPr lang="en-US" sz="2000" dirty="0" smtClean="0"/>
              <a:t> </a:t>
            </a:r>
            <a:r>
              <a:rPr lang="en-US" sz="2000" dirty="0" err="1" smtClean="0"/>
              <a:t>bez</a:t>
            </a:r>
            <a:r>
              <a:rPr lang="en-US" sz="2000" dirty="0" smtClean="0"/>
              <a:t> </a:t>
            </a:r>
            <a:r>
              <a:rPr lang="en-US" sz="2000" dirty="0" err="1" smtClean="0"/>
              <a:t>bradavíc</a:t>
            </a:r>
            <a:r>
              <a:rPr lang="en-US" sz="2000" dirty="0" smtClean="0"/>
              <a:t>, </a:t>
            </a:r>
            <a:r>
              <a:rPr lang="en-US" sz="2000" dirty="0" err="1" smtClean="0"/>
              <a:t>púčiky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plstnaté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okrúhle</a:t>
            </a:r>
            <a:r>
              <a:rPr lang="en-US" sz="2000" dirty="0" smtClean="0"/>
              <a:t>, </a:t>
            </a:r>
            <a:r>
              <a:rPr lang="en-US" sz="2000" dirty="0" err="1" smtClean="0"/>
              <a:t>špička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kratšia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tupšia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en-US" sz="2000" dirty="0" err="1" smtClean="0"/>
              <a:t>biela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územok</a:t>
            </a:r>
            <a:r>
              <a:rPr lang="en-US" sz="2000" dirty="0" smtClean="0"/>
              <a:t>, </a:t>
            </a:r>
            <a:r>
              <a:rPr lang="en-US" sz="2000" dirty="0" err="1" smtClean="0"/>
              <a:t>celkovo</a:t>
            </a:r>
            <a:r>
              <a:rPr lang="en-US" sz="2000" dirty="0" smtClean="0"/>
              <a:t> </a:t>
            </a:r>
            <a:r>
              <a:rPr lang="en-US" sz="2000" dirty="0" err="1" smtClean="0"/>
              <a:t>svetlejšia</a:t>
            </a:r>
            <a:r>
              <a:rPr lang="en-US" sz="2000" dirty="0" smtClean="0"/>
              <a:t> a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kruhovitejšia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en-US" sz="2000" dirty="0" err="1" smtClean="0"/>
              <a:t>vertikálnych</a:t>
            </a:r>
            <a:r>
              <a:rPr lang="en-US" sz="2000" dirty="0" smtClean="0"/>
              <a:t> </a:t>
            </a:r>
            <a:r>
              <a:rPr lang="en-US" sz="2000" dirty="0" err="1" smtClean="0"/>
              <a:t>prasklín</a:t>
            </a:r>
            <a:r>
              <a:rPr lang="en-US" sz="2000" dirty="0" smtClean="0"/>
              <a:t> je </a:t>
            </a:r>
            <a:r>
              <a:rPr lang="en-US" sz="2000" dirty="0" err="1" smtClean="0"/>
              <a:t>menej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/>
              <a:t>u </a:t>
            </a:r>
            <a:r>
              <a:rPr lang="en-US" sz="2000" dirty="0" err="1" smtClean="0"/>
              <a:t>nás</a:t>
            </a:r>
            <a:r>
              <a:rPr lang="en-US" sz="2000" dirty="0" smtClean="0"/>
              <a:t> </a:t>
            </a:r>
            <a:r>
              <a:rPr lang="en-US" sz="2000" dirty="0" err="1" smtClean="0"/>
              <a:t>skôr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vlhkomilná</a:t>
            </a:r>
            <a:r>
              <a:rPr lang="en-US" sz="2000" dirty="0" smtClean="0"/>
              <a:t>, </a:t>
            </a:r>
            <a:r>
              <a:rPr lang="en-US" sz="2000" dirty="0" err="1" smtClean="0"/>
              <a:t>typická</a:t>
            </a:r>
            <a:r>
              <a:rPr lang="en-US" sz="2000" dirty="0" smtClean="0"/>
              <a:t> pre </a:t>
            </a:r>
            <a:r>
              <a:rPr lang="en-US" sz="2000" dirty="0" err="1" smtClean="0"/>
              <a:t>rašeliniská</a:t>
            </a:r>
            <a:r>
              <a:rPr lang="en-US" sz="2000" dirty="0" smtClean="0"/>
              <a:t>, </a:t>
            </a:r>
            <a:r>
              <a:rPr lang="en-US" sz="2000" dirty="0" err="1" smtClean="0"/>
              <a:t>vlhké</a:t>
            </a:r>
            <a:r>
              <a:rPr lang="en-US" sz="2000" dirty="0" smtClean="0"/>
              <a:t> </a:t>
            </a:r>
            <a:r>
              <a:rPr lang="en-US" sz="2000" dirty="0" err="1" smtClean="0"/>
              <a:t>stanovištia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1" descr="Betula_pendula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30464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Obrázek 2" descr="betula-pendula-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071938"/>
            <a:ext cx="292893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Obrázek 3" descr="betula-pubescens-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571750"/>
            <a:ext cx="3175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Obrázek 4" descr="Betula.pubescens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85750"/>
            <a:ext cx="3873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525463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glutinosa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incana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JELŠÍ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glutinosa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olše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lepkavá)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incana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olše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šedá)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do 35 m, </a:t>
            </a:r>
            <a:r>
              <a:rPr lang="en-US" sz="2000" dirty="0" err="1" smtClean="0"/>
              <a:t>pôsobí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mohutnejšie</a:t>
            </a:r>
            <a:r>
              <a:rPr lang="en-US" sz="2000" dirty="0" smtClean="0"/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tmavšie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j. </a:t>
            </a:r>
            <a:r>
              <a:rPr lang="en-US" sz="2000" dirty="0" err="1" smtClean="0"/>
              <a:t>sivá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vajcovité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špičke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zrezané</a:t>
            </a:r>
            <a:r>
              <a:rPr lang="en-US" sz="2000" dirty="0" smtClean="0"/>
              <a:t>, </a:t>
            </a:r>
            <a:r>
              <a:rPr lang="en-US" sz="2000" dirty="0" err="1" smtClean="0"/>
              <a:t>za</a:t>
            </a:r>
            <a:r>
              <a:rPr lang="en-US" sz="2000" dirty="0" smtClean="0"/>
              <a:t> </a:t>
            </a:r>
            <a:r>
              <a:rPr lang="en-US" sz="2000" dirty="0" err="1" smtClean="0"/>
              <a:t>mlada</a:t>
            </a:r>
            <a:r>
              <a:rPr lang="en-US" sz="2000" dirty="0" smtClean="0"/>
              <a:t> </a:t>
            </a:r>
            <a:r>
              <a:rPr lang="en-US" sz="2000" dirty="0" err="1" smtClean="0"/>
              <a:t>lepkavé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en-US" sz="2000" dirty="0" err="1" smtClean="0"/>
              <a:t>zelenohnedá</a:t>
            </a:r>
            <a:r>
              <a:rPr lang="en-US" sz="2000" dirty="0" smtClean="0"/>
              <a:t>, </a:t>
            </a:r>
            <a:r>
              <a:rPr lang="en-US" sz="2000" dirty="0" err="1" smtClean="0"/>
              <a:t>lesklá</a:t>
            </a:r>
            <a:r>
              <a:rPr lang="en-US" sz="2000" dirty="0" smtClean="0"/>
              <a:t> so </a:t>
            </a:r>
            <a:r>
              <a:rPr lang="en-US" sz="2000" dirty="0" err="1" smtClean="0"/>
              <a:t>sveltými</a:t>
            </a:r>
            <a:r>
              <a:rPr lang="en-US" sz="2000" dirty="0" smtClean="0"/>
              <a:t> </a:t>
            </a:r>
            <a:r>
              <a:rPr lang="en-US" sz="2000" dirty="0" err="1" smtClean="0"/>
              <a:t>lenticelami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pomerne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rýchlo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vytvára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borka</a:t>
            </a:r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k-SK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d</a:t>
            </a:r>
            <a:r>
              <a:rPr lang="en-US" sz="2000" dirty="0" err="1" smtClean="0"/>
              <a:t>ruh</a:t>
            </a:r>
            <a:r>
              <a:rPr lang="en-US" sz="2000" dirty="0" smtClean="0"/>
              <a:t> s </a:t>
            </a:r>
            <a:r>
              <a:rPr lang="en-US" sz="2000" dirty="0" err="1" smtClean="0"/>
              <a:t>obrovským</a:t>
            </a:r>
            <a:r>
              <a:rPr lang="en-US" sz="2000" dirty="0" smtClean="0"/>
              <a:t> </a:t>
            </a:r>
            <a:r>
              <a:rPr lang="en-US" sz="2000" dirty="0" err="1" smtClean="0"/>
              <a:t>cirkumpolárnym</a:t>
            </a:r>
            <a:r>
              <a:rPr lang="en-US" sz="2000" dirty="0" smtClean="0"/>
              <a:t> </a:t>
            </a:r>
            <a:r>
              <a:rPr lang="en-US" sz="2000" dirty="0" err="1" smtClean="0"/>
              <a:t>areálom</a:t>
            </a:r>
            <a:r>
              <a:rPr lang="en-US" sz="2000" dirty="0" smtClean="0"/>
              <a:t>, u </a:t>
            </a:r>
            <a:r>
              <a:rPr lang="en-US" sz="2000" dirty="0" err="1" smtClean="0"/>
              <a:t>nás</a:t>
            </a:r>
            <a:r>
              <a:rPr lang="en-US" sz="2000" dirty="0" smtClean="0"/>
              <a:t> </a:t>
            </a:r>
            <a:r>
              <a:rPr lang="en-US" sz="2000" dirty="0" err="1" smtClean="0"/>
              <a:t>najmä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zamokrených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pôdach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vyšších</a:t>
            </a:r>
            <a:r>
              <a:rPr lang="en-US" sz="2000" dirty="0" smtClean="0"/>
              <a:t> </a:t>
            </a:r>
            <a:r>
              <a:rPr lang="en-US" sz="2000" dirty="0" err="1" smtClean="0"/>
              <a:t>polohách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správa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pionierska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lúkach</a:t>
            </a:r>
            <a:r>
              <a:rPr lang="en-US" sz="2000" dirty="0" smtClean="0"/>
              <a:t>, </a:t>
            </a:r>
            <a:r>
              <a:rPr lang="en-US" sz="2000" dirty="0" err="1" smtClean="0"/>
              <a:t>okrajoch</a:t>
            </a:r>
            <a:r>
              <a:rPr lang="en-US" sz="2000" dirty="0" smtClean="0"/>
              <a:t> </a:t>
            </a:r>
            <a:r>
              <a:rPr lang="en-US" sz="2000" dirty="0" err="1" smtClean="0"/>
              <a:t>ciest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do 25 m, </a:t>
            </a:r>
            <a:r>
              <a:rPr lang="en-US" sz="2000" dirty="0" err="1" smtClean="0"/>
              <a:t>celkovo</a:t>
            </a:r>
            <a:r>
              <a:rPr lang="en-US" sz="2000" dirty="0" smtClean="0"/>
              <a:t> </a:t>
            </a:r>
            <a:r>
              <a:rPr lang="en-US" sz="2000" dirty="0" err="1" smtClean="0"/>
              <a:t>pôsobiaci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svetlým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dojmom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dirty="0" err="1" smtClean="0"/>
              <a:t>vajcovité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zahrotené</a:t>
            </a:r>
            <a:r>
              <a:rPr lang="en-US" sz="2000" dirty="0" smtClean="0"/>
              <a:t>, </a:t>
            </a:r>
            <a:r>
              <a:rPr lang="en-US" sz="2000" dirty="0" err="1" smtClean="0"/>
              <a:t>celistvo</a:t>
            </a:r>
            <a:r>
              <a:rPr lang="en-US" sz="2000" dirty="0" smtClean="0"/>
              <a:t> </a:t>
            </a:r>
            <a:r>
              <a:rPr lang="en-US" sz="2000" dirty="0" err="1" smtClean="0"/>
              <a:t>okrajové</a:t>
            </a:r>
            <a:r>
              <a:rPr lang="en-US" sz="2000" dirty="0" smtClean="0"/>
              <a:t>, </a:t>
            </a:r>
            <a:r>
              <a:rPr lang="en-US" sz="2000" dirty="0" err="1" smtClean="0"/>
              <a:t>dvojito</a:t>
            </a:r>
            <a:r>
              <a:rPr lang="en-US" sz="2000" dirty="0" smtClean="0"/>
              <a:t> </a:t>
            </a:r>
            <a:r>
              <a:rPr lang="en-US" sz="2000" dirty="0" err="1" smtClean="0"/>
              <a:t>pílkovité</a:t>
            </a:r>
            <a:r>
              <a:rPr lang="en-US" sz="2000" dirty="0" smtClean="0"/>
              <a:t>, v </a:t>
            </a:r>
            <a:r>
              <a:rPr lang="en-US" sz="2000" dirty="0" err="1" smtClean="0"/>
              <a:t>mladosti</a:t>
            </a:r>
            <a:r>
              <a:rPr lang="en-US" sz="2000" dirty="0" smtClean="0"/>
              <a:t> </a:t>
            </a:r>
            <a:r>
              <a:rPr lang="en-US" sz="2000" dirty="0" err="1" smtClean="0"/>
              <a:t>sivo</a:t>
            </a:r>
            <a:r>
              <a:rPr lang="en-US" sz="2000" dirty="0" smtClean="0"/>
              <a:t> </a:t>
            </a:r>
            <a:r>
              <a:rPr lang="en-US" sz="2000" dirty="0" err="1" smtClean="0"/>
              <a:t>plstnaté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vrchnej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strane</a:t>
            </a:r>
            <a:r>
              <a:rPr lang="en-US" sz="2000" dirty="0" smtClean="0"/>
              <a:t> </a:t>
            </a:r>
            <a:r>
              <a:rPr lang="en-US" sz="2000" dirty="0" err="1" smtClean="0"/>
              <a:t>lysé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sk-SK" sz="2000" dirty="0" smtClean="0"/>
              <a:t>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dlho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hladká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sivá</a:t>
            </a:r>
            <a:r>
              <a:rPr lang="en-US" sz="2000" dirty="0" smtClean="0"/>
              <a:t>, (v </a:t>
            </a:r>
            <a:r>
              <a:rPr lang="en-US" sz="2000" dirty="0" err="1" smtClean="0"/>
              <a:t>maldosti</a:t>
            </a:r>
            <a:r>
              <a:rPr lang="en-US" sz="2000" dirty="0" smtClean="0"/>
              <a:t> </a:t>
            </a:r>
            <a:r>
              <a:rPr lang="en-US" sz="2000" dirty="0" err="1" smtClean="0"/>
              <a:t>sivohnedá</a:t>
            </a:r>
            <a:r>
              <a:rPr lang="en-US" sz="2000" dirty="0" smtClean="0"/>
              <a:t>) </a:t>
            </a:r>
            <a:r>
              <a:rPr lang="en-US" sz="2000" dirty="0" err="1" smtClean="0"/>
              <a:t>borka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nevytvára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skôr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horský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v </a:t>
            </a:r>
            <a:r>
              <a:rPr lang="en-US" sz="2000" dirty="0" err="1" smtClean="0"/>
              <a:t>horách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rovnakých</a:t>
            </a:r>
            <a:r>
              <a:rPr lang="en-US" sz="2000" dirty="0" smtClean="0"/>
              <a:t> </a:t>
            </a:r>
            <a:r>
              <a:rPr lang="en-US" sz="2000" dirty="0" err="1" smtClean="0"/>
              <a:t>stanovištiach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j</a:t>
            </a:r>
            <a:r>
              <a:rPr lang="sk-SK" sz="2000" dirty="0" smtClean="0"/>
              <a:t>.</a:t>
            </a:r>
            <a:r>
              <a:rPr lang="en-US" sz="2000" dirty="0" smtClean="0"/>
              <a:t> </a:t>
            </a:r>
            <a:r>
              <a:rPr lang="sk-SK" sz="2000" dirty="0" smtClean="0"/>
              <a:t>lepkavá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rozdiel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ktorej</a:t>
            </a:r>
            <a:r>
              <a:rPr lang="en-US" sz="2000" dirty="0" smtClean="0"/>
              <a:t> </a:t>
            </a:r>
            <a:r>
              <a:rPr lang="en-US" sz="2000" dirty="0" err="1" smtClean="0"/>
              <a:t>vyžaduje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prúdiacu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podzemnú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vodu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ek 1" descr="Alnus_glutinosa_flow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43313"/>
            <a:ext cx="350043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Obrázek 2" descr="Alnus.glutinosa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14375"/>
            <a:ext cx="399256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Obrázek 3" descr="alnusincanaouaulneblan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928688"/>
            <a:ext cx="358140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28625" y="142875"/>
            <a:ext cx="4040188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Pinus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sylvestris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(borovice lesní)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42875"/>
            <a:ext cx="4041775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Pinus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nigra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borovice </a:t>
            </a:r>
            <a:r>
              <a:rPr lang="sk-SK" sz="280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černá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85750" y="1000125"/>
            <a:ext cx="4040188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riedkou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korunou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žltohnedou</a:t>
            </a:r>
            <a:r>
              <a:rPr lang="en-US" sz="2000" dirty="0" smtClean="0"/>
              <a:t> </a:t>
            </a:r>
            <a:r>
              <a:rPr lang="en-US" sz="2000" dirty="0" err="1" smtClean="0"/>
              <a:t>hornou</a:t>
            </a:r>
            <a:r>
              <a:rPr lang="en-US" sz="2000" dirty="0" smtClean="0"/>
              <a:t> </a:t>
            </a:r>
            <a:r>
              <a:rPr lang="en-US" sz="2000" dirty="0" err="1" smtClean="0"/>
              <a:t>časťou</a:t>
            </a:r>
            <a:r>
              <a:rPr lang="en-US" sz="2000" dirty="0" smtClean="0"/>
              <a:t> </a:t>
            </a:r>
            <a:r>
              <a:rPr lang="en-US" sz="2000" dirty="0" err="1" smtClean="0"/>
              <a:t>kmeňa</a:t>
            </a:r>
            <a:r>
              <a:rPr lang="en-US" sz="2000" dirty="0" smtClean="0"/>
              <a:t>, tri </a:t>
            </a:r>
            <a:r>
              <a:rPr lang="en-US" sz="2000" dirty="0" err="1" smtClean="0"/>
              <a:t>typy</a:t>
            </a:r>
            <a:r>
              <a:rPr lang="en-US" sz="2000" dirty="0" smtClean="0"/>
              <a:t> </a:t>
            </a:r>
            <a:r>
              <a:rPr lang="en-US" sz="2000" dirty="0" err="1" smtClean="0"/>
              <a:t>vetvenia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úzkej</a:t>
            </a:r>
            <a:r>
              <a:rPr lang="en-US" sz="2000" dirty="0" smtClean="0"/>
              <a:t> </a:t>
            </a:r>
            <a:r>
              <a:rPr lang="en-US" sz="2000" dirty="0" err="1" smtClean="0"/>
              <a:t>valcovitej</a:t>
            </a:r>
            <a:r>
              <a:rPr lang="en-US" sz="2000" dirty="0" smtClean="0"/>
              <a:t> </a:t>
            </a:r>
            <a:r>
              <a:rPr lang="en-US" sz="2000" dirty="0" err="1" smtClean="0"/>
              <a:t>koruny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širokú</a:t>
            </a:r>
            <a:r>
              <a:rPr lang="en-US" sz="2000" dirty="0" smtClean="0"/>
              <a:t> </a:t>
            </a:r>
            <a:r>
              <a:rPr lang="en-US" sz="2000" dirty="0" err="1" smtClean="0"/>
              <a:t>dážnikovitú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/>
              <a:t>i</a:t>
            </a:r>
            <a:r>
              <a:rPr lang="sk-SK" sz="2000" dirty="0" err="1" smtClean="0"/>
              <a:t>hlice</a:t>
            </a:r>
            <a:r>
              <a:rPr lang="en-US" sz="2000" dirty="0" smtClean="0"/>
              <a:t> s</a:t>
            </a:r>
            <a:r>
              <a:rPr lang="sk-SK" sz="2000" dirty="0" smtClean="0"/>
              <a:t>ú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priereze</a:t>
            </a:r>
            <a:r>
              <a:rPr lang="en-US" sz="2000" dirty="0" smtClean="0"/>
              <a:t> </a:t>
            </a:r>
            <a:r>
              <a:rPr lang="en-US" sz="2000" dirty="0" err="1" smtClean="0"/>
              <a:t>polkruhovité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zväzočkoch</a:t>
            </a:r>
            <a:r>
              <a:rPr lang="en-US" sz="2000" dirty="0" smtClean="0"/>
              <a:t>, 40 - 80 mm </a:t>
            </a:r>
            <a:r>
              <a:rPr lang="en-US" sz="2000" dirty="0" err="1" smtClean="0"/>
              <a:t>dlhé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kvôli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svetlomilnosti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prirodzene</a:t>
            </a:r>
            <a:r>
              <a:rPr lang="en-US" sz="2000" dirty="0" smtClean="0"/>
              <a:t>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najextrémnejších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stanovištiach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zamokrených</a:t>
            </a:r>
            <a:r>
              <a:rPr lang="en-US" sz="2000" dirty="0" smtClean="0"/>
              <a:t>, </a:t>
            </a:r>
            <a:r>
              <a:rPr lang="en-US" sz="2000" dirty="0" err="1" smtClean="0"/>
              <a:t>veľmi</a:t>
            </a:r>
            <a:r>
              <a:rPr lang="en-US" sz="2000" dirty="0" smtClean="0"/>
              <a:t> </a:t>
            </a:r>
            <a:r>
              <a:rPr lang="en-US" sz="2000" dirty="0" err="1" smtClean="0"/>
              <a:t>kyslých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presychavých</a:t>
            </a:r>
            <a:r>
              <a:rPr lang="en-US" sz="2000" dirty="0" smtClean="0"/>
              <a:t>),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pionierska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928688"/>
            <a:ext cx="4041775" cy="5715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 </a:t>
            </a:r>
            <a:r>
              <a:rPr lang="en-US" sz="2000" dirty="0" err="1" smtClean="0"/>
              <a:t>hustými</a:t>
            </a:r>
            <a:r>
              <a:rPr lang="en-US" sz="2000" dirty="0" smtClean="0"/>
              <a:t> </a:t>
            </a:r>
            <a:r>
              <a:rPr lang="en-US" sz="2000" dirty="0" err="1" smtClean="0"/>
              <a:t>zhlukmi</a:t>
            </a:r>
            <a:r>
              <a:rPr lang="en-US" sz="2000" dirty="0" smtClean="0"/>
              <a:t> </a:t>
            </a:r>
            <a:r>
              <a:rPr lang="en-US" sz="2000" dirty="0" err="1" smtClean="0"/>
              <a:t>ihlíc</a:t>
            </a:r>
            <a:r>
              <a:rPr lang="en-US" sz="2000" dirty="0" smtClean="0"/>
              <a:t> v </a:t>
            </a:r>
            <a:r>
              <a:rPr lang="en-US" sz="2000" dirty="0" err="1" smtClean="0"/>
              <a:t>korune</a:t>
            </a:r>
            <a:r>
              <a:rPr lang="en-US" sz="2000" dirty="0" smtClean="0"/>
              <a:t>, </a:t>
            </a:r>
            <a:r>
              <a:rPr lang="en-US" sz="2000" dirty="0" err="1" smtClean="0"/>
              <a:t>horná</a:t>
            </a:r>
            <a:r>
              <a:rPr lang="en-US" sz="2000" dirty="0" smtClean="0"/>
              <a:t> </a:t>
            </a:r>
            <a:r>
              <a:rPr lang="en-US" sz="2000" dirty="0" err="1" smtClean="0"/>
              <a:t>časť</a:t>
            </a:r>
            <a:r>
              <a:rPr lang="en-US" sz="2000" dirty="0" smtClean="0"/>
              <a:t> </a:t>
            </a:r>
            <a:r>
              <a:rPr lang="en-US" sz="2000" dirty="0" err="1" smtClean="0"/>
              <a:t>kmeňa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dirty="0" err="1" smtClean="0"/>
              <a:t>sivočierna</a:t>
            </a:r>
            <a:r>
              <a:rPr lang="en-US" sz="2000" dirty="0" smtClean="0"/>
              <a:t>, </a:t>
            </a:r>
            <a:r>
              <a:rPr lang="en-US" sz="2000" dirty="0" err="1" smtClean="0"/>
              <a:t>celkový</a:t>
            </a:r>
            <a:r>
              <a:rPr lang="en-US" sz="2000" dirty="0" smtClean="0"/>
              <a:t> </a:t>
            </a:r>
            <a:r>
              <a:rPr lang="en-US" sz="2000" dirty="0" err="1" smtClean="0"/>
              <a:t>dojem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tmavší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ihlice sú </a:t>
            </a:r>
            <a:r>
              <a:rPr lang="en-US" sz="2000" dirty="0" err="1" smtClean="0"/>
              <a:t>tmavozelené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dlhé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(80-160 mm)</a:t>
            </a:r>
            <a:r>
              <a:rPr lang="en-US" sz="2000" dirty="0" smtClean="0"/>
              <a:t>, </a:t>
            </a:r>
            <a:r>
              <a:rPr lang="en-US" sz="2000" dirty="0" err="1" smtClean="0"/>
              <a:t>po</a:t>
            </a:r>
            <a:r>
              <a:rPr lang="en-US" sz="2000" dirty="0" smtClean="0"/>
              <a:t> 2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zväzočkoch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priereze</a:t>
            </a:r>
            <a:r>
              <a:rPr lang="en-US" sz="2000" dirty="0" smtClean="0"/>
              <a:t> </a:t>
            </a:r>
            <a:r>
              <a:rPr lang="en-US" sz="2000" dirty="0" err="1" smtClean="0"/>
              <a:t>polkruhovité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zelenosivá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hnedosivá</a:t>
            </a:r>
            <a:r>
              <a:rPr lang="en-US" sz="2000" dirty="0" smtClean="0"/>
              <a:t>, </a:t>
            </a:r>
            <a:r>
              <a:rPr lang="en-US" sz="2000" dirty="0" err="1" smtClean="0"/>
              <a:t>borka</a:t>
            </a:r>
            <a:r>
              <a:rPr lang="en-US" sz="2000" dirty="0" smtClean="0"/>
              <a:t>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čiernosivá</a:t>
            </a:r>
            <a:r>
              <a:rPr lang="en-US" sz="2000" dirty="0" smtClean="0"/>
              <a:t>, v </a:t>
            </a:r>
            <a:r>
              <a:rPr lang="en-US" sz="2000" dirty="0" err="1" smtClean="0"/>
              <a:t>hornej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časti</a:t>
            </a:r>
            <a:r>
              <a:rPr lang="en-US" sz="2000" dirty="0" smtClean="0"/>
              <a:t> </a:t>
            </a:r>
            <a:r>
              <a:rPr lang="en-US" sz="2000" dirty="0" err="1" smtClean="0"/>
              <a:t>kmeňa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ntrodukovaný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druh</a:t>
            </a:r>
            <a:r>
              <a:rPr lang="en-US" sz="2000" dirty="0" smtClean="0"/>
              <a:t>, </a:t>
            </a:r>
            <a:r>
              <a:rPr lang="sk-SK" sz="2000" dirty="0" smtClean="0"/>
              <a:t>j</a:t>
            </a:r>
            <a:r>
              <a:rPr lang="en-US" sz="2000" dirty="0" smtClean="0"/>
              <a:t>e </a:t>
            </a:r>
            <a:r>
              <a:rPr lang="en-US" sz="2000" dirty="0" err="1" smtClean="0"/>
              <a:t>menej</a:t>
            </a:r>
            <a:r>
              <a:rPr lang="en-US" sz="2000" dirty="0" smtClean="0"/>
              <a:t> </a:t>
            </a:r>
            <a:r>
              <a:rPr lang="en-US" sz="2000" dirty="0" err="1" smtClean="0"/>
              <a:t>mrazuvzdorná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b</a:t>
            </a:r>
            <a:r>
              <a:rPr lang="sk-SK" sz="2000" dirty="0" err="1" smtClean="0"/>
              <a:t>orovica</a:t>
            </a:r>
            <a:r>
              <a:rPr lang="en-US" sz="2000" dirty="0" smtClean="0"/>
              <a:t> </a:t>
            </a:r>
            <a:r>
              <a:rPr lang="en-US" sz="2000" dirty="0" err="1" smtClean="0"/>
              <a:t>lesná</a:t>
            </a:r>
            <a:r>
              <a:rPr lang="sk-SK" sz="2000" dirty="0" smtClean="0"/>
              <a:t>, </a:t>
            </a:r>
            <a:r>
              <a:rPr lang="en-US" sz="2000" dirty="0" err="1" smtClean="0"/>
              <a:t>Pôvod</a:t>
            </a:r>
            <a:r>
              <a:rPr lang="en-US" sz="2000" dirty="0" smtClean="0"/>
              <a:t>: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Rakúsko</a:t>
            </a:r>
            <a:r>
              <a:rPr lang="en-US" sz="2000" dirty="0" smtClean="0"/>
              <a:t>, </a:t>
            </a:r>
            <a:r>
              <a:rPr lang="en-US" sz="2000" dirty="0" err="1" smtClean="0"/>
              <a:t>existuje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sicílsky</a:t>
            </a:r>
            <a:r>
              <a:rPr lang="en-US" sz="2000" dirty="0" smtClean="0"/>
              <a:t> </a:t>
            </a:r>
            <a:r>
              <a:rPr lang="en-US" sz="2000" dirty="0" err="1" smtClean="0"/>
              <a:t>podruh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525463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Salix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Salix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fragilis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Salix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caprea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VŔB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Salix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vrba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bílá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Salix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fragilis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vrba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křehká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až</a:t>
            </a:r>
            <a:r>
              <a:rPr lang="en-US" sz="2000" dirty="0" smtClean="0"/>
              <a:t> 30 m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</a:t>
            </a:r>
            <a:r>
              <a:rPr lang="en-US" sz="2000" dirty="0" err="1" smtClean="0"/>
              <a:t>oby</a:t>
            </a:r>
            <a:r>
              <a:rPr lang="sk-SK" sz="2000" dirty="0" err="1" smtClean="0"/>
              <a:t>čajne</a:t>
            </a:r>
            <a:r>
              <a:rPr lang="en-US" sz="2000" dirty="0" smtClean="0"/>
              <a:t> </a:t>
            </a:r>
            <a:r>
              <a:rPr lang="sk-SK" sz="2000" dirty="0" smtClean="0"/>
              <a:t>iba</a:t>
            </a:r>
            <a:r>
              <a:rPr lang="en-US" sz="2000" dirty="0" smtClean="0"/>
              <a:t> s 1 km</a:t>
            </a:r>
            <a:r>
              <a:rPr lang="sk-SK" sz="2000" dirty="0" err="1" smtClean="0"/>
              <a:t>eňom</a:t>
            </a:r>
            <a:r>
              <a:rPr lang="en-US" sz="2000" dirty="0" smtClean="0"/>
              <a:t> o pr</a:t>
            </a:r>
            <a:r>
              <a:rPr lang="sk-SK" sz="2000" dirty="0" err="1" smtClean="0"/>
              <a:t>iemere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1 m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</a:t>
            </a:r>
            <a:r>
              <a:rPr lang="en-US" sz="2000" dirty="0" err="1" smtClean="0"/>
              <a:t>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kopi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jovité</a:t>
            </a:r>
            <a:r>
              <a:rPr lang="en-US" sz="2000" dirty="0" smtClean="0"/>
              <a:t>, </a:t>
            </a:r>
            <a:r>
              <a:rPr lang="sk-SK" sz="2000" dirty="0" smtClean="0"/>
              <a:t>s </a:t>
            </a:r>
            <a:r>
              <a:rPr lang="en-US" sz="2000" dirty="0" smtClean="0"/>
              <a:t>dl</a:t>
            </a:r>
            <a:r>
              <a:rPr lang="sk-SK" sz="2000" dirty="0" err="1" smtClean="0"/>
              <a:t>hou</a:t>
            </a:r>
            <a:r>
              <a:rPr lang="sk-SK" sz="2000" dirty="0" smtClean="0"/>
              <a:t> špičkou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kl</a:t>
            </a:r>
            <a:r>
              <a:rPr lang="sk-SK" sz="2000" dirty="0" smtClean="0"/>
              <a:t>i</a:t>
            </a:r>
            <a:r>
              <a:rPr lang="en-US" sz="2000" dirty="0" err="1" smtClean="0"/>
              <a:t>novité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okraji</a:t>
            </a:r>
            <a:r>
              <a:rPr lang="en-US" sz="2000" dirty="0" smtClean="0"/>
              <a:t> p</a:t>
            </a:r>
            <a:r>
              <a:rPr lang="sk-SK" sz="2000" dirty="0" smtClean="0"/>
              <a:t>í</a:t>
            </a:r>
            <a:r>
              <a:rPr lang="en-US" sz="2000" dirty="0" smtClean="0"/>
              <a:t>l</a:t>
            </a:r>
            <a:r>
              <a:rPr lang="sk-SK" sz="2000" dirty="0" smtClean="0"/>
              <a:t>k</a:t>
            </a:r>
            <a:r>
              <a:rPr lang="en-US" sz="2000" dirty="0" err="1" smtClean="0"/>
              <a:t>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vrchn</a:t>
            </a:r>
            <a:r>
              <a:rPr lang="sk-SK" sz="2000" dirty="0" smtClean="0"/>
              <a:t>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tmav</a:t>
            </a:r>
            <a:r>
              <a:rPr lang="sk-SK" sz="2000" dirty="0" smtClean="0"/>
              <a:t>o</a:t>
            </a:r>
            <a:r>
              <a:rPr lang="en-US" sz="2000" dirty="0" smtClean="0"/>
              <a:t> </a:t>
            </a:r>
            <a:r>
              <a:rPr lang="en-US" sz="2000" dirty="0" err="1" smtClean="0"/>
              <a:t>zelené</a:t>
            </a:r>
            <a:r>
              <a:rPr lang="en-US" sz="2000" dirty="0" smtClean="0"/>
              <a:t> a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spodn</a:t>
            </a:r>
            <a:r>
              <a:rPr lang="sk-SK" sz="2000" dirty="0" smtClean="0"/>
              <a:t>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riebristo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chlpaté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siv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iele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 sú usporiadané v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úzkych valcovitých jahňadách</a:t>
            </a:r>
            <a:r>
              <a:rPr lang="sk-SK" sz="2000" dirty="0" smtClean="0"/>
              <a:t>, kvitne s </a:t>
            </a:r>
            <a:r>
              <a:rPr lang="sk-SK" sz="2000" dirty="0" err="1" smtClean="0"/>
              <a:t>rašením</a:t>
            </a:r>
            <a:r>
              <a:rPr lang="sk-SK" sz="2000" dirty="0" smtClean="0"/>
              <a:t> listov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r</a:t>
            </a:r>
            <a:r>
              <a:rPr lang="en-US" sz="2000" dirty="0" err="1" smtClean="0"/>
              <a:t>astie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vlhkých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pozdlž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potokov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nížin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do</a:t>
            </a:r>
            <a:r>
              <a:rPr lang="sk-SK" sz="2000" dirty="0" smtClean="0"/>
              <a:t> </a:t>
            </a:r>
            <a:r>
              <a:rPr lang="en-US" sz="2000" dirty="0" err="1" smtClean="0"/>
              <a:t>podhoria</a:t>
            </a:r>
            <a:r>
              <a:rPr lang="sk-SK" sz="2000" dirty="0" smtClean="0"/>
              <a:t>, teplomilná, znáša mierny tieň, </a:t>
            </a:r>
            <a:r>
              <a:rPr lang="sk-SK" sz="2000" dirty="0" smtClean="0">
                <a:solidFill>
                  <a:schemeClr val="bg1"/>
                </a:solidFill>
              </a:rPr>
              <a:t>väčšinou na vápnitých pôdach</a:t>
            </a:r>
            <a:endParaRPr lang="en-US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nízky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stredne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(do 15 m)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</a:t>
            </a:r>
            <a:r>
              <a:rPr lang="en-US" sz="2000" dirty="0" err="1" smtClean="0"/>
              <a:t>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kopi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jovité</a:t>
            </a:r>
            <a:r>
              <a:rPr lang="en-US" sz="2000" dirty="0" smtClean="0"/>
              <a:t>, </a:t>
            </a:r>
            <a:r>
              <a:rPr lang="sk-SK" sz="2000" dirty="0" smtClean="0"/>
              <a:t>s </a:t>
            </a:r>
            <a:r>
              <a:rPr lang="en-US" sz="2000" dirty="0" smtClean="0"/>
              <a:t>dl</a:t>
            </a:r>
            <a:r>
              <a:rPr lang="sk-SK" sz="2000" dirty="0" err="1" smtClean="0"/>
              <a:t>hou</a:t>
            </a:r>
            <a:r>
              <a:rPr lang="sk-SK" sz="2000" dirty="0" smtClean="0"/>
              <a:t> špičkou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okraji</a:t>
            </a:r>
            <a:r>
              <a:rPr lang="en-US" sz="2000" dirty="0" smtClean="0"/>
              <a:t> p</a:t>
            </a:r>
            <a:r>
              <a:rPr lang="sk-SK" sz="2000" dirty="0" smtClean="0"/>
              <a:t>í</a:t>
            </a:r>
            <a:r>
              <a:rPr lang="en-US" sz="2000" dirty="0" smtClean="0"/>
              <a:t>l</a:t>
            </a:r>
            <a:r>
              <a:rPr lang="sk-SK" sz="2000" dirty="0" smtClean="0"/>
              <a:t>k</a:t>
            </a:r>
            <a:r>
              <a:rPr lang="en-US" sz="2000" dirty="0" err="1" smtClean="0"/>
              <a:t>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vrchn</a:t>
            </a:r>
            <a:r>
              <a:rPr lang="sk-SK" sz="2000" dirty="0" smtClean="0"/>
              <a:t>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tmav</a:t>
            </a:r>
            <a:r>
              <a:rPr lang="sk-SK" sz="2000" dirty="0" smtClean="0"/>
              <a:t>o</a:t>
            </a:r>
            <a:r>
              <a:rPr lang="en-US" sz="2000" dirty="0" smtClean="0"/>
              <a:t> </a:t>
            </a:r>
            <a:r>
              <a:rPr lang="en-US" sz="2000" dirty="0" err="1" smtClean="0"/>
              <a:t>zelené</a:t>
            </a:r>
            <a:r>
              <a:rPr lang="en-US" sz="2000" dirty="0" smtClean="0"/>
              <a:t> a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spodn</a:t>
            </a:r>
            <a:r>
              <a:rPr lang="sk-SK" sz="2000" dirty="0" smtClean="0"/>
              <a:t>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</a:t>
            </a:r>
            <a:r>
              <a:rPr lang="sk-SK" sz="2000" dirty="0" smtClean="0"/>
              <a:t>e svetlozelené až sivozelené,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obidvoch stranách lysé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 sú usporiadané v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cm jahňadách</a:t>
            </a:r>
            <a:r>
              <a:rPr lang="sk-SK" sz="2000" dirty="0" smtClean="0"/>
              <a:t>, kvitne s </a:t>
            </a:r>
            <a:r>
              <a:rPr lang="sk-SK" sz="2000" dirty="0" err="1" smtClean="0"/>
              <a:t>rašením</a:t>
            </a:r>
            <a:r>
              <a:rPr lang="sk-SK" sz="2000" dirty="0" smtClean="0"/>
              <a:t> listov alebo krátko pred ním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podobné stanovištia ako v. biela ale na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nevápnitých pôdach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2" descr="Salix_alba_'Tristis'_02_by_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321468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Obrázek 1" descr="Salix_alba_leav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2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Obrázek 3" descr="Salix_fragilis_leav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27" y="736972"/>
            <a:ext cx="4452937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Salix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caprea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vrba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jíva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nízky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stredne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(do 15 m)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oválne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kopijovité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široké</a:t>
            </a:r>
            <a:r>
              <a:rPr lang="en-US" sz="2000" dirty="0" smtClean="0"/>
              <a:t>, </a:t>
            </a:r>
            <a:r>
              <a:rPr lang="en-US" sz="2000" dirty="0" err="1" smtClean="0"/>
              <a:t>prílistky</a:t>
            </a:r>
            <a:r>
              <a:rPr lang="en-US" sz="2000" dirty="0" smtClean="0"/>
              <a:t> </a:t>
            </a:r>
            <a:r>
              <a:rPr lang="en-US" sz="2000" dirty="0" err="1" smtClean="0"/>
              <a:t>rýchlo</a:t>
            </a:r>
            <a:r>
              <a:rPr lang="en-US" sz="2000" dirty="0" smtClean="0"/>
              <a:t>, </a:t>
            </a:r>
            <a:r>
              <a:rPr lang="en-US" sz="2000" dirty="0" err="1" smtClean="0"/>
              <a:t>opadajú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chlpaté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jahňady</a:t>
            </a:r>
            <a:r>
              <a:rPr lang="en-US" sz="2000" dirty="0" smtClean="0"/>
              <a:t>, </a:t>
            </a:r>
            <a:r>
              <a:rPr lang="en-US" sz="2000" dirty="0" err="1" smtClean="0"/>
              <a:t>pri</a:t>
            </a:r>
            <a:r>
              <a:rPr lang="en-US" sz="2000" dirty="0" smtClean="0"/>
              <a:t> </a:t>
            </a:r>
            <a:r>
              <a:rPr lang="en-US" sz="2000" dirty="0" err="1" smtClean="0"/>
              <a:t>plnom</a:t>
            </a:r>
            <a:r>
              <a:rPr lang="en-US" sz="2000" dirty="0" smtClean="0"/>
              <a:t> </a:t>
            </a:r>
            <a:r>
              <a:rPr lang="en-US" sz="2000" dirty="0" err="1" smtClean="0"/>
              <a:t>rozkvitnutí</a:t>
            </a:r>
            <a:r>
              <a:rPr lang="en-US" sz="2000" dirty="0" smtClean="0"/>
              <a:t> so </a:t>
            </a:r>
            <a:r>
              <a:rPr lang="en-US" sz="2000" dirty="0" err="1" smtClean="0"/>
              <a:t>žltými</a:t>
            </a:r>
            <a:r>
              <a:rPr lang="en-US" sz="2000" dirty="0" smtClean="0"/>
              <a:t> </a:t>
            </a:r>
            <a:r>
              <a:rPr lang="en-US" sz="2000" dirty="0" err="1" smtClean="0"/>
              <a:t>peľnicami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dirty="0" err="1" smtClean="0"/>
              <a:t>tobolky</a:t>
            </a:r>
            <a:r>
              <a:rPr lang="en-US" sz="2000" dirty="0" smtClean="0"/>
              <a:t> v </a:t>
            </a:r>
            <a:r>
              <a:rPr lang="en-US" sz="2000" dirty="0" err="1" smtClean="0"/>
              <a:t>strapcovitých</a:t>
            </a:r>
            <a:r>
              <a:rPr lang="en-US" sz="2000" dirty="0" smtClean="0"/>
              <a:t> </a:t>
            </a:r>
            <a:r>
              <a:rPr lang="en-US" sz="2000" dirty="0" err="1" smtClean="0"/>
              <a:t>súplodiach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dozretí</a:t>
            </a:r>
            <a:r>
              <a:rPr lang="en-US" sz="2000" dirty="0" smtClean="0"/>
              <a:t> </a:t>
            </a:r>
            <a:r>
              <a:rPr lang="en-US" sz="2000" dirty="0" err="1" smtClean="0"/>
              <a:t>uvoľňujúce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páperovité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semeno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b</a:t>
            </a:r>
            <a:r>
              <a:rPr lang="en-US" sz="2000" dirty="0" err="1" smtClean="0"/>
              <a:t>ežná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pionierska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našich</a:t>
            </a:r>
            <a:r>
              <a:rPr lang="en-US" sz="2000" dirty="0" smtClean="0"/>
              <a:t> </a:t>
            </a:r>
            <a:r>
              <a:rPr lang="en-US" sz="2000" dirty="0" err="1" smtClean="0"/>
              <a:t>lesov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zmladzuje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rúbaniskách</a:t>
            </a:r>
            <a:r>
              <a:rPr lang="en-US" sz="2000" dirty="0" smtClean="0"/>
              <a:t> a </a:t>
            </a:r>
            <a:r>
              <a:rPr lang="en-US" sz="2000" dirty="0" err="1" smtClean="0"/>
              <a:t>okrajoch</a:t>
            </a:r>
            <a:r>
              <a:rPr lang="en-US" sz="2000" dirty="0" smtClean="0"/>
              <a:t> </a:t>
            </a:r>
            <a:r>
              <a:rPr lang="en-US" sz="2000" dirty="0" err="1" smtClean="0"/>
              <a:t>lesných</a:t>
            </a:r>
            <a:r>
              <a:rPr lang="en-US" sz="2000" dirty="0" smtClean="0"/>
              <a:t> </a:t>
            </a:r>
            <a:r>
              <a:rPr lang="en-US" sz="2000" dirty="0" err="1" smtClean="0"/>
              <a:t>ciest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9156" name="Obrázek 3" descr="salix_capr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"/>
            <a:ext cx="35718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Obrázek 5" descr="salix-caprea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125"/>
            <a:ext cx="3578225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525463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cordata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platyphylos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LÍP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Tilia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coradata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lípa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malolistá)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06363"/>
            <a:ext cx="4041775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Tilia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platyphylos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lípa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velkolistá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srdcovité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žilky</a:t>
            </a:r>
            <a:r>
              <a:rPr lang="en-US" sz="2000" dirty="0" smtClean="0"/>
              <a:t> </a:t>
            </a:r>
            <a:r>
              <a:rPr lang="en-US" sz="2000" dirty="0" err="1" smtClean="0"/>
              <a:t>tretieho</a:t>
            </a:r>
            <a:r>
              <a:rPr lang="en-US" sz="2000" dirty="0" smtClean="0"/>
              <a:t> </a:t>
            </a:r>
            <a:r>
              <a:rPr lang="en-US" sz="2000" dirty="0" err="1" smtClean="0"/>
              <a:t>rádu</a:t>
            </a:r>
            <a:r>
              <a:rPr lang="en-US" sz="2000" dirty="0" smtClean="0"/>
              <a:t> </a:t>
            </a:r>
            <a:r>
              <a:rPr lang="en-US" sz="2000" dirty="0" err="1" smtClean="0"/>
              <a:t>len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slabo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viditeľné</a:t>
            </a:r>
            <a:r>
              <a:rPr lang="en-US" sz="2000" dirty="0" smtClean="0"/>
              <a:t>, </a:t>
            </a:r>
            <a:r>
              <a:rPr lang="en-US" sz="2000" dirty="0" err="1" smtClean="0"/>
              <a:t>chĺpky</a:t>
            </a:r>
            <a:r>
              <a:rPr lang="en-US" sz="2000" dirty="0" smtClean="0"/>
              <a:t> v </a:t>
            </a:r>
            <a:r>
              <a:rPr lang="en-US" sz="2000" dirty="0" err="1" smtClean="0"/>
              <a:t>pazuchách</a:t>
            </a:r>
            <a:r>
              <a:rPr lang="en-US" sz="2000" dirty="0" smtClean="0"/>
              <a:t> </a:t>
            </a:r>
            <a:r>
              <a:rPr lang="en-US" sz="2000" dirty="0" err="1" smtClean="0"/>
              <a:t>žiliek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rube </a:t>
            </a:r>
            <a:r>
              <a:rPr lang="en-US" sz="2000" dirty="0" err="1" smtClean="0"/>
              <a:t>listov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hrdzavé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kvitne</a:t>
            </a:r>
            <a:r>
              <a:rPr lang="en-US" sz="2000" dirty="0" smtClean="0"/>
              <a:t> o 2-3 </a:t>
            </a:r>
            <a:r>
              <a:rPr lang="en-US" sz="2000" dirty="0" err="1" smtClean="0"/>
              <a:t>týždne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neskôr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veľkolistá</a:t>
            </a:r>
            <a:r>
              <a:rPr lang="en-US" sz="2000" dirty="0" smtClean="0"/>
              <a:t>, </a:t>
            </a:r>
            <a:r>
              <a:rPr lang="en-US" sz="2000" dirty="0" err="1" smtClean="0"/>
              <a:t>kvety</a:t>
            </a:r>
            <a:r>
              <a:rPr lang="en-US" sz="2000" dirty="0" smtClean="0"/>
              <a:t> v </a:t>
            </a:r>
            <a:r>
              <a:rPr lang="en-US" sz="2000" dirty="0" err="1" smtClean="0"/>
              <a:t>bohatších</a:t>
            </a:r>
            <a:r>
              <a:rPr lang="en-US" sz="2000" dirty="0" smtClean="0"/>
              <a:t> </a:t>
            </a:r>
            <a:r>
              <a:rPr lang="en-US" sz="2000" dirty="0" err="1" smtClean="0"/>
              <a:t>chocholíkoch</a:t>
            </a:r>
            <a:r>
              <a:rPr lang="en-US" sz="2000" dirty="0" smtClean="0"/>
              <a:t> (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viac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oriešky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menši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sk-SK" sz="2000" dirty="0" smtClean="0"/>
              <a:t>,</a:t>
            </a:r>
            <a:r>
              <a:rPr lang="en-US" sz="2000" dirty="0" smtClean="0"/>
              <a:t> </a:t>
            </a:r>
            <a:r>
              <a:rPr lang="en-US" sz="2000" dirty="0" err="1" smtClean="0"/>
              <a:t>bez</a:t>
            </a:r>
            <a:r>
              <a:rPr lang="en-US" sz="2000" dirty="0" smtClean="0"/>
              <a:t> </a:t>
            </a:r>
            <a:r>
              <a:rPr lang="en-US" sz="2000" dirty="0" err="1" smtClean="0"/>
              <a:t>viditeľných</a:t>
            </a:r>
            <a:r>
              <a:rPr lang="en-US" sz="2000" dirty="0" smtClean="0"/>
              <a:t> </a:t>
            </a:r>
            <a:r>
              <a:rPr lang="en-US" sz="2000" dirty="0" err="1" smtClean="0"/>
              <a:t>rebier</a:t>
            </a:r>
            <a:r>
              <a:rPr lang="en-US" sz="2000" dirty="0" smtClean="0"/>
              <a:t>, </a:t>
            </a:r>
            <a:r>
              <a:rPr lang="en-US" sz="2000" dirty="0" err="1" smtClean="0"/>
              <a:t>dajú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roztlačiť</a:t>
            </a:r>
            <a:r>
              <a:rPr lang="en-US" sz="2000" dirty="0" smtClean="0"/>
              <a:t> v </a:t>
            </a:r>
            <a:r>
              <a:rPr lang="en-US" sz="2000" dirty="0" err="1" smtClean="0"/>
              <a:t>prstoch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kontinentálnejší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</a:t>
            </a:r>
            <a:r>
              <a:rPr lang="en-US" sz="2000" dirty="0" err="1" smtClean="0"/>
              <a:t>zostupuje</a:t>
            </a:r>
            <a:r>
              <a:rPr lang="en-US" sz="2000" dirty="0" smtClean="0"/>
              <a:t> </a:t>
            </a:r>
            <a:r>
              <a:rPr lang="en-US" sz="2000" dirty="0" err="1" smtClean="0"/>
              <a:t>nižšie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l</a:t>
            </a:r>
            <a:r>
              <a:rPr lang="sk-SK" sz="2000" dirty="0" err="1" smtClean="0"/>
              <a:t>ipa</a:t>
            </a:r>
            <a:r>
              <a:rPr lang="en-US" sz="2000" dirty="0" smtClean="0"/>
              <a:t> </a:t>
            </a:r>
            <a:r>
              <a:rPr lang="en-US" sz="2000" dirty="0" err="1" smtClean="0"/>
              <a:t>veľkolistá</a:t>
            </a:r>
            <a:r>
              <a:rPr lang="en-US" sz="2000" dirty="0" smtClean="0"/>
              <a:t>, </a:t>
            </a:r>
            <a:r>
              <a:rPr lang="en-US" sz="2000" dirty="0" err="1" smtClean="0"/>
              <a:t>horná</a:t>
            </a:r>
            <a:r>
              <a:rPr lang="en-US" sz="2000" dirty="0" smtClean="0"/>
              <a:t> </a:t>
            </a:r>
            <a:r>
              <a:rPr lang="en-US" sz="2000" dirty="0" err="1" smtClean="0"/>
              <a:t>hranica</a:t>
            </a:r>
            <a:r>
              <a:rPr lang="en-US" sz="2000" dirty="0" smtClean="0"/>
              <a:t> </a:t>
            </a:r>
            <a:r>
              <a:rPr lang="en-US" sz="2000" dirty="0" err="1" smtClean="0"/>
              <a:t>trochu</a:t>
            </a:r>
            <a:r>
              <a:rPr lang="en-US" sz="2000" dirty="0" smtClean="0"/>
              <a:t> </a:t>
            </a:r>
            <a:r>
              <a:rPr lang="en-US" sz="2000" dirty="0" err="1" smtClean="0"/>
              <a:t>nižšie</a:t>
            </a:r>
            <a:r>
              <a:rPr lang="en-US" sz="2000" dirty="0" smtClean="0"/>
              <a:t> </a:t>
            </a:r>
            <a:r>
              <a:rPr lang="en-US" sz="2000" dirty="0" err="1" smtClean="0"/>
              <a:t>než</a:t>
            </a:r>
            <a:r>
              <a:rPr lang="en-US" sz="2000" dirty="0" smtClean="0"/>
              <a:t> u </a:t>
            </a:r>
            <a:r>
              <a:rPr lang="sk-SK" sz="2000" dirty="0" smtClean="0"/>
              <a:t>lipy</a:t>
            </a:r>
            <a:r>
              <a:rPr lang="en-US" sz="2000" dirty="0" smtClean="0"/>
              <a:t> </a:t>
            </a:r>
            <a:r>
              <a:rPr lang="en-US" sz="2000" dirty="0" err="1" smtClean="0"/>
              <a:t>veľkolistej</a:t>
            </a:r>
            <a:endParaRPr lang="sk-SK" sz="2000" dirty="0" smtClean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srdcovité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žilky</a:t>
            </a:r>
            <a:r>
              <a:rPr lang="en-US" sz="2000" dirty="0" smtClean="0"/>
              <a:t> </a:t>
            </a:r>
            <a:r>
              <a:rPr lang="en-US" sz="2000" dirty="0" err="1" smtClean="0"/>
              <a:t>tretieho</a:t>
            </a:r>
            <a:r>
              <a:rPr lang="en-US" sz="2000" dirty="0" smtClean="0"/>
              <a:t> </a:t>
            </a:r>
            <a:r>
              <a:rPr lang="en-US" sz="2000" dirty="0" err="1" smtClean="0"/>
              <a:t>rádu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výrazné</a:t>
            </a:r>
            <a:r>
              <a:rPr lang="en-US" sz="2000" dirty="0" smtClean="0"/>
              <a:t>, </a:t>
            </a:r>
            <a:r>
              <a:rPr lang="en-US" sz="2000" dirty="0" err="1" smtClean="0"/>
              <a:t>chĺpky</a:t>
            </a:r>
            <a:r>
              <a:rPr lang="en-US" sz="2000" dirty="0" smtClean="0"/>
              <a:t> v </a:t>
            </a:r>
            <a:r>
              <a:rPr lang="en-US" sz="2000" dirty="0" err="1" smtClean="0"/>
              <a:t>pazuchách</a:t>
            </a:r>
            <a:r>
              <a:rPr lang="en-US" sz="2000" dirty="0" smtClean="0"/>
              <a:t> </a:t>
            </a:r>
            <a:r>
              <a:rPr lang="en-US" sz="2000" dirty="0" err="1" smtClean="0"/>
              <a:t>žiliek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rube </a:t>
            </a:r>
            <a:r>
              <a:rPr lang="en-US" sz="2000" dirty="0" err="1" smtClean="0"/>
              <a:t>listov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kvitne</a:t>
            </a:r>
            <a:r>
              <a:rPr lang="en-US" sz="2000" dirty="0" smtClean="0"/>
              <a:t> </a:t>
            </a:r>
            <a:r>
              <a:rPr lang="en-US" sz="2000" dirty="0" err="1" smtClean="0"/>
              <a:t>skôr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lipa</a:t>
            </a:r>
            <a:r>
              <a:rPr lang="en-US" sz="2000" dirty="0" smtClean="0"/>
              <a:t> </a:t>
            </a:r>
            <a:r>
              <a:rPr lang="en-US" sz="2000" dirty="0" err="1" smtClean="0"/>
              <a:t>malolistá</a:t>
            </a:r>
            <a:r>
              <a:rPr lang="en-US" sz="2000" dirty="0" smtClean="0"/>
              <a:t>, </a:t>
            </a:r>
            <a:r>
              <a:rPr lang="en-US" sz="2000" dirty="0" err="1" smtClean="0"/>
              <a:t>kvety</a:t>
            </a:r>
            <a:r>
              <a:rPr lang="en-US" sz="2000" dirty="0" smtClean="0"/>
              <a:t> v </a:t>
            </a:r>
            <a:r>
              <a:rPr lang="en-US" sz="2000" dirty="0" err="1" smtClean="0"/>
              <a:t>menej</a:t>
            </a:r>
            <a:r>
              <a:rPr lang="en-US" sz="2000" dirty="0" smtClean="0"/>
              <a:t> </a:t>
            </a:r>
            <a:r>
              <a:rPr lang="en-US" sz="2000" dirty="0" err="1" smtClean="0"/>
              <a:t>početných</a:t>
            </a:r>
            <a:r>
              <a:rPr lang="en-US" sz="2000" dirty="0" smtClean="0"/>
              <a:t> </a:t>
            </a:r>
            <a:r>
              <a:rPr lang="en-US" sz="2000" dirty="0" err="1" smtClean="0"/>
              <a:t>chocholíkoch</a:t>
            </a:r>
            <a:r>
              <a:rPr lang="en-US" sz="2000" dirty="0" smtClean="0"/>
              <a:t> (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spravidla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en-US" sz="2000" dirty="0" smtClean="0"/>
              <a:t>)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oriešky</a:t>
            </a:r>
            <a:r>
              <a:rPr lang="en-US" sz="2000" dirty="0" smtClean="0"/>
              <a:t> </a:t>
            </a:r>
            <a:r>
              <a:rPr lang="en-US" sz="2000" dirty="0" err="1" smtClean="0"/>
              <a:t>väčšie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u </a:t>
            </a:r>
            <a:r>
              <a:rPr lang="en-US" sz="2000" dirty="0" err="1" smtClean="0"/>
              <a:t>lipy</a:t>
            </a:r>
            <a:r>
              <a:rPr lang="en-US" sz="2000" dirty="0" smtClean="0"/>
              <a:t> </a:t>
            </a:r>
            <a:r>
              <a:rPr lang="sk-SK" sz="2000" dirty="0" smtClean="0"/>
              <a:t>malo</a:t>
            </a:r>
            <a:r>
              <a:rPr lang="en-US" sz="2000" dirty="0" err="1" smtClean="0"/>
              <a:t>listej</a:t>
            </a:r>
            <a:r>
              <a:rPr lang="en-US" sz="2000" dirty="0" smtClean="0"/>
              <a:t>, </a:t>
            </a:r>
            <a:r>
              <a:rPr lang="en-US" sz="2000" dirty="0" err="1" smtClean="0"/>
              <a:t>väčšinou</a:t>
            </a:r>
            <a:r>
              <a:rPr lang="en-US" sz="2000" dirty="0" smtClean="0"/>
              <a:t> s </a:t>
            </a:r>
            <a:r>
              <a:rPr lang="en-US" sz="2000" dirty="0" err="1" smtClean="0"/>
              <a:t>výraznými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rebrami</a:t>
            </a:r>
            <a:r>
              <a:rPr lang="en-US" sz="2000" dirty="0" smtClean="0"/>
              <a:t>, </a:t>
            </a:r>
            <a:r>
              <a:rPr lang="en-US" sz="2000" dirty="0" err="1" smtClean="0"/>
              <a:t>nedajú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roztlačiť</a:t>
            </a:r>
            <a:r>
              <a:rPr lang="en-US" sz="2000" dirty="0" smtClean="0"/>
              <a:t> v </a:t>
            </a:r>
            <a:r>
              <a:rPr lang="en-US" sz="2000" dirty="0" err="1" smtClean="0"/>
              <a:t>prstoch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oceánickejší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</a:t>
            </a:r>
            <a:r>
              <a:rPr lang="en-US" sz="2000" dirty="0" err="1" smtClean="0"/>
              <a:t>vystupuje</a:t>
            </a:r>
            <a:r>
              <a:rPr lang="en-US" sz="2000" dirty="0" smtClean="0"/>
              <a:t> </a:t>
            </a:r>
            <a:r>
              <a:rPr lang="en-US" sz="2000" dirty="0" err="1" smtClean="0"/>
              <a:t>trochu</a:t>
            </a:r>
            <a:r>
              <a:rPr lang="en-US" sz="2000" dirty="0" smtClean="0"/>
              <a:t> </a:t>
            </a:r>
            <a:r>
              <a:rPr lang="en-US" sz="2000" dirty="0" err="1" smtClean="0"/>
              <a:t>vyššie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lipa</a:t>
            </a:r>
            <a:r>
              <a:rPr lang="en-US" sz="2000" dirty="0" smtClean="0"/>
              <a:t> </a:t>
            </a:r>
            <a:r>
              <a:rPr lang="en-US" sz="2000" dirty="0" err="1" smtClean="0"/>
              <a:t>malolistá</a:t>
            </a:r>
            <a:r>
              <a:rPr lang="en-US" sz="2000" dirty="0" smtClean="0"/>
              <a:t>, </a:t>
            </a:r>
            <a:r>
              <a:rPr lang="en-US" sz="2000" dirty="0" err="1" smtClean="0"/>
              <a:t>menej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častý</a:t>
            </a:r>
            <a:r>
              <a:rPr lang="en-US" sz="2000" dirty="0" smtClean="0"/>
              <a:t> v </a:t>
            </a:r>
            <a:r>
              <a:rPr lang="en-US" sz="2000" dirty="0" err="1" smtClean="0"/>
              <a:t>nížinách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otanickafotogalerie.cz/highslide/images/large/70/Tilia_cordat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54" y="836712"/>
            <a:ext cx="45148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Obrázek 1" descr="200610151742_Tilia_corda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28625"/>
            <a:ext cx="4765586" cy="357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200610151742_Tilia_platyphyl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3542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botanickafotogalerie.cz/highslide/images/large/70/Tilia_platyphyllos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937" y="692696"/>
            <a:ext cx="46291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488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739775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nigra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tremula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TOPOĽOV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Populus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topol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bílý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06363"/>
            <a:ext cx="4041775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Populus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nigra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topol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černý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vysoký</a:t>
            </a:r>
            <a:r>
              <a:rPr lang="en-US" sz="2000" dirty="0" smtClean="0"/>
              <a:t>, </a:t>
            </a:r>
            <a:r>
              <a:rPr lang="en-US" sz="2000" dirty="0" err="1" smtClean="0"/>
              <a:t>celkovo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pôsobiaci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najmä</a:t>
            </a:r>
            <a:r>
              <a:rPr lang="en-US" sz="2000" dirty="0" smtClean="0"/>
              <a:t> v </a:t>
            </a:r>
            <a:r>
              <a:rPr lang="en-US" sz="2000" dirty="0" err="1" smtClean="0"/>
              <a:t>korune</a:t>
            </a:r>
            <a:r>
              <a:rPr lang="en-US" sz="2000" dirty="0" smtClean="0"/>
              <a:t>) s </a:t>
            </a:r>
            <a:r>
              <a:rPr lang="en-US" sz="2000" dirty="0" err="1" smtClean="0"/>
              <a:t>hrubými</a:t>
            </a:r>
            <a:r>
              <a:rPr lang="en-US" sz="2000" dirty="0" smtClean="0"/>
              <a:t> </a:t>
            </a:r>
            <a:r>
              <a:rPr lang="en-US" sz="2000" dirty="0" err="1" smtClean="0"/>
              <a:t>konármi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päťlaločnaté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lícnej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strane</a:t>
            </a:r>
            <a:r>
              <a:rPr lang="en-US" sz="2000" dirty="0" smtClean="0"/>
              <a:t> </a:t>
            </a:r>
            <a:r>
              <a:rPr lang="en-US" sz="2000" dirty="0" err="1" smtClean="0"/>
              <a:t>tmavozelené</a:t>
            </a:r>
            <a:r>
              <a:rPr lang="en-US" sz="2000" dirty="0" smtClean="0"/>
              <a:t> (</a:t>
            </a:r>
            <a:r>
              <a:rPr lang="en-US" sz="2000" dirty="0" err="1" smtClean="0"/>
              <a:t>takmer</a:t>
            </a:r>
            <a:r>
              <a:rPr lang="en-US" sz="2000" dirty="0" smtClean="0"/>
              <a:t> </a:t>
            </a:r>
            <a:r>
              <a:rPr lang="en-US" sz="2000" dirty="0" err="1" smtClean="0"/>
              <a:t>čierne</a:t>
            </a:r>
            <a:r>
              <a:rPr lang="en-US" sz="2000" dirty="0" smtClean="0"/>
              <a:t>), </a:t>
            </a:r>
            <a:r>
              <a:rPr lang="en-US" sz="2000" dirty="0" err="1" smtClean="0"/>
              <a:t>spočiatku</a:t>
            </a:r>
            <a:r>
              <a:rPr lang="en-US" sz="2000" dirty="0" smtClean="0"/>
              <a:t> </a:t>
            </a:r>
            <a:r>
              <a:rPr lang="en-US" sz="2000" dirty="0" err="1" smtClean="0"/>
              <a:t>chĺpkaté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lysé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rube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bieloplstnaté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en-US" sz="2000" dirty="0" err="1" smtClean="0"/>
              <a:t>hladká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bielosivá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olivovosivá</a:t>
            </a:r>
            <a:r>
              <a:rPr lang="en-US" sz="2000" dirty="0" smtClean="0"/>
              <a:t>, </a:t>
            </a:r>
            <a:r>
              <a:rPr lang="en-US" sz="2000" dirty="0" err="1" smtClean="0"/>
              <a:t>borka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tvorí</a:t>
            </a:r>
            <a:r>
              <a:rPr lang="en-US" sz="2000" dirty="0" smtClean="0"/>
              <a:t> </a:t>
            </a:r>
            <a:r>
              <a:rPr lang="en-US" sz="2000" dirty="0" err="1" smtClean="0"/>
              <a:t>len</a:t>
            </a:r>
            <a:r>
              <a:rPr lang="en-US" sz="2000" dirty="0" smtClean="0"/>
              <a:t> v </a:t>
            </a:r>
            <a:r>
              <a:rPr lang="en-US" sz="2000" dirty="0" err="1" smtClean="0"/>
              <a:t>spodnej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časti</a:t>
            </a:r>
            <a:r>
              <a:rPr lang="en-US" sz="2000" dirty="0" smtClean="0"/>
              <a:t> </a:t>
            </a:r>
            <a:r>
              <a:rPr lang="en-US" sz="2000" dirty="0" err="1" smtClean="0"/>
              <a:t>staršíchch</a:t>
            </a:r>
            <a:r>
              <a:rPr lang="en-US" sz="2000" dirty="0" smtClean="0"/>
              <a:t> </a:t>
            </a:r>
            <a:r>
              <a:rPr lang="en-US" sz="2000" dirty="0" err="1" smtClean="0"/>
              <a:t>kmeňov</a:t>
            </a:r>
            <a:r>
              <a:rPr lang="en-US" sz="2000" dirty="0" smtClean="0"/>
              <a:t>, je </a:t>
            </a:r>
            <a:r>
              <a:rPr lang="en-US" sz="2000" dirty="0" err="1" smtClean="0"/>
              <a:t>hrubo</a:t>
            </a:r>
            <a:r>
              <a:rPr lang="en-US" sz="2000" dirty="0" smtClean="0"/>
              <a:t> </a:t>
            </a:r>
            <a:r>
              <a:rPr lang="en-US" sz="2000" dirty="0" err="1" smtClean="0"/>
              <a:t>rozpukaná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lužných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lesov</a:t>
            </a:r>
            <a:r>
              <a:rPr lang="en-US" sz="2000" dirty="0" smtClean="0"/>
              <a:t>, </a:t>
            </a:r>
            <a:r>
              <a:rPr lang="en-US" sz="2000" dirty="0" err="1" smtClean="0"/>
              <a:t>znáša</a:t>
            </a:r>
            <a:r>
              <a:rPr lang="en-US" sz="2000" dirty="0" smtClean="0"/>
              <a:t> </a:t>
            </a:r>
            <a:r>
              <a:rPr lang="en-US" sz="2000" dirty="0" err="1" smtClean="0"/>
              <a:t>však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sucho</a:t>
            </a:r>
            <a:r>
              <a:rPr lang="en-US" sz="2000" dirty="0" smtClean="0"/>
              <a:t>, (</a:t>
            </a:r>
            <a:r>
              <a:rPr lang="en-US" sz="2000" dirty="0" err="1" smtClean="0"/>
              <a:t>dobre</a:t>
            </a:r>
            <a:r>
              <a:rPr lang="en-US" sz="2000" dirty="0" smtClean="0"/>
              <a:t>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vápnitých</a:t>
            </a:r>
            <a:r>
              <a:rPr lang="en-US" sz="2000" dirty="0" smtClean="0"/>
              <a:t> </a:t>
            </a:r>
            <a:r>
              <a:rPr lang="en-US" sz="2000" dirty="0" err="1" smtClean="0"/>
              <a:t>štrkoch</a:t>
            </a:r>
            <a:r>
              <a:rPr lang="en-US" sz="2000" dirty="0" smtClean="0"/>
              <a:t>) u </a:t>
            </a:r>
            <a:r>
              <a:rPr lang="en-US" sz="2000" dirty="0" err="1" smtClean="0"/>
              <a:t>nás</a:t>
            </a:r>
            <a:r>
              <a:rPr lang="en-US" sz="2000" dirty="0" smtClean="0"/>
              <a:t> </a:t>
            </a:r>
            <a:r>
              <a:rPr lang="en-US" sz="2000" dirty="0" err="1" smtClean="0"/>
              <a:t>siaha</a:t>
            </a:r>
            <a:r>
              <a:rPr lang="en-US" sz="2000" dirty="0" smtClean="0"/>
              <a:t> max do 600 m n.</a:t>
            </a:r>
            <a:r>
              <a:rPr lang="sk-SK" sz="2000" dirty="0" smtClean="0"/>
              <a:t> </a:t>
            </a:r>
            <a:r>
              <a:rPr lang="en-US" sz="2000" dirty="0" smtClean="0"/>
              <a:t>m.</a:t>
            </a:r>
            <a:endParaRPr lang="sk-SK" sz="2000" dirty="0" smtClean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7864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vysoký</a:t>
            </a:r>
            <a:r>
              <a:rPr lang="en-US" sz="2000" dirty="0" smtClean="0"/>
              <a:t>, </a:t>
            </a:r>
            <a:r>
              <a:rPr lang="en-US" sz="2000" dirty="0" err="1" smtClean="0"/>
              <a:t>celkovo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tmavo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pôsobiaci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kosoštvorcovité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trojúholníkovité</a:t>
            </a:r>
            <a:r>
              <a:rPr lang="en-US" sz="2000" dirty="0" smtClean="0"/>
              <a:t>, so </a:t>
            </a:r>
            <a:r>
              <a:rPr lang="en-US" sz="2000" dirty="0" err="1" smtClean="0"/>
              <a:t>zaoblenými</a:t>
            </a:r>
            <a:r>
              <a:rPr lang="en-US" sz="2000" dirty="0" smtClean="0"/>
              <a:t> </a:t>
            </a:r>
            <a:r>
              <a:rPr lang="en-US" sz="2000" dirty="0" err="1" smtClean="0"/>
              <a:t>hranami</a:t>
            </a:r>
            <a:r>
              <a:rPr lang="en-US" sz="2000" dirty="0" smtClean="0"/>
              <a:t>,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sýtozelené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dlhej</a:t>
            </a:r>
            <a:r>
              <a:rPr lang="en-US" sz="2000" dirty="0" smtClean="0"/>
              <a:t> </a:t>
            </a:r>
            <a:r>
              <a:rPr lang="en-US" sz="2000" dirty="0" err="1" smtClean="0"/>
              <a:t>sploštenej</a:t>
            </a:r>
            <a:r>
              <a:rPr lang="en-US" sz="2000" dirty="0" smtClean="0"/>
              <a:t> </a:t>
            </a:r>
            <a:r>
              <a:rPr lang="en-US" sz="2000" dirty="0" err="1" smtClean="0"/>
              <a:t>stopke</a:t>
            </a:r>
            <a:r>
              <a:rPr lang="en-US" sz="2000" dirty="0" smtClean="0"/>
              <a:t>, </a:t>
            </a:r>
            <a:r>
              <a:rPr lang="en-US" sz="2000" dirty="0" err="1" smtClean="0"/>
              <a:t>okraj</a:t>
            </a:r>
            <a:r>
              <a:rPr lang="en-US" sz="2000" dirty="0" smtClean="0"/>
              <a:t> </a:t>
            </a:r>
            <a:r>
              <a:rPr lang="en-US" sz="2000" dirty="0" err="1" smtClean="0"/>
              <a:t>pílkovitý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je </a:t>
            </a:r>
            <a:r>
              <a:rPr lang="en-US" sz="2000" dirty="0" err="1" smtClean="0"/>
              <a:t>dlho</a:t>
            </a:r>
            <a:r>
              <a:rPr lang="en-US" sz="2000" dirty="0" smtClean="0"/>
              <a:t> </a:t>
            </a:r>
            <a:r>
              <a:rPr lang="en-US" sz="2000" dirty="0" err="1" smtClean="0"/>
              <a:t>hladká</a:t>
            </a:r>
            <a:r>
              <a:rPr lang="en-US" sz="2000" dirty="0" smtClean="0"/>
              <a:t>, </a:t>
            </a:r>
            <a:r>
              <a:rPr lang="en-US" sz="2000" dirty="0" err="1" smtClean="0"/>
              <a:t>žltohnedá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zelenkastá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tmavá</a:t>
            </a:r>
            <a:r>
              <a:rPr lang="en-US" sz="2000" dirty="0" smtClean="0"/>
              <a:t>, </a:t>
            </a:r>
            <a:r>
              <a:rPr lang="en-US" sz="2000" dirty="0" err="1" smtClean="0"/>
              <a:t>hlboko</a:t>
            </a:r>
            <a:r>
              <a:rPr lang="en-US" sz="2000" dirty="0" smtClean="0"/>
              <a:t> </a:t>
            </a:r>
            <a:r>
              <a:rPr lang="en-US" sz="2000" dirty="0" err="1" smtClean="0"/>
              <a:t>rozpukaná</a:t>
            </a:r>
            <a:r>
              <a:rPr lang="en-US" sz="2000" dirty="0" smtClean="0"/>
              <a:t> v </a:t>
            </a:r>
            <a:r>
              <a:rPr lang="en-US" sz="2000" dirty="0" err="1" smtClean="0"/>
              <a:t>pásoch</a:t>
            </a:r>
            <a:r>
              <a:rPr lang="en-US" sz="2000" dirty="0" smtClean="0"/>
              <a:t>, v </a:t>
            </a:r>
            <a:r>
              <a:rPr lang="en-US" sz="2000" dirty="0" err="1" smtClean="0"/>
              <a:t>trhlinách</a:t>
            </a:r>
            <a:r>
              <a:rPr lang="en-US" sz="2000" dirty="0" smtClean="0"/>
              <a:t> </a:t>
            </a:r>
            <a:r>
              <a:rPr lang="en-US" sz="2000" dirty="0" err="1" smtClean="0"/>
              <a:t>čierna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alúvií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prechodný</a:t>
            </a:r>
            <a:r>
              <a:rPr lang="en-US" sz="2000" dirty="0" smtClean="0"/>
              <a:t> </a:t>
            </a:r>
            <a:r>
              <a:rPr lang="en-US" sz="2000" dirty="0" err="1" smtClean="0"/>
              <a:t>luh</a:t>
            </a:r>
            <a:r>
              <a:rPr lang="en-US" sz="2000" dirty="0" smtClean="0"/>
              <a:t>), </a:t>
            </a:r>
            <a:r>
              <a:rPr lang="en-US" sz="2000" dirty="0" err="1" smtClean="0"/>
              <a:t>darí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mu </a:t>
            </a:r>
            <a:r>
              <a:rPr lang="en-US" sz="2000" dirty="0" err="1" smtClean="0"/>
              <a:t>však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v </a:t>
            </a:r>
            <a:r>
              <a:rPr lang="en-US" sz="2000" dirty="0" err="1" smtClean="0"/>
              <a:t>stromoradiach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náročný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vlhkosť</a:t>
            </a:r>
            <a:r>
              <a:rPr lang="en-US" sz="2000" dirty="0" smtClean="0"/>
              <a:t>, </a:t>
            </a:r>
            <a:r>
              <a:rPr lang="en-US" sz="2000" dirty="0" err="1" smtClean="0"/>
              <a:t>neznáša</a:t>
            </a:r>
            <a:r>
              <a:rPr lang="en-US" sz="2000" dirty="0" smtClean="0"/>
              <a:t> </a:t>
            </a:r>
            <a:r>
              <a:rPr lang="en-US" sz="2000" dirty="0" err="1" smtClean="0"/>
              <a:t>zamokrenie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 descr="Pinus_sylvestris_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42938"/>
            <a:ext cx="339566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Obrázek 2" descr="bor_pinus_nig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285875"/>
            <a:ext cx="3786188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7" descr="Populus_alba_02_white popl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41433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Obrázek 6" descr="Populus_alba_tru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00438"/>
            <a:ext cx="4119563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4" descr="leo-mic-Populus-nigra-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"/>
            <a:ext cx="38528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Obrázek 5" descr="Italiaanse_populier__Populus_nigra__Lombardy_poplar@populieritaliaans@2@bladleaf@img_225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3429000"/>
            <a:ext cx="2392362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Populus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tremula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topol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osika)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dirty="0" err="1" smtClean="0"/>
              <a:t>dvojaké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dlhých</a:t>
            </a:r>
            <a:r>
              <a:rPr lang="en-US" sz="2000" dirty="0" smtClean="0"/>
              <a:t> </a:t>
            </a:r>
            <a:r>
              <a:rPr lang="en-US" sz="2000" dirty="0" err="1" smtClean="0"/>
              <a:t>výhonkoch</a:t>
            </a:r>
            <a:r>
              <a:rPr lang="en-US" sz="2000" dirty="0" smtClean="0"/>
              <a:t> </a:t>
            </a:r>
            <a:r>
              <a:rPr lang="en-US" sz="2000" dirty="0" err="1" smtClean="0"/>
              <a:t>trojuholníkovo</a:t>
            </a:r>
            <a:r>
              <a:rPr lang="en-US" sz="2000" dirty="0" smtClean="0"/>
              <a:t> </a:t>
            </a:r>
            <a:r>
              <a:rPr lang="en-US" sz="2000" dirty="0" err="1" smtClean="0"/>
              <a:t>vajcovité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okraji</a:t>
            </a:r>
            <a:r>
              <a:rPr lang="en-US" sz="2000" dirty="0" smtClean="0"/>
              <a:t> </a:t>
            </a:r>
            <a:r>
              <a:rPr lang="en-US" sz="2000" dirty="0" err="1" smtClean="0"/>
              <a:t>vlnovkovité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krátkych</a:t>
            </a:r>
            <a:r>
              <a:rPr lang="en-US" sz="2000" dirty="0" smtClean="0"/>
              <a:t> </a:t>
            </a:r>
            <a:r>
              <a:rPr lang="en-US" sz="2000" dirty="0" err="1" smtClean="0"/>
              <a:t>výhonkoch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okrúhle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zúbkaté</a:t>
            </a:r>
            <a:r>
              <a:rPr lang="en-US" sz="2000" dirty="0" smtClean="0"/>
              <a:t>, </a:t>
            </a:r>
            <a:r>
              <a:rPr lang="en-US" sz="2000" dirty="0" err="1" smtClean="0"/>
              <a:t>listové</a:t>
            </a:r>
            <a:r>
              <a:rPr lang="en-US" sz="2000" dirty="0" smtClean="0"/>
              <a:t> </a:t>
            </a:r>
            <a:r>
              <a:rPr lang="en-US" sz="2000" dirty="0" err="1" smtClean="0"/>
              <a:t>stopky</a:t>
            </a:r>
            <a:r>
              <a:rPr lang="en-US" sz="2000" dirty="0" smtClean="0"/>
              <a:t> </a:t>
            </a:r>
            <a:r>
              <a:rPr lang="en-US" sz="2000" dirty="0" err="1" smtClean="0"/>
              <a:t>sploštené</a:t>
            </a:r>
            <a:r>
              <a:rPr lang="en-US" sz="2000" dirty="0" smtClean="0"/>
              <a:t> (</a:t>
            </a: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vetre</a:t>
            </a:r>
            <a:r>
              <a:rPr lang="en-US" sz="2000" dirty="0" smtClean="0"/>
              <a:t> </a:t>
            </a:r>
            <a:r>
              <a:rPr lang="en-US" sz="2000" dirty="0" err="1" smtClean="0"/>
              <a:t>ľahko</a:t>
            </a:r>
            <a:r>
              <a:rPr lang="en-US" sz="2000" dirty="0" smtClean="0"/>
              <a:t> </a:t>
            </a:r>
            <a:r>
              <a:rPr lang="en-US" sz="2000" dirty="0" err="1" smtClean="0"/>
              <a:t>chvejú</a:t>
            </a:r>
            <a:r>
              <a:rPr lang="en-US" sz="2000" dirty="0" smtClean="0"/>
              <a:t>)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en-US" sz="2000" dirty="0" err="1" smtClean="0"/>
              <a:t>dlho</a:t>
            </a:r>
            <a:r>
              <a:rPr lang="en-US" sz="2000" dirty="0" smtClean="0"/>
              <a:t> </a:t>
            </a:r>
            <a:r>
              <a:rPr lang="en-US" sz="2000" dirty="0" err="1" smtClean="0"/>
              <a:t>hladká</a:t>
            </a:r>
            <a:r>
              <a:rPr lang="en-US" sz="2000" dirty="0" smtClean="0"/>
              <a:t>, </a:t>
            </a:r>
            <a:r>
              <a:rPr lang="en-US" sz="2000" dirty="0" err="1" smtClean="0"/>
              <a:t>zelenkastá</a:t>
            </a:r>
            <a:r>
              <a:rPr lang="en-US" sz="2000" dirty="0" smtClean="0"/>
              <a:t>, s </a:t>
            </a:r>
            <a:r>
              <a:rPr lang="en-US" sz="2000" dirty="0" err="1" smtClean="0"/>
              <a:t>výraznými</a:t>
            </a:r>
            <a:r>
              <a:rPr lang="en-US" sz="2000" dirty="0" smtClean="0"/>
              <a:t> </a:t>
            </a:r>
            <a:r>
              <a:rPr lang="en-US" sz="2000" dirty="0" err="1" smtClean="0"/>
              <a:t>lenticelami</a:t>
            </a:r>
            <a:r>
              <a:rPr lang="en-US" sz="2000" dirty="0" smtClean="0"/>
              <a:t>, v </a:t>
            </a:r>
            <a:r>
              <a:rPr lang="en-US" sz="2000" dirty="0" err="1" smtClean="0"/>
              <a:t>spodnej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časti</a:t>
            </a:r>
            <a:r>
              <a:rPr lang="en-US" sz="2000" dirty="0" smtClean="0"/>
              <a:t> </a:t>
            </a:r>
            <a:r>
              <a:rPr lang="en-US" sz="2000" dirty="0" err="1" smtClean="0"/>
              <a:t>kmeňa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tvorí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hrubá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černastá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borka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nenáročná</a:t>
            </a:r>
            <a:r>
              <a:rPr lang="en-US" sz="2000" dirty="0" smtClean="0"/>
              <a:t> </a:t>
            </a:r>
            <a:r>
              <a:rPr lang="en-US" sz="2000" dirty="0" err="1" smtClean="0"/>
              <a:t>drevina</a:t>
            </a:r>
            <a:r>
              <a:rPr lang="en-US" sz="2000" dirty="0" smtClean="0"/>
              <a:t> s </a:t>
            </a:r>
            <a:r>
              <a:rPr lang="en-US" sz="2000" dirty="0" err="1" smtClean="0"/>
              <a:t>obrovským</a:t>
            </a:r>
            <a:r>
              <a:rPr lang="en-US" sz="2000" dirty="0" smtClean="0"/>
              <a:t> </a:t>
            </a:r>
            <a:r>
              <a:rPr lang="en-US" sz="2000" dirty="0" err="1" smtClean="0"/>
              <a:t>areálom</a:t>
            </a:r>
            <a:r>
              <a:rPr lang="en-US" sz="2000" dirty="0" smtClean="0"/>
              <a:t>,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pieskov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rašeliniská</a:t>
            </a:r>
            <a:r>
              <a:rPr lang="en-US" sz="2000" dirty="0" smtClean="0"/>
              <a:t>, v </a:t>
            </a:r>
            <a:r>
              <a:rPr lang="en-US" sz="2000" dirty="0" err="1" smtClean="0"/>
              <a:t>lesoch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správa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pionierka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4" name="Obrázek 8" descr="2650-populus-tremula-topol-osika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88"/>
            <a:ext cx="389731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Obrázek 10" descr="Packed.Eriophyes.diversipunctatus.Populus.tremula.Oulu.31.7.2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0438"/>
            <a:ext cx="39052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739775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Cerasus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avium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Cerasus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mahaleb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ČEREŠNÍ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Cerasus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avium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(třešeň ptačí)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06363"/>
            <a:ext cx="4286250" cy="750887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Cerasus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mahaleb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mahalebka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obecná)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60721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do 30 m, </a:t>
            </a:r>
            <a:r>
              <a:rPr lang="en-US" sz="2000" dirty="0" err="1" smtClean="0"/>
              <a:t>hrubé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konáre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vzpriamené</a:t>
            </a:r>
            <a:r>
              <a:rPr lang="en-US" sz="2000" dirty="0" smtClean="0"/>
              <a:t>, </a:t>
            </a:r>
            <a:r>
              <a:rPr lang="en-US" sz="2000" dirty="0" err="1" smtClean="0"/>
              <a:t>koncové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vetvičky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previsnuté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stopkaté</a:t>
            </a:r>
            <a:r>
              <a:rPr lang="en-US" sz="2000" dirty="0" smtClean="0"/>
              <a:t> </a:t>
            </a: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veľké</a:t>
            </a:r>
            <a:r>
              <a:rPr lang="en-US" sz="2000" dirty="0" smtClean="0"/>
              <a:t>, </a:t>
            </a:r>
            <a:r>
              <a:rPr lang="en-US" sz="2000" dirty="0" err="1" smtClean="0"/>
              <a:t>podlhovasté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obrátenovajcovité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zahrotené</a:t>
            </a:r>
            <a:r>
              <a:rPr lang="en-US" sz="2000" dirty="0" smtClean="0"/>
              <a:t>, </a:t>
            </a:r>
            <a:r>
              <a:rPr lang="en-US" sz="2000" dirty="0" err="1" smtClean="0"/>
              <a:t>okraj</a:t>
            </a:r>
            <a:r>
              <a:rPr lang="en-US" sz="2000" dirty="0" smtClean="0"/>
              <a:t> </a:t>
            </a:r>
            <a:r>
              <a:rPr lang="en-US" sz="2000" dirty="0" err="1" smtClean="0"/>
              <a:t>hrubo</a:t>
            </a:r>
            <a:r>
              <a:rPr lang="en-US" sz="2000" dirty="0" smtClean="0"/>
              <a:t> </a:t>
            </a:r>
            <a:r>
              <a:rPr lang="en-US" sz="2000" dirty="0" err="1" smtClean="0"/>
              <a:t>pílkovitý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stopke</a:t>
            </a:r>
            <a:r>
              <a:rPr lang="en-US" sz="2000" dirty="0" smtClean="0"/>
              <a:t> </a:t>
            </a:r>
            <a:r>
              <a:rPr lang="en-US" sz="2000" dirty="0" err="1" smtClean="0"/>
              <a:t>tesne</a:t>
            </a:r>
            <a:r>
              <a:rPr lang="en-US" sz="2000" dirty="0" smtClean="0"/>
              <a:t> pod </a:t>
            </a:r>
            <a:r>
              <a:rPr lang="en-US" sz="2000" dirty="0" err="1" smtClean="0"/>
              <a:t>bázou</a:t>
            </a:r>
            <a:r>
              <a:rPr lang="en-US" sz="2000" dirty="0" smtClean="0"/>
              <a:t> </a:t>
            </a:r>
            <a:r>
              <a:rPr lang="en-US" sz="2000" dirty="0" err="1" smtClean="0"/>
              <a:t>listu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červenkasté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žliazky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dirty="0" err="1" smtClean="0"/>
              <a:t>obojpohlavné</a:t>
            </a:r>
            <a:r>
              <a:rPr lang="en-US" sz="2000" dirty="0" smtClean="0"/>
              <a:t>, </a:t>
            </a:r>
            <a:r>
              <a:rPr lang="en-US" sz="2000" dirty="0" err="1" smtClean="0"/>
              <a:t>päťpočetné</a:t>
            </a:r>
            <a:r>
              <a:rPr lang="en-US" sz="2000" dirty="0" smtClean="0"/>
              <a:t>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veľké</a:t>
            </a:r>
            <a:r>
              <a:rPr lang="en-US" sz="2000" dirty="0" smtClean="0"/>
              <a:t>, </a:t>
            </a:r>
            <a:r>
              <a:rPr lang="en-US" sz="2000" dirty="0" err="1" smtClean="0"/>
              <a:t>biele</a:t>
            </a:r>
            <a:r>
              <a:rPr lang="en-US" sz="2000" dirty="0" smtClean="0"/>
              <a:t>, </a:t>
            </a:r>
            <a:r>
              <a:rPr lang="en-US" sz="2000" dirty="0" err="1" smtClean="0"/>
              <a:t>vyrastajú</a:t>
            </a:r>
            <a:r>
              <a:rPr lang="en-US" sz="2000" dirty="0" smtClean="0"/>
              <a:t> v "</a:t>
            </a:r>
            <a:r>
              <a:rPr lang="en-US" sz="2000" dirty="0" err="1" smtClean="0"/>
              <a:t>okolíkoch</a:t>
            </a:r>
            <a:r>
              <a:rPr lang="en-US" sz="2000" dirty="0" smtClean="0"/>
              <a:t>„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kôstkovice</a:t>
            </a:r>
            <a:r>
              <a:rPr lang="en-US" sz="2000" dirty="0" smtClean="0"/>
              <a:t> (</a:t>
            </a:r>
            <a:r>
              <a:rPr lang="en-US" sz="2000" dirty="0" err="1" smtClean="0"/>
              <a:t>známe</a:t>
            </a:r>
            <a:r>
              <a:rPr lang="en-US" sz="2000" dirty="0" smtClean="0"/>
              <a:t> </a:t>
            </a:r>
            <a:r>
              <a:rPr lang="en-US" sz="2000" dirty="0" err="1" smtClean="0"/>
              <a:t>čerešne</a:t>
            </a:r>
            <a:r>
              <a:rPr lang="en-US" sz="2000" dirty="0" smtClean="0"/>
              <a:t>) </a:t>
            </a:r>
            <a:r>
              <a:rPr lang="en-US" sz="2000" dirty="0" err="1" smtClean="0"/>
              <a:t>veľké</a:t>
            </a:r>
            <a:r>
              <a:rPr lang="en-US" sz="2000" dirty="0" smtClean="0"/>
              <a:t> </a:t>
            </a:r>
            <a:r>
              <a:rPr lang="en-US" sz="2000" dirty="0" err="1" smtClean="0"/>
              <a:t>asi</a:t>
            </a:r>
            <a:r>
              <a:rPr lang="en-US" sz="2000" dirty="0" smtClean="0"/>
              <a:t> 1 cm</a:t>
            </a:r>
            <a:endParaRPr lang="sk-SK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statný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</a:t>
            </a:r>
            <a:r>
              <a:rPr lang="en-US" sz="2000" dirty="0" err="1" smtClean="0"/>
              <a:t>roztrúsene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dubinách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bučinách</a:t>
            </a:r>
            <a:r>
              <a:rPr lang="en-US" sz="2000" dirty="0" smtClean="0"/>
              <a:t>, </a:t>
            </a:r>
            <a:r>
              <a:rPr lang="en-US" sz="2000" dirty="0" err="1" smtClean="0"/>
              <a:t>splýva</a:t>
            </a:r>
            <a:r>
              <a:rPr lang="en-US" sz="2000" dirty="0" smtClean="0"/>
              <a:t> so </a:t>
            </a:r>
            <a:r>
              <a:rPr lang="en-US" sz="2000" dirty="0" err="1" smtClean="0"/>
              <a:t>splanenými</a:t>
            </a:r>
            <a:r>
              <a:rPr lang="en-US" sz="2000" dirty="0" smtClean="0"/>
              <a:t> </a:t>
            </a:r>
            <a:r>
              <a:rPr lang="en-US" sz="2000" dirty="0" err="1" smtClean="0"/>
              <a:t>záhradnými</a:t>
            </a:r>
            <a:r>
              <a:rPr lang="en-US" sz="2000" dirty="0" smtClean="0"/>
              <a:t> </a:t>
            </a:r>
            <a:r>
              <a:rPr lang="en-US" sz="2000" dirty="0" err="1" smtClean="0"/>
              <a:t>čerešňami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vysoký</a:t>
            </a:r>
            <a:r>
              <a:rPr lang="en-US" sz="2000" dirty="0" smtClean="0"/>
              <a:t> </a:t>
            </a:r>
            <a:r>
              <a:rPr lang="en-US" sz="2000" dirty="0" err="1" smtClean="0"/>
              <a:t>ker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nízky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 (do </a:t>
            </a:r>
            <a:r>
              <a:rPr lang="en-US" sz="2000" dirty="0" err="1" smtClean="0"/>
              <a:t>asi</a:t>
            </a:r>
            <a:r>
              <a:rPr lang="en-US" sz="2000" dirty="0" smtClean="0"/>
              <a:t> 10 m)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širokovajcovité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zahrotené</a:t>
            </a:r>
            <a:r>
              <a:rPr lang="en-US" sz="2000" dirty="0" smtClean="0"/>
              <a:t>, </a:t>
            </a:r>
            <a:r>
              <a:rPr lang="en-US" sz="2000" dirty="0" err="1" smtClean="0"/>
              <a:t>zvrchu</a:t>
            </a:r>
            <a:r>
              <a:rPr lang="en-US" sz="2000" dirty="0" smtClean="0"/>
              <a:t> </a:t>
            </a:r>
            <a:r>
              <a:rPr lang="en-US" sz="2000" dirty="0" err="1" smtClean="0"/>
              <a:t>tmavozelené</a:t>
            </a:r>
            <a:r>
              <a:rPr lang="en-US" sz="2000" dirty="0" smtClean="0"/>
              <a:t>, </a:t>
            </a:r>
            <a:r>
              <a:rPr lang="en-US" sz="2000" dirty="0" err="1" smtClean="0"/>
              <a:t>lysé</a:t>
            </a:r>
            <a:r>
              <a:rPr lang="en-US" sz="2000" dirty="0" smtClean="0"/>
              <a:t> a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spodná</a:t>
            </a:r>
            <a:r>
              <a:rPr lang="en-US" sz="2000" dirty="0" smtClean="0"/>
              <a:t> </a:t>
            </a:r>
            <a:r>
              <a:rPr lang="en-US" sz="2000" dirty="0" err="1" smtClean="0"/>
              <a:t>strana</a:t>
            </a:r>
            <a:r>
              <a:rPr lang="en-US" sz="2000" dirty="0" smtClean="0"/>
              <a:t> </a:t>
            </a:r>
            <a:r>
              <a:rPr lang="en-US" sz="2000" dirty="0" err="1" smtClean="0"/>
              <a:t>svetlejšia</a:t>
            </a:r>
            <a:r>
              <a:rPr lang="en-US" sz="2000" dirty="0" smtClean="0"/>
              <a:t>, </a:t>
            </a:r>
            <a:r>
              <a:rPr lang="en-US" sz="2000" dirty="0" err="1" smtClean="0"/>
              <a:t>žilky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pazuchy</a:t>
            </a:r>
            <a:r>
              <a:rPr lang="en-US" sz="2000" dirty="0" smtClean="0"/>
              <a:t> </a:t>
            </a:r>
            <a:r>
              <a:rPr lang="en-US" sz="2000" dirty="0" err="1" smtClean="0"/>
              <a:t>žiliek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chlpaté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stopke</a:t>
            </a:r>
            <a:r>
              <a:rPr lang="en-US" sz="2000" dirty="0" smtClean="0"/>
              <a:t> </a:t>
            </a:r>
            <a:r>
              <a:rPr lang="en-US" sz="2000" dirty="0" err="1" smtClean="0"/>
              <a:t>tesne</a:t>
            </a:r>
            <a:r>
              <a:rPr lang="en-US" sz="2000" dirty="0" smtClean="0"/>
              <a:t> pod </a:t>
            </a:r>
            <a:r>
              <a:rPr lang="en-US" sz="2000" dirty="0" err="1" smtClean="0"/>
              <a:t>bázou</a:t>
            </a:r>
            <a:r>
              <a:rPr lang="en-US" sz="2000" dirty="0" smtClean="0"/>
              <a:t> </a:t>
            </a:r>
            <a:r>
              <a:rPr lang="en-US" sz="2000" dirty="0" err="1" smtClean="0"/>
              <a:t>listu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červenkasté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žliazky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dirty="0" err="1" smtClean="0"/>
              <a:t>obojpohlavné</a:t>
            </a:r>
            <a:r>
              <a:rPr lang="en-US" sz="2000" dirty="0" smtClean="0"/>
              <a:t>, </a:t>
            </a:r>
            <a:r>
              <a:rPr lang="en-US" sz="2000" dirty="0" err="1" smtClean="0"/>
              <a:t>päťpočetné</a:t>
            </a:r>
            <a:r>
              <a:rPr lang="en-US" sz="2000" dirty="0" smtClean="0"/>
              <a:t>, </a:t>
            </a:r>
            <a:r>
              <a:rPr lang="en-US" sz="2000" b="1" u="sng" dirty="0" err="1" smtClean="0"/>
              <a:t>menšie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ako</a:t>
            </a:r>
            <a:r>
              <a:rPr lang="en-US" sz="2000" b="1" u="sng" dirty="0" smtClean="0"/>
              <a:t> u </a:t>
            </a:r>
            <a:r>
              <a:rPr lang="en-US" sz="2000" b="1" u="sng" dirty="0" err="1" smtClean="0"/>
              <a:t>čerešne</a:t>
            </a:r>
            <a:r>
              <a:rPr lang="sk-SK" sz="2000" b="1" u="sng" dirty="0" smtClean="0"/>
              <a:t> vtáčej</a:t>
            </a:r>
            <a:r>
              <a:rPr lang="en-US" sz="2000" dirty="0" smtClean="0"/>
              <a:t>, </a:t>
            </a:r>
            <a:r>
              <a:rPr lang="en-US" sz="2000" dirty="0" err="1" smtClean="0"/>
              <a:t>biele</a:t>
            </a:r>
            <a:r>
              <a:rPr lang="en-US" sz="2000" dirty="0" smtClean="0"/>
              <a:t>, </a:t>
            </a:r>
            <a:r>
              <a:rPr lang="en-US" sz="2000" dirty="0" err="1" smtClean="0"/>
              <a:t>vyrastajú</a:t>
            </a:r>
            <a:r>
              <a:rPr lang="en-US" sz="2000" dirty="0" smtClean="0"/>
              <a:t> v "</a:t>
            </a:r>
            <a:r>
              <a:rPr lang="en-US" sz="2000" dirty="0" err="1" smtClean="0"/>
              <a:t>okolíkoch</a:t>
            </a:r>
            <a:r>
              <a:rPr lang="en-US" sz="2000" dirty="0" smtClean="0"/>
              <a:t>„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drobné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tmavé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kôstkovice</a:t>
            </a:r>
            <a:r>
              <a:rPr lang="en-US" sz="2000" dirty="0" smtClean="0"/>
              <a:t>, </a:t>
            </a:r>
            <a:r>
              <a:rPr lang="en-US" sz="2000" dirty="0" err="1" smtClean="0"/>
              <a:t>horké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lesostepný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spolu</a:t>
            </a:r>
            <a:r>
              <a:rPr lang="en-US" sz="2000" dirty="0" smtClean="0"/>
              <a:t> s </a:t>
            </a:r>
            <a:r>
              <a:rPr lang="en-US" sz="2000" dirty="0" err="1" smtClean="0"/>
              <a:t>dubom</a:t>
            </a:r>
            <a:r>
              <a:rPr lang="en-US" sz="2000" dirty="0" smtClean="0"/>
              <a:t> </a:t>
            </a:r>
            <a:r>
              <a:rPr lang="en-US" sz="2000" dirty="0" err="1" smtClean="0"/>
              <a:t>plstnatým</a:t>
            </a:r>
            <a:r>
              <a:rPr lang="en-US" sz="2000" dirty="0" smtClean="0"/>
              <a:t> a </a:t>
            </a:r>
            <a:r>
              <a:rPr lang="en-US" sz="2000" dirty="0" err="1" smtClean="0"/>
              <a:t>jaseňom</a:t>
            </a:r>
            <a:r>
              <a:rPr lang="en-US" sz="2000" dirty="0" smtClean="0"/>
              <a:t> </a:t>
            </a:r>
            <a:r>
              <a:rPr lang="en-US" sz="2000" dirty="0" err="1" smtClean="0"/>
              <a:t>manovým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2" descr="Merisi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2732087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Obrázek 3" descr="cerasus aviu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643313"/>
            <a:ext cx="373856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Obrázek 4" descr="15-prunus_08_b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786188"/>
            <a:ext cx="36957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Obrázek 5" descr="ivelina_assyova_16109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28625"/>
            <a:ext cx="4214813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73977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Sorbus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aucuparia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Sorbus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torminalis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Sorbus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JARABÍN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Sorbus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aria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jeřáb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muk)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06363"/>
            <a:ext cx="4286250" cy="750887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Sorbus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torminalis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jeřáb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břek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60721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ker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 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bieloplstnat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ými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púčikmi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vajcovité</a:t>
            </a:r>
            <a:r>
              <a:rPr lang="en-US" sz="2000" dirty="0" smtClean="0"/>
              <a:t>, </a:t>
            </a:r>
            <a:r>
              <a:rPr lang="sk-SK" sz="2000" dirty="0" smtClean="0"/>
              <a:t>s </a:t>
            </a:r>
            <a:r>
              <a:rPr lang="sk-SK" sz="2000" dirty="0" err="1" smtClean="0"/>
              <a:t>dvojite</a:t>
            </a:r>
            <a:r>
              <a:rPr lang="sk-SK" sz="2000" dirty="0" smtClean="0"/>
              <a:t> </a:t>
            </a:r>
            <a:r>
              <a:rPr lang="en-US" sz="2000" dirty="0" err="1" smtClean="0"/>
              <a:t>pílkovitý</a:t>
            </a:r>
            <a:r>
              <a:rPr lang="sk-SK" sz="2000" dirty="0" smtClean="0"/>
              <a:t>m okrajom</a:t>
            </a:r>
            <a:r>
              <a:rPr lang="en-US" sz="2000" dirty="0" smtClean="0"/>
              <a:t>, </a:t>
            </a:r>
            <a:r>
              <a:rPr lang="sk-SK" sz="2000" dirty="0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listu</a:t>
            </a:r>
            <a:r>
              <a:rPr lang="en-US" sz="2000" dirty="0" smtClean="0"/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bielo plstnaté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oranžové alebo červené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</a:t>
            </a:r>
            <a:r>
              <a:rPr lang="sk-SK" sz="2000" dirty="0" smtClean="0"/>
              <a:t>, vajcovité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bežný druh listnatých lesov, vyskytuje sa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najmä na vápencoch</a:t>
            </a:r>
            <a:r>
              <a:rPr lang="sk-SK" sz="2000" dirty="0" smtClean="0"/>
              <a:t>, kde zasahuje až po alpínsky stupeň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ker</a:t>
            </a:r>
            <a:r>
              <a:rPr lang="en-US" sz="2000" dirty="0" smtClean="0"/>
              <a:t> a</a:t>
            </a:r>
            <a:r>
              <a:rPr lang="sk-SK" sz="2000" dirty="0" smtClean="0"/>
              <a:t>lebo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sk-SK" sz="2000" dirty="0" smtClean="0"/>
              <a:t>s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lysými púčikmi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 strihané</a:t>
            </a:r>
            <a:r>
              <a:rPr lang="sk-SK" sz="2000" dirty="0" smtClean="0"/>
              <a:t>, </a:t>
            </a:r>
            <a:r>
              <a:rPr lang="sk-SK" sz="2000" dirty="0" err="1" smtClean="0"/>
              <a:t>žilnatina</a:t>
            </a:r>
            <a:r>
              <a:rPr lang="sk-SK" sz="2000" dirty="0" smtClean="0"/>
              <a:t> na rube plstnatá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v riedkej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chocholíkovej metline</a:t>
            </a:r>
            <a:r>
              <a:rPr lang="sk-SK" sz="2000" dirty="0" smtClean="0"/>
              <a:t>, lupienky koruny sú okrúhle, biele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tvoria</a:t>
            </a:r>
            <a:r>
              <a:rPr lang="en-US" sz="2000" dirty="0" smtClean="0"/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žltočervené, neskôr hnedé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ovice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častý druh listnatých lesov teplejších krajov, vyskytuje sa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najmä na vápencoch</a:t>
            </a:r>
            <a:r>
              <a:rPr lang="sk-SK" sz="2000" dirty="0" smtClean="0"/>
              <a:t>,  aj v horskom stupni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1" descr="Sorbus_ari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Obrázek 3" descr="1707363771_e0d6a66f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00438"/>
            <a:ext cx="38576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Obrázek 5" descr="sorbus_torminalis_weinsberg_20070929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428625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Obrázek 6" descr="1629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0438"/>
            <a:ext cx="42148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2875" y="177801"/>
            <a:ext cx="4357687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Sorbus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aucuparia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jeřáb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ptačí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60721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ker, najčastejšie </a:t>
            </a: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sk-SK" sz="2000" dirty="0" smtClean="0"/>
              <a:t>s chlpatými púčikmi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nepárno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perovito zložené</a:t>
            </a:r>
            <a:r>
              <a:rPr lang="en-US" sz="2000" dirty="0" smtClean="0"/>
              <a:t>, </a:t>
            </a:r>
            <a:r>
              <a:rPr lang="sk-SK" sz="2000" dirty="0" smtClean="0"/>
              <a:t>s štyrmi až deviatimi jarmovými listami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chocholíkovej metline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červené malvice</a:t>
            </a:r>
            <a:endParaRPr lang="sk-SK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lesný druh </a:t>
            </a:r>
            <a:r>
              <a:rPr lang="sk-SK" sz="2000" dirty="0" smtClean="0"/>
              <a:t>rozšírený od nížin až po alpínsky stupeň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492" name="Obrázek 3" descr="Tree-Sorbus aucuparia11-05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75"/>
            <a:ext cx="3786188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Obrázek 5" descr="333261_caca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00063"/>
            <a:ext cx="3786188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75" y="3571875"/>
            <a:ext cx="6786563" cy="954088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Ailanthus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altissima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Robinia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pseudoacacia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Juglans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Aesculus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hippocastanum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Negundo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aceroides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714500"/>
            <a:ext cx="8229600" cy="10715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sk-SK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trodukované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listnaté dreviny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42875"/>
            <a:ext cx="4040188" cy="750888"/>
          </a:xfrm>
        </p:spPr>
        <p:txBody>
          <a:bodyPr/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Pinus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cembra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borovice limba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42875"/>
            <a:ext cx="4041775" cy="750888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Pinus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mugo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borovice </a:t>
            </a:r>
            <a:r>
              <a:rPr lang="sk-SK" sz="280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kleč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28625" y="1000125"/>
            <a:ext cx="4040188" cy="55721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smtClean="0"/>
              <a:t>pomerne dlho si uchováva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kompaktnú vajcovitú korunu</a:t>
            </a:r>
            <a:r>
              <a:rPr lang="en-US" sz="2000" smtClean="0"/>
              <a:t>, neskôr je koruna redšia</a:t>
            </a:r>
            <a:r>
              <a:rPr lang="sk-SK" sz="2000" smtClean="0"/>
              <a:t>, </a:t>
            </a:r>
            <a:r>
              <a:rPr lang="en-US" sz="2000" smtClean="0"/>
              <a:t>vrcholec ostáva hustý</a:t>
            </a:r>
            <a:endParaRPr lang="sk-SK" sz="2000" smtClean="0"/>
          </a:p>
          <a:p>
            <a:pPr eaLnBrk="1" hangingPunct="1">
              <a:defRPr/>
            </a:pPr>
            <a:r>
              <a:rPr lang="sk-SK" sz="2000" smtClean="0"/>
              <a:t>ihlice sú </a:t>
            </a:r>
            <a:r>
              <a:rPr lang="en-US" sz="2000" smtClean="0"/>
              <a:t>zelené, dlhé 50 - 100 mm),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 5 vo zväzočkoch</a:t>
            </a:r>
            <a:r>
              <a:rPr lang="en-US" sz="2000" smtClean="0"/>
              <a:t>, na vnútornej strane ihlice belavý pás prieduchov</a:t>
            </a:r>
            <a:endParaRPr lang="sk-SK" sz="2000" smtClean="0"/>
          </a:p>
          <a:p>
            <a:pPr eaLnBrk="1" hangingPunct="1">
              <a:defRPr/>
            </a:pPr>
            <a:r>
              <a:rPr lang="en-US" sz="2000" smtClean="0"/>
              <a:t>sivozelená, už v mladom veku sa vytvára červenohnedá až sivohnedá borka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 pozdĺžnymi prasklinami</a:t>
            </a:r>
            <a:endParaRPr lang="sk-SK" sz="2000" b="1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2000" smtClean="0"/>
              <a:t>strom vysokých horských polôh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1000125"/>
            <a:ext cx="4041775" cy="52149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poliehavý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 s </a:t>
            </a:r>
            <a:r>
              <a:rPr lang="en-US" sz="2000" dirty="0" err="1" smtClean="0"/>
              <a:t>vystúpavými</a:t>
            </a:r>
            <a:r>
              <a:rPr lang="en-US" sz="2000" dirty="0" smtClean="0"/>
              <a:t> </a:t>
            </a:r>
            <a:r>
              <a:rPr lang="en-US" sz="2000" dirty="0" err="1" smtClean="0"/>
              <a:t>vetvami</a:t>
            </a:r>
            <a:r>
              <a:rPr lang="en-US" sz="2000" dirty="0" smtClean="0"/>
              <a:t>,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husto</a:t>
            </a:r>
            <a:r>
              <a:rPr lang="en-US" sz="2000" dirty="0" smtClean="0"/>
              <a:t> </a:t>
            </a:r>
            <a:r>
              <a:rPr lang="en-US" sz="2000" dirty="0" err="1" smtClean="0"/>
              <a:t>oihličený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i</a:t>
            </a:r>
            <a:r>
              <a:rPr lang="en-US" sz="2000" dirty="0" err="1" smtClean="0"/>
              <a:t>hlice</a:t>
            </a:r>
            <a:r>
              <a:rPr lang="en-US" sz="2000" dirty="0" smtClean="0"/>
              <a:t> s</a:t>
            </a:r>
            <a:r>
              <a:rPr lang="sk-SK" sz="2000" dirty="0" smtClean="0"/>
              <a:t>ú </a:t>
            </a:r>
            <a:r>
              <a:rPr lang="en-US" sz="2000" dirty="0" err="1" smtClean="0"/>
              <a:t>tmavozelené</a:t>
            </a:r>
            <a:r>
              <a:rPr lang="en-US" sz="2000" dirty="0" smtClean="0"/>
              <a:t>, </a:t>
            </a:r>
            <a:r>
              <a:rPr lang="en-US" sz="2000" dirty="0" err="1" smtClean="0"/>
              <a:t>dlhé</a:t>
            </a:r>
            <a:r>
              <a:rPr lang="en-US" sz="2000" dirty="0" smtClean="0"/>
              <a:t> 20 - 80 mm), </a:t>
            </a:r>
            <a:r>
              <a:rPr lang="en-US" sz="2000" dirty="0" err="1" smtClean="0"/>
              <a:t>po</a:t>
            </a:r>
            <a:r>
              <a:rPr lang="en-US" sz="2000" dirty="0" smtClean="0"/>
              <a:t> 2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zväzočkoch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priereze</a:t>
            </a:r>
            <a:r>
              <a:rPr lang="en-US" sz="2000" dirty="0" smtClean="0"/>
              <a:t> </a:t>
            </a:r>
            <a:r>
              <a:rPr lang="en-US" sz="2000" dirty="0" err="1" smtClean="0"/>
              <a:t>polkruhovité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husté</a:t>
            </a:r>
            <a:r>
              <a:rPr lang="en-US" sz="2000" dirty="0" smtClean="0"/>
              <a:t> a </a:t>
            </a:r>
            <a:r>
              <a:rPr lang="en-US" sz="2000" dirty="0" err="1" smtClean="0"/>
              <a:t>kompaktné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hnedosivá</a:t>
            </a:r>
            <a:r>
              <a:rPr lang="en-US" sz="2000" dirty="0" smtClean="0"/>
              <a:t>, </a:t>
            </a:r>
            <a:r>
              <a:rPr lang="en-US" sz="2000" dirty="0" err="1" smtClean="0"/>
              <a:t>postupne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vytvára</a:t>
            </a:r>
            <a:r>
              <a:rPr lang="en-US" sz="2000" dirty="0" smtClean="0"/>
              <a:t> </a:t>
            </a:r>
            <a:r>
              <a:rPr lang="en-US" sz="2000" dirty="0" err="1" smtClean="0"/>
              <a:t>tmavosivá</a:t>
            </a:r>
            <a:r>
              <a:rPr lang="en-US" sz="2000" dirty="0" smtClean="0"/>
              <a:t>, </a:t>
            </a:r>
            <a:r>
              <a:rPr lang="en-US" sz="2000" dirty="0" err="1" smtClean="0"/>
              <a:t>občas</a:t>
            </a:r>
            <a:r>
              <a:rPr lang="en-US" sz="2000" dirty="0" smtClean="0"/>
              <a:t> </a:t>
            </a:r>
            <a:r>
              <a:rPr lang="en-US" sz="2000" dirty="0" err="1" smtClean="0"/>
              <a:t>hnedastá</a:t>
            </a:r>
            <a:r>
              <a:rPr lang="en-US" sz="2000" dirty="0" smtClean="0"/>
              <a:t> </a:t>
            </a:r>
            <a:r>
              <a:rPr lang="en-US" sz="2000" dirty="0" err="1" smtClean="0"/>
              <a:t>rozpukaná</a:t>
            </a:r>
            <a:r>
              <a:rPr lang="en-US" sz="2000" dirty="0" smtClean="0"/>
              <a:t> </a:t>
            </a:r>
            <a:r>
              <a:rPr lang="en-US" sz="2000" dirty="0" err="1" smtClean="0"/>
              <a:t>borka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vytvára</a:t>
            </a:r>
            <a:r>
              <a:rPr lang="en-US" sz="2000" dirty="0" smtClean="0"/>
              <a:t> </a:t>
            </a:r>
            <a:r>
              <a:rPr lang="en-US" sz="2000" dirty="0" err="1" smtClean="0"/>
              <a:t>samostaný</a:t>
            </a:r>
            <a:r>
              <a:rPr lang="en-US" sz="2000" dirty="0" smtClean="0"/>
              <a:t> </a:t>
            </a:r>
            <a:r>
              <a:rPr lang="en-US" sz="2000" dirty="0" err="1" smtClean="0"/>
              <a:t>vegetačný</a:t>
            </a:r>
            <a:r>
              <a:rPr lang="en-US" sz="2000" dirty="0" smtClean="0"/>
              <a:t> </a:t>
            </a:r>
            <a:r>
              <a:rPr lang="en-US" sz="2000" dirty="0" err="1" smtClean="0"/>
              <a:t>stupeň</a:t>
            </a:r>
            <a:r>
              <a:rPr lang="sk-SK" sz="2000" dirty="0" smtClean="0"/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 hornou hranicou lesa</a:t>
            </a:r>
            <a:r>
              <a:rPr lang="en-US" sz="2000" dirty="0" smtClean="0"/>
              <a:t>, </a:t>
            </a:r>
            <a:r>
              <a:rPr lang="en-US" sz="2000" dirty="0" err="1" smtClean="0"/>
              <a:t>porasty</a:t>
            </a:r>
            <a:r>
              <a:rPr lang="en-US" sz="2000" dirty="0" smtClean="0"/>
              <a:t> </a:t>
            </a:r>
            <a:r>
              <a:rPr lang="en-US" sz="2000" dirty="0" err="1" smtClean="0"/>
              <a:t>ťažko</a:t>
            </a:r>
            <a:r>
              <a:rPr lang="en-US" sz="2000" dirty="0" smtClean="0"/>
              <a:t> </a:t>
            </a:r>
            <a:r>
              <a:rPr lang="en-US" sz="2000" dirty="0" err="1" smtClean="0"/>
              <a:t>priechodné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Ailanthus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altissima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pajasan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žláznatý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06363"/>
            <a:ext cx="4500562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Robinia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pseudoacacia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trnovník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akát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zložené</a:t>
            </a:r>
            <a:r>
              <a:rPr lang="en-US" sz="2000" dirty="0" smtClean="0"/>
              <a:t>, </a:t>
            </a:r>
            <a:r>
              <a:rPr lang="en-US" sz="2000" dirty="0" err="1" smtClean="0"/>
              <a:t>tvorené</a:t>
            </a:r>
            <a:r>
              <a:rPr lang="en-US" sz="2000" dirty="0" smtClean="0"/>
              <a:t> </a:t>
            </a:r>
            <a:r>
              <a:rPr lang="en-US" sz="2000" dirty="0" err="1" smtClean="0"/>
              <a:t>spravidla</a:t>
            </a:r>
            <a:r>
              <a:rPr lang="en-US" sz="2000" dirty="0" smtClean="0"/>
              <a:t> </a:t>
            </a:r>
            <a:r>
              <a:rPr lang="en-US" sz="2000" dirty="0" err="1" smtClean="0"/>
              <a:t>väčším</a:t>
            </a:r>
            <a:r>
              <a:rPr lang="en-US" sz="2000" dirty="0" smtClean="0"/>
              <a:t> </a:t>
            </a:r>
            <a:r>
              <a:rPr lang="en-US" sz="2000" dirty="0" err="1" smtClean="0"/>
              <a:t>počtom</a:t>
            </a:r>
            <a:r>
              <a:rPr lang="en-US" sz="2000" dirty="0" smtClean="0"/>
              <a:t> </a:t>
            </a:r>
            <a:r>
              <a:rPr lang="en-US" sz="2000" dirty="0" err="1" smtClean="0"/>
              <a:t>lístkov</a:t>
            </a:r>
            <a:r>
              <a:rPr lang="en-US" sz="2000" dirty="0" smtClean="0"/>
              <a:t> </a:t>
            </a:r>
            <a:r>
              <a:rPr lang="en-US" sz="2000" dirty="0" err="1" smtClean="0"/>
              <a:t>než</a:t>
            </a:r>
            <a:r>
              <a:rPr lang="en-US" sz="2000" dirty="0" smtClean="0"/>
              <a:t> u </a:t>
            </a:r>
            <a:r>
              <a:rPr lang="en-US" sz="2000" dirty="0" err="1" smtClean="0"/>
              <a:t>jaseňov</a:t>
            </a:r>
            <a:r>
              <a:rPr lang="en-US" sz="2000" dirty="0" smtClean="0"/>
              <a:t>, </a:t>
            </a:r>
            <a:r>
              <a:rPr lang="en-US" sz="2000" dirty="0" err="1" smtClean="0"/>
              <a:t>lístky</a:t>
            </a:r>
            <a:r>
              <a:rPr lang="en-US" sz="2000" dirty="0" smtClean="0"/>
              <a:t> </a:t>
            </a:r>
            <a:r>
              <a:rPr lang="en-US" sz="2000" dirty="0" err="1" smtClean="0"/>
              <a:t>vajcovito-kopijovité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oboch</a:t>
            </a:r>
            <a:r>
              <a:rPr lang="en-US" sz="2000" dirty="0" smtClean="0"/>
              <a:t> </a:t>
            </a:r>
            <a:r>
              <a:rPr lang="en-US" sz="2000" dirty="0" err="1" smtClean="0"/>
              <a:t>stranách</a:t>
            </a:r>
            <a:r>
              <a:rPr lang="en-US" sz="2000" dirty="0" smtClean="0"/>
              <a:t> </a:t>
            </a:r>
            <a:r>
              <a:rPr lang="en-US" sz="2000" dirty="0" err="1" smtClean="0"/>
              <a:t>žliazkat</a:t>
            </a:r>
            <a:r>
              <a:rPr lang="sk-SK" sz="2000" dirty="0" smtClean="0"/>
              <a:t>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</a:t>
            </a:r>
            <a:r>
              <a:rPr lang="sk-S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</a:t>
            </a:r>
            <a:r>
              <a:rPr lang="en-US" sz="2000" dirty="0" smtClean="0"/>
              <a:t>, </a:t>
            </a:r>
            <a:r>
              <a:rPr lang="en-US" sz="2000" dirty="0" err="1" smtClean="0"/>
              <a:t>zapáchajúce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veľkých</a:t>
            </a:r>
            <a:r>
              <a:rPr lang="en-US" sz="2000" dirty="0" smtClean="0"/>
              <a:t> </a:t>
            </a:r>
            <a:r>
              <a:rPr lang="en-US" sz="2000" dirty="0" err="1" smtClean="0"/>
              <a:t>rozkonárených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metlinách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tvoria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okrúhl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ploch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nažk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uprostred</a:t>
            </a:r>
            <a:r>
              <a:rPr lang="en-US" sz="2000" dirty="0" smtClean="0"/>
              <a:t> </a:t>
            </a:r>
            <a:r>
              <a:rPr lang="en-US" sz="2000" dirty="0" err="1" smtClean="0"/>
              <a:t>vrtuľovitého</a:t>
            </a:r>
            <a:r>
              <a:rPr lang="en-US" sz="2000" dirty="0" smtClean="0"/>
              <a:t> </a:t>
            </a:r>
            <a:r>
              <a:rPr lang="en-US" sz="2000" dirty="0" err="1" smtClean="0"/>
              <a:t>krídla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správa</a:t>
            </a:r>
            <a:r>
              <a:rPr lang="en-US" sz="2000" dirty="0" smtClean="0"/>
              <a:t> </a:t>
            </a:r>
            <a:r>
              <a:rPr lang="sk-SK" sz="2000" dirty="0" smtClean="0"/>
              <a:t>sa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invázne</a:t>
            </a:r>
            <a:r>
              <a:rPr lang="en-US" sz="2000" dirty="0" smtClean="0"/>
              <a:t> v </a:t>
            </a:r>
            <a:r>
              <a:rPr lang="en-US" sz="2000" dirty="0" err="1" smtClean="0"/>
              <a:t>lužných</a:t>
            </a:r>
            <a:r>
              <a:rPr lang="en-US" sz="2000" dirty="0" smtClean="0"/>
              <a:t> </a:t>
            </a:r>
            <a:r>
              <a:rPr lang="en-US" sz="2000" dirty="0" err="1" smtClean="0"/>
              <a:t>lesoch</a:t>
            </a:r>
            <a:r>
              <a:rPr lang="en-US" sz="2000" dirty="0" smtClean="0"/>
              <a:t> (</a:t>
            </a:r>
            <a:r>
              <a:rPr lang="en-US" sz="2000" dirty="0" err="1" smtClean="0"/>
              <a:t>tu</a:t>
            </a:r>
            <a:r>
              <a:rPr lang="en-US" sz="2000" dirty="0" smtClean="0"/>
              <a:t> </a:t>
            </a:r>
            <a:r>
              <a:rPr lang="en-US" sz="2000" dirty="0" err="1" smtClean="0"/>
              <a:t>agresívnejšia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agát</a:t>
            </a:r>
            <a:r>
              <a:rPr lang="en-US" sz="2000" dirty="0" smtClean="0"/>
              <a:t>), </a:t>
            </a:r>
            <a:r>
              <a:rPr lang="en-US" sz="2000" dirty="0" err="1" smtClean="0"/>
              <a:t>pri</a:t>
            </a:r>
            <a:r>
              <a:rPr lang="en-US" sz="2000" dirty="0" smtClean="0"/>
              <a:t> </a:t>
            </a:r>
            <a:r>
              <a:rPr lang="en-US" sz="2000" dirty="0" err="1" smtClean="0"/>
              <a:t>ďalšom</a:t>
            </a:r>
            <a:r>
              <a:rPr lang="en-US" sz="2000" dirty="0" smtClean="0"/>
              <a:t> </a:t>
            </a:r>
            <a:r>
              <a:rPr lang="en-US" sz="2000" dirty="0" err="1" smtClean="0"/>
              <a:t>otepľovaní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bude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agresivita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zvyšovať</a:t>
            </a:r>
            <a:r>
              <a:rPr lang="sk-SK" sz="2000" dirty="0" smtClean="0"/>
              <a:t>, j</a:t>
            </a:r>
            <a:r>
              <a:rPr lang="en-US" sz="2000" dirty="0" err="1" smtClean="0"/>
              <a:t>edovatými</a:t>
            </a:r>
            <a:r>
              <a:rPr lang="en-US" sz="2000" dirty="0" smtClean="0"/>
              <a:t> </a:t>
            </a:r>
            <a:r>
              <a:rPr lang="en-US" sz="2000" dirty="0" err="1" smtClean="0"/>
              <a:t>koreňmi</a:t>
            </a:r>
            <a:r>
              <a:rPr lang="en-US" sz="2000" dirty="0" smtClean="0"/>
              <a:t> </a:t>
            </a:r>
            <a:r>
              <a:rPr lang="en-US" sz="2000" dirty="0" err="1" smtClean="0"/>
              <a:t>ohrozuje</a:t>
            </a:r>
            <a:r>
              <a:rPr lang="en-US" sz="2000" dirty="0" smtClean="0"/>
              <a:t> </a:t>
            </a:r>
            <a:r>
              <a:rPr lang="en-US" sz="2000" dirty="0" err="1" smtClean="0"/>
              <a:t>zdroje</a:t>
            </a:r>
            <a:r>
              <a:rPr lang="en-US" sz="2000" dirty="0" smtClean="0"/>
              <a:t> </a:t>
            </a:r>
            <a:r>
              <a:rPr lang="en-US" sz="2000" dirty="0" err="1" smtClean="0"/>
              <a:t>podzemnej</a:t>
            </a:r>
            <a:r>
              <a:rPr lang="en-US" sz="2000" dirty="0" smtClean="0"/>
              <a:t> </a:t>
            </a:r>
            <a:r>
              <a:rPr lang="en-US" sz="2000" dirty="0" err="1" smtClean="0"/>
              <a:t>vody</a:t>
            </a:r>
            <a:r>
              <a:rPr lang="en-US" sz="2000" dirty="0" smtClean="0"/>
              <a:t>.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7864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nepárno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zložené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elipsovitými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lístkami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s </a:t>
            </a:r>
            <a:r>
              <a:rPr lang="en-US" sz="2000" dirty="0" err="1" smtClean="0"/>
              <a:t>celistvými</a:t>
            </a:r>
            <a:r>
              <a:rPr lang="en-US" sz="2000" dirty="0" smtClean="0"/>
              <a:t> </a:t>
            </a:r>
            <a:r>
              <a:rPr lang="en-US" sz="2000" dirty="0" err="1" smtClean="0"/>
              <a:t>okrajmi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</a:t>
            </a:r>
            <a:r>
              <a:rPr lang="en-US" sz="2000" dirty="0" smtClean="0"/>
              <a:t>, </a:t>
            </a:r>
            <a:r>
              <a:rPr lang="en-US" sz="2000" dirty="0" err="1" smtClean="0"/>
              <a:t>typicky</a:t>
            </a:r>
            <a:r>
              <a:rPr lang="en-US" sz="2000" dirty="0" smtClean="0"/>
              <a:t> "</a:t>
            </a:r>
            <a:r>
              <a:rPr lang="en-US" sz="2000" dirty="0" err="1" smtClean="0"/>
              <a:t>bôbovité</a:t>
            </a:r>
            <a:r>
              <a:rPr lang="en-US" sz="2000" dirty="0" smtClean="0"/>
              <a:t>", </a:t>
            </a:r>
            <a:r>
              <a:rPr lang="en-US" sz="2000" dirty="0" err="1" smtClean="0"/>
              <a:t>voňavé</a:t>
            </a:r>
            <a:r>
              <a:rPr lang="en-US" sz="2000" dirty="0" smtClean="0"/>
              <a:t>, v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strapcoch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s </a:t>
            </a:r>
            <a:r>
              <a:rPr lang="en-US" sz="2000" dirty="0" err="1" smtClean="0"/>
              <a:t>drobnými</a:t>
            </a:r>
            <a:r>
              <a:rPr lang="en-US" sz="2000" dirty="0" smtClean="0"/>
              <a:t> </a:t>
            </a:r>
            <a:r>
              <a:rPr lang="en-US" sz="2000" dirty="0" err="1" smtClean="0"/>
              <a:t>tmavými</a:t>
            </a:r>
            <a:r>
              <a:rPr lang="en-US" sz="2000" dirty="0" smtClean="0"/>
              <a:t> "</a:t>
            </a:r>
            <a:r>
              <a:rPr lang="en-US" sz="2000" dirty="0" err="1" smtClean="0"/>
              <a:t>fazuľkami</a:t>
            </a:r>
            <a:r>
              <a:rPr lang="en-US" sz="2000" dirty="0" smtClean="0"/>
              <a:t>"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n</a:t>
            </a:r>
            <a:r>
              <a:rPr lang="en-US" sz="2000" dirty="0" err="1" smtClean="0"/>
              <a:t>ajvýznamnejšia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invázna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Slovensku</a:t>
            </a:r>
            <a:r>
              <a:rPr lang="en-US" sz="2000" dirty="0" smtClean="0"/>
              <a:t>, </a:t>
            </a:r>
            <a:r>
              <a:rPr lang="en-US" sz="2000" dirty="0" err="1" smtClean="0"/>
              <a:t>schopná</a:t>
            </a:r>
            <a:r>
              <a:rPr lang="en-US" sz="2000" dirty="0" smtClean="0"/>
              <a:t> </a:t>
            </a:r>
            <a:r>
              <a:rPr lang="en-US" sz="2000" dirty="0" err="1" smtClean="0"/>
              <a:t>agresívne</a:t>
            </a:r>
            <a:r>
              <a:rPr lang="en-US" sz="2000" dirty="0" smtClean="0"/>
              <a:t> </a:t>
            </a:r>
            <a:r>
              <a:rPr lang="en-US" sz="2000" dirty="0" err="1" smtClean="0"/>
              <a:t>prenikať</a:t>
            </a:r>
            <a:r>
              <a:rPr lang="en-US" sz="2000" dirty="0" smtClean="0"/>
              <a:t> do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pôvodných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dubín</a:t>
            </a:r>
            <a:r>
              <a:rPr lang="en-US" sz="2000" dirty="0" smtClean="0"/>
              <a:t>,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dirty="0" err="1" smtClean="0"/>
              <a:t>meniaca</a:t>
            </a:r>
            <a:r>
              <a:rPr lang="en-US" sz="2000" dirty="0" smtClean="0"/>
              <a:t> </a:t>
            </a:r>
            <a:r>
              <a:rPr lang="en-US" sz="2000" dirty="0" err="1" smtClean="0"/>
              <a:t>pôdu</a:t>
            </a:r>
            <a:r>
              <a:rPr lang="en-US" sz="2000" dirty="0" smtClean="0"/>
              <a:t> (</a:t>
            </a:r>
            <a:r>
              <a:rPr lang="en-US" sz="2000" dirty="0" err="1" smtClean="0"/>
              <a:t>nitrifikácia</a:t>
            </a:r>
            <a:r>
              <a:rPr lang="en-US" sz="2000" dirty="0" smtClean="0"/>
              <a:t>) a </a:t>
            </a:r>
            <a:r>
              <a:rPr lang="en-US" sz="2000" dirty="0" err="1" smtClean="0"/>
              <a:t>ovplyvňujúca</a:t>
            </a:r>
            <a:r>
              <a:rPr lang="en-US" sz="2000" dirty="0" smtClean="0"/>
              <a:t> </a:t>
            </a:r>
            <a:r>
              <a:rPr lang="en-US" sz="2000" dirty="0" err="1" smtClean="0"/>
              <a:t>pôvodnú</a:t>
            </a:r>
            <a:r>
              <a:rPr lang="en-US" sz="2000" dirty="0" smtClean="0"/>
              <a:t> </a:t>
            </a:r>
            <a:r>
              <a:rPr lang="en-US" sz="2000" dirty="0" err="1" smtClean="0"/>
              <a:t>biodiverzitu</a:t>
            </a:r>
            <a:r>
              <a:rPr lang="sk-SK" sz="2000" dirty="0" smtClean="0"/>
              <a:t>, v</a:t>
            </a:r>
            <a:r>
              <a:rPr lang="en-US" sz="2000" dirty="0" err="1" smtClean="0"/>
              <a:t>eľmi</a:t>
            </a:r>
            <a:r>
              <a:rPr lang="en-US" sz="2000" dirty="0" smtClean="0"/>
              <a:t> </a:t>
            </a:r>
            <a:r>
              <a:rPr lang="en-US" sz="2000" dirty="0" err="1" smtClean="0"/>
              <a:t>ťažko</a:t>
            </a:r>
            <a:r>
              <a:rPr lang="en-US" sz="2000" dirty="0" smtClean="0"/>
              <a:t> </a:t>
            </a:r>
            <a:r>
              <a:rPr lang="en-US" sz="2000" dirty="0" err="1" smtClean="0"/>
              <a:t>kontrolovateľná</a:t>
            </a:r>
            <a:r>
              <a:rPr lang="en-US" sz="2000" dirty="0" smtClean="0"/>
              <a:t> (</a:t>
            </a:r>
            <a:r>
              <a:rPr lang="en-US" sz="2000" dirty="0" err="1" smtClean="0"/>
              <a:t>výmladnosť</a:t>
            </a:r>
            <a:r>
              <a:rPr lang="en-US" sz="2000" dirty="0" smtClean="0"/>
              <a:t>, </a:t>
            </a:r>
            <a:r>
              <a:rPr lang="en-US" sz="2000" dirty="0" err="1" smtClean="0"/>
              <a:t>plodivosť</a:t>
            </a:r>
            <a:r>
              <a:rPr lang="en-US" sz="2000" dirty="0" smtClean="0"/>
              <a:t>)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ázek 1" descr="Ailanthus altissima 13June07 fr fol 2 908a 7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Obrázek 2" descr="Ailanthus-altissima-fru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928938"/>
            <a:ext cx="44767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Obrázek 3" descr="Robinia_pseudoacacia_4_kb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500063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Obrázek 4" descr="hrops--frcloseup1535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214688"/>
            <a:ext cx="22383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142875"/>
            <a:ext cx="4071938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Juglans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regia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ořešák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královský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000500" y="106363"/>
            <a:ext cx="5143500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Aesculus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hippocastanum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jírovec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maďál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42875" y="928688"/>
            <a:ext cx="3929063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veľké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nepárno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zložené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koncový</a:t>
            </a:r>
            <a:r>
              <a:rPr lang="en-US" sz="2000" dirty="0" smtClean="0"/>
              <a:t> </a:t>
            </a:r>
            <a:r>
              <a:rPr lang="en-US" sz="2000" dirty="0" err="1" smtClean="0"/>
              <a:t>lístok</a:t>
            </a:r>
            <a:r>
              <a:rPr lang="en-US" sz="2000" dirty="0" smtClean="0"/>
              <a:t> </a:t>
            </a:r>
            <a:r>
              <a:rPr lang="en-US" sz="2000" dirty="0" err="1" smtClean="0"/>
              <a:t>najväčší</a:t>
            </a:r>
            <a:r>
              <a:rPr lang="en-US" sz="2000" dirty="0" smtClean="0"/>
              <a:t>), </a:t>
            </a:r>
            <a:r>
              <a:rPr lang="en-US" sz="2000" dirty="0" err="1" smtClean="0"/>
              <a:t>bazálne</a:t>
            </a:r>
            <a:r>
              <a:rPr lang="en-US" sz="2000" dirty="0" smtClean="0"/>
              <a:t> </a:t>
            </a:r>
            <a:r>
              <a:rPr lang="en-US" sz="2000" dirty="0" err="1" smtClean="0"/>
              <a:t>lístky</a:t>
            </a:r>
            <a:r>
              <a:rPr lang="en-US" sz="2000" dirty="0" smtClean="0"/>
              <a:t> </a:t>
            </a:r>
            <a:r>
              <a:rPr lang="en-US" sz="2000" dirty="0" err="1" smtClean="0"/>
              <a:t>bývajú</a:t>
            </a:r>
            <a:r>
              <a:rPr lang="en-US" sz="2000" dirty="0" smtClean="0"/>
              <a:t> </a:t>
            </a:r>
            <a:r>
              <a:rPr lang="en-US" sz="2000" dirty="0" err="1" smtClean="0"/>
              <a:t>menšie</a:t>
            </a:r>
            <a:r>
              <a:rPr lang="en-US" sz="2000" dirty="0" smtClean="0"/>
              <a:t>, </a:t>
            </a:r>
            <a:r>
              <a:rPr lang="en-US" sz="2000" dirty="0" err="1" smtClean="0"/>
              <a:t>všetky</a:t>
            </a:r>
            <a:r>
              <a:rPr lang="en-US" sz="2000" dirty="0" smtClean="0"/>
              <a:t> </a:t>
            </a:r>
            <a:r>
              <a:rPr lang="en-US" sz="2000" dirty="0" err="1" smtClean="0"/>
              <a:t>lístky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zaoblené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obrátenovajcovité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 tvorí </a:t>
            </a:r>
            <a:r>
              <a:rPr lang="en-US" sz="2000" dirty="0" err="1" smtClean="0"/>
              <a:t>guľatá</a:t>
            </a:r>
            <a:r>
              <a:rPr lang="en-US" sz="2000" dirty="0" smtClean="0"/>
              <a:t> </a:t>
            </a:r>
            <a:r>
              <a:rPr lang="en-US" sz="2000" dirty="0" err="1" smtClean="0"/>
              <a:t>zelená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kôstkovica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hladkým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povrchom</a:t>
            </a:r>
            <a:r>
              <a:rPr lang="en-US" sz="2000" dirty="0" smtClean="0"/>
              <a:t>, </a:t>
            </a:r>
            <a:r>
              <a:rPr lang="en-US" sz="2000" dirty="0" err="1" smtClean="0"/>
              <a:t>obal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dozretí</a:t>
            </a:r>
            <a:r>
              <a:rPr lang="en-US" sz="2000" dirty="0" smtClean="0"/>
              <a:t> </a:t>
            </a:r>
            <a:r>
              <a:rPr lang="en-US" sz="2000" dirty="0" err="1" smtClean="0"/>
              <a:t>zoschýna</a:t>
            </a:r>
            <a:r>
              <a:rPr lang="en-US" sz="2000" dirty="0" smtClean="0"/>
              <a:t> a </a:t>
            </a:r>
            <a:r>
              <a:rPr lang="en-US" sz="2000" dirty="0" err="1" smtClean="0"/>
              <a:t>rozpadá</a:t>
            </a:r>
            <a:r>
              <a:rPr lang="en-US" sz="2000" dirty="0" smtClean="0"/>
              <a:t> </a:t>
            </a:r>
            <a:r>
              <a:rPr lang="en-US" sz="2000" dirty="0" err="1" smtClean="0"/>
              <a:t>ešte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strome</a:t>
            </a:r>
            <a:r>
              <a:rPr lang="en-US" sz="2000" dirty="0" smtClean="0"/>
              <a:t>, </a:t>
            </a:r>
            <a:r>
              <a:rPr lang="en-US" sz="2000" dirty="0" err="1" smtClean="0"/>
              <a:t>orech</a:t>
            </a:r>
            <a:r>
              <a:rPr lang="en-US" sz="2000" dirty="0" smtClean="0"/>
              <a:t> je </a:t>
            </a:r>
            <a:r>
              <a:rPr lang="en-US" sz="2000" dirty="0" err="1" smtClean="0"/>
              <a:t>svetlohnedý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r</a:t>
            </a:r>
            <a:r>
              <a:rPr lang="en-US" sz="2000" dirty="0" err="1" smtClean="0"/>
              <a:t>ozšírený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záhrad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stromoradí</a:t>
            </a:r>
            <a:r>
              <a:rPr lang="en-US" sz="2000" dirty="0" smtClean="0"/>
              <a:t>, </a:t>
            </a:r>
            <a:r>
              <a:rPr lang="en-US" sz="2000" dirty="0" err="1" smtClean="0"/>
              <a:t>miestami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zmladzuje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857250"/>
            <a:ext cx="4041775" cy="57864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</a:t>
            </a:r>
            <a:r>
              <a:rPr lang="en-US" sz="2000" dirty="0" err="1" smtClean="0"/>
              <a:t>veľké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dlaňovito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zložené</a:t>
            </a:r>
            <a:r>
              <a:rPr lang="en-US" sz="2000" dirty="0" smtClean="0"/>
              <a:t>, </a:t>
            </a:r>
            <a:r>
              <a:rPr lang="en-US" sz="2000" dirty="0" err="1" smtClean="0"/>
              <a:t>zväčša</a:t>
            </a:r>
            <a:r>
              <a:rPr lang="en-US" sz="2000" dirty="0" smtClean="0"/>
              <a:t> 7-početné, </a:t>
            </a:r>
            <a:r>
              <a:rPr lang="en-US" sz="2000" dirty="0" err="1" smtClean="0"/>
              <a:t>lístky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najširšie</a:t>
            </a:r>
            <a:r>
              <a:rPr lang="en-US" sz="2000" dirty="0" smtClean="0"/>
              <a:t> v </a:t>
            </a:r>
            <a:r>
              <a:rPr lang="en-US" sz="2000" dirty="0" err="1" smtClean="0"/>
              <a:t>hornej</a:t>
            </a:r>
            <a:r>
              <a:rPr lang="en-US" sz="2000" dirty="0" smtClean="0"/>
              <a:t> </a:t>
            </a:r>
            <a:r>
              <a:rPr lang="en-US" sz="2000" dirty="0" err="1" smtClean="0"/>
              <a:t>tretine</a:t>
            </a:r>
            <a:r>
              <a:rPr lang="en-US" sz="2000" dirty="0" smtClean="0"/>
              <a:t>, v </a:t>
            </a:r>
            <a:r>
              <a:rPr lang="en-US" sz="2000" dirty="0" err="1" smtClean="0"/>
              <a:t>spodnej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časti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dirty="0" err="1" smtClean="0"/>
              <a:t>zúžené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nápadné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kvety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škvrnami</a:t>
            </a:r>
            <a:r>
              <a:rPr lang="en-US" sz="2000" dirty="0" smtClean="0"/>
              <a:t>, </a:t>
            </a:r>
            <a:r>
              <a:rPr lang="en-US" sz="2000" dirty="0" err="1" smtClean="0"/>
              <a:t>vyrastajú</a:t>
            </a:r>
            <a:r>
              <a:rPr lang="en-US" sz="2000" dirty="0" smtClean="0"/>
              <a:t> v </a:t>
            </a:r>
            <a:r>
              <a:rPr lang="en-US" sz="2000" dirty="0" err="1" smtClean="0"/>
              <a:t>máji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vzpriamených</a:t>
            </a:r>
            <a:r>
              <a:rPr lang="en-US" sz="2000" dirty="0" smtClean="0"/>
              <a:t> </a:t>
            </a:r>
            <a:r>
              <a:rPr lang="en-US" sz="2000" dirty="0" err="1" smtClean="0"/>
              <a:t>veľkých</a:t>
            </a:r>
            <a:r>
              <a:rPr lang="en-US" sz="2000" dirty="0" smtClean="0"/>
              <a:t> </a:t>
            </a:r>
            <a:r>
              <a:rPr lang="en-US" sz="2000" dirty="0" err="1" smtClean="0"/>
              <a:t>metlinách</a:t>
            </a:r>
            <a:r>
              <a:rPr lang="en-US" sz="2000" dirty="0" smtClean="0"/>
              <a:t> 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p</a:t>
            </a:r>
            <a:r>
              <a:rPr lang="en-US" sz="2000" dirty="0" err="1" smtClean="0"/>
              <a:t>lodom</a:t>
            </a:r>
            <a:r>
              <a:rPr lang="en-US" sz="2000" dirty="0" smtClean="0"/>
              <a:t>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guľovitá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ostnatá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tobolka</a:t>
            </a:r>
            <a:r>
              <a:rPr lang="en-US" sz="2000" dirty="0" smtClean="0"/>
              <a:t>,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dozretí</a:t>
            </a:r>
            <a:r>
              <a:rPr lang="en-US" sz="2000" dirty="0" smtClean="0"/>
              <a:t> </a:t>
            </a:r>
            <a:r>
              <a:rPr lang="en-US" sz="2000" dirty="0" err="1" smtClean="0"/>
              <a:t>puká</a:t>
            </a:r>
            <a:r>
              <a:rPr lang="en-US" sz="2000" dirty="0" smtClean="0"/>
              <a:t>, </a:t>
            </a:r>
            <a:r>
              <a:rPr lang="en-US" sz="2000" dirty="0" err="1" smtClean="0"/>
              <a:t>obsahuje</a:t>
            </a:r>
            <a:r>
              <a:rPr lang="en-US" sz="2000" dirty="0" smtClean="0"/>
              <a:t> 1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viac</a:t>
            </a:r>
            <a:r>
              <a:rPr lang="en-US" sz="2000" dirty="0" smtClean="0"/>
              <a:t> </a:t>
            </a:r>
            <a:r>
              <a:rPr lang="en-US" sz="2000" dirty="0" err="1" smtClean="0"/>
              <a:t>plodov</a:t>
            </a:r>
            <a:r>
              <a:rPr lang="en-US" sz="2000" dirty="0" smtClean="0"/>
              <a:t> (</a:t>
            </a:r>
            <a:r>
              <a:rPr lang="en-US" sz="2000" dirty="0" err="1" smtClean="0"/>
              <a:t>gaštanov</a:t>
            </a:r>
            <a:r>
              <a:rPr lang="en-US" sz="2000" dirty="0" smtClean="0"/>
              <a:t>) s </a:t>
            </a:r>
            <a:r>
              <a:rPr lang="en-US" sz="2000" dirty="0" err="1" smtClean="0"/>
              <a:t>veľkými</a:t>
            </a:r>
            <a:r>
              <a:rPr lang="en-US" sz="2000" dirty="0" smtClean="0"/>
              <a:t> "</a:t>
            </a:r>
            <a:r>
              <a:rPr lang="en-US" sz="2000" dirty="0" err="1" smtClean="0"/>
              <a:t>jazvami</a:t>
            </a:r>
            <a:r>
              <a:rPr lang="en-US" sz="2000" dirty="0" smtClean="0"/>
              <a:t>" "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b</a:t>
            </a:r>
            <a:r>
              <a:rPr lang="en-US" sz="2000" dirty="0" err="1" smtClean="0"/>
              <a:t>ežne</a:t>
            </a:r>
            <a:r>
              <a:rPr lang="en-US" sz="2000" dirty="0" smtClean="0"/>
              <a:t> </a:t>
            </a:r>
            <a:r>
              <a:rPr lang="en-US" sz="2000" dirty="0" err="1" smtClean="0"/>
              <a:t>vysádzaný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plodonosná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pre </a:t>
            </a:r>
            <a:r>
              <a:rPr lang="en-US" sz="2000" dirty="0" err="1" smtClean="0"/>
              <a:t>zver</a:t>
            </a:r>
            <a:r>
              <a:rPr lang="en-US" sz="2000" dirty="0" smtClean="0"/>
              <a:t>, resp.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okrasná</a:t>
            </a:r>
            <a:r>
              <a:rPr lang="en-US" sz="2000" dirty="0" smtClean="0"/>
              <a:t> </a:t>
            </a:r>
            <a:r>
              <a:rPr lang="en-US" sz="2000" dirty="0" err="1" smtClean="0"/>
              <a:t>drevina</a:t>
            </a:r>
            <a:r>
              <a:rPr lang="sk-SK" sz="2000" dirty="0" smtClean="0"/>
              <a:t>, nie</a:t>
            </a:r>
            <a:r>
              <a:rPr lang="en-US" sz="2000" dirty="0" smtClean="0"/>
              <a:t> je </a:t>
            </a:r>
            <a:r>
              <a:rPr lang="en-US" sz="2000" dirty="0" err="1" smtClean="0"/>
              <a:t>invazívny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botanika.wendys.cz/foto/O635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" y="3448"/>
            <a:ext cx="4258816" cy="31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http://www.spektrumzdravi.cz/w/spektrumzdravi/files/orech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97560"/>
            <a:ext cx="3408844" cy="37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http://www.naturfoto.cz/fotografie/ostatni/jirovec-madal-246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16" y="0"/>
            <a:ext cx="4568640" cy="360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http://www.garten.cz/images_data/6233-aesculus-hippocastanum-jirovec-madal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54" y="3458208"/>
            <a:ext cx="5103802" cy="33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42875"/>
            <a:ext cx="4429125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Negundo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aceroides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(javor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jasanolistý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28625" y="928688"/>
            <a:ext cx="3929063" cy="5715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zložené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2 - 3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párov</a:t>
            </a:r>
            <a:r>
              <a:rPr lang="en-US" sz="2000" dirty="0" smtClean="0"/>
              <a:t>, </a:t>
            </a:r>
            <a:r>
              <a:rPr lang="en-US" sz="2000" dirty="0" err="1" smtClean="0"/>
              <a:t>jednotlivé</a:t>
            </a:r>
            <a:r>
              <a:rPr lang="en-US" sz="2000" dirty="0" smtClean="0"/>
              <a:t> </a:t>
            </a:r>
            <a:r>
              <a:rPr lang="en-US" sz="2000" dirty="0" err="1" smtClean="0"/>
              <a:t>lístky</a:t>
            </a:r>
            <a:r>
              <a:rPr lang="en-US" sz="2000" dirty="0" smtClean="0"/>
              <a:t> "</a:t>
            </a:r>
            <a:r>
              <a:rPr lang="en-US" sz="2000" dirty="0" err="1" smtClean="0"/>
              <a:t>javorovité</a:t>
            </a:r>
            <a:r>
              <a:rPr lang="en-US" sz="2000" dirty="0" smtClean="0"/>
              <a:t>", s </a:t>
            </a:r>
            <a:r>
              <a:rPr lang="en-US" sz="2000" dirty="0" err="1" smtClean="0"/>
              <a:t>náznakmi</a:t>
            </a:r>
            <a:r>
              <a:rPr lang="en-US" sz="2000" dirty="0" smtClean="0"/>
              <a:t> </a:t>
            </a:r>
            <a:r>
              <a:rPr lang="en-US" sz="2000" dirty="0" err="1" smtClean="0"/>
              <a:t>lalokov</a:t>
            </a:r>
            <a:r>
              <a:rPr lang="en-US" sz="2000" dirty="0" smtClean="0"/>
              <a:t> (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naznačuje</a:t>
            </a:r>
            <a:r>
              <a:rPr lang="en-US" sz="2000" dirty="0" smtClean="0"/>
              <a:t> </a:t>
            </a:r>
            <a:r>
              <a:rPr lang="en-US" sz="2000" dirty="0" err="1" smtClean="0"/>
              <a:t>názov</a:t>
            </a:r>
            <a:r>
              <a:rPr lang="en-US" sz="2000" dirty="0" smtClean="0"/>
              <a:t>, </a:t>
            </a:r>
            <a:r>
              <a:rPr lang="en-US" sz="2000" dirty="0" err="1" smtClean="0"/>
              <a:t>prechodné</a:t>
            </a:r>
            <a:r>
              <a:rPr lang="en-US" sz="2000" dirty="0" smtClean="0"/>
              <a:t> </a:t>
            </a:r>
            <a:r>
              <a:rPr lang="en-US" sz="2000" dirty="0" err="1" smtClean="0"/>
              <a:t>medzi</a:t>
            </a:r>
            <a:r>
              <a:rPr lang="en-US" sz="2000" dirty="0" smtClean="0"/>
              <a:t> </a:t>
            </a:r>
            <a:r>
              <a:rPr lang="en-US" sz="2000" dirty="0" err="1" smtClean="0"/>
              <a:t>javorom</a:t>
            </a:r>
            <a:r>
              <a:rPr lang="en-US" sz="2000" dirty="0" smtClean="0"/>
              <a:t> a </a:t>
            </a:r>
            <a:r>
              <a:rPr lang="en-US" sz="2000" dirty="0" err="1" smtClean="0"/>
              <a:t>jaseňom</a:t>
            </a:r>
            <a:r>
              <a:rPr lang="en-US" sz="2000" dirty="0" smtClean="0"/>
              <a:t>)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kvitne</a:t>
            </a:r>
            <a:r>
              <a:rPr lang="en-US" sz="2000" dirty="0" smtClean="0"/>
              <a:t> </a:t>
            </a:r>
            <a:r>
              <a:rPr lang="en-US" sz="2000" dirty="0" err="1" smtClean="0"/>
              <a:t>pred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súčasne</a:t>
            </a:r>
            <a:r>
              <a:rPr lang="en-US" sz="2000" dirty="0" smtClean="0"/>
              <a:t> s </a:t>
            </a:r>
            <a:r>
              <a:rPr lang="en-US" sz="2000" dirty="0" err="1" smtClean="0"/>
              <a:t>rozvíjaním</a:t>
            </a:r>
            <a:r>
              <a:rPr lang="en-US" sz="2000" dirty="0" smtClean="0"/>
              <a:t> </a:t>
            </a:r>
            <a:r>
              <a:rPr lang="en-US" sz="2000" dirty="0" err="1" smtClean="0"/>
              <a:t>listov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samčie</a:t>
            </a:r>
            <a:r>
              <a:rPr lang="en-US" sz="2000" b="1" dirty="0" smtClean="0"/>
              <a:t> </a:t>
            </a: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visiacich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zväzkoch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krídlatá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dvojnažka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podobná</a:t>
            </a:r>
            <a:r>
              <a:rPr lang="en-US" sz="2000" dirty="0" smtClean="0"/>
              <a:t> </a:t>
            </a:r>
            <a:r>
              <a:rPr lang="en-US" sz="2000" dirty="0" err="1" smtClean="0"/>
              <a:t>plodom</a:t>
            </a:r>
            <a:r>
              <a:rPr lang="en-US" sz="2000" dirty="0" smtClean="0"/>
              <a:t> </a:t>
            </a:r>
            <a:r>
              <a:rPr lang="en-US" sz="2000" dirty="0" err="1" smtClean="0"/>
              <a:t>javorov</a:t>
            </a:r>
            <a:r>
              <a:rPr lang="en-US" sz="2000" dirty="0" smtClean="0"/>
              <a:t>, </a:t>
            </a:r>
            <a:r>
              <a:rPr lang="en-US" sz="2000" dirty="0" err="1" smtClean="0"/>
              <a:t>krídla</a:t>
            </a:r>
            <a:r>
              <a:rPr lang="en-US" sz="2000" dirty="0" smtClean="0"/>
              <a:t> </a:t>
            </a:r>
            <a:r>
              <a:rPr lang="en-US" sz="2000" dirty="0" err="1" smtClean="0"/>
              <a:t>zvierajú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uhol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prekrývajú</a:t>
            </a:r>
            <a:r>
              <a:rPr lang="en-US" sz="2000" dirty="0" smtClean="0"/>
              <a:t>), </a:t>
            </a:r>
            <a:r>
              <a:rPr lang="en-US" sz="2000" dirty="0" err="1" smtClean="0"/>
              <a:t>semená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pretiahnuté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lužných</a:t>
            </a:r>
            <a:r>
              <a:rPr lang="en-US" sz="2000" dirty="0" smtClean="0"/>
              <a:t> </a:t>
            </a:r>
            <a:r>
              <a:rPr lang="en-US" sz="2000" dirty="0" err="1" smtClean="0"/>
              <a:t>lesoch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správa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invázne</a:t>
            </a:r>
            <a:r>
              <a:rPr lang="en-US" sz="2000" dirty="0" smtClean="0"/>
              <a:t>, </a:t>
            </a:r>
            <a:br>
              <a:rPr lang="en-US" sz="2000" dirty="0" smtClean="0"/>
            </a:br>
            <a:r>
              <a:rPr lang="en-US" sz="2000" dirty="0" smtClean="0"/>
              <a:t>z </a:t>
            </a:r>
            <a:r>
              <a:rPr lang="en-US" sz="2000" dirty="0" err="1" smtClean="0"/>
              <a:t>parkov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šíri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okraje</a:t>
            </a:r>
            <a:r>
              <a:rPr lang="en-US" sz="2000" dirty="0" smtClean="0"/>
              <a:t> </a:t>
            </a:r>
            <a:r>
              <a:rPr lang="en-US" sz="2000" dirty="0" err="1" smtClean="0"/>
              <a:t>porastov</a:t>
            </a:r>
            <a:endParaRPr lang="sk-SK" sz="2000" dirty="0" smtClean="0"/>
          </a:p>
        </p:txBody>
      </p:sp>
      <p:pic>
        <p:nvPicPr>
          <p:cNvPr id="69636" name="Obrázek 3" descr="Negundo aceroides_Aceraceae_Boxelder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00063"/>
            <a:ext cx="351948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000250" y="3357563"/>
            <a:ext cx="5286375" cy="2097087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Crataegus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laevigata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Crataegus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monogyna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Sambucus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nigra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Sambucus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racemosa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Euonymus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verrucosus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Euonymus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europaea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Swida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sanguinea</a:t>
            </a:r>
            <a:endParaRPr lang="sk-SK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Ligustrum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vulgare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Lonicera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xylosteum</a:t>
            </a:r>
            <a:endParaRPr lang="sk-SK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Viburnum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opulus,Viburnum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lantana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vyšších krov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42875"/>
            <a:ext cx="3429000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Crataegus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laevigata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(hloh obecný)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429125" y="142875"/>
            <a:ext cx="4286250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Crataegus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monogyna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(hloh jednosemenný)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42875" y="1000125"/>
            <a:ext cx="3929063" cy="55006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en-US" sz="2000" dirty="0" err="1" smtClean="0"/>
              <a:t>pologuľovitý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obrátene</a:t>
            </a:r>
            <a:r>
              <a:rPr lang="en-US" sz="2000" dirty="0" smtClean="0"/>
              <a:t> </a:t>
            </a:r>
            <a:r>
              <a:rPr lang="en-US" sz="2000" dirty="0" err="1" smtClean="0"/>
              <a:t>valcovitý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nepravidelný</a:t>
            </a:r>
            <a:r>
              <a:rPr lang="en-US" sz="2000" dirty="0" smtClean="0"/>
              <a:t>. </a:t>
            </a:r>
            <a:r>
              <a:rPr lang="sk-SK" sz="2000" dirty="0" smtClean="0"/>
              <a:t>S výškou </a:t>
            </a:r>
            <a:r>
              <a:rPr lang="en-US" sz="2000" dirty="0" smtClean="0"/>
              <a:t>2</a:t>
            </a:r>
            <a:r>
              <a:rPr lang="sk-SK" sz="2000" dirty="0" smtClean="0"/>
              <a:t> </a:t>
            </a:r>
            <a:r>
              <a:rPr lang="en-US" sz="2000" dirty="0" smtClean="0"/>
              <a:t>–</a:t>
            </a:r>
            <a:r>
              <a:rPr lang="sk-SK" sz="2000" dirty="0" smtClean="0"/>
              <a:t> </a:t>
            </a:r>
            <a:r>
              <a:rPr lang="en-US" sz="2000" dirty="0" smtClean="0"/>
              <a:t>4 m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vajcovité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elipsovité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sk-SK" sz="2000" dirty="0" smtClean="0"/>
              <a:t> </a:t>
            </a:r>
            <a:r>
              <a:rPr lang="en-US" sz="2000" dirty="0" err="1" smtClean="0"/>
              <a:t>čepeľ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vrchole</a:t>
            </a:r>
            <a:r>
              <a:rPr lang="en-US" sz="2000" dirty="0" smtClean="0"/>
              <a:t> </a:t>
            </a:r>
            <a:r>
              <a:rPr lang="en-US" sz="2000" dirty="0" err="1" smtClean="0"/>
              <a:t>plytko</a:t>
            </a:r>
            <a:r>
              <a:rPr lang="en-US" sz="2000" dirty="0" smtClean="0"/>
              <a:t> 3(–5)-</a:t>
            </a:r>
            <a:r>
              <a:rPr lang="en-US" sz="2000" dirty="0" err="1" smtClean="0"/>
              <a:t>laločnatá</a:t>
            </a:r>
            <a:r>
              <a:rPr lang="sk-SK" sz="2000" dirty="0" smtClean="0"/>
              <a:t>, s </a:t>
            </a:r>
            <a:r>
              <a:rPr lang="en-US" sz="2000" dirty="0" err="1" smtClean="0"/>
              <a:t>nepravidelne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dvojito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pílkovitý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okrajom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</a:t>
            </a:r>
            <a:r>
              <a:rPr lang="en-US" sz="2000" dirty="0" err="1" smtClean="0"/>
              <a:t>úplodie</a:t>
            </a:r>
            <a:r>
              <a:rPr lang="en-US" sz="2000" dirty="0" smtClean="0"/>
              <a:t> s 3–10 </a:t>
            </a:r>
            <a:r>
              <a:rPr lang="en-US" sz="2000" dirty="0" err="1" smtClean="0"/>
              <a:t>plodmi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ohybných</a:t>
            </a:r>
            <a:r>
              <a:rPr lang="en-US" sz="2000" dirty="0" smtClean="0"/>
              <a:t> </a:t>
            </a:r>
            <a:r>
              <a:rPr lang="en-US" sz="2000" dirty="0" err="1" smtClean="0"/>
              <a:t>stopkách</a:t>
            </a:r>
            <a:r>
              <a:rPr lang="sk-SK" sz="2000" dirty="0" smtClean="0"/>
              <a:t>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ôstkovice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môžu</a:t>
            </a:r>
            <a:r>
              <a:rPr lang="en-US" sz="2000" dirty="0" smtClean="0"/>
              <a:t> </a:t>
            </a:r>
            <a:r>
              <a:rPr lang="en-US" sz="2000" dirty="0" err="1" smtClean="0"/>
              <a:t>byť</a:t>
            </a:r>
            <a:r>
              <a:rPr lang="en-US" sz="2000" dirty="0" smtClean="0"/>
              <a:t> </a:t>
            </a:r>
            <a:r>
              <a:rPr lang="en-US" sz="2000" dirty="0" err="1" smtClean="0"/>
              <a:t>guľovité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široko</a:t>
            </a:r>
            <a:r>
              <a:rPr lang="en-US" sz="2000" dirty="0" smtClean="0"/>
              <a:t> </a:t>
            </a:r>
            <a:r>
              <a:rPr lang="en-US" sz="2000" dirty="0" err="1" smtClean="0"/>
              <a:t>elipsoidné</a:t>
            </a:r>
            <a:r>
              <a:rPr lang="en-US" sz="2000" dirty="0" smtClean="0"/>
              <a:t>; </a:t>
            </a:r>
            <a:r>
              <a:rPr lang="en-US" sz="2000" dirty="0" err="1" smtClean="0"/>
              <a:t>stredne</a:t>
            </a:r>
            <a:r>
              <a:rPr lang="en-US" sz="2000" dirty="0" smtClean="0"/>
              <a:t> </a:t>
            </a:r>
            <a:r>
              <a:rPr lang="en-US" sz="2000" dirty="0" err="1" smtClean="0"/>
              <a:t>veľké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</a:t>
            </a:r>
            <a:r>
              <a:rPr lang="en-US" sz="2000" dirty="0" err="1" smtClean="0"/>
              <a:t>účasťou</a:t>
            </a:r>
            <a:r>
              <a:rPr lang="en-US" sz="2000" dirty="0" smtClean="0"/>
              <a:t> </a:t>
            </a:r>
            <a:r>
              <a:rPr lang="en-US" sz="2000" dirty="0" err="1" smtClean="0"/>
              <a:t>krovit</a:t>
            </a:r>
            <a:r>
              <a:rPr lang="sk-SK" sz="2000" dirty="0" err="1" smtClean="0"/>
              <a:t>ého</a:t>
            </a:r>
            <a:r>
              <a:rPr lang="sk-SK" sz="2000" dirty="0" smtClean="0"/>
              <a:t> poschodia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svetlejších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dubových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lesov</a:t>
            </a:r>
            <a:r>
              <a:rPr lang="en-US" sz="2000" dirty="0" smtClean="0"/>
              <a:t>, </a:t>
            </a:r>
            <a:r>
              <a:rPr lang="en-US" sz="2000" dirty="0" err="1" smtClean="0"/>
              <a:t>zriedkavo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zatienených</a:t>
            </a:r>
            <a:r>
              <a:rPr lang="en-US" sz="2000" dirty="0" smtClean="0"/>
              <a:t> a </a:t>
            </a:r>
            <a:r>
              <a:rPr lang="en-US" sz="2000" dirty="0" err="1" smtClean="0"/>
              <a:t>suchších</a:t>
            </a:r>
            <a:r>
              <a:rPr lang="en-US" sz="2000" dirty="0" smtClean="0"/>
              <a:t> </a:t>
            </a:r>
            <a:r>
              <a:rPr lang="en-US" sz="2000" dirty="0" err="1" smtClean="0"/>
              <a:t>stanovištiach</a:t>
            </a:r>
            <a:r>
              <a:rPr lang="en-US" sz="2000" dirty="0" smtClean="0"/>
              <a:t> </a:t>
            </a:r>
            <a:r>
              <a:rPr lang="en-US" sz="2000" dirty="0" err="1" smtClean="0"/>
              <a:t>lužných</a:t>
            </a:r>
            <a:r>
              <a:rPr lang="en-US" sz="2000" dirty="0" smtClean="0"/>
              <a:t> </a:t>
            </a:r>
            <a:r>
              <a:rPr lang="en-US" sz="2000" dirty="0" err="1" smtClean="0"/>
              <a:t>lesov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000125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nevysoký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en-US" sz="2000" dirty="0" smtClean="0"/>
              <a:t>2 do 10 m, </a:t>
            </a:r>
            <a:r>
              <a:rPr lang="en-US" sz="2000" dirty="0" err="1" smtClean="0"/>
              <a:t>najčastejšie</a:t>
            </a:r>
            <a:r>
              <a:rPr lang="en-US" sz="2000" dirty="0" smtClean="0"/>
              <a:t> </a:t>
            </a:r>
            <a:r>
              <a:rPr lang="en-US" sz="2000" dirty="0" err="1" smtClean="0"/>
              <a:t>guľovitý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obrátene</a:t>
            </a:r>
            <a:r>
              <a:rPr lang="en-US" sz="2000" dirty="0" smtClean="0"/>
              <a:t> </a:t>
            </a:r>
            <a:r>
              <a:rPr lang="en-US" sz="2000" dirty="0" err="1" smtClean="0"/>
              <a:t>vajcovitý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vajcovité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kosoštvorcové</a:t>
            </a:r>
            <a:r>
              <a:rPr lang="sk-SK" sz="2000" dirty="0" smtClean="0"/>
              <a:t>, </a:t>
            </a:r>
            <a:r>
              <a:rPr lang="en-US" sz="2000" dirty="0" smtClean="0"/>
              <a:t>3–5-laločnat</a:t>
            </a:r>
            <a:r>
              <a:rPr lang="sk-SK" sz="2000" dirty="0" smtClean="0"/>
              <a:t>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dieln</a:t>
            </a:r>
            <a:r>
              <a:rPr lang="sk-SK" sz="2000" dirty="0" smtClean="0"/>
              <a:t>e</a:t>
            </a:r>
            <a:r>
              <a:rPr lang="en-US" sz="2000" dirty="0" smtClean="0"/>
              <a:t>, </a:t>
            </a:r>
            <a:r>
              <a:rPr lang="en-US" sz="2000" dirty="0" err="1" smtClean="0"/>
              <a:t>výkrojky</a:t>
            </a:r>
            <a:r>
              <a:rPr lang="en-US" sz="2000" dirty="0" smtClean="0"/>
              <a:t> </a:t>
            </a:r>
            <a:r>
              <a:rPr lang="en-US" sz="2000" dirty="0" err="1" smtClean="0"/>
              <a:t>široké</a:t>
            </a:r>
            <a:r>
              <a:rPr lang="sk-SK" sz="2000" dirty="0" smtClean="0"/>
              <a:t>,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celistvookrajové</a:t>
            </a:r>
            <a:r>
              <a:rPr lang="sk-SK" sz="2000" dirty="0" smtClean="0"/>
              <a:t>,</a:t>
            </a:r>
            <a:r>
              <a:rPr lang="en-US" sz="2000" dirty="0" smtClean="0"/>
              <a:t> </a:t>
            </a:r>
            <a:r>
              <a:rPr lang="sk-SK" sz="2000" dirty="0" smtClean="0"/>
              <a:t> na </a:t>
            </a:r>
            <a:r>
              <a:rPr lang="en-US" sz="2000" dirty="0" err="1" smtClean="0"/>
              <a:t>vrchole</a:t>
            </a:r>
            <a:r>
              <a:rPr lang="en-US" sz="2000" dirty="0" smtClean="0"/>
              <a:t> </a:t>
            </a:r>
            <a:r>
              <a:rPr lang="en-US" sz="2000" dirty="0" err="1" smtClean="0"/>
              <a:t>lalokov</a:t>
            </a:r>
            <a:r>
              <a:rPr lang="en-US" sz="2000" dirty="0" smtClean="0"/>
              <a:t> </a:t>
            </a:r>
            <a:r>
              <a:rPr lang="en-US" sz="2000" dirty="0" err="1" smtClean="0"/>
              <a:t>niekoľko</a:t>
            </a:r>
            <a:r>
              <a:rPr lang="en-US" sz="2000" dirty="0" smtClean="0"/>
              <a:t> </a:t>
            </a:r>
            <a:r>
              <a:rPr lang="en-US" sz="2000" dirty="0" err="1" smtClean="0"/>
              <a:t>hrubých</a:t>
            </a:r>
            <a:r>
              <a:rPr lang="en-US" sz="2000" dirty="0" smtClean="0"/>
              <a:t> </a:t>
            </a:r>
            <a:r>
              <a:rPr lang="en-US" sz="2000" dirty="0" err="1" smtClean="0"/>
              <a:t>zubov</a:t>
            </a:r>
            <a:r>
              <a:rPr lang="sk-SK" sz="2000" dirty="0" smtClean="0"/>
              <a:t>, na báze klinovité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</a:t>
            </a:r>
            <a:r>
              <a:rPr lang="en-US" sz="2000" dirty="0" err="1" smtClean="0"/>
              <a:t>lod</a:t>
            </a:r>
            <a:r>
              <a:rPr lang="sk-SK" sz="2000" dirty="0" smtClean="0"/>
              <a:t>y</a:t>
            </a:r>
            <a:r>
              <a:rPr lang="en-US" sz="2000" dirty="0" smtClean="0"/>
              <a:t> </a:t>
            </a:r>
            <a:r>
              <a:rPr lang="sk-SK" sz="2000" dirty="0" smtClean="0"/>
              <a:t>sú</a:t>
            </a:r>
            <a:r>
              <a:rPr lang="en-US" sz="2000" dirty="0" smtClean="0"/>
              <a:t> </a:t>
            </a:r>
            <a:r>
              <a:rPr lang="sk-SK" sz="2000" dirty="0" smtClean="0"/>
              <a:t>e</a:t>
            </a:r>
            <a:r>
              <a:rPr lang="en-US" sz="2000" dirty="0" err="1" smtClean="0"/>
              <a:t>lipsoidné</a:t>
            </a:r>
            <a:r>
              <a:rPr lang="en-US" sz="2000" dirty="0" smtClean="0"/>
              <a:t>, </a:t>
            </a:r>
            <a:r>
              <a:rPr lang="en-US" sz="2000" dirty="0" err="1" smtClean="0"/>
              <a:t>vajcovité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guľovité</a:t>
            </a:r>
            <a:r>
              <a:rPr lang="en-US" sz="2000" dirty="0" smtClean="0"/>
              <a:t>, 8–12 mm </a:t>
            </a:r>
            <a:r>
              <a:rPr lang="en-US" sz="2000" dirty="0" err="1" smtClean="0"/>
              <a:t>dlhé</a:t>
            </a:r>
            <a:r>
              <a:rPr lang="en-US" sz="2000" dirty="0" smtClean="0"/>
              <a:t>, s </a:t>
            </a:r>
            <a:r>
              <a:rPr lang="en-US" sz="2000" dirty="0" err="1" smtClean="0"/>
              <a:t>fialovočerveným</a:t>
            </a:r>
            <a:r>
              <a:rPr lang="en-US" sz="2000" dirty="0" smtClean="0"/>
              <a:t>, </a:t>
            </a:r>
            <a:r>
              <a:rPr lang="en-US" sz="2000" dirty="0" err="1" smtClean="0"/>
              <a:t>červeným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hnedo</a:t>
            </a:r>
            <a:r>
              <a:rPr lang="sk-SK" sz="2000" dirty="0" smtClean="0"/>
              <a:t>-</a:t>
            </a:r>
            <a:r>
              <a:rPr lang="en-US" sz="2000" dirty="0" err="1" smtClean="0"/>
              <a:t>červeným</a:t>
            </a:r>
            <a:r>
              <a:rPr lang="en-US" sz="2000" dirty="0" smtClean="0"/>
              <a:t> </a:t>
            </a:r>
            <a:r>
              <a:rPr lang="en-US" sz="2000" dirty="0" err="1" smtClean="0"/>
              <a:t>exokarpom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m</a:t>
            </a:r>
            <a:r>
              <a:rPr lang="en-US" sz="2000" dirty="0" smtClean="0"/>
              <a:t>á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širokú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ekologickú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valenciu</a:t>
            </a:r>
            <a:r>
              <a:rPr lang="en-US" sz="2000" dirty="0" smtClean="0"/>
              <a:t>, </a:t>
            </a:r>
            <a:r>
              <a:rPr lang="en-US" sz="2000" dirty="0" err="1" smtClean="0"/>
              <a:t>preto</a:t>
            </a:r>
            <a:r>
              <a:rPr lang="en-US" sz="2000" dirty="0" smtClean="0"/>
              <a:t> </a:t>
            </a:r>
            <a:r>
              <a:rPr lang="en-US" sz="2000" dirty="0" err="1" smtClean="0"/>
              <a:t>môže</a:t>
            </a:r>
            <a:r>
              <a:rPr lang="en-US" sz="2000" dirty="0" smtClean="0"/>
              <a:t> </a:t>
            </a:r>
            <a:r>
              <a:rPr lang="en-US" sz="2000" dirty="0" err="1" smtClean="0"/>
              <a:t>rásť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extrémne</a:t>
            </a:r>
            <a:r>
              <a:rPr lang="en-US" sz="2000" dirty="0" smtClean="0"/>
              <a:t> </a:t>
            </a:r>
            <a:r>
              <a:rPr lang="en-US" sz="2000" dirty="0" err="1" smtClean="0"/>
              <a:t>xerotermných</a:t>
            </a:r>
            <a:r>
              <a:rPr lang="en-US" sz="2000" dirty="0" smtClean="0"/>
              <a:t> </a:t>
            </a:r>
            <a:r>
              <a:rPr lang="en-US" sz="2000" dirty="0" err="1" smtClean="0"/>
              <a:t>stanovíšť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zaplavované</a:t>
            </a:r>
            <a:r>
              <a:rPr lang="en-US" sz="2000" dirty="0" smtClean="0"/>
              <a:t> </a:t>
            </a:r>
            <a:r>
              <a:rPr lang="en-US" sz="2000" dirty="0" err="1" smtClean="0"/>
              <a:t>aluviálne</a:t>
            </a:r>
            <a:r>
              <a:rPr lang="en-US" sz="2000" dirty="0" smtClean="0"/>
              <a:t> </a:t>
            </a:r>
            <a:r>
              <a:rPr lang="en-US" sz="2000" dirty="0" err="1" smtClean="0"/>
              <a:t>pôdy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rázek 1" descr="Crataegus.laeviga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643313"/>
            <a:ext cx="414337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Obrázek 2" descr="Crataegus.laevigat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00063"/>
            <a:ext cx="414337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Obrázek 3" descr="Crataegus.laevigata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643313"/>
            <a:ext cx="4117975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Obrázek 4" descr="Crataegus.laevigata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00063"/>
            <a:ext cx="414337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ázek 1" descr="Crataegus.monogy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75"/>
            <a:ext cx="42148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Obrázek 2" descr="Crataegus.monogyn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25"/>
            <a:ext cx="421481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Obrázek 3" descr="Crataegus.monogyna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1875"/>
            <a:ext cx="42259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Obrázek 4" descr="Crataegus.monogyna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25"/>
            <a:ext cx="4214812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57188" y="142875"/>
            <a:ext cx="3857625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ambucus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nigra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(bez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černý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Zástupný symbol pro text 2"/>
          <p:cNvSpPr>
            <a:spLocks noGrp="1"/>
          </p:cNvSpPr>
          <p:nvPr>
            <p:ph type="body" sz="half" idx="3"/>
          </p:nvPr>
        </p:nvSpPr>
        <p:spPr>
          <a:xfrm>
            <a:off x="4429125" y="142875"/>
            <a:ext cx="4429125" cy="750888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ambucus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r</a:t>
            </a: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acemosa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(bez červený)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42875" y="1000125"/>
            <a:ext cx="3929063" cy="55006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k</a:t>
            </a:r>
            <a:r>
              <a:rPr lang="sk-SK" sz="2000" dirty="0" err="1" smtClean="0"/>
              <a:t>ôra</a:t>
            </a:r>
            <a:r>
              <a:rPr lang="sk-SK" sz="2000" dirty="0" smtClean="0"/>
              <a:t> pokrytá hustými </a:t>
            </a:r>
            <a:r>
              <a:rPr lang="sk-SK" sz="2000" dirty="0" err="1" smtClean="0"/>
              <a:t>lenticelami</a:t>
            </a:r>
            <a:r>
              <a:rPr lang="sk-SK" sz="2000" dirty="0" smtClean="0"/>
              <a:t>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biely stržeň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nepárnoperovité</a:t>
            </a:r>
            <a:r>
              <a:rPr lang="sk-SK" sz="2000" dirty="0" smtClean="0"/>
              <a:t> s pílkatým okrajom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dirty="0" err="1" smtClean="0"/>
              <a:t>chocholíkatý</a:t>
            </a:r>
            <a:r>
              <a:rPr lang="sk-SK" sz="2000" dirty="0" smtClean="0"/>
              <a:t>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mnohoramenný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vcholík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000" dirty="0" smtClean="0"/>
              <a:t>koruny kvetov sú biele alebo žltkasté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čiernofialové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ôstkovice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nitrátofilný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druh</a:t>
            </a:r>
            <a:r>
              <a:rPr lang="sk-SK" sz="2000" dirty="0" smtClean="0"/>
              <a:t> listnatých </a:t>
            </a:r>
            <a:r>
              <a:rPr lang="sk-SK" sz="2000" dirty="0" smtClean="0">
                <a:solidFill>
                  <a:schemeClr val="bg1"/>
                </a:solidFill>
              </a:rPr>
              <a:t>lesov, hojný od nížin až po horský stupeň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000125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k</a:t>
            </a:r>
            <a:r>
              <a:rPr lang="sk-SK" sz="2000" dirty="0" err="1" smtClean="0"/>
              <a:t>ôra</a:t>
            </a:r>
            <a:r>
              <a:rPr lang="sk-SK" sz="2000" dirty="0" smtClean="0"/>
              <a:t> pokrytá hustými </a:t>
            </a:r>
            <a:r>
              <a:rPr lang="sk-SK" sz="2000" dirty="0" err="1" smtClean="0"/>
              <a:t>lenticelami</a:t>
            </a:r>
            <a:r>
              <a:rPr lang="sk-SK" sz="2000" dirty="0" smtClean="0"/>
              <a:t>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hnedý stržeň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nepárnoperovité</a:t>
            </a:r>
            <a:r>
              <a:rPr lang="sk-SK" sz="2000" dirty="0" smtClean="0"/>
              <a:t> s pílkatým okrajom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vrcholíková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metlina</a:t>
            </a:r>
            <a:r>
              <a:rPr lang="sk-SK" sz="2000" dirty="0" smtClean="0"/>
              <a:t>, koruny kvetov sú zelenožlté, rýchlo opadávajú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červené 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ôstkovice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lesný druh</a:t>
            </a:r>
            <a:r>
              <a:rPr lang="sk-SK" sz="2000" dirty="0" smtClean="0"/>
              <a:t>, hojný na rúbaniskách od pahorkatín až po </a:t>
            </a:r>
            <a:r>
              <a:rPr lang="sk-SK" sz="2000" dirty="0" err="1" smtClean="0"/>
              <a:t>subalpínsky</a:t>
            </a:r>
            <a:r>
              <a:rPr lang="sk-SK" sz="2000" dirty="0" smtClean="0"/>
              <a:t> stupeň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 descr="ind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"/>
            <a:ext cx="252095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Obrázek 2" descr="Pinus_cemb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500438"/>
            <a:ext cx="25717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Obrázek 4" descr="pinus_mu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750"/>
            <a:ext cx="2643187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5" descr="pinusmugoherb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857625"/>
            <a:ext cx="33305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Obrázek 1" descr="Sambucus.nig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500313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Obrázek 2" descr="Sambucus.nigr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8625"/>
            <a:ext cx="4071937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Obrázek 3" descr="Sambucus.nigra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5720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Obrázek 4" descr="Sambucus.nigra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52438"/>
            <a:ext cx="28575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Obrázek 2" descr="Sambucus_racemosa_29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14325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Obrázek 1" descr="Sambucus_racemosa_01659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4929188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57188" y="71438"/>
            <a:ext cx="3857625" cy="857250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Euonymus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verrucosus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brslen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bradavičnatý)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Zástupný symbol pro text 2"/>
          <p:cNvSpPr>
            <a:spLocks noGrp="1"/>
          </p:cNvSpPr>
          <p:nvPr>
            <p:ph type="body" sz="half" idx="3"/>
          </p:nvPr>
        </p:nvSpPr>
        <p:spPr>
          <a:xfrm>
            <a:off x="4429125" y="142875"/>
            <a:ext cx="4286250" cy="750888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Euonymus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europaea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brslen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evropský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42875" y="1214438"/>
            <a:ext cx="3929063" cy="528637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sk-SK" sz="2000" dirty="0" smtClean="0"/>
              <a:t>zriedka strom, </a:t>
            </a:r>
            <a:r>
              <a:rPr lang="en-US" sz="2000" dirty="0" smtClean="0"/>
              <a:t>k</a:t>
            </a:r>
            <a:r>
              <a:rPr lang="sk-SK" sz="2000" dirty="0" err="1" smtClean="0"/>
              <a:t>ôra</a:t>
            </a:r>
            <a:r>
              <a:rPr lang="sk-SK" sz="2000" dirty="0" smtClean="0"/>
              <a:t> na konárikoch pokrytá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hnedými bradavicami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s pílkatým okrajom, 3,5 cm dlhé, hore končisté, lysé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vidlica</a:t>
            </a:r>
            <a:r>
              <a:rPr lang="sk-SK" sz="2000" dirty="0" smtClean="0"/>
              <a:t>, koruny kvetov sú </a:t>
            </a:r>
            <a:r>
              <a:rPr lang="sk-SK" sz="2000" dirty="0" err="1" smtClean="0"/>
              <a:t>žltkavohnedé</a:t>
            </a:r>
            <a:r>
              <a:rPr lang="sk-SK" sz="2000" dirty="0" smtClean="0"/>
              <a:t>, </a:t>
            </a:r>
            <a:r>
              <a:rPr lang="sk-SK" sz="2000" dirty="0" err="1" smtClean="0"/>
              <a:t>naružovelo</a:t>
            </a:r>
            <a:r>
              <a:rPr lang="sk-SK" sz="2000" dirty="0" smtClean="0"/>
              <a:t> okrové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žlté tobolky</a:t>
            </a:r>
            <a:r>
              <a:rPr lang="sk-SK" sz="2000" dirty="0" smtClean="0"/>
              <a:t> s čiernymi semenami ukrytými do polovice v oranžovom miešku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teplomilný druh</a:t>
            </a:r>
            <a:r>
              <a:rPr lang="sk-SK" sz="2000" dirty="0" smtClean="0"/>
              <a:t> listnatých lesov, hojný v nížinách </a:t>
            </a:r>
            <a:r>
              <a:rPr lang="sk-SK" sz="2000" dirty="0" smtClean="0">
                <a:solidFill>
                  <a:schemeClr val="bg1"/>
                </a:solidFill>
              </a:rPr>
              <a:t/>
            </a:r>
            <a:br>
              <a:rPr lang="sk-SK" sz="2000" dirty="0" smtClean="0">
                <a:solidFill>
                  <a:schemeClr val="bg1"/>
                </a:solidFill>
              </a:rPr>
            </a:br>
            <a:r>
              <a:rPr lang="sk-SK" sz="2000" dirty="0" smtClean="0">
                <a:solidFill>
                  <a:schemeClr val="bg1"/>
                </a:solidFill>
              </a:rPr>
              <a:t>a pahorkatinách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143000"/>
            <a:ext cx="4041775" cy="55006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sk-SK" sz="2000" dirty="0" smtClean="0"/>
              <a:t>zriedka strom, </a:t>
            </a:r>
            <a:r>
              <a:rPr lang="en-US" sz="2000" dirty="0" smtClean="0"/>
              <a:t>k</a:t>
            </a:r>
            <a:r>
              <a:rPr lang="sk-SK" sz="2000" dirty="0" err="1" smtClean="0"/>
              <a:t>ôra</a:t>
            </a:r>
            <a:r>
              <a:rPr lang="sk-SK" sz="2000" dirty="0" smtClean="0"/>
              <a:t> na konárikoch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zelenosivá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hladká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s pílkatým okrajom, 3,5 cm dlhé, hore končisté, lysé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vidlica</a:t>
            </a:r>
            <a:r>
              <a:rPr lang="sk-SK" sz="2000" dirty="0" smtClean="0"/>
              <a:t>, koruny kvetov sú biele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štvorpuzdrové tobolky</a:t>
            </a:r>
            <a:r>
              <a:rPr lang="sk-SK" sz="2000" dirty="0" smtClean="0"/>
              <a:t> so semenami ukrytými v oranžovom miešku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hojný druh</a:t>
            </a:r>
            <a:r>
              <a:rPr lang="sk-SK" sz="2000" dirty="0" smtClean="0"/>
              <a:t> listnatých lesov a krovín od nížin až po horský stupeň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Obrázek 1" descr="normal_002-euonymus-verrucos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39052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Obrázek 2" descr="normal_005-euonymus-verruco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571875"/>
            <a:ext cx="39290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Obrázek 3" descr="brslenherb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75"/>
            <a:ext cx="3929063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Obrázek 4" descr="euonymus_europaeus_frui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28625"/>
            <a:ext cx="3929063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57188" y="142875"/>
            <a:ext cx="3857625" cy="857250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Cornus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mas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dřín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obecný)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Zástupný symbol pro text 2"/>
          <p:cNvSpPr>
            <a:spLocks noGrp="1"/>
          </p:cNvSpPr>
          <p:nvPr>
            <p:ph type="body" sz="half" idx="3"/>
          </p:nvPr>
        </p:nvSpPr>
        <p:spPr>
          <a:xfrm>
            <a:off x="4429125" y="214313"/>
            <a:ext cx="4286250" cy="750887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Swida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sanguinea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svída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krvavá)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85750" y="1214438"/>
            <a:ext cx="3929063" cy="528637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sk-SK" sz="2000" dirty="0" smtClean="0"/>
              <a:t>vysoký3 – 5 metrov, s hranatými konárikmi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na vrchnej strane pritlačene chlpaté, na spodnej strane odstávajúco chlpaté, 3 – 4 páry </a:t>
            </a:r>
            <a:r>
              <a:rPr lang="sk-SK" sz="2000" dirty="0" err="1" smtClean="0"/>
              <a:t>žilnatiny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okolík</a:t>
            </a:r>
            <a:r>
              <a:rPr lang="sk-SK" sz="2000" dirty="0" smtClean="0"/>
              <a:t>, kvety majú zlatožltú farbu, objavujú sa ešte pred vypučaním listov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červené kôstkovice</a:t>
            </a:r>
            <a:r>
              <a:rPr lang="sk-SK" sz="2000" dirty="0" smtClean="0"/>
              <a:t>, jedlé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teplomilný druh</a:t>
            </a:r>
            <a:r>
              <a:rPr lang="sk-SK" sz="2000" dirty="0" smtClean="0"/>
              <a:t>, hojný v nížinách a pahorkatinách,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vápencoch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143000"/>
            <a:ext cx="4041775" cy="55006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sk-SK" sz="2000" dirty="0" smtClean="0"/>
              <a:t>vysoký3 – 5 metrov, ktorého konáre sú </a:t>
            </a:r>
            <a:r>
              <a:rPr lang="sk-SK" sz="2000" dirty="0" err="1" smtClean="0"/>
              <a:t>vprvom</a:t>
            </a:r>
            <a:r>
              <a:rPr lang="sk-SK" sz="2000" dirty="0" smtClean="0"/>
              <a:t> roku plstnaté, neskôr na jeseň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krvavočervené a lesklé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na vrchnej strane pritlačene chlpaté, na spodnej strane odstávajúco chlpaté, 3 – 4 páry </a:t>
            </a:r>
            <a:r>
              <a:rPr lang="sk-SK" sz="2000" dirty="0" err="1" smtClean="0"/>
              <a:t>žilnatiny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vrcholík</a:t>
            </a:r>
            <a:r>
              <a:rPr lang="sk-SK" sz="2000" dirty="0" smtClean="0"/>
              <a:t>, koruny kvetov sú biele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čiernomodré</a:t>
            </a:r>
            <a:r>
              <a:rPr lang="sk-SK" sz="2000" dirty="0" smtClean="0"/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kôstkovice </a:t>
            </a:r>
            <a:r>
              <a:rPr lang="sk-SK" sz="2000" dirty="0" smtClean="0"/>
              <a:t>, často bielo bodkované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hojný druh</a:t>
            </a:r>
            <a:r>
              <a:rPr lang="sk-SK" sz="2000" dirty="0" smtClean="0"/>
              <a:t> listnatých lesov, najmä lužných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Obrázek 1" descr="Cornus_mas_flow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40005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Obrázek 2" descr="Cornus_m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357563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Obrázek 3" descr="pavol_keselak_2122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25"/>
            <a:ext cx="392906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Obrázek 4" descr="swida sanguinea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3929062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57188" y="142875"/>
            <a:ext cx="3857625" cy="857250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Ligustrum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vulgare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ptačí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zob obecný)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Zástupný symbol pro text 2"/>
          <p:cNvSpPr>
            <a:spLocks noGrp="1"/>
          </p:cNvSpPr>
          <p:nvPr>
            <p:ph type="body" sz="half" idx="3"/>
          </p:nvPr>
        </p:nvSpPr>
        <p:spPr>
          <a:xfrm>
            <a:off x="4429125" y="214313"/>
            <a:ext cx="4286250" cy="750887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Lonicera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xylosteum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zimolez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obecný)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85750" y="1214438"/>
            <a:ext cx="3929063" cy="528637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 </a:t>
            </a:r>
            <a:r>
              <a:rPr lang="sk-SK" sz="2000" dirty="0" smtClean="0"/>
              <a:t>so zelenohnedými konármi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niekedy prezimujú, sú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protistojné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kopjovité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celistvookrajové</a:t>
            </a:r>
            <a:r>
              <a:rPr lang="sk-SK" sz="2000" dirty="0" smtClean="0"/>
              <a:t>, v jeseni červenejúce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koncová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ihlancovitá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metlina</a:t>
            </a:r>
            <a:r>
              <a:rPr lang="sk-SK" sz="2000" dirty="0" smtClean="0"/>
              <a:t>, koruny kvetov majú zelenú alebo bieli farbu, sú lievikovité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modročierne bobule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teplomilný druh</a:t>
            </a:r>
            <a:r>
              <a:rPr lang="sk-SK" sz="2000" dirty="0" smtClean="0"/>
              <a:t>, hojný v lesoch v nížinách a pahorkatinách, vysádzaný ako živý plot 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214438"/>
            <a:ext cx="4041775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bohato vetvený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sk-SK" sz="2000" dirty="0" smtClean="0"/>
              <a:t>vysoký do 3 metrov, kôra starších konárov sa odlupuje v nepravidelných šupinkách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na oboch stranách pritlačene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chlpaté</a:t>
            </a:r>
            <a:r>
              <a:rPr lang="sk-SK" sz="2000" dirty="0" smtClean="0"/>
              <a:t>, podobne ako aj jednoročné konáriky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redukovaná vidlica</a:t>
            </a:r>
            <a:r>
              <a:rPr lang="sk-SK" sz="2000" dirty="0" smtClean="0"/>
              <a:t>, koruny kvetov sú biele  s dvoma pyskami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lesklé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červené bobule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hojný druh</a:t>
            </a:r>
            <a:r>
              <a:rPr lang="sk-SK" sz="2000" dirty="0" smtClean="0"/>
              <a:t> svetlých lesov od nížin až po </a:t>
            </a:r>
            <a:r>
              <a:rPr lang="sk-SK" sz="2000" dirty="0" err="1" smtClean="0"/>
              <a:t>subalpínsky</a:t>
            </a:r>
            <a:r>
              <a:rPr lang="sk-SK" sz="2000" dirty="0" smtClean="0"/>
              <a:t> stupeň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Obrázek 1" descr="2730-ligustrum-vulgar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39370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Obrázek 2" descr="2730-ligustrum-vulgare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571875"/>
            <a:ext cx="39370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Obrázek 3" descr="Lonicera.xylosteum.ho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71875"/>
            <a:ext cx="3929062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Obrázek 4" descr="Lonicera_xylosteum_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28625"/>
            <a:ext cx="3929062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28625" y="142875"/>
            <a:ext cx="3857625" cy="857250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Viburnum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opulus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(kalina obecná)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Zástupný symbol pro text 2"/>
          <p:cNvSpPr>
            <a:spLocks noGrp="1"/>
          </p:cNvSpPr>
          <p:nvPr>
            <p:ph type="body" sz="half" idx="3"/>
          </p:nvPr>
        </p:nvSpPr>
        <p:spPr>
          <a:xfrm>
            <a:off x="4572000" y="214313"/>
            <a:ext cx="4286250" cy="750887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Viburnum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lantana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(kalina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tušalaj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85750" y="1214438"/>
            <a:ext cx="3929063" cy="528637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o</a:t>
            </a:r>
            <a:r>
              <a:rPr lang="en-US" sz="2000" dirty="0" err="1" smtClean="0"/>
              <a:t>padavý</a:t>
            </a:r>
            <a:r>
              <a:rPr lang="en-US" sz="2000" dirty="0" smtClean="0"/>
              <a:t>, </a:t>
            </a:r>
            <a:r>
              <a:rPr lang="en-US" sz="2000" dirty="0" err="1" smtClean="0"/>
              <a:t>až</a:t>
            </a:r>
            <a:r>
              <a:rPr lang="en-US" sz="2000" dirty="0" smtClean="0"/>
              <a:t> 5 m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dirty="0" smtClean="0"/>
              <a:t> </a:t>
            </a:r>
            <a:r>
              <a:rPr lang="sk-SK" sz="2000" dirty="0" err="1" smtClean="0"/>
              <a:t>al</a:t>
            </a:r>
            <a:r>
              <a:rPr lang="en-US" sz="2000" dirty="0" err="1" smtClean="0"/>
              <a:t>ebo</a:t>
            </a:r>
            <a:r>
              <a:rPr lang="en-US" sz="2000" dirty="0" smtClean="0"/>
              <a:t> </a:t>
            </a:r>
            <a:r>
              <a:rPr lang="en-US" sz="2000" dirty="0" err="1" smtClean="0"/>
              <a:t>menší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nepravideln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ňovito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–5)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laločné</a:t>
            </a:r>
            <a:r>
              <a:rPr lang="en-US" sz="2000" dirty="0" smtClean="0"/>
              <a:t>, v </a:t>
            </a:r>
            <a:r>
              <a:rPr lang="en-US" sz="2000" dirty="0" err="1" smtClean="0"/>
              <a:t>obrysu</a:t>
            </a:r>
            <a:r>
              <a:rPr lang="en-US" sz="2000" dirty="0" smtClean="0"/>
              <a:t> </a:t>
            </a:r>
            <a:r>
              <a:rPr lang="sk-SK" sz="2000" dirty="0" err="1" smtClean="0"/>
              <a:t>okrúhlovajcovité</a:t>
            </a:r>
            <a:r>
              <a:rPr lang="en-US" sz="2000" dirty="0" smtClean="0"/>
              <a:t>, pal</a:t>
            </a:r>
            <a:r>
              <a:rPr lang="sk-SK" sz="2000" dirty="0" err="1" smtClean="0"/>
              <a:t>ístky</a:t>
            </a:r>
            <a:r>
              <a:rPr lang="en-US" sz="2000" dirty="0" smtClean="0"/>
              <a:t> </a:t>
            </a:r>
            <a:r>
              <a:rPr lang="sk-SK" sz="2000" dirty="0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niťovité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ploský vrcholík</a:t>
            </a:r>
            <a:r>
              <a:rPr lang="sk-SK" sz="2000" dirty="0" smtClean="0"/>
              <a:t> o priemere 5 – 10 cm, stredové kvety sú malé, pravidelné,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plodné</a:t>
            </a:r>
            <a:r>
              <a:rPr lang="sk-SK" sz="2000" dirty="0" smtClean="0"/>
              <a:t>, </a:t>
            </a:r>
            <a:r>
              <a:rPr lang="en-US" sz="2000" dirty="0" err="1" smtClean="0"/>
              <a:t>okrajové</a:t>
            </a:r>
            <a:r>
              <a:rPr lang="en-US" sz="2000" dirty="0" smtClean="0"/>
              <a:t> </a:t>
            </a:r>
            <a:r>
              <a:rPr lang="en-US" sz="2000" dirty="0" err="1" smtClean="0"/>
              <a:t>kv</a:t>
            </a:r>
            <a:r>
              <a:rPr lang="sk-SK" sz="2000" dirty="0" smtClean="0"/>
              <a:t>e</a:t>
            </a:r>
            <a:r>
              <a:rPr lang="en-US" sz="2000" dirty="0" err="1" smtClean="0"/>
              <a:t>ty</a:t>
            </a:r>
            <a:r>
              <a:rPr lang="en-US" sz="2000" dirty="0" smtClean="0"/>
              <a:t> </a:t>
            </a:r>
            <a:r>
              <a:rPr lang="sk-SK" sz="2000" dirty="0" smtClean="0"/>
              <a:t>sú</a:t>
            </a:r>
            <a:r>
              <a:rPr lang="en-US" sz="2000" dirty="0" smtClean="0"/>
              <a:t> v</a:t>
            </a:r>
            <a:r>
              <a:rPr lang="sk-SK" sz="2000" dirty="0" err="1" smtClean="0"/>
              <a:t>äčšie</a:t>
            </a:r>
            <a:r>
              <a:rPr lang="en-US" sz="2000" dirty="0" smtClean="0"/>
              <a:t>, b</a:t>
            </a:r>
            <a:r>
              <a:rPr lang="sk-SK" sz="2000" dirty="0" err="1" smtClean="0"/>
              <a:t>ie</a:t>
            </a:r>
            <a:r>
              <a:rPr lang="en-US" sz="2000" dirty="0" smtClean="0"/>
              <a:t>l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nar</a:t>
            </a:r>
            <a:r>
              <a:rPr lang="sk-SK" sz="2000" dirty="0" smtClean="0"/>
              <a:t>u</a:t>
            </a:r>
            <a:r>
              <a:rPr lang="en-US" sz="2000" dirty="0" err="1" smtClean="0"/>
              <a:t>žov</a:t>
            </a:r>
            <a:r>
              <a:rPr lang="sk-SK" sz="2000" dirty="0" smtClean="0"/>
              <a:t>e</a:t>
            </a:r>
            <a:r>
              <a:rPr lang="en-US" sz="2000" dirty="0" err="1" smtClean="0"/>
              <a:t>lé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steriln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červené kôstkovice</a:t>
            </a:r>
            <a:r>
              <a:rPr lang="sk-SK" sz="2000" dirty="0" smtClean="0"/>
              <a:t>, jedlé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hojný druh podmáčaných lesov  a krovín od nížin až po horský stupeň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143000"/>
            <a:ext cx="4041775" cy="55006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o</a:t>
            </a:r>
            <a:r>
              <a:rPr lang="en-US" sz="2000" dirty="0" err="1" smtClean="0"/>
              <a:t>padavý</a:t>
            </a:r>
            <a:r>
              <a:rPr lang="en-US" sz="2000" dirty="0" smtClean="0"/>
              <a:t>, </a:t>
            </a:r>
            <a:r>
              <a:rPr lang="en-US" sz="2000" dirty="0" err="1" smtClean="0"/>
              <a:t>vzácn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stále</a:t>
            </a:r>
            <a:r>
              <a:rPr lang="sk-SK" sz="2000" dirty="0" smtClean="0"/>
              <a:t> </a:t>
            </a:r>
            <a:r>
              <a:rPr lang="en-US" sz="2000" dirty="0" err="1" smtClean="0"/>
              <a:t>zelený</a:t>
            </a:r>
            <a:r>
              <a:rPr lang="en-US" sz="2000" dirty="0" smtClean="0"/>
              <a:t> </a:t>
            </a:r>
            <a:r>
              <a:rPr lang="en-US" sz="2000" dirty="0" err="1" smtClean="0"/>
              <a:t>ke</a:t>
            </a:r>
            <a:r>
              <a:rPr lang="sk-SK" sz="2000" dirty="0" smtClean="0"/>
              <a:t>r</a:t>
            </a:r>
            <a:r>
              <a:rPr lang="en-US" sz="2000" dirty="0" smtClean="0"/>
              <a:t>, </a:t>
            </a:r>
            <a:r>
              <a:rPr lang="en-US" sz="2000" dirty="0" err="1" smtClean="0"/>
              <a:t>vý</a:t>
            </a:r>
            <a:r>
              <a:rPr lang="sk-SK" sz="2000" dirty="0" smtClean="0"/>
              <a:t>n</a:t>
            </a:r>
            <a:r>
              <a:rPr lang="en-US" sz="2000" dirty="0" err="1" smtClean="0"/>
              <a:t>im</a:t>
            </a:r>
            <a:r>
              <a:rPr lang="sk-SK" sz="2000" dirty="0" smtClean="0"/>
              <a:t>o</a:t>
            </a:r>
            <a:r>
              <a:rPr lang="en-US" sz="2000" dirty="0" err="1" smtClean="0"/>
              <a:t>čn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1</a:t>
            </a:r>
            <a:r>
              <a:rPr lang="sk-SK" sz="2000" dirty="0" smtClean="0"/>
              <a:t> </a:t>
            </a:r>
            <a:r>
              <a:rPr lang="en-US" sz="2000" dirty="0" smtClean="0"/>
              <a:t>–</a:t>
            </a:r>
            <a:r>
              <a:rPr lang="sk-SK" sz="2000" dirty="0" smtClean="0"/>
              <a:t> </a:t>
            </a:r>
            <a:r>
              <a:rPr lang="en-US" sz="2000" dirty="0" smtClean="0"/>
              <a:t>4 m</a:t>
            </a:r>
            <a:r>
              <a:rPr lang="sk-SK" sz="2000" dirty="0" err="1" smtClean="0"/>
              <a:t>etre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</a:t>
            </a:r>
            <a:r>
              <a:rPr lang="sk-SK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/>
              <a:t>celistvé</a:t>
            </a:r>
            <a:r>
              <a:rPr lang="en-US" sz="2000" dirty="0" smtClean="0"/>
              <a:t>, v</a:t>
            </a:r>
            <a:r>
              <a:rPr lang="sk-SK" sz="2000" dirty="0" smtClean="0"/>
              <a:t>a</a:t>
            </a:r>
            <a:r>
              <a:rPr lang="en-US" sz="2000" dirty="0" smtClean="0"/>
              <a:t>j</a:t>
            </a:r>
            <a:r>
              <a:rPr lang="sk-SK" sz="2000" dirty="0" err="1" smtClean="0"/>
              <a:t>cov</a:t>
            </a:r>
            <a:r>
              <a:rPr lang="en-US" sz="2000" dirty="0" err="1" smtClean="0"/>
              <a:t>ité</a:t>
            </a:r>
            <a:r>
              <a:rPr lang="en-US" sz="2000" dirty="0" smtClean="0"/>
              <a:t>, </a:t>
            </a:r>
            <a:r>
              <a:rPr lang="sk-SK" sz="2000" dirty="0" smtClean="0"/>
              <a:t>až </a:t>
            </a:r>
            <a:r>
              <a:rPr lang="en-US" sz="2000" dirty="0" err="1" smtClean="0"/>
              <a:t>eliptické</a:t>
            </a:r>
            <a:r>
              <a:rPr lang="sk-SK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srd</a:t>
            </a:r>
            <a:r>
              <a:rPr lang="sk-SK" sz="2000" dirty="0" err="1" smtClean="0"/>
              <a:t>covi</a:t>
            </a:r>
            <a:r>
              <a:rPr lang="en-US" sz="2000" dirty="0" err="1" smtClean="0"/>
              <a:t>té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zaokrouhlené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okraji</a:t>
            </a:r>
            <a:r>
              <a:rPr lang="en-US" sz="2000" dirty="0" smtClean="0"/>
              <a:t> p</a:t>
            </a:r>
            <a:r>
              <a:rPr lang="sk-SK" sz="2000" dirty="0" smtClean="0"/>
              <a:t>í</a:t>
            </a:r>
            <a:r>
              <a:rPr lang="en-US" sz="2000" dirty="0" err="1" smtClean="0"/>
              <a:t>lovit</a:t>
            </a:r>
            <a:r>
              <a:rPr lang="sk-SK" sz="2000" dirty="0" smtClean="0"/>
              <a:t>o</a:t>
            </a:r>
            <a:r>
              <a:rPr lang="en-US" sz="2000" dirty="0" smtClean="0"/>
              <a:t> </a:t>
            </a:r>
            <a:r>
              <a:rPr lang="en-US" sz="2000" dirty="0" err="1" smtClean="0"/>
              <a:t>zubaté</a:t>
            </a:r>
            <a:endParaRPr lang="sk-SK" sz="2000" dirty="0" smtClean="0">
              <a:solidFill>
                <a:schemeClr val="bg1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plochý až slabo vypuklý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vrcholík</a:t>
            </a:r>
            <a:r>
              <a:rPr lang="sk-SK" sz="2000" dirty="0" smtClean="0"/>
              <a:t>, koruny kvetov sú žltkavobiele, všetky majú rovnakú veľkosť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červené po dozretí </a:t>
            </a:r>
            <a:r>
              <a:rPr lang="sk-SK" sz="2000" dirty="0" err="1" smtClean="0"/>
              <a:t>leské</a:t>
            </a:r>
            <a:r>
              <a:rPr lang="sk-SK" sz="2000" dirty="0" smtClean="0"/>
              <a:t>, čierne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kôstkovice </a:t>
            </a:r>
            <a:r>
              <a:rPr lang="sk-SK" sz="2000" dirty="0" smtClean="0">
                <a:solidFill>
                  <a:schemeClr val="bg1"/>
                </a:solidFill>
              </a:rPr>
              <a:t> </a:t>
            </a:r>
            <a:endParaRPr lang="sk-SK" sz="20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na </a:t>
            </a:r>
            <a:r>
              <a:rPr lang="en-US" sz="2000" dirty="0" smtClean="0"/>
              <a:t>k</a:t>
            </a:r>
            <a:r>
              <a:rPr lang="sk-SK" sz="2000" dirty="0" smtClean="0"/>
              <a:t>r</a:t>
            </a:r>
            <a:r>
              <a:rPr lang="en-US" sz="2000" dirty="0" err="1" smtClean="0"/>
              <a:t>ovinatých</a:t>
            </a:r>
            <a:r>
              <a:rPr lang="en-US" sz="2000" dirty="0" smtClean="0"/>
              <a:t> </a:t>
            </a:r>
            <a:r>
              <a:rPr lang="en-US" sz="2000" dirty="0" err="1" smtClean="0"/>
              <a:t>strá</a:t>
            </a:r>
            <a:r>
              <a:rPr lang="sk-SK" sz="2000" dirty="0" err="1" smtClean="0"/>
              <a:t>ňach</a:t>
            </a:r>
            <a:r>
              <a:rPr lang="en-US" sz="2000" dirty="0" smtClean="0"/>
              <a:t>, 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en-US" sz="2000" dirty="0" smtClean="0"/>
              <a:t>v </a:t>
            </a:r>
            <a:r>
              <a:rPr lang="en-US" sz="2000" dirty="0" err="1" smtClean="0"/>
              <a:t>lesostepi</a:t>
            </a:r>
            <a:r>
              <a:rPr lang="en-US" sz="2000" dirty="0" smtClean="0"/>
              <a:t> a </a:t>
            </a:r>
            <a:r>
              <a:rPr lang="en-US" sz="2000" dirty="0" err="1" smtClean="0"/>
              <a:t>lesn</a:t>
            </a:r>
            <a:r>
              <a:rPr lang="sk-SK" sz="2000" dirty="0" smtClean="0"/>
              <a:t>ý</a:t>
            </a: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 err="1" smtClean="0"/>
              <a:t>lem</a:t>
            </a:r>
            <a:r>
              <a:rPr lang="sk-SK" sz="2000" dirty="0" smtClean="0"/>
              <a:t>o</a:t>
            </a:r>
            <a:r>
              <a:rPr lang="en-US" sz="2000" dirty="0" err="1" smtClean="0"/>
              <a:t>ch</a:t>
            </a:r>
            <a:r>
              <a:rPr lang="en-US" sz="2000" dirty="0" smtClean="0"/>
              <a:t>,</a:t>
            </a:r>
            <a:r>
              <a:rPr lang="sk-SK" sz="2000" dirty="0" smtClean="0"/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vápnitých horninách</a:t>
            </a:r>
            <a:r>
              <a:rPr lang="en-US" sz="2000" dirty="0" smtClean="0"/>
              <a:t>, 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en-US" sz="2000" dirty="0" smtClean="0"/>
              <a:t>v </a:t>
            </a:r>
            <a:r>
              <a:rPr lang="en-US" sz="2000" dirty="0" err="1" smtClean="0"/>
              <a:t>pásm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pahorkat</a:t>
            </a:r>
            <a:r>
              <a:rPr lang="sk-SK" sz="2000" dirty="0" smtClean="0"/>
              <a:t>í</a:t>
            </a:r>
            <a:r>
              <a:rPr lang="en-US" sz="2000" dirty="0" smtClean="0"/>
              <a:t>n</a:t>
            </a:r>
            <a:endParaRPr lang="sk-SK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Obrázek 1" descr="ViburnumLantana_Frui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75"/>
            <a:ext cx="39290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Obrázek 2" descr="2870-kalina-tusalaj-detail-kv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8"/>
            <a:ext cx="39290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Obrázek 3" descr="3399-kalina-obecna-viburnum-opulus-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7188"/>
            <a:ext cx="3929062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Obrázek 4" descr="3399-kalina-obecna-viburnum-opulus-kvet-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71875"/>
            <a:ext cx="3929062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3328988" cy="542925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vysoký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opadavý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ihličnatý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 s </a:t>
            </a:r>
            <a:r>
              <a:rPr lang="en-US" sz="2000" dirty="0" err="1" smtClean="0"/>
              <a:t>riedkou</a:t>
            </a:r>
            <a:r>
              <a:rPr lang="en-US" sz="2000" dirty="0" smtClean="0"/>
              <a:t> </a:t>
            </a:r>
            <a:r>
              <a:rPr lang="en-US" sz="2000" dirty="0" err="1" smtClean="0"/>
              <a:t>svetlozelenou</a:t>
            </a:r>
            <a:r>
              <a:rPr lang="en-US" sz="2000" dirty="0" smtClean="0"/>
              <a:t> </a:t>
            </a:r>
            <a:r>
              <a:rPr lang="en-US" sz="2000" dirty="0" err="1" smtClean="0"/>
              <a:t>korunou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ihlice</a:t>
            </a:r>
            <a:r>
              <a:rPr lang="en-US" sz="2000" dirty="0" smtClean="0"/>
              <a:t> </a:t>
            </a:r>
            <a:r>
              <a:rPr lang="en-US" sz="2000" dirty="0" err="1" smtClean="0"/>
              <a:t>jemné</a:t>
            </a:r>
            <a:r>
              <a:rPr lang="en-US" sz="2000" dirty="0" smtClean="0"/>
              <a:t>, </a:t>
            </a:r>
            <a:r>
              <a:rPr lang="en-US" sz="2000" dirty="0" err="1" smtClean="0"/>
              <a:t>sviežozelené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modrasté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konárikoch</a:t>
            </a:r>
            <a:r>
              <a:rPr lang="en-US" sz="2000" dirty="0" smtClean="0"/>
              <a:t> </a:t>
            </a:r>
            <a:r>
              <a:rPr lang="en-US" sz="2000" dirty="0" err="1" smtClean="0"/>
              <a:t>vyrastajú</a:t>
            </a:r>
            <a:r>
              <a:rPr lang="en-US" sz="2000" dirty="0" smtClean="0"/>
              <a:t> </a:t>
            </a:r>
            <a:r>
              <a:rPr lang="en-US" sz="2000" dirty="0" err="1" smtClean="0"/>
              <a:t>jednotlivo</a:t>
            </a:r>
            <a:r>
              <a:rPr lang="en-US" sz="2000" dirty="0" smtClean="0"/>
              <a:t> a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dlhšie</a:t>
            </a:r>
            <a:r>
              <a:rPr lang="en-US" sz="2000" dirty="0" smtClean="0"/>
              <a:t> (4 </a:t>
            </a:r>
            <a:r>
              <a:rPr lang="en-US" sz="2000" dirty="0" err="1" smtClean="0"/>
              <a:t>až</a:t>
            </a:r>
            <a:r>
              <a:rPr lang="en-US" sz="2000" dirty="0" smtClean="0"/>
              <a:t> 5 cm),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brachyblastoch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zväzočkoch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20 - 50 a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kratšie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vysokých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horských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polôh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vysádzaný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nižšie</a:t>
            </a:r>
            <a:r>
              <a:rPr lang="en-US" sz="2000" dirty="0" smtClean="0"/>
              <a:t>, </a:t>
            </a:r>
            <a:r>
              <a:rPr lang="en-US" sz="2000" dirty="0" err="1" smtClean="0"/>
              <a:t>správa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pionierska</a:t>
            </a:r>
            <a:r>
              <a:rPr lang="en-US" sz="2000" dirty="0" smtClean="0"/>
              <a:t> </a:t>
            </a:r>
            <a:r>
              <a:rPr lang="en-US" sz="2000" dirty="0" err="1" smtClean="0"/>
              <a:t>drevina</a:t>
            </a:r>
            <a:endParaRPr lang="en-US" sz="2000" dirty="0"/>
          </a:p>
        </p:txBody>
      </p:sp>
      <p:sp>
        <p:nvSpPr>
          <p:cNvPr id="5" name="Zástupný symbol pro text 2"/>
          <p:cNvSpPr txBox="1">
            <a:spLocks/>
          </p:cNvSpPr>
          <p:nvPr/>
        </p:nvSpPr>
        <p:spPr>
          <a:xfrm>
            <a:off x="357188" y="500063"/>
            <a:ext cx="3857625" cy="64293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Larix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decidua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modřín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opadavý)</a:t>
            </a:r>
          </a:p>
        </p:txBody>
      </p:sp>
      <p:sp>
        <p:nvSpPr>
          <p:cNvPr id="4" name="Zástupný symbol pro text 2"/>
          <p:cNvSpPr txBox="1">
            <a:spLocks/>
          </p:cNvSpPr>
          <p:nvPr/>
        </p:nvSpPr>
        <p:spPr>
          <a:xfrm>
            <a:off x="3929063" y="71438"/>
            <a:ext cx="5214937" cy="928687"/>
          </a:xfrm>
          <a:prstGeom prst="rect">
            <a:avLst/>
          </a:prstGeom>
        </p:spPr>
        <p:txBody>
          <a:bodyPr/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</a:t>
            </a: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seudotsuga</a:t>
            </a:r>
            <a:endParaRPr lang="sk-SK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Menziesii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douglaska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tisolistá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57750" y="1143000"/>
            <a:ext cx="3314700" cy="52387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sk-SK" sz="2000" dirty="0" err="1">
                <a:latin typeface="+mn-lt"/>
              </a:rPr>
              <a:t>v</a:t>
            </a:r>
            <a:r>
              <a:rPr lang="en-US" sz="2000" dirty="0" err="1">
                <a:latin typeface="+mn-lt"/>
              </a:rPr>
              <a:t>ysoký</a:t>
            </a:r>
            <a:r>
              <a:rPr lang="en-US" sz="2000" dirty="0">
                <a:latin typeface="+mn-lt"/>
              </a:rPr>
              <a:t> </a:t>
            </a:r>
            <a:r>
              <a:rPr lang="sk-SK" sz="2000" dirty="0">
                <a:latin typeface="+mn-lt"/>
              </a:rPr>
              <a:t>až veľmi vysoký </a:t>
            </a:r>
            <a:r>
              <a:rPr lang="en-US" sz="2000" dirty="0" err="1">
                <a:latin typeface="+mn-lt"/>
              </a:rPr>
              <a:t>ihličnatý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strom</a:t>
            </a:r>
            <a:r>
              <a:rPr lang="en-US" sz="2000" dirty="0">
                <a:latin typeface="+mn-lt"/>
              </a:rPr>
              <a:t> s</a:t>
            </a:r>
            <a:r>
              <a:rPr lang="sk-SK" sz="2000" dirty="0">
                <a:latin typeface="+mn-lt"/>
              </a:rPr>
              <a:t>o zaokrúhlenou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korunou</a:t>
            </a:r>
            <a:endParaRPr lang="en-US" sz="2000" dirty="0">
              <a:latin typeface="+mn-lt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sk-SK" sz="2000" dirty="0" err="1">
                <a:latin typeface="+mn-lt"/>
              </a:rPr>
              <a:t>i</a:t>
            </a:r>
            <a:r>
              <a:rPr lang="en-US" sz="2000" dirty="0" err="1">
                <a:latin typeface="+mn-lt"/>
              </a:rPr>
              <a:t>hlice</a:t>
            </a:r>
            <a:r>
              <a:rPr lang="sk-SK" sz="2000" dirty="0">
                <a:latin typeface="+mn-lt"/>
              </a:rPr>
              <a:t> sú špirálovite usporiadané, </a:t>
            </a:r>
            <a:r>
              <a:rPr lang="sk-SK" sz="2000" dirty="0" err="1">
                <a:latin typeface="+mn-lt"/>
              </a:rPr>
              <a:t>leské</a:t>
            </a:r>
            <a:r>
              <a:rPr lang="sk-SK" sz="2000" dirty="0">
                <a:latin typeface="+mn-lt"/>
              </a:rPr>
              <a:t>, 15 – 35 mm dlhé, n</a:t>
            </a:r>
            <a:r>
              <a:rPr lang="en-US" sz="2000" dirty="0">
                <a:latin typeface="+mn-lt"/>
              </a:rPr>
              <a:t>a </a:t>
            </a:r>
            <a:r>
              <a:rPr lang="sk-SK" sz="2000" dirty="0">
                <a:latin typeface="+mn-lt"/>
              </a:rPr>
              <a:t>s</a:t>
            </a:r>
            <a:r>
              <a:rPr lang="en-US" sz="2000" dirty="0">
                <a:latin typeface="+mn-lt"/>
              </a:rPr>
              <a:t>pod</a:t>
            </a:r>
            <a:r>
              <a:rPr lang="sk-SK" sz="2000" dirty="0">
                <a:latin typeface="+mn-lt"/>
              </a:rPr>
              <a:t>nej strane</a:t>
            </a:r>
            <a:r>
              <a:rPr lang="en-US" sz="2000" dirty="0">
                <a:latin typeface="+mn-lt"/>
              </a:rPr>
              <a:t> s 2 </a:t>
            </a:r>
            <a:r>
              <a:rPr lang="sk-SK" sz="2000" dirty="0">
                <a:latin typeface="+mn-lt"/>
              </a:rPr>
              <a:t>belavými </a:t>
            </a:r>
            <a:r>
              <a:rPr lang="en-US" sz="2000" dirty="0" err="1">
                <a:latin typeface="+mn-lt"/>
              </a:rPr>
              <a:t>pruh</a:t>
            </a:r>
            <a:r>
              <a:rPr lang="sk-SK" sz="2000" dirty="0">
                <a:latin typeface="+mn-lt"/>
              </a:rPr>
              <a:t>mi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podp</a:t>
            </a:r>
            <a:r>
              <a:rPr lang="sk-SK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rné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trojcíp</a:t>
            </a:r>
            <a:r>
              <a:rPr lang="sk-SK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šupiny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vyčn</a:t>
            </a:r>
            <a:r>
              <a:rPr lang="sk-SK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ie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vaj</a:t>
            </a:r>
            <a:r>
              <a:rPr lang="sk-SK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úce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sk-SK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sk-SK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šišky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sk-SK" sz="2000" dirty="0">
                <a:latin typeface="+mn-lt"/>
              </a:rPr>
              <a:t>rastie</a:t>
            </a:r>
            <a:r>
              <a:rPr lang="en-US" sz="2000" dirty="0">
                <a:latin typeface="+mn-lt"/>
              </a:rPr>
              <a:t> v oblast</a:t>
            </a:r>
            <a:r>
              <a:rPr lang="sk-SK" sz="2000" dirty="0" err="1">
                <a:latin typeface="+mn-lt"/>
              </a:rPr>
              <a:t>ia</a:t>
            </a:r>
            <a:r>
              <a:rPr lang="en-US" sz="2000" dirty="0" err="1">
                <a:latin typeface="+mn-lt"/>
              </a:rPr>
              <a:t>ch</a:t>
            </a:r>
            <a:r>
              <a:rPr lang="en-US" sz="2000" dirty="0">
                <a:latin typeface="+mn-lt"/>
              </a:rPr>
              <a:t> s p</a:t>
            </a:r>
            <a:r>
              <a:rPr lang="sk-SK" sz="2000" dirty="0">
                <a:latin typeface="+mn-lt"/>
              </a:rPr>
              <a:t>r</a:t>
            </a:r>
            <a:r>
              <a:rPr lang="en-US" sz="2000" dirty="0" err="1">
                <a:latin typeface="+mn-lt"/>
              </a:rPr>
              <a:t>ímo</a:t>
            </a:r>
            <a:r>
              <a:rPr lang="sk-SK" sz="2000" dirty="0">
                <a:latin typeface="+mn-lt"/>
              </a:rPr>
              <a:t>r</a:t>
            </a:r>
            <a:r>
              <a:rPr lang="en-US" sz="2000" dirty="0" err="1">
                <a:latin typeface="+mn-lt"/>
              </a:rPr>
              <a:t>ským</a:t>
            </a:r>
            <a:r>
              <a:rPr lang="en-US" sz="2000" dirty="0">
                <a:latin typeface="+mn-lt"/>
              </a:rPr>
              <a:t> </a:t>
            </a:r>
            <a:r>
              <a:rPr lang="sk-SK" sz="2000" dirty="0">
                <a:latin typeface="+mn-lt"/>
              </a:rPr>
              <a:t>podnebím</a:t>
            </a:r>
            <a:r>
              <a:rPr lang="en-US" sz="2000" dirty="0">
                <a:latin typeface="+mn-lt"/>
              </a:rPr>
              <a:t>, s m</a:t>
            </a:r>
            <a:r>
              <a:rPr lang="sk-SK" sz="2000" dirty="0" err="1">
                <a:latin typeface="+mn-lt"/>
              </a:rPr>
              <a:t>ie</a:t>
            </a:r>
            <a:r>
              <a:rPr lang="en-US" sz="2000" dirty="0" err="1">
                <a:latin typeface="+mn-lt"/>
              </a:rPr>
              <a:t>rnou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vlhkou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zimou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chladným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suchým</a:t>
            </a:r>
            <a:r>
              <a:rPr lang="en-US" sz="2000" dirty="0">
                <a:latin typeface="+mn-lt"/>
              </a:rPr>
              <a:t> l</a:t>
            </a:r>
            <a:r>
              <a:rPr lang="sk-SK" sz="2000" dirty="0">
                <a:latin typeface="+mn-lt"/>
              </a:rPr>
              <a:t>e</a:t>
            </a:r>
            <a:r>
              <a:rPr lang="en-US" sz="2000" dirty="0">
                <a:latin typeface="+mn-lt"/>
              </a:rPr>
              <a:t>t</a:t>
            </a:r>
            <a:r>
              <a:rPr lang="sk-SK" sz="2000" dirty="0">
                <a:latin typeface="+mn-lt"/>
              </a:rPr>
              <a:t>o</a:t>
            </a:r>
            <a:r>
              <a:rPr lang="en-US" sz="2000" dirty="0">
                <a:latin typeface="+mn-lt"/>
              </a:rPr>
              <a:t>m, s </a:t>
            </a:r>
            <a:r>
              <a:rPr lang="en-US" sz="2000" dirty="0" err="1">
                <a:latin typeface="+mn-lt"/>
              </a:rPr>
              <a:t>malým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kolís</a:t>
            </a:r>
            <a:r>
              <a:rPr lang="sk-SK" sz="2000" dirty="0">
                <a:latin typeface="+mn-lt"/>
              </a:rPr>
              <a:t>a</a:t>
            </a:r>
            <a:r>
              <a:rPr lang="en-US" sz="2000" dirty="0" err="1">
                <a:latin typeface="+mn-lt"/>
              </a:rPr>
              <a:t>ním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tepl</a:t>
            </a:r>
            <a:r>
              <a:rPr lang="sk-SK" sz="2000" dirty="0">
                <a:latin typeface="+mn-lt"/>
              </a:rPr>
              <a:t>ô</a:t>
            </a:r>
            <a:r>
              <a:rPr lang="en-US" sz="2000" dirty="0">
                <a:latin typeface="+mn-lt"/>
              </a:rPr>
              <a:t>t a </a:t>
            </a:r>
            <a:r>
              <a:rPr lang="en-US" sz="2000" dirty="0" err="1">
                <a:latin typeface="+mn-lt"/>
              </a:rPr>
              <a:t>krátk</a:t>
            </a:r>
            <a:r>
              <a:rPr lang="sk-SK" sz="2000" dirty="0">
                <a:latin typeface="+mn-lt"/>
              </a:rPr>
              <a:t>y</a:t>
            </a:r>
            <a:r>
              <a:rPr lang="en-US" sz="2000" dirty="0">
                <a:latin typeface="+mn-lt"/>
              </a:rPr>
              <a:t>m </a:t>
            </a:r>
            <a:r>
              <a:rPr lang="en-US" sz="2000" dirty="0" err="1">
                <a:latin typeface="+mn-lt"/>
              </a:rPr>
              <a:t>mrazivým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obdobím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 descr="Larix_decidua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26416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Obrázek 2" descr="Larix decidua08-09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071938"/>
            <a:ext cx="3286125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4" descr="Pseudotsuga_menziesii_282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14375"/>
            <a:ext cx="4000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1938</TotalTime>
  <Words>4196</Words>
  <Application>Microsoft Office PowerPoint</Application>
  <PresentationFormat>Předvádění na obrazovce (4:3)</PresentationFormat>
  <Paragraphs>340</Paragraphs>
  <Slides>79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4" baseType="lpstr">
      <vt:lpstr>Arial</vt:lpstr>
      <vt:lpstr>Franklin Gothic Book</vt:lpstr>
      <vt:lpstr>Perpetua</vt:lpstr>
      <vt:lpstr>Wingdings 2</vt:lpstr>
      <vt:lpstr>Jmění</vt:lpstr>
      <vt:lpstr>ROZLIŠOVANIE DOMÁCICH IHLIČNANOV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ROZLIŠOVANIE DUBOV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ROZLIŠOVANIE BRESTOV</vt:lpstr>
      <vt:lpstr>Prezentace aplikace PowerPoint</vt:lpstr>
      <vt:lpstr>Prezentace aplikace PowerPoint</vt:lpstr>
      <vt:lpstr>Prezentace aplikace PowerPoint</vt:lpstr>
      <vt:lpstr>Prezentace aplikace PowerPoint</vt:lpstr>
      <vt:lpstr>ROZLIŠOVANIE JAVOROV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ROZLIŠOVANIE JASEŇOV</vt:lpstr>
      <vt:lpstr>Prezentace aplikace PowerPoint</vt:lpstr>
      <vt:lpstr>Prezentace aplikace PowerPoint</vt:lpstr>
      <vt:lpstr>ROZLIŠOVANIE BRIEZ</vt:lpstr>
      <vt:lpstr>Prezentace aplikace PowerPoint</vt:lpstr>
      <vt:lpstr>Prezentace aplikace PowerPoint</vt:lpstr>
      <vt:lpstr>ROZLIŠOVANIE JELŠÍ</vt:lpstr>
      <vt:lpstr>Prezentace aplikace PowerPoint</vt:lpstr>
      <vt:lpstr>Prezentace aplikace PowerPoint</vt:lpstr>
      <vt:lpstr>ROZLIŠOVANIE VŔB</vt:lpstr>
      <vt:lpstr>Prezentace aplikace PowerPoint</vt:lpstr>
      <vt:lpstr>Prezentace aplikace PowerPoint</vt:lpstr>
      <vt:lpstr>Prezentace aplikace PowerPoint</vt:lpstr>
      <vt:lpstr>ROZLIŠOVANIE LÍP</vt:lpstr>
      <vt:lpstr>Prezentace aplikace PowerPoint</vt:lpstr>
      <vt:lpstr>Prezentace aplikace PowerPoint</vt:lpstr>
      <vt:lpstr>Prezentace aplikace PowerPoint</vt:lpstr>
      <vt:lpstr>ROZLIŠOVANIE TOPOĽOV</vt:lpstr>
      <vt:lpstr>Prezentace aplikace PowerPoint</vt:lpstr>
      <vt:lpstr>Prezentace aplikace PowerPoint</vt:lpstr>
      <vt:lpstr>Prezentace aplikace PowerPoint</vt:lpstr>
      <vt:lpstr>ROZLIŠOVANIE ČEREŠNÍ</vt:lpstr>
      <vt:lpstr>Prezentace aplikace PowerPoint</vt:lpstr>
      <vt:lpstr>Prezentace aplikace PowerPoint</vt:lpstr>
      <vt:lpstr>ROZLIŠOVANIE JARABÍN</vt:lpstr>
      <vt:lpstr>Prezentace aplikace PowerPoint</vt:lpstr>
      <vt:lpstr>Prezentace aplikace PowerPoint</vt:lpstr>
      <vt:lpstr>Prezentace aplikace PowerPoint</vt:lpstr>
      <vt:lpstr>Introdukované  listnaté dreviny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ROZLIŠOVANIE vyšších krov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ROzLIŠOVANIE DOMÁCICH IHLIČNANOV</dc:title>
  <dc:creator>Filip</dc:creator>
  <cp:lastModifiedBy>Filip</cp:lastModifiedBy>
  <cp:revision>127</cp:revision>
  <dcterms:modified xsi:type="dcterms:W3CDTF">2014-05-15T07:32:53Z</dcterms:modified>
</cp:coreProperties>
</file>