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Krajinná Ekologie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 smtClean="0"/>
              <a:t>Podmínky zápočtu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100% docházka na cvičení</a:t>
            </a:r>
          </a:p>
          <a:p>
            <a:pPr lvl="1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aktivní účast (10% výsledné známky)</a:t>
            </a:r>
          </a:p>
          <a:p>
            <a:pPr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Účast na exkurzi (půl dne někdy duben/květen)</a:t>
            </a:r>
          </a:p>
          <a:p>
            <a:pPr lvl="1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referát + poznámky</a:t>
            </a:r>
          </a:p>
          <a:p>
            <a:pPr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Seminární práce (20% výsledné známky)</a:t>
            </a:r>
          </a:p>
          <a:p>
            <a:pPr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Poznávačka</a:t>
            </a:r>
            <a:r>
              <a:rPr lang="cs-CZ" dirty="0" smtClean="0">
                <a:solidFill>
                  <a:schemeClr val="tx1"/>
                </a:solidFill>
              </a:rPr>
              <a:t> dřevin</a:t>
            </a:r>
          </a:p>
          <a:p>
            <a:pPr lvl="1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hodnotí se nejen poznání dřeviny, ale i schopnost popsat   </a:t>
            </a:r>
          </a:p>
          <a:p>
            <a:pPr lvl="1" algn="l"/>
            <a:r>
              <a:rPr lang="cs-CZ" dirty="0" smtClean="0">
                <a:solidFill>
                  <a:schemeClr val="tx1"/>
                </a:solidFill>
              </a:rPr>
              <a:t>   její ekologické vlastnosti.</a:t>
            </a:r>
          </a:p>
          <a:p>
            <a:pPr lvl="1" algn="l">
              <a:buFontTx/>
              <a:buChar char="-"/>
            </a:pP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 smtClean="0"/>
              <a:t>Zadání seminární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 lvl="1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1. Výběr území</a:t>
            </a:r>
          </a:p>
          <a:p>
            <a:pPr lvl="2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1km2 (vymezit v ZM 10 – ideálně v </a:t>
            </a:r>
            <a:r>
              <a:rPr lang="cs-CZ" dirty="0" err="1" smtClean="0">
                <a:solidFill>
                  <a:schemeClr val="tx1"/>
                </a:solidFill>
              </a:rPr>
              <a:t>ArcGIS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lvl="2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Pestré území (les (pestrý, aby se dal členit), pole, travní porost,    </a:t>
            </a:r>
          </a:p>
          <a:p>
            <a:pPr lvl="2" algn="l"/>
            <a:r>
              <a:rPr lang="cs-CZ" dirty="0" smtClean="0">
                <a:solidFill>
                  <a:schemeClr val="tx1"/>
                </a:solidFill>
              </a:rPr>
              <a:t>   </a:t>
            </a:r>
            <a:r>
              <a:rPr lang="cs-CZ" dirty="0" err="1" smtClean="0">
                <a:solidFill>
                  <a:schemeClr val="tx1"/>
                </a:solidFill>
              </a:rPr>
              <a:t>intravilán</a:t>
            </a:r>
            <a:r>
              <a:rPr lang="cs-CZ" dirty="0" smtClean="0">
                <a:solidFill>
                  <a:schemeClr val="tx1"/>
                </a:solidFill>
              </a:rPr>
              <a:t>, vodní plocha nebo vodní tok)</a:t>
            </a:r>
          </a:p>
          <a:p>
            <a:pPr lvl="2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Ne </a:t>
            </a:r>
            <a:r>
              <a:rPr lang="cs-CZ" dirty="0" err="1" smtClean="0">
                <a:solidFill>
                  <a:schemeClr val="tx1"/>
                </a:solidFill>
              </a:rPr>
              <a:t>maloplošně</a:t>
            </a:r>
            <a:r>
              <a:rPr lang="cs-CZ" dirty="0" smtClean="0">
                <a:solidFill>
                  <a:schemeClr val="tx1"/>
                </a:solidFill>
              </a:rPr>
              <a:t> chráněná území!</a:t>
            </a:r>
          </a:p>
          <a:p>
            <a:pPr lvl="2" algn="l">
              <a:buFontTx/>
              <a:buChar char="-"/>
            </a:pPr>
            <a:endParaRPr lang="cs-CZ" dirty="0" smtClean="0">
              <a:solidFill>
                <a:schemeClr val="tx1"/>
              </a:solidFill>
            </a:endParaRPr>
          </a:p>
          <a:p>
            <a:pPr lvl="2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2.3. – 4.3. je nutné mít vybrané území. Budete vám schváleno případně doporučeno vybrat jiné.</a:t>
            </a:r>
          </a:p>
          <a:p>
            <a:pPr lvl="2" algn="l">
              <a:buFontTx/>
              <a:buChar char="-"/>
            </a:pP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 smtClean="0"/>
              <a:t>Zadání seminární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 lvl="1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2. Fyzická charakteristika</a:t>
            </a:r>
          </a:p>
          <a:p>
            <a:pPr lvl="2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Geologie (mapa přikrytá i odkrytá)</a:t>
            </a:r>
          </a:p>
          <a:p>
            <a:pPr lvl="2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Geomorfologie (geomorfologické mapování, sklony, orientace)</a:t>
            </a:r>
          </a:p>
          <a:p>
            <a:pPr lvl="2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Klima (základní informace o teplotě, srážkách, případně sněhu)</a:t>
            </a:r>
          </a:p>
          <a:p>
            <a:pPr lvl="2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Hydrologie (zařadit do povodí, charakterizovat vodní tok)</a:t>
            </a:r>
          </a:p>
          <a:p>
            <a:pPr lvl="2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Půdní poměry (základní půdní druhy a typy)</a:t>
            </a:r>
          </a:p>
          <a:p>
            <a:pPr lvl="2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Biogeografie </a:t>
            </a:r>
            <a:r>
              <a:rPr lang="cs-CZ" dirty="0" smtClean="0">
                <a:solidFill>
                  <a:schemeClr val="tx1"/>
                </a:solidFill>
              </a:rPr>
              <a:t>(vegetační stupně,</a:t>
            </a:r>
            <a:r>
              <a:rPr lang="cs-CZ" dirty="0" err="1" smtClean="0">
                <a:solidFill>
                  <a:schemeClr val="tx1"/>
                </a:solidFill>
              </a:rPr>
              <a:t>bioregion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biochora</a:t>
            </a:r>
            <a:r>
              <a:rPr lang="cs-CZ" dirty="0" smtClean="0">
                <a:solidFill>
                  <a:schemeClr val="tx1"/>
                </a:solidFill>
              </a:rPr>
              <a:t>, biotopy, </a:t>
            </a:r>
            <a:endParaRPr lang="cs-CZ" dirty="0" smtClean="0">
              <a:solidFill>
                <a:schemeClr val="tx1"/>
              </a:solidFill>
            </a:endParaRPr>
          </a:p>
          <a:p>
            <a:pPr lvl="2" algn="l"/>
            <a:r>
              <a:rPr lang="cs-CZ" smtClean="0">
                <a:solidFill>
                  <a:schemeClr val="tx1"/>
                </a:solidFill>
              </a:rPr>
              <a:t> </a:t>
            </a:r>
            <a:r>
              <a:rPr lang="cs-CZ" smtClean="0">
                <a:solidFill>
                  <a:schemeClr val="tx1"/>
                </a:solidFill>
              </a:rPr>
              <a:t>  </a:t>
            </a:r>
            <a:r>
              <a:rPr lang="cs-CZ" smtClean="0">
                <a:solidFill>
                  <a:schemeClr val="tx1"/>
                </a:solidFill>
              </a:rPr>
              <a:t>ÚSES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lvl="2" algn="l">
              <a:buFontTx/>
              <a:buChar char="-"/>
            </a:pPr>
            <a:endParaRPr lang="cs-CZ" dirty="0" smtClean="0">
              <a:solidFill>
                <a:schemeClr val="tx1"/>
              </a:solidFill>
            </a:endParaRPr>
          </a:p>
          <a:p>
            <a:pPr lvl="2" algn="l">
              <a:buFontTx/>
              <a:buChar char="-"/>
            </a:pPr>
            <a:r>
              <a:rPr lang="cs-CZ" b="1" u="sng" dirty="0" smtClean="0">
                <a:solidFill>
                  <a:schemeClr val="tx1"/>
                </a:solidFill>
              </a:rPr>
              <a:t> DO 31.3.2015!!!</a:t>
            </a:r>
            <a:endParaRPr lang="cs-CZ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 smtClean="0"/>
              <a:t>Zadání seminární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 lvl="1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3. Využití území</a:t>
            </a:r>
          </a:p>
          <a:p>
            <a:pPr lvl="2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vývoj od 18. st. (vojenské mapování)</a:t>
            </a:r>
          </a:p>
          <a:p>
            <a:pPr lvl="2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letecké snímky (1950s na CENIA, současné </a:t>
            </a:r>
            <a:r>
              <a:rPr lang="cs-CZ" dirty="0" err="1" smtClean="0">
                <a:solidFill>
                  <a:schemeClr val="tx1"/>
                </a:solidFill>
              </a:rPr>
              <a:t>ortofoto</a:t>
            </a:r>
            <a:r>
              <a:rPr lang="cs-CZ" dirty="0" smtClean="0">
                <a:solidFill>
                  <a:schemeClr val="tx1"/>
                </a:solidFill>
              </a:rPr>
              <a:t> na ČÚZK)</a:t>
            </a:r>
          </a:p>
          <a:p>
            <a:pPr lvl="2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využití během socialismu vs. během postsocialistické éry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 smtClean="0"/>
              <a:t>Zadání seminární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92500" lnSpcReduction="10000"/>
          </a:bodyPr>
          <a:lstStyle/>
          <a:p>
            <a:pPr lvl="1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4. Mapování stanovišť</a:t>
            </a:r>
          </a:p>
          <a:p>
            <a:pPr lvl="2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louka, pole,  les,  pastvina,  stepní  lada,  mokřad,  vodní </a:t>
            </a:r>
          </a:p>
          <a:p>
            <a:pPr lvl="2" algn="l"/>
            <a:r>
              <a:rPr lang="cs-CZ" dirty="0" smtClean="0">
                <a:solidFill>
                  <a:schemeClr val="tx1"/>
                </a:solidFill>
              </a:rPr>
              <a:t>  plocha, zastavěné území </a:t>
            </a:r>
            <a:r>
              <a:rPr lang="cs-CZ" dirty="0" err="1" smtClean="0">
                <a:solidFill>
                  <a:schemeClr val="tx1"/>
                </a:solidFill>
              </a:rPr>
              <a:t>apod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pPr lvl="2" algn="just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stanoviště  rozčleňte  podle  tabulky  ve  studijních materiálech  </a:t>
            </a:r>
          </a:p>
          <a:p>
            <a:pPr lvl="2" algn="just"/>
            <a:r>
              <a:rPr lang="cs-CZ" dirty="0" smtClean="0">
                <a:solidFill>
                  <a:schemeClr val="tx1"/>
                </a:solidFill>
              </a:rPr>
              <a:t>  (Např. les rozčleníte podle charakteru jeho částí na segmenty: </a:t>
            </a:r>
          </a:p>
          <a:p>
            <a:pPr lvl="2" algn="just"/>
            <a:r>
              <a:rPr lang="cs-CZ" dirty="0" smtClean="0">
                <a:solidFill>
                  <a:schemeClr val="tx1"/>
                </a:solidFill>
              </a:rPr>
              <a:t>  52: přírodě blízký 60% přirozené dřevinné skladby, 54: </a:t>
            </a:r>
          </a:p>
          <a:p>
            <a:pPr lvl="2" algn="just"/>
            <a:r>
              <a:rPr lang="cs-CZ" dirty="0" smtClean="0">
                <a:solidFill>
                  <a:schemeClr val="tx1"/>
                </a:solidFill>
              </a:rPr>
              <a:t>  monokultury a směsi stanovištně nevhodné aj.).</a:t>
            </a:r>
          </a:p>
          <a:p>
            <a:pPr lvl="2" algn="just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detailní členění zakreslit do mapy</a:t>
            </a:r>
          </a:p>
          <a:p>
            <a:pPr lvl="2" algn="just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všechny stanoviště charakterizovat v textu včetně druhového složení. </a:t>
            </a:r>
          </a:p>
          <a:p>
            <a:pPr lvl="2" algn="just"/>
            <a:r>
              <a:rPr lang="cs-CZ" dirty="0" smtClean="0">
                <a:solidFill>
                  <a:schemeClr val="tx1"/>
                </a:solidFill>
              </a:rPr>
              <a:t>  U všech vymezených segmentů i celku zhodnoťte jejich stav včetně </a:t>
            </a:r>
          </a:p>
          <a:p>
            <a:pPr lvl="2" algn="just"/>
            <a:r>
              <a:rPr lang="cs-CZ" dirty="0" smtClean="0">
                <a:solidFill>
                  <a:schemeClr val="tx1"/>
                </a:solidFill>
              </a:rPr>
              <a:t>  způsobů narušení a udržitelnosti stávajícího způsobu využití.</a:t>
            </a:r>
          </a:p>
          <a:p>
            <a:pPr lvl="2" algn="just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V problematických  segmentech  navrhnete změnu  managementu  </a:t>
            </a:r>
          </a:p>
          <a:p>
            <a:pPr lvl="2" algn="just"/>
            <a:r>
              <a:rPr lang="cs-CZ" dirty="0" smtClean="0">
                <a:solidFill>
                  <a:schemeClr val="tx1"/>
                </a:solidFill>
              </a:rPr>
              <a:t>  tak,  aby  byl  udržitelný. Identifikujte  možné  střety  lidské  činnosti s  </a:t>
            </a:r>
          </a:p>
          <a:p>
            <a:pPr lvl="2" algn="just"/>
            <a:r>
              <a:rPr lang="cs-CZ" dirty="0" smtClean="0">
                <a:solidFill>
                  <a:schemeClr val="tx1"/>
                </a:solidFill>
              </a:rPr>
              <a:t>  udržitelným využíváním sledovaného území.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 smtClean="0"/>
              <a:t>Zadání seminární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 lvl="1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5. Vymezení kostry ekologické stability</a:t>
            </a:r>
          </a:p>
          <a:p>
            <a:pPr lvl="2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vymezení ekologicky nejhodnotnějších ploch</a:t>
            </a:r>
          </a:p>
          <a:p>
            <a:pPr lvl="2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jejich popis v textu</a:t>
            </a:r>
          </a:p>
          <a:p>
            <a:pPr lvl="2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znázornění přehledně v mapě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 smtClean="0"/>
              <a:t>Hodnocení seminární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 lvl="1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Korektní citace!!</a:t>
            </a:r>
          </a:p>
          <a:p>
            <a:pPr lvl="1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Kvalitní smysluplný text, mapové výstupy, </a:t>
            </a:r>
          </a:p>
          <a:p>
            <a:pPr lvl="1" algn="l"/>
            <a:r>
              <a:rPr lang="cs-CZ" dirty="0" smtClean="0">
                <a:solidFill>
                  <a:schemeClr val="tx1"/>
                </a:solidFill>
              </a:rPr>
              <a:t>  fotodokumentace, terénní výstup</a:t>
            </a:r>
          </a:p>
          <a:p>
            <a:pPr lvl="1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Termíny:</a:t>
            </a:r>
          </a:p>
          <a:p>
            <a:pPr lvl="2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31.3. kapitola FG charakteristika</a:t>
            </a:r>
          </a:p>
          <a:p>
            <a:pPr lvl="2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31.5. kompletní odevzdání práce (Upozorňuji, že konzultace se mnou jsou </a:t>
            </a:r>
            <a:r>
              <a:rPr lang="cs-CZ" smtClean="0">
                <a:solidFill>
                  <a:schemeClr val="tx1"/>
                </a:solidFill>
              </a:rPr>
              <a:t>možné pouze do 15.5.)</a:t>
            </a:r>
            <a:endParaRPr lang="cs-CZ" dirty="0" smtClean="0">
              <a:solidFill>
                <a:schemeClr val="tx1"/>
              </a:solidFill>
            </a:endParaRPr>
          </a:p>
          <a:p>
            <a:pPr lvl="1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Bez úspěšné seminární práce nemůžete ke zkoušce </a:t>
            </a: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 F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467</Words>
  <PresentationFormat>Předvádění na obrazovce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Krajinná Ekologie</vt:lpstr>
      <vt:lpstr>Podmínky zápočtu</vt:lpstr>
      <vt:lpstr>Zadání seminární práce</vt:lpstr>
      <vt:lpstr>Zadání seminární práce</vt:lpstr>
      <vt:lpstr>Zadání seminární práce</vt:lpstr>
      <vt:lpstr>Zadání seminární práce</vt:lpstr>
      <vt:lpstr>Zadání seminární práce</vt:lpstr>
      <vt:lpstr>Hodnocení seminární práce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Jakub</dc:creator>
  <cp:lastModifiedBy>Jakub</cp:lastModifiedBy>
  <cp:revision>7</cp:revision>
  <dcterms:created xsi:type="dcterms:W3CDTF">2015-02-23T10:56:38Z</dcterms:created>
  <dcterms:modified xsi:type="dcterms:W3CDTF">2015-02-24T12:21:19Z</dcterms:modified>
</cp:coreProperties>
</file>