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2" r:id="rId15"/>
    <p:sldId id="281" r:id="rId16"/>
    <p:sldId id="282" r:id="rId17"/>
    <p:sldId id="283" r:id="rId18"/>
    <p:sldId id="284" r:id="rId19"/>
    <p:sldId id="273" r:id="rId20"/>
    <p:sldId id="303" r:id="rId21"/>
    <p:sldId id="274" r:id="rId22"/>
    <p:sldId id="269" r:id="rId23"/>
    <p:sldId id="270" r:id="rId24"/>
    <p:sldId id="275" r:id="rId25"/>
    <p:sldId id="276" r:id="rId26"/>
    <p:sldId id="277" r:id="rId27"/>
    <p:sldId id="278" r:id="rId28"/>
    <p:sldId id="279" r:id="rId29"/>
    <p:sldId id="280" r:id="rId30"/>
    <p:sldId id="287" r:id="rId31"/>
    <p:sldId id="285" r:id="rId32"/>
    <p:sldId id="286" r:id="rId33"/>
    <p:sldId id="301" r:id="rId34"/>
    <p:sldId id="288" r:id="rId35"/>
    <p:sldId id="293" r:id="rId36"/>
    <p:sldId id="292" r:id="rId37"/>
    <p:sldId id="294" r:id="rId38"/>
    <p:sldId id="297" r:id="rId39"/>
    <p:sldId id="296" r:id="rId40"/>
    <p:sldId id="295" r:id="rId41"/>
    <p:sldId id="298" r:id="rId42"/>
    <p:sldId id="299" r:id="rId43"/>
    <p:sldId id="300" r:id="rId44"/>
    <p:sldId id="302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0CAAD-6643-4067-8538-93ECB5FF0A84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A3BD7-ED5A-4718-A859-9B498A2351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513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1D561928-6D3D-40CE-AD78-E31564F94C7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21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EB274A61-8063-4151-9624-9B3F3AFFB75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939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5603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6D35584-ADDD-4166-9773-CC0478CED882}" type="slidenum">
              <a:rPr lang="cs-CZ" sz="1200">
                <a:latin typeface="+mn-lt"/>
              </a:rPr>
              <a:pPr algn="r">
                <a:defRPr/>
              </a:pPr>
              <a:t>24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775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8EE88C-1652-4B96-828A-F28D63573E7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599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5603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178EE4C-11DB-4B4D-A1E7-87140FE6C2F2}" type="slidenum">
              <a:rPr lang="cs-CZ" sz="1200">
                <a:latin typeface="+mn-lt"/>
              </a:rPr>
              <a:pPr algn="r">
                <a:defRPr/>
              </a:pPr>
              <a:t>26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754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B595252D-E22D-450C-B5E1-308710D896B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48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287DB60D-076E-42F8-941E-F55BAA5A46DD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441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B4C8418F-0FF7-42FB-8C08-7CD5F3BB217D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552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42672099-FA40-481B-98D8-6764A8AFE4E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66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DCA22A76-278D-4B99-B0C0-9B83B9BC499D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198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91C7A868-4EBE-42BF-BAFA-A7999A777899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34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7616A204-A7F7-46D2-AB9F-1E70C686AACF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54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B6F667E2-CAF3-42E1-9C28-E0DEC741160D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108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B12EECC5-7636-4E79-934B-94F0F4F040C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40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81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38C51-F660-4C35-9CD6-E0512A6AAD9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1395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65463-46CF-44F1-A259-7F67EB5793B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2897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24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3C5850-DE8B-4511-BF15-1B0D6EAD7EC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4288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45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9951E6-68F1-4B8B-9404-B935C5ACC67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2835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2CD481FB-D2D7-4A4D-9B34-FDD5A7884751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967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B7BA2931-C7CE-4E95-91D4-1E238B77122D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303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4C0B8A3A-338D-4AEC-AD08-143FDD5F129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362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294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E3AA9C-C743-4886-B450-B2DB1C7ED425}" type="slidenum">
              <a:rPr lang="cs-CZ" sz="1200">
                <a:latin typeface="Calibri" pitchFamily="34" charset="0"/>
              </a:rPr>
              <a:pPr algn="r"/>
              <a:t>44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75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88F2F-5871-4E05-AC5F-E6836531608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036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1507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3152DF1-B813-44C0-88B1-8CCDB5A47066}" type="slidenum">
              <a:rPr lang="cs-CZ" sz="1200">
                <a:latin typeface="+mn-lt"/>
              </a:rPr>
              <a:pPr algn="r">
                <a:defRPr/>
              </a:pPr>
              <a:t>16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55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1507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513C825-87C6-459F-BE7E-0E9264E9E37E}" type="slidenum">
              <a:rPr lang="cs-CZ" sz="1200">
                <a:latin typeface="+mn-lt"/>
              </a:rPr>
              <a:pPr algn="r">
                <a:defRPr/>
              </a:pPr>
              <a:t>17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0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1507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0BC8329-1050-432F-8627-0A31D834E681}" type="slidenum">
              <a:rPr lang="cs-CZ" sz="1200">
                <a:latin typeface="+mn-lt"/>
              </a:rPr>
              <a:pPr algn="r">
                <a:defRPr/>
              </a:pPr>
              <a:t>18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18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67786-3AB5-4566-A202-318E999573E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373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37685B-E408-4856-9E48-BD8CCFE2313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6572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38C0BEC2-FC58-4DEF-BFA7-89A67B542CD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46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4276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339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453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157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022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156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65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391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600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383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525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B820-7CB7-465A-96FE-C8856716699F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CB4C-BE09-4ECD-8186-80A2AD0B36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08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jpeg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emf"/><Relationship Id="rId9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Radi%C3%A1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Měření úhlů (směrů)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doc. Ing. Josef </a:t>
            </a:r>
            <a:r>
              <a:rPr lang="cs-CZ" dirty="0" err="1" smtClean="0"/>
              <a:t>Weigel</a:t>
            </a:r>
            <a:r>
              <a:rPr lang="cs-CZ" dirty="0" smtClean="0"/>
              <a:t>, CSc.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29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smtClean="0">
                <a:solidFill>
                  <a:schemeClr val="tx2"/>
                </a:solidFill>
              </a:rPr>
              <a:t>Převody úhlových měr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u="sng" dirty="0" smtClean="0">
                <a:solidFill>
                  <a:schemeClr val="tx2"/>
                </a:solidFill>
              </a:rPr>
              <a:t>c) vztah mezi mírou šedesátinnou a setinnou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360</a:t>
            </a:r>
            <a:r>
              <a:rPr lang="cs-CZ" dirty="0"/>
              <a:t>° = 400</a:t>
            </a:r>
            <a:r>
              <a:rPr lang="cs-CZ" i="1" baseline="30000" dirty="0"/>
              <a:t>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1° </a:t>
            </a:r>
            <a:r>
              <a:rPr lang="cs-CZ" dirty="0" smtClean="0"/>
              <a:t>= (400</a:t>
            </a:r>
            <a:r>
              <a:rPr lang="cs-CZ" i="1" baseline="30000" dirty="0" smtClean="0"/>
              <a:t>g </a:t>
            </a:r>
            <a:r>
              <a:rPr lang="cs-CZ" dirty="0" smtClean="0"/>
              <a:t>/</a:t>
            </a:r>
            <a:r>
              <a:rPr lang="cs-CZ" i="1" dirty="0" smtClean="0"/>
              <a:t> </a:t>
            </a:r>
            <a:r>
              <a:rPr lang="cs-CZ" dirty="0" smtClean="0"/>
              <a:t>360°) = 10</a:t>
            </a:r>
            <a:r>
              <a:rPr lang="cs-CZ" i="1" baseline="30000" dirty="0" smtClean="0"/>
              <a:t>g</a:t>
            </a:r>
            <a:r>
              <a:rPr lang="cs-CZ" dirty="0" smtClean="0"/>
              <a:t>/9° = </a:t>
            </a:r>
            <a:r>
              <a:rPr lang="nn-NO" dirty="0" smtClean="0"/>
              <a:t>1,111 111</a:t>
            </a:r>
            <a:r>
              <a:rPr lang="nn-NO" i="1" baseline="30000" dirty="0" smtClean="0"/>
              <a:t>g</a:t>
            </a:r>
            <a:r>
              <a:rPr lang="nn-NO" dirty="0" smtClean="0"/>
              <a:t>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n-NO" dirty="0" smtClean="0"/>
              <a:t>1</a:t>
            </a:r>
            <a:r>
              <a:rPr lang="nn-NO" i="1" baseline="30000" dirty="0" smtClean="0"/>
              <a:t>g</a:t>
            </a:r>
            <a:r>
              <a:rPr lang="nn-NO" dirty="0" smtClean="0"/>
              <a:t> </a:t>
            </a:r>
            <a:r>
              <a:rPr lang="cs-CZ" dirty="0" smtClean="0"/>
              <a:t>= (360°/ 400</a:t>
            </a:r>
            <a:r>
              <a:rPr lang="cs-CZ" i="1" baseline="30000" dirty="0" smtClean="0"/>
              <a:t>g</a:t>
            </a:r>
            <a:r>
              <a:rPr lang="cs-CZ" dirty="0" smtClean="0"/>
              <a:t>) = 9°/10</a:t>
            </a:r>
            <a:r>
              <a:rPr lang="cs-CZ" i="1" baseline="30000" dirty="0" smtClean="0"/>
              <a:t>g</a:t>
            </a:r>
            <a:r>
              <a:rPr lang="cs-CZ" dirty="0" smtClean="0"/>
              <a:t> = </a:t>
            </a:r>
            <a:r>
              <a:rPr lang="el-GR" dirty="0"/>
              <a:t>0,9° = 54΄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794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</p:spPr>
        <p:txBody>
          <a:bodyPr vert="horz" lIns="91440" tIns="35202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mtClean="0"/>
              <a:t>Měření vodorovných a svislých úhlů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99681" y="1542601"/>
            <a:ext cx="5739840" cy="415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8420" rIns="81638" bIns="4081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Bef>
                <a:spcPts val="522"/>
              </a:spcBef>
            </a:pPr>
            <a:r>
              <a:rPr lang="cs-CZ" altLang="cs-CZ" sz="1996" b="1" i="1">
                <a:solidFill>
                  <a:srgbClr val="000000"/>
                </a:solidFill>
              </a:rPr>
              <a:t>Vodorovný úhe</a:t>
            </a:r>
            <a:r>
              <a:rPr lang="cs-CZ" altLang="cs-CZ" sz="1996">
                <a:solidFill>
                  <a:srgbClr val="000000"/>
                </a:solidFill>
              </a:rPr>
              <a:t>l:</a:t>
            </a:r>
          </a:p>
          <a:p>
            <a:pPr eaLnBrk="1">
              <a:spcBef>
                <a:spcPts val="522"/>
              </a:spcBef>
            </a:pPr>
            <a:r>
              <a:rPr lang="cs-CZ" altLang="cs-CZ" sz="1996">
                <a:solidFill>
                  <a:srgbClr val="000000"/>
                </a:solidFill>
              </a:rPr>
              <a:t>úhel, který svírají dvě svislé roviny, procházející středem úhloměrného přístroje a cílovými body</a:t>
            </a:r>
          </a:p>
          <a:p>
            <a:pPr eaLnBrk="1">
              <a:spcBef>
                <a:spcPts val="522"/>
              </a:spcBef>
            </a:pPr>
            <a:endParaRPr lang="cs-CZ" altLang="cs-CZ" sz="1996">
              <a:solidFill>
                <a:srgbClr val="000000"/>
              </a:solidFill>
            </a:endParaRPr>
          </a:p>
          <a:p>
            <a:pPr eaLnBrk="1">
              <a:spcBef>
                <a:spcPts val="522"/>
              </a:spcBef>
            </a:pPr>
            <a:r>
              <a:rPr lang="cs-CZ" altLang="cs-CZ" sz="1996" b="1" i="1">
                <a:solidFill>
                  <a:srgbClr val="000000"/>
                </a:solidFill>
              </a:rPr>
              <a:t>Svislý úhel</a:t>
            </a:r>
            <a:r>
              <a:rPr lang="cs-CZ" altLang="cs-CZ" sz="1996">
                <a:solidFill>
                  <a:srgbClr val="000000"/>
                </a:solidFill>
              </a:rPr>
              <a:t> se měří ve svislé rovině, procházející středem úhloměrného přístroje. Je definován jako úhel mezi základním směrem a směrem na cílový bod)</a:t>
            </a:r>
          </a:p>
          <a:p>
            <a:pPr eaLnBrk="1">
              <a:spcBef>
                <a:spcPts val="522"/>
              </a:spcBef>
            </a:pPr>
            <a:r>
              <a:rPr lang="cs-CZ" altLang="cs-CZ" sz="1996">
                <a:solidFill>
                  <a:srgbClr val="000000"/>
                </a:solidFill>
              </a:rPr>
              <a:t>Rozeznáváme (měříme)</a:t>
            </a:r>
          </a:p>
          <a:p>
            <a:pPr eaLnBrk="1">
              <a:spcBef>
                <a:spcPts val="522"/>
              </a:spcBef>
            </a:pPr>
            <a:r>
              <a:rPr lang="cs-CZ" altLang="cs-CZ" sz="1996">
                <a:solidFill>
                  <a:srgbClr val="000000"/>
                </a:solidFill>
              </a:rPr>
              <a:t>- zenitové úhly (základní směr je směr k zenitu) </a:t>
            </a:r>
            <a:r>
              <a:rPr lang="cs-CZ" altLang="cs-CZ" sz="1996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996">
                <a:solidFill>
                  <a:srgbClr val="000000"/>
                </a:solidFill>
              </a:rPr>
              <a:t> 0° – 180°</a:t>
            </a:r>
          </a:p>
          <a:p>
            <a:pPr eaLnBrk="1">
              <a:spcBef>
                <a:spcPts val="522"/>
              </a:spcBef>
            </a:pPr>
            <a:r>
              <a:rPr lang="cs-CZ" altLang="cs-CZ" sz="1996">
                <a:solidFill>
                  <a:srgbClr val="000000"/>
                </a:solidFill>
              </a:rPr>
              <a:t>- svislé úhly (základní rovina je rovina zdánlivého horizontu) </a:t>
            </a:r>
            <a:r>
              <a:rPr lang="cs-CZ" altLang="cs-CZ" sz="1996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996">
                <a:solidFill>
                  <a:srgbClr val="000000"/>
                </a:solidFill>
              </a:rPr>
              <a:t> </a:t>
            </a:r>
            <a:r>
              <a:rPr lang="cs-CZ" altLang="cs-CZ" sz="1996">
                <a:solidFill>
                  <a:srgbClr val="000000"/>
                </a:solidFill>
                <a:cs typeface="Arial" panose="020B0604020202020204" pitchFamily="34" charset="0"/>
              </a:rPr>
              <a:t>±</a:t>
            </a:r>
            <a:r>
              <a:rPr lang="cs-CZ" altLang="cs-CZ" sz="1996">
                <a:solidFill>
                  <a:srgbClr val="000000"/>
                </a:solidFill>
              </a:rPr>
              <a:t>90°</a:t>
            </a:r>
          </a:p>
        </p:txBody>
      </p:sp>
    </p:spTree>
    <p:extLst>
      <p:ext uri="{BB962C8B-B14F-4D97-AF65-F5344CB8AC3E}">
        <p14:creationId xmlns:p14="http://schemas.microsoft.com/office/powerpoint/2010/main" xmlns="" val="344930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04480"/>
          </a:xfrm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mtClean="0"/>
              <a:t>Směr, vodorovný a svislý úhel</a:t>
            </a:r>
          </a:p>
        </p:txBody>
      </p:sp>
      <p:pic>
        <p:nvPicPr>
          <p:cNvPr id="409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761" y="1142281"/>
            <a:ext cx="632016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96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Pomůcky a přístroje pro měření (vytyčování) úhlů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700808"/>
            <a:ext cx="70861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Úhloměry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Jednoduché pomůcky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(úhlové hlavice, úhlová zrcátka, pentagony,…)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u="sng" dirty="0" smtClean="0"/>
              <a:t>Teodolity</a:t>
            </a:r>
            <a:r>
              <a:rPr lang="cs-CZ" sz="2800" dirty="0" smtClean="0"/>
              <a:t>, totální stanice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5594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200" b="1" dirty="0" smtClean="0"/>
              <a:t>Moderní a historická technika</a:t>
            </a:r>
          </a:p>
        </p:txBody>
      </p:sp>
      <p:pic>
        <p:nvPicPr>
          <p:cNvPr id="24578" name="Zástupný symbol pro obsah 4" descr="Teodoli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763" y="908050"/>
            <a:ext cx="8331200" cy="5834063"/>
          </a:xfrm>
        </p:spPr>
      </p:pic>
    </p:spTree>
    <p:extLst>
      <p:ext uri="{BB962C8B-B14F-4D97-AF65-F5344CB8AC3E}">
        <p14:creationId xmlns:p14="http://schemas.microsoft.com/office/powerpoint/2010/main" xmlns="" val="28622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476250"/>
            <a:ext cx="8785225" cy="619283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cs-CZ" b="1" u="sng" dirty="0" smtClean="0">
                <a:latin typeface="Times New Roman" pitchFamily="18" charset="0"/>
              </a:rPr>
              <a:t>Rozdělení teodolitů : </a:t>
            </a:r>
          </a:p>
          <a:p>
            <a:pPr eaLnBrk="1" hangingPunct="1">
              <a:buFont typeface="Arial" charset="0"/>
              <a:buNone/>
            </a:pPr>
            <a:endParaRPr lang="cs-CZ" b="1" u="sng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b="1" dirty="0" smtClean="0">
                <a:latin typeface="Times New Roman" pitchFamily="18" charset="0"/>
              </a:rPr>
              <a:t>1) </a:t>
            </a:r>
            <a:r>
              <a:rPr lang="cs-CZ" b="1" u="sng" dirty="0" smtClean="0">
                <a:latin typeface="Times New Roman" pitchFamily="18" charset="0"/>
              </a:rPr>
              <a:t>podle přesnosti:</a:t>
            </a:r>
          </a:p>
          <a:p>
            <a:pPr eaLnBrk="1" hangingPunct="1">
              <a:buFont typeface="Arial" charset="0"/>
              <a:buNone/>
            </a:pPr>
            <a:endParaRPr lang="cs-CZ" dirty="0" smtClean="0">
              <a:latin typeface="Times New Roman" pitchFamily="18" charset="0"/>
            </a:endParaRPr>
          </a:p>
          <a:p>
            <a:pPr eaLnBrk="1" hangingPunct="1">
              <a:spcAft>
                <a:spcPct val="50000"/>
              </a:spcAft>
            </a:pPr>
            <a:r>
              <a:rPr lang="cs-CZ" b="1" dirty="0" smtClean="0">
                <a:latin typeface="Times New Roman" pitchFamily="18" charset="0"/>
              </a:rPr>
              <a:t>minutové</a:t>
            </a:r>
            <a:r>
              <a:rPr lang="cs-CZ" dirty="0" smtClean="0">
                <a:latin typeface="Times New Roman" pitchFamily="18" charset="0"/>
              </a:rPr>
              <a:t> </a:t>
            </a:r>
            <a:r>
              <a:rPr lang="cs-CZ" b="1" u="sng" dirty="0" smtClean="0">
                <a:solidFill>
                  <a:srgbClr val="0066FF"/>
                </a:solidFill>
                <a:latin typeface="Times New Roman" pitchFamily="18" charset="0"/>
              </a:rPr>
              <a:t>(stavební) </a:t>
            </a:r>
            <a:r>
              <a:rPr lang="cs-CZ" dirty="0" smtClean="0">
                <a:latin typeface="Times New Roman" pitchFamily="18" charset="0"/>
              </a:rPr>
              <a:t>– nejmenší dílek je 1 nebo 2 minuty (šedesátinné nebo setinné)</a:t>
            </a:r>
          </a:p>
          <a:p>
            <a:pPr eaLnBrk="1" hangingPunct="1">
              <a:spcAft>
                <a:spcPct val="50000"/>
              </a:spcAft>
            </a:pPr>
            <a:r>
              <a:rPr lang="cs-CZ" b="1" dirty="0" smtClean="0">
                <a:latin typeface="Times New Roman" pitchFamily="18" charset="0"/>
              </a:rPr>
              <a:t>vteřinové</a:t>
            </a:r>
            <a:r>
              <a:rPr lang="cs-CZ" dirty="0" smtClean="0">
                <a:latin typeface="Times New Roman" pitchFamily="18" charset="0"/>
              </a:rPr>
              <a:t> – nejmenší dílek je 1 nebo 2 vteřiny (šedesátinné nebo setinné)</a:t>
            </a:r>
          </a:p>
          <a:p>
            <a:pPr eaLnBrk="1" hangingPunct="1">
              <a:spcAft>
                <a:spcPct val="50000"/>
              </a:spcAft>
            </a:pPr>
            <a:r>
              <a:rPr lang="cs-CZ" b="1" dirty="0" smtClean="0">
                <a:latin typeface="Times New Roman" pitchFamily="18" charset="0"/>
              </a:rPr>
              <a:t>triangulační</a:t>
            </a:r>
            <a:r>
              <a:rPr lang="cs-CZ" dirty="0" smtClean="0">
                <a:latin typeface="Times New Roman" pitchFamily="18" charset="0"/>
              </a:rPr>
              <a:t> – nejpřesnější, lze číst až desetiny vteřiny</a:t>
            </a:r>
          </a:p>
          <a:p>
            <a:pPr eaLnBrk="1" hangingPunct="1"/>
            <a:endParaRPr lang="cs-CZ" dirty="0" smtClean="0">
              <a:latin typeface="Times New Roman" pitchFamily="18" charset="0"/>
            </a:endParaRPr>
          </a:p>
        </p:txBody>
      </p:sp>
      <p:sp>
        <p:nvSpPr>
          <p:cNvPr id="98308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918C78-012D-4B7B-9997-6FC333814FF8}" type="slidenum">
              <a:rPr lang="cs-CZ" sz="1400"/>
              <a:pPr algn="r"/>
              <a:t>15</a:t>
            </a:fld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xmlns="" val="27795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88931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b="1" u="sng" dirty="0" smtClean="0">
                <a:latin typeface="Calibri" pitchFamily="34" charset="0"/>
              </a:rPr>
              <a:t>2</a:t>
            </a:r>
            <a:r>
              <a:rPr lang="cs-CZ" sz="2800" b="1" u="sng" dirty="0">
                <a:latin typeface="Calibri" pitchFamily="34" charset="0"/>
              </a:rPr>
              <a:t>) </a:t>
            </a:r>
            <a:r>
              <a:rPr lang="cs-CZ" sz="2800" b="1" u="sng" dirty="0" smtClean="0">
                <a:latin typeface="Calibri" pitchFamily="34" charset="0"/>
              </a:rPr>
              <a:t>Podle konstrukce</a:t>
            </a:r>
          </a:p>
          <a:p>
            <a:endParaRPr lang="cs-CZ" sz="2800" b="1" dirty="0" smtClean="0">
              <a:latin typeface="Calibri" pitchFamily="34" charset="0"/>
            </a:endParaRPr>
          </a:p>
          <a:p>
            <a:r>
              <a:rPr lang="cs-CZ" sz="2800" b="1" dirty="0" smtClean="0">
                <a:latin typeface="Calibri" pitchFamily="34" charset="0"/>
              </a:rPr>
              <a:t>a) </a:t>
            </a:r>
            <a:r>
              <a:rPr lang="cs-CZ" sz="2800" b="1" dirty="0" err="1" smtClean="0">
                <a:solidFill>
                  <a:srgbClr val="0066FF"/>
                </a:solidFill>
                <a:latin typeface="Calibri" pitchFamily="34" charset="0"/>
              </a:rPr>
              <a:t>optomechanické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1" y="1557338"/>
            <a:ext cx="2736229" cy="497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557338"/>
            <a:ext cx="3240608" cy="495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626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8893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b) </a:t>
            </a:r>
            <a:r>
              <a:rPr lang="cs-CZ" sz="2800" b="1" dirty="0" smtClean="0">
                <a:solidFill>
                  <a:srgbClr val="0066FF"/>
                </a:solidFill>
                <a:latin typeface="Calibri" pitchFamily="34" charset="0"/>
              </a:rPr>
              <a:t>elektronické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00099"/>
            <a:ext cx="3549506" cy="586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800100"/>
            <a:ext cx="3511217" cy="58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247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b="1" u="sng" dirty="0">
                <a:latin typeface="Calibri" pitchFamily="34" charset="0"/>
              </a:rPr>
              <a:t>3</a:t>
            </a:r>
            <a:r>
              <a:rPr lang="cs-CZ" sz="2800" b="1" u="sng" dirty="0" smtClean="0">
                <a:latin typeface="Calibri" pitchFamily="34" charset="0"/>
              </a:rPr>
              <a:t>. Totální </a:t>
            </a:r>
            <a:r>
              <a:rPr lang="cs-CZ" sz="2800" b="1" u="sng" dirty="0">
                <a:latin typeface="Calibri" pitchFamily="34" charset="0"/>
              </a:rPr>
              <a:t>stanice </a:t>
            </a:r>
            <a:r>
              <a:rPr lang="cs-CZ" sz="2800" b="1" u="sng" dirty="0" smtClean="0">
                <a:solidFill>
                  <a:srgbClr val="0066FF"/>
                </a:solidFill>
                <a:latin typeface="Calibri" pitchFamily="34" charset="0"/>
              </a:rPr>
              <a:t>(současné měření </a:t>
            </a:r>
            <a:r>
              <a:rPr lang="cs-CZ" sz="2800" b="1" u="sng" dirty="0">
                <a:solidFill>
                  <a:srgbClr val="0066FF"/>
                </a:solidFill>
                <a:latin typeface="Calibri" pitchFamily="34" charset="0"/>
              </a:rPr>
              <a:t>úhlů i délek)</a:t>
            </a:r>
            <a:endParaRPr lang="cs-CZ" sz="2800" b="1" dirty="0">
              <a:solidFill>
                <a:srgbClr val="0066FF"/>
              </a:solidFill>
              <a:latin typeface="Calibri" pitchFamily="34" charset="0"/>
            </a:endParaRP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231775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8678" y="2701131"/>
            <a:ext cx="2735510" cy="411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76250"/>
            <a:ext cx="262731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9" y="981076"/>
            <a:ext cx="1727894" cy="170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3059113" y="54927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CÍLENÍ NA HRANOL:</a:t>
            </a:r>
          </a:p>
        </p:txBody>
      </p:sp>
    </p:spTree>
    <p:extLst>
      <p:ext uri="{BB962C8B-B14F-4D97-AF65-F5344CB8AC3E}">
        <p14:creationId xmlns:p14="http://schemas.microsoft.com/office/powerpoint/2010/main" xmlns="" val="35433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Teodolit – základní součásti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Pevná část (trojnožka, limbus – vodorovný kruh)</a:t>
            </a:r>
          </a:p>
          <a:p>
            <a:r>
              <a:rPr lang="cs-CZ" dirty="0" smtClean="0"/>
              <a:t>Pohyblivá část (alhidáda – čtecí pomůcky)</a:t>
            </a:r>
          </a:p>
          <a:p>
            <a:pPr>
              <a:buFontTx/>
              <a:buChar char="-"/>
            </a:pPr>
            <a:r>
              <a:rPr lang="cs-CZ" dirty="0" smtClean="0"/>
              <a:t>alhidáda s rameny alhidády nesoucími dalekohled</a:t>
            </a:r>
          </a:p>
          <a:p>
            <a:pPr>
              <a:buFontTx/>
              <a:buChar char="-"/>
            </a:pPr>
            <a:r>
              <a:rPr lang="cs-CZ" dirty="0" smtClean="0"/>
              <a:t>dalekohled se záměrným křížem</a:t>
            </a:r>
          </a:p>
          <a:p>
            <a:pPr>
              <a:buFontTx/>
              <a:buChar char="-"/>
            </a:pPr>
            <a:r>
              <a:rPr lang="cs-CZ" dirty="0" smtClean="0"/>
              <a:t>libela (alhidádová), případně jiné</a:t>
            </a:r>
          </a:p>
          <a:p>
            <a:pPr>
              <a:buFontTx/>
              <a:buChar char="-"/>
            </a:pPr>
            <a:r>
              <a:rPr lang="cs-CZ" dirty="0" smtClean="0"/>
              <a:t>ustanovky (hrubé a jemné)</a:t>
            </a:r>
          </a:p>
          <a:p>
            <a:pPr>
              <a:buFontTx/>
              <a:buChar char="-"/>
            </a:pPr>
            <a:r>
              <a:rPr lang="cs-CZ" dirty="0" smtClean="0"/>
              <a:t>čtecí pomůcky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190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Definice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655" y="1196752"/>
            <a:ext cx="8496944" cy="3024336"/>
          </a:xfrm>
        </p:spPr>
        <p:txBody>
          <a:bodyPr/>
          <a:lstStyle/>
          <a:p>
            <a:r>
              <a:rPr lang="cs-CZ" u="sng" dirty="0" smtClean="0"/>
              <a:t>Úhel</a:t>
            </a:r>
            <a:r>
              <a:rPr lang="cs-CZ" dirty="0" smtClean="0"/>
              <a:t> je část roviny určená dvěma polopřímkami (rovinný úhel), prostorový úhel</a:t>
            </a:r>
          </a:p>
          <a:p>
            <a:r>
              <a:rPr lang="cs-CZ" dirty="0" smtClean="0"/>
              <a:t>úhel: nulový, ostrý, pravý, tupý, přímý, plný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403648" y="3490827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2915816" y="352009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427984" y="352009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012160" y="3536858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7452320" y="3536858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1691680" y="3140968"/>
            <a:ext cx="0" cy="637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1691680" y="3356992"/>
            <a:ext cx="576064" cy="421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3203848" y="3068960"/>
            <a:ext cx="0" cy="755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3203848" y="382489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4211960" y="3212976"/>
            <a:ext cx="504056" cy="611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4716016" y="382489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5580112" y="382489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6300192" y="382489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7740352" y="3068960"/>
            <a:ext cx="0" cy="755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750341" y="4628381"/>
            <a:ext cx="3905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       vnitřní          vnější</a:t>
            </a:r>
            <a:endParaRPr lang="cs-CZ" sz="3200" dirty="0"/>
          </a:p>
        </p:txBody>
      </p:sp>
      <p:sp>
        <p:nvSpPr>
          <p:cNvPr id="49" name="Rovnoramenný trojúhelník 48"/>
          <p:cNvSpPr/>
          <p:nvPr/>
        </p:nvSpPr>
        <p:spPr>
          <a:xfrm rot="2075837">
            <a:off x="1449360" y="5445224"/>
            <a:ext cx="1060704" cy="914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Rovnoramenný trojúhelník 50"/>
          <p:cNvSpPr/>
          <p:nvPr/>
        </p:nvSpPr>
        <p:spPr>
          <a:xfrm rot="19075334">
            <a:off x="3185810" y="5409632"/>
            <a:ext cx="1060704" cy="914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louk 51"/>
          <p:cNvSpPr/>
          <p:nvPr/>
        </p:nvSpPr>
        <p:spPr>
          <a:xfrm rot="2277436">
            <a:off x="1154556" y="5743856"/>
            <a:ext cx="498181" cy="59727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Volný tvar 56"/>
          <p:cNvSpPr/>
          <p:nvPr/>
        </p:nvSpPr>
        <p:spPr>
          <a:xfrm>
            <a:off x="4192265" y="5633227"/>
            <a:ext cx="447862" cy="424184"/>
          </a:xfrm>
          <a:custGeom>
            <a:avLst/>
            <a:gdLst>
              <a:gd name="connsiteX0" fmla="*/ 0 w 447862"/>
              <a:gd name="connsiteY0" fmla="*/ 120260 h 424184"/>
              <a:gd name="connsiteX1" fmla="*/ 85458 w 447862"/>
              <a:gd name="connsiteY1" fmla="*/ 34802 h 424184"/>
              <a:gd name="connsiteX2" fmla="*/ 247828 w 447862"/>
              <a:gd name="connsiteY2" fmla="*/ 619 h 424184"/>
              <a:gd name="connsiteX3" fmla="*/ 376015 w 447862"/>
              <a:gd name="connsiteY3" fmla="*/ 60440 h 424184"/>
              <a:gd name="connsiteX4" fmla="*/ 435835 w 447862"/>
              <a:gd name="connsiteY4" fmla="*/ 154443 h 424184"/>
              <a:gd name="connsiteX5" fmla="*/ 444381 w 447862"/>
              <a:gd name="connsiteY5" fmla="*/ 265539 h 424184"/>
              <a:gd name="connsiteX6" fmla="*/ 393106 w 447862"/>
              <a:gd name="connsiteY6" fmla="*/ 376634 h 424184"/>
              <a:gd name="connsiteX7" fmla="*/ 290557 w 447862"/>
              <a:gd name="connsiteY7" fmla="*/ 419363 h 424184"/>
              <a:gd name="connsiteX8" fmla="*/ 205099 w 447862"/>
              <a:gd name="connsiteY8" fmla="*/ 419363 h 424184"/>
              <a:gd name="connsiteX9" fmla="*/ 111095 w 447862"/>
              <a:gd name="connsiteY9" fmla="*/ 385180 h 424184"/>
              <a:gd name="connsiteX10" fmla="*/ 51274 w 447862"/>
              <a:gd name="connsiteY10" fmla="*/ 350997 h 42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862" h="424184">
                <a:moveTo>
                  <a:pt x="0" y="120260"/>
                </a:moveTo>
                <a:cubicBezTo>
                  <a:pt x="22076" y="87501"/>
                  <a:pt x="44153" y="54742"/>
                  <a:pt x="85458" y="34802"/>
                </a:cubicBezTo>
                <a:cubicBezTo>
                  <a:pt x="126763" y="14862"/>
                  <a:pt x="199402" y="-3654"/>
                  <a:pt x="247828" y="619"/>
                </a:cubicBezTo>
                <a:cubicBezTo>
                  <a:pt x="296254" y="4892"/>
                  <a:pt x="344681" y="34803"/>
                  <a:pt x="376015" y="60440"/>
                </a:cubicBezTo>
                <a:cubicBezTo>
                  <a:pt x="407350" y="86077"/>
                  <a:pt x="424441" y="120260"/>
                  <a:pt x="435835" y="154443"/>
                </a:cubicBezTo>
                <a:cubicBezTo>
                  <a:pt x="447229" y="188626"/>
                  <a:pt x="451503" y="228507"/>
                  <a:pt x="444381" y="265539"/>
                </a:cubicBezTo>
                <a:cubicBezTo>
                  <a:pt x="437260" y="302571"/>
                  <a:pt x="418743" y="350997"/>
                  <a:pt x="393106" y="376634"/>
                </a:cubicBezTo>
                <a:cubicBezTo>
                  <a:pt x="367469" y="402271"/>
                  <a:pt x="321891" y="412242"/>
                  <a:pt x="290557" y="419363"/>
                </a:cubicBezTo>
                <a:cubicBezTo>
                  <a:pt x="259223" y="426484"/>
                  <a:pt x="235009" y="425060"/>
                  <a:pt x="205099" y="419363"/>
                </a:cubicBezTo>
                <a:cubicBezTo>
                  <a:pt x="175189" y="413666"/>
                  <a:pt x="136733" y="396574"/>
                  <a:pt x="111095" y="385180"/>
                </a:cubicBezTo>
                <a:cubicBezTo>
                  <a:pt x="85458" y="373786"/>
                  <a:pt x="59820" y="355270"/>
                  <a:pt x="51274" y="35099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http://upload.wikimedia.org/wikipedia/commons/3/3e/Solid_A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14693"/>
            <a:ext cx="1426876" cy="15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délník 57"/>
          <p:cNvSpPr/>
          <p:nvPr/>
        </p:nvSpPr>
        <p:spPr>
          <a:xfrm>
            <a:off x="6289121" y="4542648"/>
            <a:ext cx="166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prostorový úhel</a:t>
            </a:r>
          </a:p>
        </p:txBody>
      </p:sp>
    </p:spTree>
    <p:extLst>
      <p:ext uri="{BB962C8B-B14F-4D97-AF65-F5344CB8AC3E}">
        <p14:creationId xmlns:p14="http://schemas.microsoft.com/office/powerpoint/2010/main" xmlns="" val="26042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8713788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Nadpis 1"/>
          <p:cNvSpPr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2800" b="1" dirty="0">
                <a:latin typeface="Calibri" pitchFamily="34" charset="0"/>
              </a:rPr>
              <a:t>Popis teodolitu ZEISS </a:t>
            </a:r>
            <a:r>
              <a:rPr lang="cs-CZ" sz="2800" b="1" dirty="0" err="1">
                <a:latin typeface="Calibri" pitchFamily="34" charset="0"/>
              </a:rPr>
              <a:t>Theo</a:t>
            </a:r>
            <a:r>
              <a:rPr lang="cs-CZ" sz="2800" b="1" dirty="0">
                <a:latin typeface="Calibri" pitchFamily="34" charset="0"/>
              </a:rPr>
              <a:t> 020.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Alhidáda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7936" y="601293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Podložka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(třínožka)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587479" y="1600790"/>
            <a:ext cx="1721028" cy="3913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1717848" y="5229200"/>
            <a:ext cx="1774032" cy="10016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012160" y="2672884"/>
            <a:ext cx="126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Dalekohled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4321463" y="2434456"/>
            <a:ext cx="1690697" cy="411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54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Třínožky (podložky) se stavěcími šrouby</a:t>
            </a:r>
            <a:br>
              <a:rPr lang="cs-CZ" sz="2800" b="1" dirty="0" smtClean="0"/>
            </a:br>
            <a:endParaRPr lang="cs-CZ" sz="2800" b="1" dirty="0" smtClean="0"/>
          </a:p>
        </p:txBody>
      </p:sp>
      <p:pic>
        <p:nvPicPr>
          <p:cNvPr id="38914" name="Zástupný symbol pro obsah 4" descr="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420938"/>
            <a:ext cx="5349875" cy="4032250"/>
          </a:xfrm>
        </p:spPr>
      </p:pic>
      <p:pic>
        <p:nvPicPr>
          <p:cNvPr id="38915" name="Zástupný symbol pro obsah 5" descr="obr104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1628775"/>
            <a:ext cx="3708400" cy="3233738"/>
          </a:xfrm>
        </p:spPr>
      </p:pic>
    </p:spTree>
    <p:extLst>
      <p:ext uri="{BB962C8B-B14F-4D97-AF65-F5344CB8AC3E}">
        <p14:creationId xmlns:p14="http://schemas.microsoft.com/office/powerpoint/2010/main" xmlns="" val="20980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9720"/>
            <a:ext cx="8228160" cy="1134720"/>
          </a:xfrm>
        </p:spPr>
        <p:txBody>
          <a:bodyPr vert="horz" lIns="91440" tIns="35202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mtClean="0"/>
              <a:t>Schéma dalekohledu a záměrných obrazců teodolitu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001" y="1989001"/>
            <a:ext cx="5320800" cy="141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561" y="4055401"/>
            <a:ext cx="413856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542241" y="1892521"/>
            <a:ext cx="7272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okulár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481761" y="3607561"/>
            <a:ext cx="95760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záměrný</a:t>
            </a:r>
          </a:p>
          <a:p>
            <a:pPr eaLnBrk="1"/>
            <a:r>
              <a:rPr lang="cs-CZ" altLang="cs-CZ" sz="1633">
                <a:solidFill>
                  <a:srgbClr val="000000"/>
                </a:solidFill>
              </a:rPr>
              <a:t>obrazec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384001" y="3211560"/>
            <a:ext cx="122256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zaostřovací</a:t>
            </a:r>
          </a:p>
          <a:p>
            <a:pPr eaLnBrk="1"/>
            <a:r>
              <a:rPr lang="cs-CZ" altLang="cs-CZ" sz="1633">
                <a:solidFill>
                  <a:srgbClr val="000000"/>
                </a:solidFill>
              </a:rPr>
              <a:t>systém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6976801" y="1924201"/>
            <a:ext cx="8640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objektiv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7035841" y="2552041"/>
            <a:ext cx="12816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 i="1">
                <a:solidFill>
                  <a:srgbClr val="000000"/>
                </a:solidFill>
              </a:rPr>
              <a:t>Z - </a:t>
            </a:r>
            <a:r>
              <a:rPr lang="cs-CZ" altLang="cs-CZ" sz="1633">
                <a:solidFill>
                  <a:srgbClr val="000000"/>
                </a:solidFill>
              </a:rPr>
              <a:t>záměrná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1275841" y="5904360"/>
            <a:ext cx="287856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Umístění záměrného obrazce</a:t>
            </a:r>
          </a:p>
          <a:p>
            <a:pPr eaLnBrk="1"/>
            <a:r>
              <a:rPr lang="cs-CZ" altLang="cs-CZ" sz="1633">
                <a:solidFill>
                  <a:srgbClr val="000000"/>
                </a:solidFill>
              </a:rPr>
              <a:t>v tubusu dalekohledu</a:t>
            </a:r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V="1">
            <a:off x="2190241" y="2817001"/>
            <a:ext cx="534240" cy="764640"/>
          </a:xfrm>
          <a:prstGeom prst="line">
            <a:avLst/>
          </a:prstGeom>
          <a:noFill/>
          <a:ln w="1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633"/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7649280" y="4412520"/>
            <a:ext cx="124416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dálkoměrné</a:t>
            </a:r>
          </a:p>
          <a:p>
            <a:pPr eaLnBrk="1"/>
            <a:r>
              <a:rPr lang="cs-CZ" altLang="cs-CZ" sz="1633">
                <a:solidFill>
                  <a:srgbClr val="000000"/>
                </a:solidFill>
              </a:rPr>
              <a:t>rysky</a:t>
            </a:r>
          </a:p>
        </p:txBody>
      </p:sp>
      <p:sp>
        <p:nvSpPr>
          <p:cNvPr id="6157" name="Freeform 12"/>
          <p:cNvSpPr>
            <a:spLocks/>
          </p:cNvSpPr>
          <p:nvPr/>
        </p:nvSpPr>
        <p:spPr bwMode="auto">
          <a:xfrm>
            <a:off x="6888960" y="4412520"/>
            <a:ext cx="737280" cy="489600"/>
          </a:xfrm>
          <a:custGeom>
            <a:avLst/>
            <a:gdLst>
              <a:gd name="T0" fmla="*/ 0 w 2259"/>
              <a:gd name="T1" fmla="*/ 0 h 1501"/>
              <a:gd name="T2" fmla="*/ 812440 w 2259"/>
              <a:gd name="T3" fmla="*/ 291990 h 1501"/>
              <a:gd name="T4" fmla="*/ 0 w 2259"/>
              <a:gd name="T5" fmla="*/ 539390 h 15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59" h="1501">
                <a:moveTo>
                  <a:pt x="0" y="0"/>
                </a:moveTo>
                <a:lnTo>
                  <a:pt x="2258" y="812"/>
                </a:lnTo>
                <a:lnTo>
                  <a:pt x="0" y="1500"/>
                </a:lnTo>
              </a:path>
            </a:pathLst>
          </a:custGeom>
          <a:noFill/>
          <a:ln w="10800" cap="flat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633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4677121" y="3822121"/>
            <a:ext cx="30571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Různé typy záměrných obrazců</a:t>
            </a:r>
          </a:p>
        </p:txBody>
      </p:sp>
    </p:spTree>
    <p:extLst>
      <p:ext uri="{BB962C8B-B14F-4D97-AF65-F5344CB8AC3E}">
        <p14:creationId xmlns:p14="http://schemas.microsoft.com/office/powerpoint/2010/main" xmlns="" val="130511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8160" cy="1062720"/>
          </a:xfrm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mtClean="0"/>
              <a:t>Libely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121" y="2310121"/>
            <a:ext cx="6608160" cy="371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789921" y="6068521"/>
            <a:ext cx="162288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Krabicová libela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283361" y="6069961"/>
            <a:ext cx="160416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Trubicová libela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110241" y="1296360"/>
            <a:ext cx="619632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Libely se využívají k urovnání přístroje (zařízení) do vodorovného nebo svislé ho směru</a:t>
            </a:r>
          </a:p>
        </p:txBody>
      </p:sp>
    </p:spTree>
    <p:extLst>
      <p:ext uri="{BB962C8B-B14F-4D97-AF65-F5344CB8AC3E}">
        <p14:creationId xmlns:p14="http://schemas.microsoft.com/office/powerpoint/2010/main" xmlns="" val="716298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Nákres a obrázek krabicové libely</a:t>
            </a:r>
            <a:br>
              <a:rPr lang="cs-CZ" sz="2800" b="1" dirty="0" smtClean="0"/>
            </a:br>
            <a:endParaRPr lang="cs-CZ" sz="2800" b="1" dirty="0" smtClean="0"/>
          </a:p>
        </p:txBody>
      </p:sp>
      <p:pic>
        <p:nvPicPr>
          <p:cNvPr id="99331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268413"/>
            <a:ext cx="4681538" cy="3095625"/>
          </a:xfrm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268413"/>
            <a:ext cx="3240088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6" name="Nadpis 1"/>
          <p:cNvSpPr>
            <a:spLocks/>
          </p:cNvSpPr>
          <p:nvPr/>
        </p:nvSpPr>
        <p:spPr bwMode="auto">
          <a:xfrm>
            <a:off x="468313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800" b="1" dirty="0">
                <a:latin typeface="Calibri" pitchFamily="34" charset="0"/>
              </a:rPr>
              <a:t>Slouží k přibližné </a:t>
            </a:r>
            <a:r>
              <a:rPr lang="cs-CZ" sz="2800" b="1" dirty="0" err="1">
                <a:latin typeface="Calibri" pitchFamily="34" charset="0"/>
              </a:rPr>
              <a:t>horizontaci</a:t>
            </a:r>
            <a:r>
              <a:rPr lang="cs-CZ" sz="2800" b="1" dirty="0">
                <a:latin typeface="Calibri" pitchFamily="34" charset="0"/>
              </a:rPr>
              <a:t> stroje (teodolitu)</a:t>
            </a:r>
            <a:br>
              <a:rPr lang="cs-CZ" sz="2800" b="1" dirty="0">
                <a:latin typeface="Calibri" pitchFamily="34" charset="0"/>
              </a:rPr>
            </a:br>
            <a:endParaRPr lang="cs-CZ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5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sz="2800" b="1" dirty="0" smtClean="0"/>
              <a:t>Nákres a obrázek trubicové libely – slouží k přesné </a:t>
            </a:r>
            <a:r>
              <a:rPr lang="cs-CZ" sz="2800" b="1" dirty="0" err="1" smtClean="0"/>
              <a:t>horizontaci</a:t>
            </a:r>
            <a:r>
              <a:rPr lang="cs-CZ" sz="2800" b="1" dirty="0" smtClean="0"/>
              <a:t> teodolitu</a:t>
            </a:r>
          </a:p>
        </p:txBody>
      </p:sp>
      <p:pic>
        <p:nvPicPr>
          <p:cNvPr id="28675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4032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23850" y="4508500"/>
            <a:ext cx="84248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/>
              <a:t>LIBELA </a:t>
            </a:r>
            <a:r>
              <a:rPr lang="cs-CZ" dirty="0"/>
              <a:t>je vyrobená ze speciálního optického skla. U méně přesných libel je válcová nádobka ohnutá, u přesných libel je vnitřní stěna válcové nádobky vybroušená do sférické plochy s poloměrem R. V nádobce je </a:t>
            </a:r>
            <a:r>
              <a:rPr lang="cs-CZ" dirty="0" smtClean="0"/>
              <a:t>nemrznoucí kapalina </a:t>
            </a:r>
            <a:r>
              <a:rPr lang="cs-CZ" dirty="0"/>
              <a:t>s bublinou, která se při urovnání libely nachází v nejvyšším místě výbrusu. Délka bubliny se volí tak, aby při teplotě + 20°C zakrývala asi 1/3 délky libely. Libela je opatřená stupnicí, která je vyrytá symetricky vzhledem k středu libely (na její horní části). Interval dělení stupnice d = 2 mm</a:t>
            </a:r>
            <a:r>
              <a:rPr lang="cs-CZ" dirty="0" smtClean="0"/>
              <a:t>. Citlivost libely je úhel odpovídající posunu bubliny o jeden dílek.</a:t>
            </a:r>
            <a:endParaRPr lang="cs-CZ" dirty="0"/>
          </a:p>
        </p:txBody>
      </p:sp>
      <p:pic>
        <p:nvPicPr>
          <p:cNvPr id="6" name="Picture 15" descr="Teodolit THEO 020 A w Starachowicach - imag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61692"/>
            <a:ext cx="4392810" cy="32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30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Schéma libely k rektifikaci.</a:t>
            </a:r>
          </a:p>
        </p:txBody>
      </p:sp>
      <p:pic>
        <p:nvPicPr>
          <p:cNvPr id="101381" name="Obráze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16113"/>
            <a:ext cx="799306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51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1412776"/>
            <a:ext cx="2881440" cy="1902240"/>
          </a:xfrm>
        </p:spPr>
        <p:txBody>
          <a:bodyPr vert="horz" lIns="91440" tIns="28802" rIns="91440" bIns="45720" rtlCol="0" anchor="ctr">
            <a:normAutofit/>
          </a:bodyPr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cs-CZ" altLang="cs-CZ" sz="3266" dirty="0"/>
              <a:t>Mřížkový a koincidenční mikroskop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1458" y="1075336"/>
            <a:ext cx="4473007" cy="557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404664"/>
            <a:ext cx="7479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Čtecí pomůcky (podle typu a přesnosti)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330431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1409533"/>
            <a:ext cx="2973600" cy="1857600"/>
          </a:xfrm>
        </p:spPr>
        <p:txBody>
          <a:bodyPr vert="horz" lIns="91440" tIns="28802" rIns="91440" bIns="45720" rtlCol="0" anchor="ctr">
            <a:normAutofit/>
          </a:bodyPr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cs-CZ" altLang="cs-CZ" sz="3266" dirty="0" smtClean="0"/>
              <a:t>Koincidenční mikroskop</a:t>
            </a:r>
            <a:endParaRPr lang="cs-CZ" altLang="cs-CZ" sz="3266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761" y="836713"/>
            <a:ext cx="5184496" cy="542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5905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8160" cy="601920"/>
          </a:xfrm>
        </p:spPr>
        <p:txBody>
          <a:bodyPr vert="horz" lIns="91440" tIns="288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z="3266" dirty="0" smtClean="0"/>
              <a:t>Elektronické čtení - inkrementální </a:t>
            </a:r>
            <a:r>
              <a:rPr lang="cs-CZ" altLang="cs-CZ" sz="3266" dirty="0"/>
              <a:t>metoda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001" y="2988361"/>
            <a:ext cx="5636160" cy="363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937441" y="896041"/>
            <a:ext cx="7522560" cy="19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Převažující metoda digitálního odečítání</a:t>
            </a:r>
          </a:p>
          <a:p>
            <a:pPr eaLnBrk="1">
              <a:buSzPct val="45000"/>
              <a:buFont typeface="Wingdings" panose="05000000000000000000" pitchFamily="2" charset="2"/>
              <a:buChar char=""/>
            </a:pPr>
            <a:r>
              <a:rPr lang="cs-CZ" altLang="cs-CZ" sz="1633">
                <a:solidFill>
                  <a:srgbClr val="000000"/>
                </a:solidFill>
              </a:rPr>
              <a:t>Limbus (dělený kruh) je rozdělen na velké množství dílků (20 000 i více).</a:t>
            </a:r>
          </a:p>
          <a:p>
            <a:pPr eaLnBrk="1">
              <a:buSzPct val="45000"/>
              <a:buFont typeface="Wingdings" panose="05000000000000000000" pitchFamily="2" charset="2"/>
              <a:buChar char=""/>
            </a:pPr>
            <a:r>
              <a:rPr lang="cs-CZ" altLang="cs-CZ" sz="1633">
                <a:solidFill>
                  <a:srgbClr val="000000"/>
                </a:solidFill>
              </a:rPr>
              <a:t>Několik fotodiod přemění optický signál z luminiscenčních diod na elektrický,</a:t>
            </a:r>
          </a:p>
          <a:p>
            <a:pPr eaLnBrk="1">
              <a:buSzPct val="45000"/>
              <a:buFont typeface="Wingdings" panose="05000000000000000000" pitchFamily="2" charset="2"/>
              <a:buChar char=""/>
            </a:pPr>
            <a:r>
              <a:rPr lang="cs-CZ" altLang="cs-CZ" sz="1633">
                <a:solidFill>
                  <a:srgbClr val="000000"/>
                </a:solidFill>
              </a:rPr>
              <a:t>Pohybem limbu vzniká periodický signál, který se přemění v impulsy.</a:t>
            </a:r>
          </a:p>
          <a:p>
            <a:pPr eaLnBrk="1">
              <a:buSzPct val="45000"/>
              <a:buFont typeface="Wingdings" panose="05000000000000000000" pitchFamily="2" charset="2"/>
              <a:buChar char=""/>
            </a:pPr>
            <a:r>
              <a:rPr lang="cs-CZ" altLang="cs-CZ" sz="1633">
                <a:solidFill>
                  <a:srgbClr val="000000"/>
                </a:solidFill>
              </a:rPr>
              <a:t>Čítač registruje pulsy – hrubé čtení (asi 20 mgon).</a:t>
            </a:r>
          </a:p>
          <a:p>
            <a:pPr eaLnBrk="1">
              <a:buSzPct val="45000"/>
              <a:buFont typeface="Wingdings" panose="05000000000000000000" pitchFamily="2" charset="2"/>
              <a:buChar char=""/>
            </a:pPr>
            <a:r>
              <a:rPr lang="cs-CZ" altLang="cs-CZ" sz="1633">
                <a:solidFill>
                  <a:srgbClr val="000000"/>
                </a:solidFill>
              </a:rPr>
              <a:t>Interpolací mezi impulsy lze dosáhnout rozlišení asi 2 až 0,2 mgon.</a:t>
            </a:r>
          </a:p>
          <a:p>
            <a:pPr eaLnBrk="1">
              <a:buSzPct val="45000"/>
              <a:buFont typeface="Wingdings" panose="05000000000000000000" pitchFamily="2" charset="2"/>
              <a:buChar char=""/>
            </a:pPr>
            <a:r>
              <a:rPr lang="cs-CZ" altLang="cs-CZ" sz="1633">
                <a:solidFill>
                  <a:srgbClr val="000000"/>
                </a:solidFill>
              </a:rPr>
              <a:t>Systém je doplněn logickými obvody pro určení směru otáčení alhidády.</a:t>
            </a:r>
          </a:p>
          <a:p>
            <a:pPr eaLnBrk="1">
              <a:buSzPct val="45000"/>
              <a:buFont typeface="Wingdings" panose="05000000000000000000" pitchFamily="2" charset="2"/>
              <a:buChar char=""/>
            </a:pPr>
            <a:r>
              <a:rPr lang="cs-CZ" altLang="cs-CZ" sz="1633">
                <a:solidFill>
                  <a:srgbClr val="000000"/>
                </a:solidFill>
              </a:rPr>
              <a:t>Podle typu interpolace rozlišujeme metody: interferenční, optickomechanické aj.</a:t>
            </a:r>
          </a:p>
        </p:txBody>
      </p:sp>
    </p:spTree>
    <p:extLst>
      <p:ext uri="{BB962C8B-B14F-4D97-AF65-F5344CB8AC3E}">
        <p14:creationId xmlns:p14="http://schemas.microsoft.com/office/powerpoint/2010/main" xmlns="" val="232212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648072"/>
          </a:xfrm>
        </p:spPr>
        <p:txBody>
          <a:bodyPr/>
          <a:lstStyle/>
          <a:p>
            <a:r>
              <a:rPr lang="cs-CZ" dirty="0" smtClean="0"/>
              <a:t>Sférická trigonometrie (na kouli)</a:t>
            </a:r>
            <a:endParaRPr lang="cs-CZ" dirty="0"/>
          </a:p>
        </p:txBody>
      </p:sp>
      <p:pic>
        <p:nvPicPr>
          <p:cNvPr id="1026" name="Picture 2" descr="obraze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8" b="7494"/>
          <a:stretch>
            <a:fillRect/>
          </a:stretch>
        </p:blipFill>
        <p:spPr bwMode="auto">
          <a:xfrm>
            <a:off x="1043607" y="1052736"/>
            <a:ext cx="2795047" cy="218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0182758"/>
              </p:ext>
            </p:extLst>
          </p:nvPr>
        </p:nvGraphicFramePr>
        <p:xfrm>
          <a:off x="4139952" y="1340768"/>
          <a:ext cx="3620974" cy="432048"/>
        </p:xfrm>
        <a:graphic>
          <a:graphicData uri="http://schemas.openxmlformats.org/presentationml/2006/ole">
            <p:oleObj spid="_x0000_s1081" name="Rovnice" r:id="rId4" imgW="1676400" imgH="203200" progId="Equation.3">
              <p:embed/>
            </p:oleObj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9074140"/>
              </p:ext>
            </p:extLst>
          </p:nvPr>
        </p:nvGraphicFramePr>
        <p:xfrm>
          <a:off x="4025894" y="2492896"/>
          <a:ext cx="3096344" cy="451550"/>
        </p:xfrm>
        <a:graphic>
          <a:graphicData uri="http://schemas.openxmlformats.org/presentationml/2006/ole">
            <p:oleObj spid="_x0000_s1082" name="Rovnice" r:id="rId5" imgW="1371600" imgH="203200" progId="Equation.3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923928" y="1912760"/>
            <a:ext cx="332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Sférický exces (nadbytek)</a:t>
            </a:r>
            <a:endParaRPr lang="cs-CZ" sz="24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8739413"/>
              </p:ext>
            </p:extLst>
          </p:nvPr>
        </p:nvGraphicFramePr>
        <p:xfrm>
          <a:off x="1043607" y="3262078"/>
          <a:ext cx="7056786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985"/>
                <a:gridCol w="881985"/>
                <a:gridCol w="881985"/>
                <a:gridCol w="881985"/>
                <a:gridCol w="881985"/>
                <a:gridCol w="881985"/>
                <a:gridCol w="881985"/>
                <a:gridCol w="882891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s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1 km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2 km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5 km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10 km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20 km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50 km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100 km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ε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0,002´´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0,009´´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0,055´´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0,219´´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0,877´´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</a:rPr>
                        <a:t>5,48´´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21,94´´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504" y="4182159"/>
            <a:ext cx="2426432" cy="191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162106"/>
            <a:ext cx="2817241" cy="199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436182" y="6237312"/>
            <a:ext cx="69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koule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6309320"/>
            <a:ext cx="166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rotační elipsoid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604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328321" y="314281"/>
            <a:ext cx="8521920" cy="612000"/>
          </a:xfrm>
        </p:spPr>
        <p:txBody>
          <a:bodyPr vert="horz" lIns="91440" tIns="32002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z="3628"/>
              <a:t>Elektronický tachymetr a příslušenství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241" y="1133641"/>
            <a:ext cx="7433280" cy="513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844961" y="1130761"/>
            <a:ext cx="2419200" cy="101232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Teodolity:</a:t>
            </a:r>
          </a:p>
          <a:p>
            <a:pPr eaLnBrk="1"/>
            <a:r>
              <a:rPr lang="cs-CZ" altLang="cs-CZ" sz="1633">
                <a:solidFill>
                  <a:srgbClr val="000000"/>
                </a:solidFill>
              </a:rPr>
              <a:t>- minutové (2 mgon)</a:t>
            </a:r>
          </a:p>
          <a:p>
            <a:pPr eaLnBrk="1"/>
            <a:r>
              <a:rPr lang="cs-CZ" altLang="cs-CZ" sz="1633">
                <a:solidFill>
                  <a:srgbClr val="000000"/>
                </a:solidFill>
              </a:rPr>
              <a:t>- vteřinové (0,2 mgon)</a:t>
            </a:r>
          </a:p>
          <a:p>
            <a:pPr eaLnBrk="1"/>
            <a:r>
              <a:rPr lang="cs-CZ" altLang="cs-CZ" sz="1633">
                <a:solidFill>
                  <a:srgbClr val="000000"/>
                </a:solidFill>
              </a:rPr>
              <a:t>- triangulační (0,1 mgon)</a:t>
            </a:r>
          </a:p>
        </p:txBody>
      </p:sp>
    </p:spTree>
    <p:extLst>
      <p:ext uri="{BB962C8B-B14F-4D97-AF65-F5344CB8AC3E}">
        <p14:creationId xmlns:p14="http://schemas.microsoft.com/office/powerpoint/2010/main" xmlns="" val="149948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268160" y="1693800"/>
            <a:ext cx="4556160" cy="6220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536" tIns="50289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cs-CZ" altLang="cs-CZ" sz="1814">
                <a:solidFill>
                  <a:srgbClr val="000000"/>
                </a:solidFill>
                <a:latin typeface="Bookman Old Style" panose="02050604050505020204" pitchFamily="18" charset="0"/>
              </a:rPr>
              <a:t>(1) Osa alhidádové libely kolmá k točné ose alhidády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299840" y="2397961"/>
            <a:ext cx="4556160" cy="6220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536" tIns="50289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cs-CZ" altLang="cs-CZ" sz="1814">
                <a:solidFill>
                  <a:srgbClr val="000000"/>
                </a:solidFill>
                <a:latin typeface="Bookman Old Style" panose="02050604050505020204" pitchFamily="18" charset="0"/>
              </a:rPr>
              <a:t>(2) Záměrná (osa) kolmá k točné ose dalekohledu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309921" y="3115081"/>
            <a:ext cx="4556160" cy="6220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536" tIns="50289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cs-CZ" altLang="cs-CZ" sz="1814">
                <a:solidFill>
                  <a:srgbClr val="000000"/>
                </a:solidFill>
                <a:latin typeface="Bookman Old Style" panose="02050604050505020204" pitchFamily="18" charset="0"/>
              </a:rPr>
              <a:t>(3) Točná osa dalekohledu kolmá k točné ose alhidády</a:t>
            </a: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xfrm>
            <a:off x="456481" y="370441"/>
            <a:ext cx="8228160" cy="812160"/>
          </a:xfrm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mtClean="0"/>
              <a:t>Osové podmínky teodolitu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21" y="1173961"/>
            <a:ext cx="3886560" cy="50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1440001" y="1244521"/>
            <a:ext cx="290880" cy="31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cs-CZ" altLang="cs-CZ" sz="1633" i="1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2681281" y="1440361"/>
            <a:ext cx="302400" cy="31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cs-CZ" altLang="cs-CZ" sz="1633" i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859201" y="2696041"/>
            <a:ext cx="312480" cy="31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cs-CZ" altLang="cs-CZ" sz="1633" i="1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 flipV="1">
            <a:off x="1382400" y="4388041"/>
            <a:ext cx="2833920" cy="348480"/>
          </a:xfrm>
          <a:prstGeom prst="line">
            <a:avLst/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633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3893761" y="4055401"/>
            <a:ext cx="277920" cy="31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cs-CZ" altLang="cs-CZ" sz="1633" i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3846241" y="1292041"/>
            <a:ext cx="4392000" cy="36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8420" rIns="81638" bIns="4081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996">
                <a:solidFill>
                  <a:srgbClr val="000000"/>
                </a:solidFill>
              </a:rPr>
              <a:t>Musí být následující osové podmínky:</a:t>
            </a:r>
          </a:p>
        </p:txBody>
      </p:sp>
      <p:graphicFrame>
        <p:nvGraphicFramePr>
          <p:cNvPr id="21517" name="Object 12"/>
          <p:cNvGraphicFramePr>
            <a:graphicFrameLocks noChangeAspect="1"/>
          </p:cNvGraphicFramePr>
          <p:nvPr/>
        </p:nvGraphicFramePr>
        <p:xfrm>
          <a:off x="6636961" y="1973161"/>
          <a:ext cx="794880" cy="383040"/>
        </p:xfrm>
        <a:graphic>
          <a:graphicData uri="http://schemas.openxmlformats.org/presentationml/2006/ole">
            <p:oleObj spid="_x0000_s2074" r:id="rId5" imgW="875520" imgH="421920" progId="opendocument.MathDocument.1">
              <p:embed/>
            </p:oleObj>
          </a:graphicData>
        </a:graphic>
      </p:graphicFrame>
      <p:graphicFrame>
        <p:nvGraphicFramePr>
          <p:cNvPr id="21518" name="Object 13"/>
          <p:cNvGraphicFramePr>
            <a:graphicFrameLocks noChangeAspect="1"/>
          </p:cNvGraphicFramePr>
          <p:nvPr/>
        </p:nvGraphicFramePr>
        <p:xfrm>
          <a:off x="5954401" y="2700361"/>
          <a:ext cx="885600" cy="383040"/>
        </p:xfrm>
        <a:graphic>
          <a:graphicData uri="http://schemas.openxmlformats.org/presentationml/2006/ole">
            <p:oleObj spid="_x0000_s2075" r:id="rId6" imgW="975960" imgH="421920" progId="opendocument.MathDocument.1">
              <p:embed/>
            </p:oleObj>
          </a:graphicData>
        </a:graphic>
      </p:graphicFrame>
      <p:graphicFrame>
        <p:nvGraphicFramePr>
          <p:cNvPr id="21519" name="Object 14"/>
          <p:cNvGraphicFramePr>
            <a:graphicFrameLocks noChangeAspect="1"/>
          </p:cNvGraphicFramePr>
          <p:nvPr/>
        </p:nvGraphicFramePr>
        <p:xfrm>
          <a:off x="6616801" y="3404521"/>
          <a:ext cx="898560" cy="383040"/>
        </p:xfrm>
        <a:graphic>
          <a:graphicData uri="http://schemas.openxmlformats.org/presentationml/2006/ole">
            <p:oleObj spid="_x0000_s2076" r:id="rId7" imgW="991080" imgH="421920" progId="opendocument.MathDocument.1">
              <p:embed/>
            </p:oleObj>
          </a:graphicData>
        </a:graphic>
      </p:graphicFrame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4330081" y="3908521"/>
            <a:ext cx="476208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536" tIns="50289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  <a:spcBef>
                <a:spcPts val="771"/>
              </a:spcBef>
            </a:pPr>
            <a:r>
              <a:rPr lang="cs-CZ" altLang="cs-CZ" sz="1814">
                <a:solidFill>
                  <a:srgbClr val="000000"/>
                </a:solidFill>
                <a:latin typeface="Bookman Old Style" panose="02050604050505020204" pitchFamily="18" charset="0"/>
              </a:rPr>
              <a:t>Nesplnění osových podmínek způsobí nepřesnosti v určení vodorovných směrů.</a:t>
            </a:r>
          </a:p>
          <a:p>
            <a:pPr eaLnBrk="1">
              <a:lnSpc>
                <a:spcPct val="98000"/>
              </a:lnSpc>
              <a:spcBef>
                <a:spcPts val="771"/>
              </a:spcBef>
            </a:pPr>
            <a:r>
              <a:rPr lang="cs-CZ" altLang="cs-CZ" sz="1814">
                <a:solidFill>
                  <a:srgbClr val="000000"/>
                </a:solidFill>
                <a:latin typeface="Bookman Old Style" panose="02050604050505020204" pitchFamily="18" charset="0"/>
              </a:rPr>
              <a:t>Chyby způsobené nesplněním podmínek (2) a (3) lze odstranit metodou měření (dvě polohy dalekohledu).</a:t>
            </a:r>
          </a:p>
          <a:p>
            <a:pPr eaLnBrk="1">
              <a:lnSpc>
                <a:spcPct val="98000"/>
              </a:lnSpc>
              <a:spcBef>
                <a:spcPts val="771"/>
              </a:spcBef>
            </a:pPr>
            <a:r>
              <a:rPr lang="cs-CZ" altLang="cs-CZ" sz="1814">
                <a:solidFill>
                  <a:srgbClr val="000000"/>
                </a:solidFill>
                <a:latin typeface="Bookman Old Style" panose="02050604050505020204" pitchFamily="18" charset="0"/>
              </a:rPr>
              <a:t>Chybu (1) pouze výpočtem – měřením sklonu osy </a:t>
            </a:r>
            <a:r>
              <a:rPr lang="cs-CZ" altLang="cs-CZ" sz="1814" i="1">
                <a:solidFill>
                  <a:srgbClr val="000000"/>
                </a:solidFill>
                <a:latin typeface="Bookman Old Style" panose="02050604050505020204" pitchFamily="18" charset="0"/>
              </a:rPr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xmlns="" val="302883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26241" y="116632"/>
            <a:ext cx="8228160" cy="864096"/>
          </a:xfrm>
        </p:spPr>
        <p:txBody>
          <a:bodyPr vert="horz" lIns="91440" tIns="35202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dirty="0" smtClean="0"/>
              <a:t>Chyby při měření vodorovných směrů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79513" y="980728"/>
            <a:ext cx="8784976" cy="553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536" tIns="50746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cs-CZ" altLang="cs-CZ" sz="1996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Chyby přístrojové</a:t>
            </a:r>
            <a:r>
              <a:rPr lang="cs-CZ" altLang="cs-CZ" sz="1996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996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z nesprávného urovnání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alhidády - libely </a:t>
            </a: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(není splněna podmínka </a:t>
            </a:r>
            <a:r>
              <a:rPr lang="cs-CZ" altLang="cs-CZ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L</a:t>
            </a:r>
            <a:r>
              <a:rPr lang="cs-CZ" altLang="cs-CZ" sz="1600" dirty="0">
                <a:solidFill>
                  <a:srgbClr val="000000"/>
                </a:solidFill>
                <a:latin typeface="Symbol" panose="05050102010706020507" pitchFamily="18" charset="2"/>
              </a:rPr>
              <a:t></a:t>
            </a:r>
            <a:r>
              <a:rPr lang="cs-CZ" altLang="cs-CZ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V</a:t>
            </a: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);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chyba kolimační (není splněna podmínka Z</a:t>
            </a:r>
            <a:r>
              <a:rPr lang="cs-CZ" altLang="cs-CZ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r>
              <a:rPr lang="cs-CZ" altLang="cs-CZ" sz="1600" dirty="0">
                <a:solidFill>
                  <a:srgbClr val="000000"/>
                </a:solidFill>
                <a:latin typeface="Symbol" panose="05050102010706020507" pitchFamily="18" charset="2"/>
              </a:rPr>
              <a:t></a:t>
            </a: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cs-CZ" altLang="cs-CZ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H 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); I+</a:t>
            </a:r>
            <a:r>
              <a:rPr lang="cs-CZ" altLang="cs-CZ" sz="1600" dirty="0" err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II.poloha</a:t>
            </a:r>
            <a:endParaRPr lang="cs-CZ" alt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chyba ze sklonu točné osy dalekohledu (není splněna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podmínka </a:t>
            </a:r>
            <a:r>
              <a:rPr lang="cs-CZ" altLang="cs-CZ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H </a:t>
            </a:r>
            <a:r>
              <a:rPr lang="cs-CZ" altLang="cs-CZ" sz="1600" dirty="0">
                <a:solidFill>
                  <a:srgbClr val="000000"/>
                </a:solidFill>
                <a:latin typeface="Symbol" panose="05050102010706020507" pitchFamily="18" charset="2"/>
              </a:rPr>
              <a:t></a:t>
            </a: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cs-CZ" altLang="cs-CZ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V 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); I+</a:t>
            </a:r>
            <a:r>
              <a:rPr lang="cs-CZ" altLang="cs-CZ" sz="1600" dirty="0" err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II.poloha</a:t>
            </a:r>
            <a:endParaRPr lang="cs-CZ" alt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chyba z excentricity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alhidády (osa alhidády neprochází přesně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středem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kruhu);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I+</a:t>
            </a:r>
            <a:r>
              <a:rPr lang="cs-CZ" altLang="cs-CZ" sz="1600" dirty="0" err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II.poloha</a:t>
            </a:r>
            <a:endParaRPr lang="cs-CZ" alt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chyba ze sklonu záměrné roviny;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...</a:t>
            </a:r>
          </a:p>
          <a:p>
            <a:pPr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chyba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z nediametrální polohy indexů (záměrná přímka Z neprochází alhidádovou osou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V),tato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chyba je konstantní, takže každý vypočtený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úhel,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který je rozdílem dvou směrů, je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od této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chyby oproštěn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chyba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z dělení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kruhu, vliv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této chyby se sníží měřením osnovy směrů ve skupinách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na různých 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místech kruhu</a:t>
            </a:r>
          </a:p>
          <a:p>
            <a:pPr eaLnBrk="1">
              <a:lnSpc>
                <a:spcPct val="98000"/>
              </a:lnSpc>
              <a:buClrTx/>
              <a:buSzTx/>
              <a:buFontTx/>
              <a:buNone/>
            </a:pPr>
            <a:endParaRPr lang="cs-CZ" alt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eaLnBrk="1">
              <a:lnSpc>
                <a:spcPct val="98000"/>
              </a:lnSpc>
              <a:buClrTx/>
              <a:buSzTx/>
              <a:buFontTx/>
              <a:buNone/>
            </a:pPr>
            <a:r>
              <a:rPr lang="cs-CZ" altLang="cs-CZ" sz="16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Chyby měřické</a:t>
            </a: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chyba z </a:t>
            </a:r>
            <a:r>
              <a:rPr lang="cs-CZ" altLang="cs-CZ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horizontace</a:t>
            </a: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přístroje;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chyba z centrace přístroje;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chyba z excentricity signálu;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chyba v cílení</a:t>
            </a:r>
            <a:r>
              <a:rPr lang="cs-CZ" alt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; čtení </a:t>
            </a: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... </a:t>
            </a:r>
          </a:p>
          <a:p>
            <a:pPr eaLnBrk="1">
              <a:lnSpc>
                <a:spcPct val="98000"/>
              </a:lnSpc>
              <a:buClrTx/>
              <a:buSzTx/>
              <a:buFontTx/>
              <a:buNone/>
            </a:pPr>
            <a:endParaRPr lang="cs-CZ" alt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eaLnBrk="1">
              <a:lnSpc>
                <a:spcPct val="98000"/>
              </a:lnSpc>
              <a:buClrTx/>
              <a:buSzTx/>
              <a:buFontTx/>
              <a:buNone/>
            </a:pPr>
            <a:r>
              <a:rPr lang="cs-CZ" altLang="cs-CZ" sz="16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Chyby z prostředí</a:t>
            </a: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chyba z refrakce;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chyba z vibrace (vzduchu).</a:t>
            </a:r>
          </a:p>
        </p:txBody>
      </p:sp>
    </p:spTree>
    <p:extLst>
      <p:ext uri="{BB962C8B-B14F-4D97-AF65-F5344CB8AC3E}">
        <p14:creationId xmlns:p14="http://schemas.microsoft.com/office/powerpoint/2010/main" xmlns="" val="2531570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22920"/>
            <a:ext cx="8228160" cy="910080"/>
          </a:xfrm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mtClean="0"/>
              <a:t>Olovnice a optický centrovač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841" y="2474281"/>
            <a:ext cx="4161600" cy="374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41" y="2248201"/>
            <a:ext cx="675360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001" y="4360681"/>
            <a:ext cx="115200" cy="21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481" y="3820681"/>
            <a:ext cx="2305440" cy="5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081" y="4314601"/>
            <a:ext cx="10080" cy="27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920" y="4572361"/>
            <a:ext cx="328320" cy="9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001" y="2222281"/>
            <a:ext cx="115200" cy="21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4" name="Freeform 9"/>
          <p:cNvSpPr>
            <a:spLocks noChangeArrowheads="1"/>
          </p:cNvSpPr>
          <p:nvPr/>
        </p:nvSpPr>
        <p:spPr bwMode="auto">
          <a:xfrm>
            <a:off x="8413921" y="3614761"/>
            <a:ext cx="504000" cy="365760"/>
          </a:xfrm>
          <a:custGeom>
            <a:avLst/>
            <a:gdLst>
              <a:gd name="T0" fmla="*/ 0 w 1545"/>
              <a:gd name="T1" fmla="*/ 0 h 1119"/>
              <a:gd name="T2" fmla="*/ 555265 w 1545"/>
              <a:gd name="T3" fmla="*/ 113508 h 1119"/>
              <a:gd name="T4" fmla="*/ 135939 w 1545"/>
              <a:gd name="T5" fmla="*/ 402865 h 11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5" h="1119">
                <a:moveTo>
                  <a:pt x="0" y="0"/>
                </a:moveTo>
                <a:lnTo>
                  <a:pt x="1544" y="315"/>
                </a:lnTo>
                <a:lnTo>
                  <a:pt x="378" y="1118"/>
                </a:lnTo>
              </a:path>
            </a:pathLst>
          </a:custGeom>
          <a:noFill/>
          <a:ln w="108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633"/>
          </a:p>
        </p:txBody>
      </p:sp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001" y="3567241"/>
            <a:ext cx="133920" cy="4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6" name="Oval 11"/>
          <p:cNvSpPr>
            <a:spLocks noChangeArrowheads="1"/>
          </p:cNvSpPr>
          <p:nvPr/>
        </p:nvSpPr>
        <p:spPr bwMode="auto">
          <a:xfrm rot="-1020000">
            <a:off x="8503201" y="3734281"/>
            <a:ext cx="72000" cy="144000"/>
          </a:xfrm>
          <a:prstGeom prst="ellipse">
            <a:avLst/>
          </a:prstGeom>
          <a:solidFill>
            <a:srgbClr val="00FF00"/>
          </a:solidFill>
          <a:ln w="1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33"/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1016641" y="1233001"/>
            <a:ext cx="3682080" cy="9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536" tIns="50746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Olovnice:</a:t>
            </a:r>
          </a:p>
          <a:p>
            <a:pPr eaLnBrk="1">
              <a:lnSpc>
                <a:spcPct val="98000"/>
              </a:lnSpc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hmotnost 100 až 250 g;</a:t>
            </a:r>
          </a:p>
          <a:p>
            <a:pPr eaLnBrk="1">
              <a:lnSpc>
                <a:spcPct val="98000"/>
              </a:lnSpc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přesnost centrace asi 5 mm.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4870081" y="1338121"/>
            <a:ext cx="3682080" cy="9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536" tIns="50746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Optický centrovač:</a:t>
            </a:r>
          </a:p>
          <a:p>
            <a:pPr eaLnBrk="1">
              <a:lnSpc>
                <a:spcPct val="98000"/>
              </a:lnSpc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přesnost centrace asi 1 mm;</a:t>
            </a:r>
          </a:p>
          <a:p>
            <a:pPr eaLnBrk="1">
              <a:lnSpc>
                <a:spcPct val="98000"/>
              </a:lnSpc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může být součástí teodolitu.</a:t>
            </a:r>
          </a:p>
        </p:txBody>
      </p:sp>
      <p:sp>
        <p:nvSpPr>
          <p:cNvPr id="11279" name="Oval 14"/>
          <p:cNvSpPr>
            <a:spLocks noChangeArrowheads="1"/>
          </p:cNvSpPr>
          <p:nvPr/>
        </p:nvSpPr>
        <p:spPr bwMode="auto">
          <a:xfrm rot="-240000">
            <a:off x="4924801" y="4023721"/>
            <a:ext cx="234720" cy="102240"/>
          </a:xfrm>
          <a:prstGeom prst="ellipse">
            <a:avLst/>
          </a:prstGeom>
          <a:solidFill>
            <a:srgbClr val="00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33"/>
          </a:p>
        </p:txBody>
      </p:sp>
    </p:spTree>
    <p:extLst>
      <p:ext uri="{BB962C8B-B14F-4D97-AF65-F5344CB8AC3E}">
        <p14:creationId xmlns:p14="http://schemas.microsoft.com/office/powerpoint/2010/main" xmlns="" val="1526505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8160" cy="727200"/>
          </a:xfrm>
        </p:spPr>
        <p:txBody>
          <a:bodyPr vert="horz" lIns="91440" tIns="35202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mtClean="0"/>
              <a:t>Centrace teodolitu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681" y="1958760"/>
            <a:ext cx="2548800" cy="45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881" y="1742760"/>
            <a:ext cx="2795040" cy="48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265921" y="1093321"/>
            <a:ext cx="5315040" cy="101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00"/>
                </a:solidFill>
              </a:rPr>
              <a:t>1. Hrubá centrace – pouze stativ s olovnicí (1-2 cm)</a:t>
            </a:r>
          </a:p>
          <a:p>
            <a:pPr eaLnBrk="1"/>
            <a:r>
              <a:rPr lang="cs-CZ" altLang="cs-CZ" sz="1633">
                <a:solidFill>
                  <a:srgbClr val="000000"/>
                </a:solidFill>
              </a:rPr>
              <a:t>2. Umístíme teodolit na stativ</a:t>
            </a:r>
          </a:p>
          <a:p>
            <a:pPr eaLnBrk="1"/>
            <a:r>
              <a:rPr lang="cs-CZ" altLang="cs-CZ" sz="1633">
                <a:solidFill>
                  <a:srgbClr val="000000"/>
                </a:solidFill>
              </a:rPr>
              <a:t>3. Přesná centrace – pohybem teodolitu po hlavě stativu</a:t>
            </a:r>
          </a:p>
          <a:p>
            <a:pPr eaLnBrk="1"/>
            <a:r>
              <a:rPr lang="cs-CZ" altLang="cs-CZ" sz="1633">
                <a:solidFill>
                  <a:srgbClr val="000000"/>
                </a:solidFill>
              </a:rPr>
              <a:t>Rovinu hlavy stativu udržujeme vodorovnou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1422721" y="3087721"/>
            <a:ext cx="2197440" cy="144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633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3087361" y="3087721"/>
            <a:ext cx="20016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633">
                <a:solidFill>
                  <a:srgbClr val="0000FF"/>
                </a:solidFill>
              </a:rPr>
              <a:t>Rovina hlavy stativu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3330721" y="4242601"/>
            <a:ext cx="2592000" cy="90576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3620" rIns="81638" bIns="40819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r>
              <a:rPr lang="cs-CZ" altLang="cs-CZ" sz="1451">
                <a:solidFill>
                  <a:srgbClr val="000000"/>
                </a:solidFill>
              </a:rPr>
              <a:t>Přesnost centrace</a:t>
            </a:r>
          </a:p>
          <a:p>
            <a:pPr eaLnBrk="1"/>
            <a:r>
              <a:rPr lang="cs-CZ" altLang="cs-CZ" sz="1451">
                <a:solidFill>
                  <a:srgbClr val="000000"/>
                </a:solidFill>
              </a:rPr>
              <a:t>olovnicí: 5 mm – 10 mm</a:t>
            </a:r>
          </a:p>
          <a:p>
            <a:pPr eaLnBrk="1"/>
            <a:r>
              <a:rPr lang="cs-CZ" altLang="cs-CZ" sz="1451">
                <a:solidFill>
                  <a:srgbClr val="000000"/>
                </a:solidFill>
              </a:rPr>
              <a:t>optickým centrovačem:1 mm</a:t>
            </a:r>
          </a:p>
        </p:txBody>
      </p:sp>
    </p:spTree>
    <p:extLst>
      <p:ext uri="{BB962C8B-B14F-4D97-AF65-F5344CB8AC3E}">
        <p14:creationId xmlns:p14="http://schemas.microsoft.com/office/powerpoint/2010/main" xmlns="" val="3012843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 err="1" smtClean="0"/>
              <a:t>Horizontace</a:t>
            </a:r>
            <a:r>
              <a:rPr lang="cs-CZ" sz="2800" b="1" dirty="0" smtClean="0"/>
              <a:t>.</a:t>
            </a:r>
            <a:br>
              <a:rPr lang="cs-CZ" sz="2800" b="1" dirty="0" smtClean="0"/>
            </a:br>
            <a:r>
              <a:rPr lang="cs-CZ" sz="2800" b="1" dirty="0" smtClean="0"/>
              <a:t>Postup urovnání stroje pomocí stavěcích šroubů třínožky.</a:t>
            </a:r>
            <a:endParaRPr lang="cs-CZ" sz="2800" b="1" dirty="0"/>
          </a:p>
        </p:txBody>
      </p:sp>
      <p:pic>
        <p:nvPicPr>
          <p:cNvPr id="5120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341438"/>
            <a:ext cx="8680450" cy="5268912"/>
          </a:xfrm>
        </p:spPr>
      </p:pic>
    </p:spTree>
    <p:extLst>
      <p:ext uri="{BB962C8B-B14F-4D97-AF65-F5344CB8AC3E}">
        <p14:creationId xmlns:p14="http://schemas.microsoft.com/office/powerpoint/2010/main" xmlns="" val="3136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20725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latin typeface="Arial" charset="0"/>
              </a:rPr>
              <a:t>Měření směrů a úhlů</a:t>
            </a:r>
            <a:endParaRPr lang="cs-CZ" sz="2800" b="1" dirty="0" smtClean="0"/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356600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-</a:t>
            </a:r>
            <a:r>
              <a:rPr lang="cs-CZ" sz="2800" dirty="0"/>
              <a:t>slouží k určení vzájemného vztahu mezi zvolenými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body   </a:t>
            </a:r>
            <a:r>
              <a:rPr lang="cs-CZ" sz="2800" b="1" i="1" dirty="0"/>
              <a:t>L</a:t>
            </a:r>
            <a:r>
              <a:rPr lang="cs-CZ" sz="2800" dirty="0"/>
              <a:t> </a:t>
            </a:r>
            <a:r>
              <a:rPr lang="cs-CZ" sz="2800" dirty="0" smtClean="0"/>
              <a:t>  a  </a:t>
            </a:r>
            <a:r>
              <a:rPr lang="cs-CZ" sz="2800" b="1" i="1" dirty="0" smtClean="0"/>
              <a:t>P</a:t>
            </a:r>
            <a:endParaRPr lang="cs-CZ" sz="2800" b="1" i="1" dirty="0"/>
          </a:p>
          <a:p>
            <a:r>
              <a:rPr lang="cs-CZ" sz="2800" dirty="0"/>
              <a:t>-pro určení úhlu  </a:t>
            </a:r>
          </a:p>
          <a:p>
            <a:r>
              <a:rPr lang="cs-CZ" sz="2800" dirty="0"/>
              <a:t> se musí </a:t>
            </a:r>
          </a:p>
          <a:p>
            <a:r>
              <a:rPr lang="cs-CZ" sz="2800" dirty="0"/>
              <a:t> určit </a:t>
            </a:r>
            <a:r>
              <a:rPr lang="cs-CZ" sz="2800" dirty="0" smtClean="0"/>
              <a:t>dva směry </a:t>
            </a:r>
            <a:endParaRPr lang="cs-CZ" sz="2800" dirty="0"/>
          </a:p>
          <a:p>
            <a:r>
              <a:rPr lang="cs-CZ" sz="2800" dirty="0"/>
              <a:t> a odečíst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číselné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hodnoty </a:t>
            </a:r>
            <a:endParaRPr lang="cs-CZ" sz="2800" dirty="0"/>
          </a:p>
          <a:p>
            <a:r>
              <a:rPr lang="cs-CZ" sz="2800" dirty="0"/>
              <a:t> na </a:t>
            </a:r>
            <a:r>
              <a:rPr lang="cs-CZ" sz="2800" dirty="0" smtClean="0"/>
              <a:t>stupnici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vodorovného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kruhu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 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16388" name="Zástupný symbol pro obsah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396" y="2080418"/>
            <a:ext cx="6091237" cy="4579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Vývojový diagram: spojnice 1"/>
          <p:cNvSpPr/>
          <p:nvPr/>
        </p:nvSpPr>
        <p:spPr>
          <a:xfrm>
            <a:off x="8028384" y="2852936"/>
            <a:ext cx="288032" cy="31318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Vývojový diagram: spojnice 5"/>
          <p:cNvSpPr/>
          <p:nvPr/>
        </p:nvSpPr>
        <p:spPr>
          <a:xfrm>
            <a:off x="7668344" y="5733256"/>
            <a:ext cx="288032" cy="31318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Vývojový diagram: spojnice 6"/>
          <p:cNvSpPr/>
          <p:nvPr/>
        </p:nvSpPr>
        <p:spPr>
          <a:xfrm>
            <a:off x="1365513" y="1412776"/>
            <a:ext cx="432048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Vývojový diagram: spojnice 7"/>
          <p:cNvSpPr/>
          <p:nvPr/>
        </p:nvSpPr>
        <p:spPr>
          <a:xfrm>
            <a:off x="2051720" y="1412776"/>
            <a:ext cx="432048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6012160" y="3068960"/>
            <a:ext cx="2088232" cy="123040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012160" y="4299366"/>
            <a:ext cx="1728192" cy="15058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37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smtClean="0">
                <a:latin typeface="Times New Roman" pitchFamily="18" charset="0"/>
              </a:rPr>
              <a:t>Měření vodorovného úhlu</a:t>
            </a:r>
            <a:br>
              <a:rPr lang="cs-CZ" altLang="cs-CZ" sz="3600" dirty="0" smtClean="0">
                <a:latin typeface="Times New Roman" pitchFamily="18" charset="0"/>
              </a:rPr>
            </a:br>
            <a:r>
              <a:rPr lang="cs-CZ" altLang="cs-CZ" sz="3600" dirty="0" smtClean="0">
                <a:latin typeface="Times New Roman" pitchFamily="18" charset="0"/>
              </a:rPr>
              <a:t> (v jedné poloze dalekohledu)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6250" y="1844675"/>
            <a:ext cx="8189913" cy="4176713"/>
          </a:xfrm>
          <a:noFill/>
        </p:spPr>
      </p:pic>
      <p:sp>
        <p:nvSpPr>
          <p:cNvPr id="1843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818121-1E61-400B-A184-B932612EA06E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 smtClean="0"/>
          </a:p>
        </p:txBody>
      </p:sp>
    </p:spTree>
    <p:extLst>
      <p:ext uri="{BB962C8B-B14F-4D97-AF65-F5344CB8AC3E}">
        <p14:creationId xmlns:p14="http://schemas.microsoft.com/office/powerpoint/2010/main" xmlns="" val="1034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smtClean="0">
                <a:latin typeface="Times New Roman" pitchFamily="18" charset="0"/>
              </a:rPr>
              <a:t>Postup při měření jednoho úhlu </a:t>
            </a:r>
            <a:br>
              <a:rPr lang="cs-CZ" altLang="cs-CZ" sz="3600" dirty="0" smtClean="0">
                <a:latin typeface="Times New Roman" pitchFamily="18" charset="0"/>
              </a:rPr>
            </a:br>
            <a:r>
              <a:rPr lang="cs-CZ" altLang="cs-CZ" sz="3600" dirty="0" smtClean="0">
                <a:latin typeface="Times New Roman" pitchFamily="18" charset="0"/>
              </a:rPr>
              <a:t>(ve dvou polohách dalekohledu)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altLang="cs-CZ" dirty="0" smtClean="0">
                <a:latin typeface="Times New Roman" pitchFamily="18" charset="0"/>
              </a:rPr>
              <a:t>I. poloha dalekohledu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dirty="0" smtClean="0">
                <a:latin typeface="Times New Roman" pitchFamily="18" charset="0"/>
              </a:rPr>
              <a:t>    L  = P</a:t>
            </a:r>
            <a:r>
              <a:rPr lang="cs-CZ" altLang="cs-CZ" baseline="-25000" dirty="0" smtClean="0">
                <a:latin typeface="Times New Roman" pitchFamily="18" charset="0"/>
              </a:rPr>
              <a:t>1   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dirty="0" smtClean="0">
                <a:latin typeface="Times New Roman" pitchFamily="18" charset="0"/>
              </a:rPr>
              <a:t>    P  = P</a:t>
            </a:r>
            <a:r>
              <a:rPr lang="cs-CZ" altLang="cs-CZ" baseline="-25000" dirty="0" smtClean="0">
                <a:latin typeface="Times New Roman" pitchFamily="18" charset="0"/>
              </a:rPr>
              <a:t>2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dirty="0" smtClean="0">
                <a:latin typeface="Times New Roman" pitchFamily="18" charset="0"/>
              </a:rPr>
              <a:t>proložit dalekohled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dirty="0" smtClean="0">
                <a:latin typeface="Times New Roman" pitchFamily="18" charset="0"/>
              </a:rPr>
              <a:t>II. poloha dalekohledu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dirty="0" smtClean="0">
                <a:latin typeface="Times New Roman" pitchFamily="18" charset="0"/>
              </a:rPr>
              <a:t>   P  = P</a:t>
            </a:r>
            <a:r>
              <a:rPr lang="cs-CZ" altLang="cs-CZ" baseline="-25000" dirty="0" smtClean="0">
                <a:latin typeface="Times New Roman" pitchFamily="18" charset="0"/>
              </a:rPr>
              <a:t>2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dirty="0" smtClean="0">
                <a:latin typeface="Times New Roman" pitchFamily="18" charset="0"/>
              </a:rPr>
              <a:t>   L  = P</a:t>
            </a:r>
            <a:r>
              <a:rPr lang="cs-CZ" altLang="cs-CZ" baseline="-25000" dirty="0" smtClean="0">
                <a:latin typeface="Times New Roman" pitchFamily="18" charset="0"/>
              </a:rPr>
              <a:t>1</a:t>
            </a:r>
          </a:p>
        </p:txBody>
      </p:sp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230AFC-B9F2-458D-9A47-4A9D5548D0A5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454203" cy="227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25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>
          <a:xfrm>
            <a:off x="457200" y="248512"/>
            <a:ext cx="8229600" cy="11430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Schéma měření směrů metodou ve skupinách</a:t>
            </a:r>
            <a:br>
              <a:rPr lang="cs-CZ" sz="2800" dirty="0" smtClean="0"/>
            </a:br>
            <a:r>
              <a:rPr lang="cs-CZ" sz="2800" dirty="0" smtClean="0"/>
              <a:t>I. a II. poloha dalekohledu</a:t>
            </a:r>
          </a:p>
        </p:txBody>
      </p:sp>
      <p:pic>
        <p:nvPicPr>
          <p:cNvPr id="6553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8038" y="1600200"/>
            <a:ext cx="7527925" cy="4525963"/>
          </a:xfrm>
        </p:spPr>
      </p:pic>
    </p:spTree>
    <p:extLst>
      <p:ext uri="{BB962C8B-B14F-4D97-AF65-F5344CB8AC3E}">
        <p14:creationId xmlns:p14="http://schemas.microsoft.com/office/powerpoint/2010/main" xmlns="" val="22494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tx2"/>
                </a:solidFill>
              </a:rPr>
              <a:t>Míry úhlové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Kromě </a:t>
            </a:r>
            <a:r>
              <a:rPr lang="cs-CZ" dirty="0"/>
              <a:t>délkových a plošných jednotek, užívaných výhradně v metrické soustavě, </a:t>
            </a:r>
            <a:r>
              <a:rPr lang="cs-CZ" dirty="0" smtClean="0"/>
              <a:t>platí dosud </a:t>
            </a:r>
            <a:r>
              <a:rPr lang="cs-CZ" dirty="0"/>
              <a:t>3 typy úhlových měr: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oblouková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šedesátinná </a:t>
            </a:r>
            <a:r>
              <a:rPr lang="cs-CZ" b="1" dirty="0">
                <a:solidFill>
                  <a:schemeClr val="tx2"/>
                </a:solidFill>
              </a:rPr>
              <a:t>(</a:t>
            </a:r>
            <a:r>
              <a:rPr lang="cs-CZ" b="1" dirty="0" smtClean="0">
                <a:solidFill>
                  <a:schemeClr val="tx2"/>
                </a:solidFill>
              </a:rPr>
              <a:t>sexagesimální)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chemeClr val="tx2"/>
                </a:solidFill>
              </a:rPr>
              <a:t>setinná (centesimální)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38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9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Zápisník měření vodorovných směrů</a:t>
            </a:r>
          </a:p>
        </p:txBody>
      </p:sp>
      <p:pic>
        <p:nvPicPr>
          <p:cNvPr id="67586" name="Zástupný symbol pro obsah 3" descr="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548680"/>
            <a:ext cx="8313070" cy="7595502"/>
          </a:xfrm>
        </p:spPr>
      </p:pic>
    </p:spTree>
    <p:extLst>
      <p:ext uri="{BB962C8B-B14F-4D97-AF65-F5344CB8AC3E}">
        <p14:creationId xmlns:p14="http://schemas.microsoft.com/office/powerpoint/2010/main" xmlns="" val="14614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6780960" cy="1062720"/>
          </a:xfrm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cs-CZ" altLang="cs-CZ" dirty="0" smtClean="0"/>
              <a:t>Měření svislých úhlů</a:t>
            </a:r>
          </a:p>
        </p:txBody>
      </p:sp>
      <p:pic>
        <p:nvPicPr>
          <p:cNvPr id="23555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21" y="946441"/>
            <a:ext cx="8007840" cy="53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77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10401" y="276841"/>
            <a:ext cx="8228160" cy="776160"/>
          </a:xfrm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mtClean="0"/>
              <a:t>Měření svislých úhlů (2)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58241" y="1083241"/>
            <a:ext cx="6392160" cy="154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536" tIns="50746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Svislé úhly zpravidla měříme v jedné nebo ve dvou</a:t>
            </a:r>
            <a:b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polohách dalekohledu.</a:t>
            </a:r>
          </a:p>
          <a:p>
            <a:pPr eaLnBrk="1">
              <a:lnSpc>
                <a:spcPct val="98000"/>
              </a:lnSpc>
            </a:pPr>
            <a:r>
              <a:rPr lang="cs-CZ" altLang="cs-CZ" sz="1996" b="1">
                <a:solidFill>
                  <a:srgbClr val="000000"/>
                </a:solidFill>
                <a:latin typeface="Bookman Old Style" panose="02050604050505020204" pitchFamily="18" charset="0"/>
              </a:rPr>
              <a:t>Měříme</a:t>
            </a: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: 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zenitové úhly (téměř vždy), nebo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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výškové (+) a hloubkové (–) úhly.</a:t>
            </a:r>
          </a:p>
        </p:txBody>
      </p:sp>
      <p:pic>
        <p:nvPicPr>
          <p:cNvPr id="24580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81" y="2056681"/>
            <a:ext cx="8547840" cy="461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3015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8160" cy="878400"/>
          </a:xfrm>
        </p:spPr>
        <p:txBody>
          <a:bodyPr vert="horz" lIns="91440" tIns="352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mtClean="0"/>
              <a:t>Chyby měřených svislých úhlů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78081" y="1666441"/>
            <a:ext cx="7221600" cy="125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536" tIns="50746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cs-CZ" altLang="cs-CZ" sz="1996" b="1">
                <a:solidFill>
                  <a:srgbClr val="000000"/>
                </a:solidFill>
                <a:latin typeface="Bookman Old Style" panose="02050604050505020204" pitchFamily="18" charset="0"/>
              </a:rPr>
              <a:t>Chyby přístrojové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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indexová chyba;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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vlivy způsobené osovými chybami (viz chyby Hz směrů);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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a další.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378081" y="3070441"/>
            <a:ext cx="7164000" cy="183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536" tIns="50746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cs-CZ" altLang="cs-CZ" sz="1996" b="1">
                <a:solidFill>
                  <a:srgbClr val="000000"/>
                </a:solidFill>
                <a:latin typeface="Bookman Old Style" panose="02050604050505020204" pitchFamily="18" charset="0"/>
              </a:rPr>
              <a:t>Chyby měřické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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z nepřesného urovnání indexové libely (kompenzátoru);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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chyba v zacílení dalekohledu;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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chyba v odečtení úhlové stupnice;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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chyba v určení výšky teodolitu a cíle;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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chyba způsobená nepřesnou centrací teodolitu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378081" y="5030281"/>
            <a:ext cx="3697920" cy="96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536" tIns="50746" rIns="86536" bIns="45717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cs-CZ" altLang="cs-CZ" sz="1996" b="1">
                <a:solidFill>
                  <a:srgbClr val="000000"/>
                </a:solidFill>
                <a:latin typeface="Bookman Old Style" panose="02050604050505020204" pitchFamily="18" charset="0"/>
              </a:rPr>
              <a:t>Chyby z vnějšího prostředí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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vliv vertikální refrakce</a:t>
            </a:r>
          </a:p>
          <a:p>
            <a:pPr eaLnBrk="1">
              <a:lnSpc>
                <a:spcPct val="98000"/>
              </a:lnSpc>
              <a:buSzPct val="45000"/>
              <a:buFont typeface="Wingdings" panose="05000000000000000000" pitchFamily="2" charset="2"/>
              <a:buChar char=""/>
            </a:pPr>
            <a:r>
              <a:rPr lang="cs-CZ" altLang="cs-CZ" sz="1996">
                <a:solidFill>
                  <a:srgbClr val="000000"/>
                </a:solidFill>
                <a:latin typeface="Bookman Old Style" panose="02050604050505020204" pitchFamily="18" charset="0"/>
              </a:rPr>
              <a:t> vliv vibrace (vzduchu)</a:t>
            </a:r>
          </a:p>
        </p:txBody>
      </p:sp>
    </p:spTree>
    <p:extLst>
      <p:ext uri="{BB962C8B-B14F-4D97-AF65-F5344CB8AC3E}">
        <p14:creationId xmlns:p14="http://schemas.microsoft.com/office/powerpoint/2010/main" xmlns="" val="3249458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79512" y="332656"/>
            <a:ext cx="86407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2800" b="1" u="sng" dirty="0"/>
              <a:t>Postup při měření svislých úhlů</a:t>
            </a:r>
            <a:r>
              <a:rPr lang="cs-CZ" sz="2800" b="1" u="sng" dirty="0" smtClean="0"/>
              <a:t>:</a:t>
            </a:r>
          </a:p>
          <a:p>
            <a:pPr marL="342900" indent="-342900"/>
            <a:endParaRPr lang="cs-CZ" sz="2800" dirty="0"/>
          </a:p>
          <a:p>
            <a:pPr marL="342900" indent="-342900"/>
            <a:r>
              <a:rPr lang="cs-CZ" sz="2800" dirty="0" smtClean="0"/>
              <a:t>- Centrace </a:t>
            </a:r>
            <a:r>
              <a:rPr lang="cs-CZ" sz="2800" dirty="0"/>
              <a:t>a </a:t>
            </a:r>
            <a:r>
              <a:rPr lang="cs-CZ" sz="2800" dirty="0" err="1" smtClean="0"/>
              <a:t>horizontace</a:t>
            </a:r>
            <a:r>
              <a:rPr lang="cs-CZ" sz="2800" dirty="0" smtClean="0"/>
              <a:t> teodolitu</a:t>
            </a:r>
          </a:p>
          <a:p>
            <a:pPr marL="342900" indent="-342900"/>
            <a:r>
              <a:rPr lang="cs-CZ" sz="2800" dirty="0" smtClean="0"/>
              <a:t>- Zvolí se počáteční bod a směr, od kterého se bude měřit</a:t>
            </a:r>
          </a:p>
          <a:p>
            <a:pPr marL="342900" indent="-342900"/>
            <a:r>
              <a:rPr lang="cs-CZ" sz="2800" dirty="0" smtClean="0"/>
              <a:t>- V</a:t>
            </a:r>
            <a:r>
              <a:rPr lang="cs-CZ" sz="2800" dirty="0"/>
              <a:t> I. poloze </a:t>
            </a:r>
            <a:r>
              <a:rPr lang="cs-CZ" sz="2800" dirty="0" smtClean="0"/>
              <a:t>dalekohledu se zacílí </a:t>
            </a:r>
            <a:r>
              <a:rPr lang="cs-CZ" sz="2800" dirty="0"/>
              <a:t>na </a:t>
            </a:r>
            <a:r>
              <a:rPr lang="cs-CZ" sz="2800" dirty="0" smtClean="0"/>
              <a:t>bod, pointace </a:t>
            </a:r>
            <a:endParaRPr lang="cs-CZ" sz="2800" dirty="0"/>
          </a:p>
          <a:p>
            <a:pPr marL="342900" indent="-342900"/>
            <a:r>
              <a:rPr lang="cs-CZ" sz="2800" dirty="0" smtClean="0"/>
              <a:t>- Přečte se údaj </a:t>
            </a:r>
            <a:r>
              <a:rPr lang="cs-CZ" sz="2800" dirty="0" err="1" smtClean="0"/>
              <a:t>Vz</a:t>
            </a:r>
            <a:r>
              <a:rPr lang="cs-CZ" sz="2800" dirty="0" smtClean="0"/>
              <a:t> (vertikální </a:t>
            </a:r>
            <a:r>
              <a:rPr lang="cs-CZ" sz="2800" dirty="0"/>
              <a:t>nebo zenitový </a:t>
            </a:r>
            <a:r>
              <a:rPr lang="cs-CZ" sz="2800" dirty="0" smtClean="0"/>
              <a:t>úhel)</a:t>
            </a:r>
            <a:endParaRPr lang="cs-CZ" sz="2800" dirty="0"/>
          </a:p>
          <a:p>
            <a:pPr marL="342900" indent="-342900"/>
            <a:r>
              <a:rPr lang="cs-CZ" sz="2800" dirty="0" smtClean="0"/>
              <a:t>- Dalekohled se proloží </a:t>
            </a:r>
            <a:r>
              <a:rPr lang="cs-CZ" sz="2800" dirty="0"/>
              <a:t>dalekohled do II. polohy, </a:t>
            </a:r>
            <a:r>
              <a:rPr lang="cs-CZ" sz="2800" dirty="0" smtClean="0"/>
              <a:t>zacílí se a odečte se hodnota </a:t>
            </a:r>
            <a:r>
              <a:rPr lang="cs-CZ" sz="2800" dirty="0"/>
              <a:t>zenitového úhlu.</a:t>
            </a:r>
          </a:p>
          <a:p>
            <a:pPr marL="342900" indent="-342900"/>
            <a:r>
              <a:rPr lang="cs-CZ" sz="2800" dirty="0" smtClean="0"/>
              <a:t>- Vypočte se indexová chyba </a:t>
            </a:r>
            <a:r>
              <a:rPr lang="cs-CZ" sz="2800" dirty="0"/>
              <a:t>	</a:t>
            </a:r>
          </a:p>
          <a:p>
            <a:pPr marL="342900" indent="-342900"/>
            <a:r>
              <a:rPr lang="cs-CZ" sz="2800" dirty="0" smtClean="0"/>
              <a:t>  Platí</a:t>
            </a:r>
            <a:r>
              <a:rPr lang="cs-CZ" sz="2800" dirty="0"/>
              <a:t>:	</a:t>
            </a:r>
            <a:r>
              <a:rPr lang="cs-CZ" sz="2800" dirty="0" err="1"/>
              <a:t>zI</a:t>
            </a:r>
            <a:r>
              <a:rPr lang="cs-CZ" sz="2800" dirty="0"/>
              <a:t> + </a:t>
            </a:r>
            <a:r>
              <a:rPr lang="cs-CZ" sz="2800" dirty="0" err="1"/>
              <a:t>zII</a:t>
            </a:r>
            <a:r>
              <a:rPr lang="cs-CZ" sz="2800" dirty="0"/>
              <a:t> = 400g</a:t>
            </a:r>
          </a:p>
          <a:p>
            <a:pPr marL="342900" indent="-342900"/>
            <a:r>
              <a:rPr lang="cs-CZ" sz="2800" dirty="0" smtClean="0"/>
              <a:t>  Výpočet </a:t>
            </a:r>
            <a:r>
              <a:rPr lang="cs-CZ" sz="2800" dirty="0"/>
              <a:t>indexové chyby:	i = 400g – (</a:t>
            </a:r>
            <a:r>
              <a:rPr lang="cs-CZ" sz="2800" dirty="0" err="1"/>
              <a:t>zI</a:t>
            </a:r>
            <a:r>
              <a:rPr lang="cs-CZ" sz="2800" dirty="0"/>
              <a:t> + </a:t>
            </a:r>
            <a:r>
              <a:rPr lang="cs-CZ" sz="2800" dirty="0" err="1"/>
              <a:t>zII</a:t>
            </a:r>
            <a:r>
              <a:rPr lang="cs-CZ" sz="2800" dirty="0"/>
              <a:t>) / 2	</a:t>
            </a:r>
          </a:p>
          <a:p>
            <a:pPr marL="342900" indent="-342900"/>
            <a:r>
              <a:rPr lang="cs-CZ" sz="2800" dirty="0" smtClean="0"/>
              <a:t>   z </a:t>
            </a:r>
            <a:r>
              <a:rPr lang="cs-CZ" sz="2800" dirty="0"/>
              <a:t>= </a:t>
            </a:r>
            <a:r>
              <a:rPr lang="cs-CZ" sz="2800" dirty="0" err="1"/>
              <a:t>zI</a:t>
            </a:r>
            <a:r>
              <a:rPr lang="cs-CZ" sz="2800" dirty="0"/>
              <a:t> + i</a:t>
            </a:r>
            <a:endParaRPr lang="cs-CZ" sz="28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21432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smtClean="0">
                <a:solidFill>
                  <a:schemeClr val="tx2"/>
                </a:solidFill>
              </a:rPr>
              <a:t>1. Míra oblouková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míra oblouková - úhel se zde značí obecně </a:t>
            </a:r>
            <a:r>
              <a:rPr lang="cs-CZ" b="1" dirty="0" err="1">
                <a:solidFill>
                  <a:schemeClr val="tx2"/>
                </a:solidFill>
              </a:rPr>
              <a:t>arc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el-GR" b="1" dirty="0">
                <a:solidFill>
                  <a:schemeClr val="tx2"/>
                </a:solidFill>
              </a:rPr>
              <a:t>α</a:t>
            </a:r>
            <a:r>
              <a:rPr lang="el-GR" dirty="0"/>
              <a:t> </a:t>
            </a:r>
            <a:r>
              <a:rPr lang="cs-CZ" dirty="0"/>
              <a:t>a vyjadřuje se délkou oblouku </a:t>
            </a:r>
            <a:r>
              <a:rPr lang="cs-CZ" dirty="0" smtClean="0"/>
              <a:t>kružnice o </a:t>
            </a:r>
            <a:r>
              <a:rPr lang="cs-CZ" dirty="0"/>
              <a:t>jednotkovém poloměru (r = 1). Plnému úhlu odpovídá hodnota </a:t>
            </a:r>
            <a:r>
              <a:rPr lang="cs-CZ" dirty="0" smtClean="0"/>
              <a:t>2</a:t>
            </a:r>
            <a:r>
              <a:rPr lang="el-GR" dirty="0" smtClean="0"/>
              <a:t>π</a:t>
            </a:r>
            <a:r>
              <a:rPr lang="cs-CZ" dirty="0" smtClean="0"/>
              <a:t> , přímému </a:t>
            </a:r>
            <a:r>
              <a:rPr lang="el-GR" dirty="0" smtClean="0"/>
              <a:t>π</a:t>
            </a:r>
            <a:r>
              <a:rPr lang="cs-CZ" dirty="0" smtClean="0"/>
              <a:t> , pravému </a:t>
            </a:r>
            <a:r>
              <a:rPr lang="el-GR" dirty="0" smtClean="0"/>
              <a:t>π</a:t>
            </a:r>
            <a:r>
              <a:rPr lang="cs-CZ" dirty="0" smtClean="0"/>
              <a:t>/2</a:t>
            </a:r>
            <a:endParaRPr lang="el-G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Znamená to, že kterýkoliv úhel můžeme vyjádřit jako funkci oblouku.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Obecně platí </a:t>
            </a:r>
            <a:r>
              <a:rPr lang="cs-CZ" b="1" dirty="0" err="1">
                <a:solidFill>
                  <a:schemeClr val="tx2"/>
                </a:solidFill>
              </a:rPr>
              <a:t>arc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el-GR" b="1" dirty="0">
                <a:solidFill>
                  <a:schemeClr val="tx2"/>
                </a:solidFill>
              </a:rPr>
              <a:t>α </a:t>
            </a:r>
            <a:r>
              <a:rPr lang="el-GR" b="1" dirty="0" smtClean="0">
                <a:solidFill>
                  <a:schemeClr val="tx2"/>
                </a:solidFill>
              </a:rPr>
              <a:t>=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i="1" dirty="0" smtClean="0">
                <a:solidFill>
                  <a:schemeClr val="tx2"/>
                </a:solidFill>
              </a:rPr>
              <a:t>s/r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/>
              <a:t>s </a:t>
            </a:r>
            <a:r>
              <a:rPr lang="cs-CZ" dirty="0"/>
              <a:t>…… délka oblouku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/>
              <a:t>r </a:t>
            </a:r>
            <a:r>
              <a:rPr lang="cs-CZ" dirty="0"/>
              <a:t>…… </a:t>
            </a:r>
            <a:r>
              <a:rPr lang="cs-CZ" dirty="0" smtClean="0"/>
              <a:t>poloměr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Úhlovou jednotkou je </a:t>
            </a:r>
            <a:r>
              <a:rPr lang="cs-CZ" u="sng" dirty="0" smtClean="0"/>
              <a:t>radián</a:t>
            </a:r>
            <a:r>
              <a:rPr lang="cs-CZ" dirty="0" smtClean="0"/>
              <a:t> (bezrozměrná veličina</a:t>
            </a:r>
            <a:r>
              <a:rPr lang="cs-CZ" dirty="0" smtClean="0"/>
              <a:t>)</a:t>
            </a:r>
          </a:p>
          <a:p>
            <a:pPr>
              <a:defRPr/>
            </a:pPr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cs.wikipedia.org/wiki/Radi%C3%A1n</a:t>
            </a:r>
            <a:endParaRPr lang="cs-CZ" dirty="0" smtClean="0"/>
          </a:p>
          <a:p>
            <a:pPr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976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smtClean="0">
                <a:solidFill>
                  <a:schemeClr val="tx2"/>
                </a:solidFill>
              </a:rPr>
              <a:t>2. Míra stupňová šedesátinná</a:t>
            </a:r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112568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míra stupňová - šedesátinná (sexagesimální)</a:t>
            </a:r>
          </a:p>
          <a:p>
            <a:r>
              <a:rPr lang="cs-CZ" dirty="0" smtClean="0"/>
              <a:t>plný úhel je 360°, přímý 180°, pravý 90°</a:t>
            </a:r>
          </a:p>
          <a:p>
            <a:pPr marL="0" indent="0">
              <a:buNone/>
            </a:pPr>
            <a:r>
              <a:rPr lang="cs-CZ" dirty="0" smtClean="0"/>
              <a:t>Úhlovou jednotkou je </a:t>
            </a:r>
            <a:r>
              <a:rPr lang="cs-CZ" u="sng" dirty="0" smtClean="0"/>
              <a:t>stupeň</a:t>
            </a:r>
            <a:r>
              <a:rPr lang="cs-CZ" dirty="0" smtClean="0"/>
              <a:t> (šedesátinný), který se dále dělí na </a:t>
            </a:r>
            <a:r>
              <a:rPr lang="cs-CZ" u="sng" dirty="0" smtClean="0"/>
              <a:t>minuty</a:t>
            </a:r>
            <a:r>
              <a:rPr lang="cs-CZ" dirty="0" smtClean="0"/>
              <a:t> a </a:t>
            </a:r>
            <a:r>
              <a:rPr lang="cs-CZ" u="sng" dirty="0" smtClean="0"/>
              <a:t>vteřiny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1° = 60΄ = 3 600΄΄</a:t>
            </a:r>
            <a:r>
              <a:rPr lang="cs-CZ" dirty="0" smtClean="0"/>
              <a:t> , 1</a:t>
            </a:r>
            <a:r>
              <a:rPr lang="el-GR" dirty="0" smtClean="0"/>
              <a:t>΄</a:t>
            </a:r>
            <a:r>
              <a:rPr lang="cs-CZ" dirty="0" smtClean="0"/>
              <a:t> =  </a:t>
            </a:r>
            <a:r>
              <a:rPr lang="el-GR" dirty="0" smtClean="0"/>
              <a:t>60΄΄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vteřiny dále již mají desetinné dělení</a:t>
            </a:r>
          </a:p>
          <a:p>
            <a:pPr marL="0" indent="0">
              <a:buNone/>
            </a:pPr>
            <a:r>
              <a:rPr lang="cs-CZ" dirty="0" smtClean="0"/>
              <a:t>(převodní jednotkou jsou </a:t>
            </a:r>
            <a:r>
              <a:rPr lang="cs-CZ" u="sng" dirty="0" smtClean="0"/>
              <a:t>DEG</a:t>
            </a:r>
            <a:r>
              <a:rPr lang="cs-CZ" dirty="0" smtClean="0"/>
              <a:t> – stupně s desetinným dělením, př.: 15</a:t>
            </a:r>
            <a:r>
              <a:rPr lang="el-GR" dirty="0" smtClean="0"/>
              <a:t>°</a:t>
            </a:r>
            <a:r>
              <a:rPr lang="cs-CZ" dirty="0" smtClean="0"/>
              <a:t>30</a:t>
            </a:r>
            <a:r>
              <a:rPr lang="el-GR" dirty="0" smtClean="0"/>
              <a:t>΄</a:t>
            </a:r>
            <a:r>
              <a:rPr lang="cs-CZ" dirty="0" smtClean="0"/>
              <a:t> = 15,5</a:t>
            </a:r>
            <a:r>
              <a:rPr lang="el-GR" dirty="0" smtClean="0"/>
              <a:t>°</a:t>
            </a:r>
            <a:r>
              <a:rPr lang="cs-CZ" dirty="0" smtClean="0"/>
              <a:t> např. u kalkulátorů)</a:t>
            </a:r>
          </a:p>
          <a:p>
            <a:pPr marL="0" indent="0">
              <a:buNone/>
            </a:pPr>
            <a:r>
              <a:rPr lang="cs-CZ" sz="2600" dirty="0" smtClean="0"/>
              <a:t>Bod TUBO sítě EPN (ETRF89):</a:t>
            </a:r>
          </a:p>
          <a:p>
            <a:pPr marL="0" indent="0">
              <a:buNone/>
            </a:pPr>
            <a:r>
              <a:rPr lang="pt-BR" sz="2600" i="1" dirty="0" smtClean="0"/>
              <a:t>B = 49° 12' 21,21004" N</a:t>
            </a:r>
            <a:r>
              <a:rPr lang="cs-CZ" sz="2600" i="1" dirty="0" smtClean="0"/>
              <a:t>, L = 16° 35' 34,20399" E</a:t>
            </a:r>
            <a:endParaRPr lang="el-GR" sz="26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7810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smtClean="0">
                <a:solidFill>
                  <a:schemeClr val="tx2"/>
                </a:solidFill>
              </a:rPr>
              <a:t>3. Míra stupňová - setinná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2"/>
                </a:solidFill>
              </a:rPr>
              <a:t>míra stupňová - setinná (centesimální)</a:t>
            </a:r>
          </a:p>
          <a:p>
            <a:pPr>
              <a:defRPr/>
            </a:pPr>
            <a:r>
              <a:rPr lang="cs-CZ" dirty="0"/>
              <a:t>Úhlovou Jednotkou 1</a:t>
            </a:r>
            <a:r>
              <a:rPr lang="cs-CZ" baseline="30000" dirty="0"/>
              <a:t>g</a:t>
            </a:r>
            <a:r>
              <a:rPr lang="cs-CZ" dirty="0"/>
              <a:t> </a:t>
            </a:r>
            <a:r>
              <a:rPr lang="cs-CZ" u="sng" dirty="0" err="1"/>
              <a:t>gon</a:t>
            </a:r>
            <a:r>
              <a:rPr lang="cs-CZ" dirty="0"/>
              <a:t> </a:t>
            </a:r>
            <a:r>
              <a:rPr lang="cs-CZ" dirty="0" smtClean="0"/>
              <a:t>(starší označení grad</a:t>
            </a:r>
            <a:r>
              <a:rPr lang="cs-CZ" dirty="0"/>
              <a:t>)</a:t>
            </a:r>
          </a:p>
          <a:p>
            <a:pPr>
              <a:defRPr/>
            </a:pPr>
            <a:r>
              <a:rPr lang="cs-CZ" dirty="0" smtClean="0"/>
              <a:t>plný </a:t>
            </a:r>
            <a:r>
              <a:rPr lang="cs-CZ" dirty="0"/>
              <a:t>úhel </a:t>
            </a:r>
            <a:r>
              <a:rPr lang="cs-CZ" dirty="0" smtClean="0"/>
              <a:t>je 400</a:t>
            </a:r>
            <a:r>
              <a:rPr lang="cs-CZ" baseline="30000" dirty="0" smtClean="0"/>
              <a:t>g</a:t>
            </a:r>
            <a:r>
              <a:rPr lang="cs-CZ" dirty="0" smtClean="0"/>
              <a:t> , přímý 200</a:t>
            </a:r>
            <a:r>
              <a:rPr lang="cs-CZ" baseline="30000" dirty="0" smtClean="0"/>
              <a:t>g </a:t>
            </a:r>
            <a:r>
              <a:rPr lang="cs-CZ" dirty="0" smtClean="0"/>
              <a:t>, pravý 100</a:t>
            </a:r>
            <a:r>
              <a:rPr lang="cs-CZ" baseline="30000" dirty="0" smtClean="0"/>
              <a:t>g </a:t>
            </a:r>
            <a:endParaRPr lang="cs-CZ" baseline="30000" dirty="0"/>
          </a:p>
          <a:p>
            <a:pPr>
              <a:defRPr/>
            </a:pPr>
            <a:r>
              <a:rPr lang="cs-CZ" u="sng" dirty="0" err="1" smtClean="0"/>
              <a:t>miligon</a:t>
            </a:r>
            <a:r>
              <a:rPr lang="cs-CZ" dirty="0" smtClean="0"/>
              <a:t>  1</a:t>
            </a:r>
            <a:r>
              <a:rPr lang="cs-CZ" baseline="30000" dirty="0" smtClean="0"/>
              <a:t>mg </a:t>
            </a:r>
            <a:r>
              <a:rPr lang="cs-CZ" dirty="0" smtClean="0"/>
              <a:t> = 0,001</a:t>
            </a:r>
            <a:r>
              <a:rPr lang="cs-CZ" baseline="30000" dirty="0" smtClean="0"/>
              <a:t>g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/>
              <a:t>setinná </a:t>
            </a:r>
            <a:r>
              <a:rPr lang="cs-CZ" u="sng" dirty="0"/>
              <a:t>minuta</a:t>
            </a:r>
            <a:r>
              <a:rPr lang="cs-CZ" dirty="0"/>
              <a:t> </a:t>
            </a:r>
            <a:r>
              <a:rPr lang="cs-CZ" dirty="0" smtClean="0"/>
              <a:t>1</a:t>
            </a:r>
            <a:r>
              <a:rPr lang="cs-CZ" baseline="30000" dirty="0" smtClean="0"/>
              <a:t>c </a:t>
            </a:r>
            <a:r>
              <a:rPr lang="cs-CZ" dirty="0" smtClean="0"/>
              <a:t> = 0,01</a:t>
            </a:r>
            <a:r>
              <a:rPr lang="cs-CZ" baseline="30000" dirty="0" smtClean="0"/>
              <a:t>g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/>
              <a:t>setinná </a:t>
            </a:r>
            <a:r>
              <a:rPr lang="cs-CZ" u="sng" dirty="0" smtClean="0"/>
              <a:t>vteřina</a:t>
            </a:r>
            <a:r>
              <a:rPr lang="cs-CZ" dirty="0" smtClean="0"/>
              <a:t> 1</a:t>
            </a:r>
            <a:r>
              <a:rPr lang="cs-CZ" baseline="30000" dirty="0" smtClean="0"/>
              <a:t>cc  </a:t>
            </a:r>
            <a:r>
              <a:rPr lang="cs-CZ" dirty="0" smtClean="0"/>
              <a:t>= 0,01</a:t>
            </a:r>
            <a:r>
              <a:rPr lang="cs-CZ" baseline="30000" dirty="0"/>
              <a:t>c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smtClean="0"/>
              <a:t> 0,0001</a:t>
            </a:r>
            <a:r>
              <a:rPr lang="cs-CZ" baseline="30000" dirty="0" smtClean="0"/>
              <a:t>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787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smtClean="0">
                <a:solidFill>
                  <a:schemeClr val="tx2"/>
                </a:solidFill>
              </a:rPr>
              <a:t>Převody úhlových měr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 rtlCol="0">
            <a:noAutofit/>
          </a:bodyPr>
          <a:lstStyle/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pt-BR" b="1" u="sng" dirty="0" smtClean="0">
                <a:solidFill>
                  <a:schemeClr val="tx2"/>
                </a:solidFill>
              </a:rPr>
              <a:t>vztah </a:t>
            </a:r>
            <a:r>
              <a:rPr lang="pt-BR" b="1" u="sng" dirty="0">
                <a:solidFill>
                  <a:schemeClr val="tx2"/>
                </a:solidFill>
              </a:rPr>
              <a:t>mezi mírou obloukovou a </a:t>
            </a:r>
            <a:r>
              <a:rPr lang="pt-BR" b="1" u="sng" dirty="0" smtClean="0">
                <a:solidFill>
                  <a:schemeClr val="tx2"/>
                </a:solidFill>
              </a:rPr>
              <a:t>stupňovou</a:t>
            </a:r>
            <a:endParaRPr lang="cs-CZ" b="1" u="sng" dirty="0" smtClean="0">
              <a:solidFill>
                <a:schemeClr val="tx2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pt-BR" b="1" u="sng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 smtClean="0"/>
              <a:t>arc</a:t>
            </a:r>
            <a:r>
              <a:rPr lang="cs-CZ" i="1" dirty="0" smtClean="0"/>
              <a:t> </a:t>
            </a:r>
            <a:r>
              <a:rPr lang="el-GR" dirty="0" smtClean="0"/>
              <a:t>α</a:t>
            </a:r>
            <a:r>
              <a:rPr lang="cs-CZ" dirty="0" smtClean="0"/>
              <a:t>/</a:t>
            </a:r>
            <a:r>
              <a:rPr lang="el-GR" dirty="0" smtClean="0"/>
              <a:t> α</a:t>
            </a:r>
            <a:r>
              <a:rPr lang="cs-CZ" dirty="0" smtClean="0"/>
              <a:t>° = </a:t>
            </a:r>
            <a:r>
              <a:rPr lang="el-GR" dirty="0" smtClean="0"/>
              <a:t>2π</a:t>
            </a:r>
            <a:r>
              <a:rPr lang="cs-CZ" dirty="0" smtClean="0"/>
              <a:t> /360</a:t>
            </a:r>
            <a:r>
              <a:rPr lang="el-GR" dirty="0" smtClean="0"/>
              <a:t>°</a:t>
            </a:r>
            <a:r>
              <a:rPr lang="cs-CZ" dirty="0" smtClean="0"/>
              <a:t>    </a:t>
            </a:r>
            <a:r>
              <a:rPr lang="cs-CZ" i="1" dirty="0" err="1" smtClean="0"/>
              <a:t>arc</a:t>
            </a:r>
            <a:r>
              <a:rPr lang="cs-CZ" i="1" dirty="0" smtClean="0"/>
              <a:t> </a:t>
            </a:r>
            <a:r>
              <a:rPr lang="el-GR" dirty="0" smtClean="0"/>
              <a:t>α</a:t>
            </a:r>
            <a:r>
              <a:rPr lang="cs-CZ" dirty="0" smtClean="0"/>
              <a:t> = (</a:t>
            </a:r>
            <a:r>
              <a:rPr lang="el-GR" dirty="0" smtClean="0"/>
              <a:t>2π</a:t>
            </a:r>
            <a:r>
              <a:rPr lang="cs-CZ" dirty="0" smtClean="0"/>
              <a:t> / 360°) . </a:t>
            </a:r>
            <a:r>
              <a:rPr lang="el-GR" dirty="0" smtClean="0"/>
              <a:t>α°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                                            </a:t>
            </a:r>
            <a:r>
              <a:rPr lang="el-GR" dirty="0" smtClean="0"/>
              <a:t>α </a:t>
            </a:r>
            <a:r>
              <a:rPr lang="el-GR" dirty="0"/>
              <a:t>° </a:t>
            </a:r>
            <a:r>
              <a:rPr lang="el-GR" dirty="0" smtClean="0"/>
              <a:t>=</a:t>
            </a:r>
            <a:r>
              <a:rPr lang="cs-CZ" dirty="0" smtClean="0"/>
              <a:t> (360° / 2</a:t>
            </a:r>
            <a:r>
              <a:rPr lang="el-GR" dirty="0" smtClean="0"/>
              <a:t>π</a:t>
            </a:r>
            <a:r>
              <a:rPr lang="cs-CZ" dirty="0" smtClean="0"/>
              <a:t>) . </a:t>
            </a:r>
            <a:r>
              <a:rPr lang="cs-CZ" i="1" dirty="0" err="1" smtClean="0"/>
              <a:t>arc</a:t>
            </a:r>
            <a:r>
              <a:rPr lang="cs-CZ" i="1" dirty="0" smtClean="0"/>
              <a:t> </a:t>
            </a:r>
            <a:r>
              <a:rPr lang="el-GR" dirty="0" smtClean="0"/>
              <a:t>α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radián </a:t>
            </a:r>
            <a:r>
              <a:rPr lang="el-GR" dirty="0"/>
              <a:t>ρ° </a:t>
            </a:r>
            <a:r>
              <a:rPr lang="el-GR" dirty="0" smtClean="0"/>
              <a:t>=</a:t>
            </a:r>
            <a:r>
              <a:rPr lang="cs-CZ" dirty="0" smtClean="0"/>
              <a:t> 180°/</a:t>
            </a:r>
            <a:r>
              <a:rPr lang="el-GR" dirty="0" smtClean="0"/>
              <a:t>π</a:t>
            </a:r>
            <a:r>
              <a:rPr lang="cs-CZ" dirty="0" smtClean="0"/>
              <a:t> = 57,295 779 51°</a:t>
            </a:r>
            <a:endParaRPr lang="el-GR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ρ΄ = 3 437, 746 77</a:t>
            </a:r>
            <a:r>
              <a:rPr lang="el-GR" dirty="0" smtClean="0"/>
              <a:t>΄</a:t>
            </a:r>
            <a:r>
              <a:rPr lang="cs-CZ" dirty="0" smtClean="0"/>
              <a:t>..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/>
              <a:t>ρ΄΄ = 206 264,806</a:t>
            </a:r>
            <a:r>
              <a:rPr lang="el-GR" dirty="0" smtClean="0"/>
              <a:t>΄΄</a:t>
            </a:r>
            <a:r>
              <a:rPr lang="cs-CZ" dirty="0" smtClean="0"/>
              <a:t>..</a:t>
            </a:r>
            <a:endParaRPr lang="el-GR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815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smtClean="0">
                <a:solidFill>
                  <a:schemeClr val="tx2"/>
                </a:solidFill>
              </a:rPr>
              <a:t>Převody úhlových měr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u="sng" dirty="0" smtClean="0">
                <a:solidFill>
                  <a:schemeClr val="tx2"/>
                </a:solidFill>
              </a:rPr>
              <a:t>b) vztah mezi mírou obloukovou a setinnou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 smtClean="0"/>
              <a:t>arc</a:t>
            </a:r>
            <a:r>
              <a:rPr lang="cs-CZ" i="1" dirty="0" smtClean="0"/>
              <a:t> </a:t>
            </a:r>
            <a:r>
              <a:rPr lang="el-GR" dirty="0" smtClean="0"/>
              <a:t>α</a:t>
            </a:r>
            <a:r>
              <a:rPr lang="cs-CZ" dirty="0" smtClean="0"/>
              <a:t> = (</a:t>
            </a:r>
            <a:r>
              <a:rPr lang="el-GR" dirty="0" smtClean="0"/>
              <a:t>π</a:t>
            </a:r>
            <a:r>
              <a:rPr lang="cs-CZ" dirty="0" smtClean="0"/>
              <a:t> / 200</a:t>
            </a:r>
            <a:r>
              <a:rPr lang="cs-CZ" i="1" baseline="30000" dirty="0" smtClean="0"/>
              <a:t>g </a:t>
            </a:r>
            <a:r>
              <a:rPr lang="cs-CZ" dirty="0" smtClean="0"/>
              <a:t>) .</a:t>
            </a:r>
            <a:r>
              <a:rPr lang="el-GR" dirty="0" smtClean="0"/>
              <a:t> α</a:t>
            </a:r>
            <a:r>
              <a:rPr lang="cs-CZ" i="1" baseline="30000" dirty="0" smtClean="0"/>
              <a:t>g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α</a:t>
            </a:r>
            <a:r>
              <a:rPr lang="cs-CZ" i="1" baseline="30000" dirty="0" smtClean="0"/>
              <a:t>g </a:t>
            </a:r>
            <a:r>
              <a:rPr lang="cs-CZ" dirty="0" smtClean="0"/>
              <a:t>=</a:t>
            </a:r>
            <a:r>
              <a:rPr lang="cs-CZ" i="1" dirty="0" smtClean="0"/>
              <a:t> </a:t>
            </a:r>
            <a:r>
              <a:rPr lang="cs-CZ" dirty="0" smtClean="0"/>
              <a:t>(200</a:t>
            </a:r>
            <a:r>
              <a:rPr lang="cs-CZ" i="1" baseline="30000" dirty="0" smtClean="0"/>
              <a:t>g </a:t>
            </a:r>
            <a:r>
              <a:rPr lang="cs-CZ" i="1" dirty="0" smtClean="0"/>
              <a:t>/ </a:t>
            </a:r>
            <a:r>
              <a:rPr lang="el-GR" dirty="0" smtClean="0"/>
              <a:t>π</a:t>
            </a:r>
            <a:r>
              <a:rPr lang="cs-CZ" dirty="0" smtClean="0"/>
              <a:t>) . </a:t>
            </a:r>
            <a:r>
              <a:rPr lang="cs-CZ" i="1" dirty="0" err="1" smtClean="0"/>
              <a:t>arc</a:t>
            </a:r>
            <a:r>
              <a:rPr lang="cs-CZ" i="1" dirty="0" smtClean="0"/>
              <a:t> </a:t>
            </a:r>
            <a:r>
              <a:rPr lang="el-GR" dirty="0" smtClean="0"/>
              <a:t>α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radián </a:t>
            </a:r>
            <a:r>
              <a:rPr lang="el-GR" dirty="0"/>
              <a:t>ρ</a:t>
            </a:r>
            <a:r>
              <a:rPr lang="cs-CZ" i="1" baseline="30000" dirty="0"/>
              <a:t>g</a:t>
            </a:r>
            <a:r>
              <a:rPr lang="cs-CZ" dirty="0"/>
              <a:t> </a:t>
            </a:r>
            <a:r>
              <a:rPr lang="cs-CZ" dirty="0" smtClean="0"/>
              <a:t>= (200</a:t>
            </a:r>
            <a:r>
              <a:rPr lang="cs-CZ" i="1" baseline="30000" dirty="0" smtClean="0"/>
              <a:t>g </a:t>
            </a:r>
            <a:r>
              <a:rPr lang="cs-CZ" i="1" dirty="0" smtClean="0"/>
              <a:t>/ </a:t>
            </a:r>
            <a:r>
              <a:rPr lang="el-GR" dirty="0" smtClean="0"/>
              <a:t>π</a:t>
            </a:r>
            <a:r>
              <a:rPr lang="cs-CZ" dirty="0" smtClean="0"/>
              <a:t>) =   </a:t>
            </a:r>
            <a:r>
              <a:rPr lang="nn-NO" dirty="0" smtClean="0"/>
              <a:t>63,661 977 24</a:t>
            </a:r>
            <a:r>
              <a:rPr lang="nn-NO" i="1" baseline="30000" dirty="0" smtClean="0"/>
              <a:t>g</a:t>
            </a:r>
            <a:endParaRPr lang="cs-CZ" i="1" baseline="30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i="1" dirty="0"/>
              <a:t>ρ</a:t>
            </a:r>
            <a:r>
              <a:rPr lang="cs-CZ" i="1" baseline="30000" dirty="0"/>
              <a:t>c</a:t>
            </a:r>
            <a:r>
              <a:rPr lang="cs-CZ" dirty="0"/>
              <a:t> = 6 366,197 724</a:t>
            </a:r>
            <a:r>
              <a:rPr lang="cs-CZ" i="1" baseline="30000" dirty="0"/>
              <a:t>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i="1" dirty="0"/>
              <a:t>ρ</a:t>
            </a:r>
            <a:r>
              <a:rPr lang="cs-CZ" i="1" baseline="30000" dirty="0"/>
              <a:t>mg</a:t>
            </a:r>
            <a:r>
              <a:rPr lang="cs-CZ" dirty="0"/>
              <a:t> = 63 661,977 </a:t>
            </a:r>
            <a:r>
              <a:rPr lang="cs-CZ" dirty="0" smtClean="0"/>
              <a:t>24</a:t>
            </a:r>
            <a:r>
              <a:rPr lang="cs-CZ" i="1" baseline="30000" dirty="0" smtClean="0"/>
              <a:t>mg </a:t>
            </a:r>
            <a:endParaRPr lang="el-GR" i="1" baseline="30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i="1" dirty="0"/>
              <a:t>ρ</a:t>
            </a:r>
            <a:r>
              <a:rPr lang="cs-CZ" i="1" baseline="30000" dirty="0" err="1"/>
              <a:t>cc</a:t>
            </a:r>
            <a:r>
              <a:rPr lang="cs-CZ" dirty="0"/>
              <a:t> = 636 619,772 4</a:t>
            </a:r>
            <a:r>
              <a:rPr lang="cs-CZ" i="1" baseline="30000" dirty="0"/>
              <a:t>cc</a:t>
            </a:r>
            <a:endParaRPr lang="cs-CZ" i="1" baseline="30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6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1559</Words>
  <Application>Microsoft Office PowerPoint</Application>
  <PresentationFormat>Předvádění na obrazovce (4:3)</PresentationFormat>
  <Paragraphs>305</Paragraphs>
  <Slides>44</Slides>
  <Notes>29</Notes>
  <HiddenSlides>1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7" baseType="lpstr">
      <vt:lpstr>Motiv systému Office</vt:lpstr>
      <vt:lpstr>Rovnice</vt:lpstr>
      <vt:lpstr>Vzorec OpenDocument</vt:lpstr>
      <vt:lpstr>Měření úhlů (směrů)</vt:lpstr>
      <vt:lpstr>Definice</vt:lpstr>
      <vt:lpstr>Snímek 3</vt:lpstr>
      <vt:lpstr>Míry úhlové</vt:lpstr>
      <vt:lpstr>1. Míra oblouková</vt:lpstr>
      <vt:lpstr>2. Míra stupňová šedesátinná</vt:lpstr>
      <vt:lpstr>3. Míra stupňová - setinná</vt:lpstr>
      <vt:lpstr>Převody úhlových měr</vt:lpstr>
      <vt:lpstr>Převody úhlových měr</vt:lpstr>
      <vt:lpstr>Převody úhlových měr</vt:lpstr>
      <vt:lpstr>Měření vodorovných a svislých úhlů</vt:lpstr>
      <vt:lpstr>Směr, vodorovný a svislý úhel</vt:lpstr>
      <vt:lpstr>Pomůcky a přístroje pro měření (vytyčování) úhlů</vt:lpstr>
      <vt:lpstr>Moderní a historická technika</vt:lpstr>
      <vt:lpstr>Snímek 15</vt:lpstr>
      <vt:lpstr>Snímek 16</vt:lpstr>
      <vt:lpstr>Snímek 17</vt:lpstr>
      <vt:lpstr>Snímek 18</vt:lpstr>
      <vt:lpstr>Teodolit – základní součásti</vt:lpstr>
      <vt:lpstr>Snímek 20</vt:lpstr>
      <vt:lpstr>Třínožky (podložky) se stavěcími šrouby </vt:lpstr>
      <vt:lpstr>Schéma dalekohledu a záměrných obrazců teodolitu</vt:lpstr>
      <vt:lpstr>Libely</vt:lpstr>
      <vt:lpstr>Nákres a obrázek krabicové libely </vt:lpstr>
      <vt:lpstr>Nákres a obrázek trubicové libely – slouží k přesné horizontaci teodolitu</vt:lpstr>
      <vt:lpstr>Schéma libely k rektifikaci.</vt:lpstr>
      <vt:lpstr>Mřížkový a koincidenční mikroskop</vt:lpstr>
      <vt:lpstr>Koincidenční mikroskop</vt:lpstr>
      <vt:lpstr>Elektronické čtení - inkrementální metoda</vt:lpstr>
      <vt:lpstr>Elektronický tachymetr a příslušenství</vt:lpstr>
      <vt:lpstr>Osové podmínky teodolitu</vt:lpstr>
      <vt:lpstr>Chyby při měření vodorovných směrů</vt:lpstr>
      <vt:lpstr>Olovnice a optický centrovač</vt:lpstr>
      <vt:lpstr>Centrace teodolitu</vt:lpstr>
      <vt:lpstr>Horizontace. Postup urovnání stroje pomocí stavěcích šroubů třínožky.</vt:lpstr>
      <vt:lpstr>Měření směrů a úhlů</vt:lpstr>
      <vt:lpstr>Měření vodorovného úhlu  (v jedné poloze dalekohledu)</vt:lpstr>
      <vt:lpstr>Postup při měření jednoho úhlu  (ve dvou polohách dalekohledu)</vt:lpstr>
      <vt:lpstr>Schéma měření směrů metodou ve skupinách I. a II. poloha dalekohledu</vt:lpstr>
      <vt:lpstr>Zápisník měření vodorovných směrů</vt:lpstr>
      <vt:lpstr>Měření svislých úhlů</vt:lpstr>
      <vt:lpstr>Měření svislých úhlů (2)</vt:lpstr>
      <vt:lpstr>Chyby měřených svislých úhlů</vt:lpstr>
      <vt:lpstr>Snímek 44</vt:lpstr>
    </vt:vector>
  </TitlesOfParts>
  <Company>VUT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úhlů</dc:title>
  <dc:creator>Josef Weigel</dc:creator>
  <cp:lastModifiedBy>Katka</cp:lastModifiedBy>
  <cp:revision>47</cp:revision>
  <dcterms:created xsi:type="dcterms:W3CDTF">2014-09-30T05:09:03Z</dcterms:created>
  <dcterms:modified xsi:type="dcterms:W3CDTF">2015-03-09T11:47:10Z</dcterms:modified>
</cp:coreProperties>
</file>