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355" r:id="rId2"/>
    <p:sldId id="353" r:id="rId3"/>
    <p:sldId id="597" r:id="rId4"/>
    <p:sldId id="623" r:id="rId5"/>
    <p:sldId id="615" r:id="rId6"/>
    <p:sldId id="614" r:id="rId7"/>
    <p:sldId id="610" r:id="rId8"/>
    <p:sldId id="611" r:id="rId9"/>
    <p:sldId id="616" r:id="rId10"/>
    <p:sldId id="617" r:id="rId11"/>
    <p:sldId id="618" r:id="rId12"/>
    <p:sldId id="619" r:id="rId13"/>
    <p:sldId id="620" r:id="rId14"/>
    <p:sldId id="621" r:id="rId15"/>
    <p:sldId id="622" r:id="rId16"/>
    <p:sldId id="624" r:id="rId17"/>
    <p:sldId id="606" r:id="rId18"/>
    <p:sldId id="598" r:id="rId19"/>
    <p:sldId id="607" r:id="rId20"/>
    <p:sldId id="608" r:id="rId21"/>
    <p:sldId id="609" r:id="rId22"/>
    <p:sldId id="600" r:id="rId23"/>
    <p:sldId id="631" r:id="rId24"/>
    <p:sldId id="601" r:id="rId25"/>
    <p:sldId id="602" r:id="rId26"/>
    <p:sldId id="593" r:id="rId27"/>
    <p:sldId id="603" r:id="rId28"/>
    <p:sldId id="604" r:id="rId29"/>
    <p:sldId id="587" r:id="rId30"/>
    <p:sldId id="580" r:id="rId31"/>
    <p:sldId id="575" r:id="rId32"/>
    <p:sldId id="590" r:id="rId33"/>
    <p:sldId id="634" r:id="rId34"/>
    <p:sldId id="625" r:id="rId35"/>
    <p:sldId id="535" r:id="rId36"/>
    <p:sldId id="626" r:id="rId37"/>
    <p:sldId id="613" r:id="rId38"/>
    <p:sldId id="538" r:id="rId39"/>
    <p:sldId id="539" r:id="rId40"/>
    <p:sldId id="519" r:id="rId41"/>
    <p:sldId id="578" r:id="rId42"/>
    <p:sldId id="632" r:id="rId43"/>
    <p:sldId id="628" r:id="rId44"/>
    <p:sldId id="629" r:id="rId45"/>
    <p:sldId id="644" r:id="rId46"/>
    <p:sldId id="645" r:id="rId47"/>
    <p:sldId id="646" r:id="rId48"/>
    <p:sldId id="647" r:id="rId49"/>
    <p:sldId id="648" r:id="rId50"/>
    <p:sldId id="640" r:id="rId51"/>
    <p:sldId id="641" r:id="rId52"/>
    <p:sldId id="642" r:id="rId53"/>
    <p:sldId id="643" r:id="rId54"/>
    <p:sldId id="627" r:id="rId55"/>
  </p:sldIdLst>
  <p:sldSz cx="9144000" cy="6858000" type="screen4x3"/>
  <p:notesSz cx="6797675" cy="987425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  <a:srgbClr val="99CCFF"/>
    <a:srgbClr val="CC6600"/>
    <a:srgbClr val="993300"/>
    <a:srgbClr val="008000"/>
    <a:srgbClr val="007434"/>
    <a:srgbClr val="FF3300"/>
    <a:srgbClr val="FF9900"/>
    <a:srgbClr val="99FF33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1444" autoAdjust="0"/>
    <p:restoredTop sz="94660"/>
  </p:normalViewPr>
  <p:slideViewPr>
    <p:cSldViewPr>
      <p:cViewPr>
        <p:scale>
          <a:sx n="64" d="100"/>
          <a:sy n="64" d="100"/>
        </p:scale>
        <p:origin x="-108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en-US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en-US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6E390B5-F518-4385-9E0C-2B54DA77143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66379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91063"/>
            <a:ext cx="5438775" cy="444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8950"/>
            <a:ext cx="29464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385E60-D697-42A2-968B-F55C8EC178E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931251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88588FD-AA88-49ED-8001-91C136219A5E}" type="slidenum">
              <a:rPr lang="cs-CZ" altLang="cs-CZ" smtClean="0"/>
              <a:pPr eaLnBrk="1" hangingPunct="1">
                <a:spcBef>
                  <a:spcPct val="0"/>
                </a:spcBef>
              </a:pPr>
              <a:t>46</a:t>
            </a:fld>
            <a:endParaRPr lang="cs-CZ" altLang="cs-CZ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cs-CZ" smtClean="0">
                <a:latin typeface="Arial" pitchFamily="34" charset="0"/>
                <a:cs typeface="Arial" pitchFamily="34" charset="0"/>
              </a:rPr>
              <a:t>The separation between 12C and 13C is not usually this perfect in reality, because organisms are often partially labeled.  So then you see more of a smear between the 12C and 13C bands.  </a:t>
            </a:r>
          </a:p>
          <a:p>
            <a:pPr eaLnBrk="1" hangingPunct="1"/>
            <a:endParaRPr lang="en-US" altLang="cs-CZ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cs-CZ" smtClean="0">
                <a:latin typeface="Arial" pitchFamily="34" charset="0"/>
                <a:cs typeface="Arial" pitchFamily="34" charset="0"/>
              </a:rPr>
              <a:t>Different community analysis methods are used to examine the fractions.  DGGE is very popular and is probably the least expensive.  T-RFLP may be more sensitive but is also complex to run.  After using community analysis to confirm the presence of heavy RNA, then you can taxonomically identify it by either -cutting out and sequencing DGGE bands or –cloning and sequencing the entire heavy fraction.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F98784-FEE3-4ED9-8CCF-1BE17F5C3675}" type="slidenum">
              <a:rPr lang="cs-CZ" altLang="cs-CZ" smtClean="0"/>
              <a:pPr eaLnBrk="1" hangingPunct="1">
                <a:spcBef>
                  <a:spcPct val="0"/>
                </a:spcBef>
              </a:pPr>
              <a:t>47</a:t>
            </a:fld>
            <a:endParaRPr lang="cs-CZ" altLang="cs-CZ" smtClean="0"/>
          </a:p>
        </p:txBody>
      </p:sp>
      <p:sp>
        <p:nvSpPr>
          <p:cNvPr id="101379" name="Rectangle 7"/>
          <p:cNvSpPr txBox="1">
            <a:spLocks noGrp="1" noChangeArrowheads="1"/>
          </p:cNvSpPr>
          <p:nvPr/>
        </p:nvSpPr>
        <p:spPr bwMode="auto">
          <a:xfrm>
            <a:off x="3850443" y="9378824"/>
            <a:ext cx="2945659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4715E6E-02D7-44BC-A29F-C70CDC6CF790}" type="slidenum">
              <a:rPr lang="en-US" altLang="cs-CZ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47</a:t>
            </a:fld>
            <a:endParaRPr lang="en-US" altLang="cs-CZ">
              <a:latin typeface="Calibri" pitchFamily="34" charset="0"/>
            </a:endParaRPr>
          </a:p>
        </p:txBody>
      </p:sp>
      <p:sp>
        <p:nvSpPr>
          <p:cNvPr id="1013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cs-CZ" altLang="cs-CZ" smtClean="0">
                <a:latin typeface="Arial" pitchFamily="34" charset="0"/>
                <a:cs typeface="Arial" pitchFamily="34" charset="0"/>
              </a:rPr>
              <a:t>Tyto analzy-molecular metody dgge, trflp, sekvenovaní nebudu popisovat, jednak byly nekolikarat zmineny v prubehu konf a budu predpokladat ye vsichni o nich  maji alespon pribliynou predatavu.  Delali jsme analyzy houboveho i bakterialniho spolecenstva, krome CO2 a delta 13 prezentovane vysledky se týkají hub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mtClean="0">
                <a:latin typeface="Arial" pitchFamily="34" charset="0"/>
                <a:cs typeface="Arial" pitchFamily="34" charset="0"/>
              </a:rPr>
              <a:t>Culture independent;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cs-CZ" smtClean="0">
                <a:latin typeface="Arial" pitchFamily="34" charset="0"/>
                <a:cs typeface="Arial" pitchFamily="34" charset="0"/>
              </a:rPr>
              <a:t>Soil DNA extractions: Fast DNA Spin Kit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 for soil from</a:t>
            </a:r>
            <a:r>
              <a:rPr lang="en-US" altLang="cs-CZ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MPBio</a:t>
            </a:r>
            <a:endParaRPr lang="en-US" altLang="cs-CZ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cs-CZ" smtClean="0">
                <a:latin typeface="Arial" pitchFamily="34" charset="0"/>
                <a:cs typeface="Arial" pitchFamily="34" charset="0"/>
              </a:rPr>
              <a:t>Bacteria-1108F and 1132R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 (qPCR)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mtClean="0">
                <a:latin typeface="Arial" pitchFamily="34" charset="0"/>
                <a:cs typeface="Arial" pitchFamily="34" charset="0"/>
              </a:rPr>
              <a:t>T-RFLP: </a:t>
            </a:r>
            <a:r>
              <a:rPr lang="en-US" altLang="cs-CZ" smtClean="0">
                <a:latin typeface="Arial" pitchFamily="34" charset="0"/>
                <a:cs typeface="Arial" pitchFamily="34" charset="0"/>
              </a:rPr>
              <a:t>Bacteria-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16Seu</a:t>
            </a:r>
            <a:r>
              <a:rPr lang="en-US" altLang="cs-CZ" smtClean="0">
                <a:latin typeface="Arial" pitchFamily="34" charset="0"/>
                <a:cs typeface="Arial" pitchFamily="34" charset="0"/>
              </a:rPr>
              <a:t>27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altLang="cs-CZ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HEX</a:t>
            </a:r>
            <a:r>
              <a:rPr lang="en-US" altLang="cs-CZ" smtClean="0">
                <a:latin typeface="Arial" pitchFamily="34" charset="0"/>
                <a:cs typeface="Arial" pitchFamily="34" charset="0"/>
              </a:rPr>
              <a:t> and 1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4</a:t>
            </a:r>
            <a:r>
              <a:rPr lang="en-US" altLang="cs-CZ" smtClean="0">
                <a:latin typeface="Arial" pitchFamily="34" charset="0"/>
                <a:cs typeface="Arial" pitchFamily="34" charset="0"/>
              </a:rPr>
              <a:t>92R</a:t>
            </a:r>
          </a:p>
          <a:p>
            <a:pPr eaLnBrk="1" hangingPunct="1">
              <a:spcBef>
                <a:spcPct val="0"/>
              </a:spcBef>
            </a:pPr>
            <a:r>
              <a:rPr lang="en-US" altLang="cs-CZ" smtClean="0">
                <a:latin typeface="Arial" pitchFamily="34" charset="0"/>
                <a:cs typeface="Arial" pitchFamily="34" charset="0"/>
              </a:rPr>
              <a:t>Fungi-ITS1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altLang="cs-CZ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HEX</a:t>
            </a:r>
            <a:r>
              <a:rPr lang="en-US" altLang="cs-CZ" smtClean="0">
                <a:latin typeface="Arial" pitchFamily="34" charset="0"/>
                <a:cs typeface="Arial" pitchFamily="34" charset="0"/>
              </a:rPr>
              <a:t> and ITS4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-FAM</a:t>
            </a:r>
            <a:endParaRPr lang="en-US" altLang="cs-CZ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n-US" altLang="cs-CZ" smtClean="0">
                <a:latin typeface="Arial" pitchFamily="34" charset="0"/>
                <a:cs typeface="Arial" pitchFamily="34" charset="0"/>
              </a:rPr>
              <a:t>Primers: </a:t>
            </a:r>
          </a:p>
          <a:p>
            <a:pPr eaLnBrk="1" hangingPunct="1"/>
            <a:r>
              <a:rPr lang="en-US" altLang="cs-CZ" smtClean="0">
                <a:latin typeface="Arial" pitchFamily="34" charset="0"/>
                <a:cs typeface="Arial" pitchFamily="34" charset="0"/>
              </a:rPr>
              <a:t>Fungi ITS1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altLang="cs-CZ" smtClean="0">
                <a:latin typeface="Arial" pitchFamily="34" charset="0"/>
                <a:cs typeface="Arial" pitchFamily="34" charset="0"/>
              </a:rPr>
              <a:t> and </a:t>
            </a:r>
            <a:r>
              <a:rPr lang="cs-CZ" altLang="cs-CZ" smtClean="0">
                <a:latin typeface="Arial" pitchFamily="34" charset="0"/>
                <a:cs typeface="Arial" pitchFamily="34" charset="0"/>
              </a:rPr>
              <a:t>ITS2*</a:t>
            </a:r>
          </a:p>
          <a:p>
            <a:pPr eaLnBrk="1" hangingPunct="1">
              <a:spcBef>
                <a:spcPct val="0"/>
              </a:spcBef>
            </a:pPr>
            <a:endParaRPr lang="en-US" altLang="cs-CZ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D64F484-65E1-4601-B693-87C45CD6F8B4}" type="slidenum">
              <a:rPr lang="cs-CZ" altLang="cs-CZ" smtClean="0"/>
              <a:pPr eaLnBrk="1" hangingPunct="1">
                <a:spcBef>
                  <a:spcPct val="0"/>
                </a:spcBef>
              </a:pPr>
              <a:t>49</a:t>
            </a:fld>
            <a:endParaRPr lang="cs-CZ" altLang="cs-CZ" smtClean="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F2F4AF-228D-4C57-9610-9C20EAA4CAF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3380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E7D915-2F4A-40C8-97AE-B59D50E6ED0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5028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56F7D-CC01-4FC2-9CE8-617F16E67AA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40444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EAF4D6F-346E-43B2-9E66-4CD3111115B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18941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4E3A2-4620-480B-A1EC-3DEEDD3E200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80619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ED091-08E3-4CF8-80DD-B4BD210ADB5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73804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F43B79-BBC2-418E-B8F4-295174AF0DB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40013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6D70A-E22F-4A8B-A6B6-3FDBC8AB9E05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55994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A95AD-6921-4BE0-85E2-F98FDF3295D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89217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27AEC-3200-4260-864D-6F8590B4A5AC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2009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108CD8-ECE7-4757-8382-B43FA099EBC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22208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FB5A0-D898-45C6-8129-49601837383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50268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C99E70C-BD9A-4A79-88E7-CF1558F1DDC5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51.wmf"/><Relationship Id="rId5" Type="http://schemas.openxmlformats.org/officeDocument/2006/relationships/oleObject" Target="../embeddings/oleObject3.bin"/><Relationship Id="rId10" Type="http://schemas.openxmlformats.org/officeDocument/2006/relationships/image" Target="../media/image50.wmf"/><Relationship Id="rId4" Type="http://schemas.openxmlformats.org/officeDocument/2006/relationships/image" Target="../media/image47.emf"/><Relationship Id="rId9" Type="http://schemas.openxmlformats.org/officeDocument/2006/relationships/image" Target="../media/image49.e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0" y="394210"/>
            <a:ext cx="9144000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altLang="en-US" sz="2800" b="1" dirty="0">
                <a:cs typeface="Arial" charset="0"/>
              </a:rPr>
              <a:t>Microbial activity in the soil and its seasonal </a:t>
            </a:r>
            <a:r>
              <a:rPr lang="en-US" altLang="en-US" sz="2800" b="1" dirty="0" smtClean="0">
                <a:cs typeface="Arial" charset="0"/>
              </a:rPr>
              <a:t>changes</a:t>
            </a:r>
            <a:r>
              <a:rPr lang="cs-CZ" altLang="en-US" sz="2800" b="1" dirty="0" smtClean="0">
                <a:cs typeface="Arial" charset="0"/>
              </a:rPr>
              <a:t>: </a:t>
            </a:r>
            <a:r>
              <a:rPr lang="en-US" altLang="en-US" sz="2800" b="1" dirty="0" smtClean="0">
                <a:cs typeface="Arial" charset="0"/>
              </a:rPr>
              <a:t>The </a:t>
            </a:r>
            <a:r>
              <a:rPr lang="en-US" altLang="en-US" sz="2800" b="1" dirty="0">
                <a:cs typeface="Arial" charset="0"/>
              </a:rPr>
              <a:t>picture provided by metatranscriptomics and </a:t>
            </a:r>
            <a:r>
              <a:rPr lang="en-US" altLang="en-US" sz="2800" b="1" dirty="0" err="1" smtClean="0">
                <a:cs typeface="Arial" charset="0"/>
              </a:rPr>
              <a:t>metaproteomics</a:t>
            </a:r>
            <a:endParaRPr lang="cs-CZ" altLang="en-US" sz="2800" dirty="0">
              <a:cs typeface="Arial" charset="0"/>
            </a:endParaRPr>
          </a:p>
          <a:p>
            <a:pPr algn="ctr"/>
            <a:endParaRPr lang="cs-CZ" altLang="en-US" sz="2400" b="1" dirty="0" smtClean="0">
              <a:cs typeface="Arial" charset="0"/>
            </a:endParaRPr>
          </a:p>
          <a:p>
            <a:pPr algn="ctr"/>
            <a:r>
              <a:rPr lang="cs-CZ" altLang="en-US" sz="2400" b="1" dirty="0" smtClean="0">
                <a:cs typeface="Arial" charset="0"/>
              </a:rPr>
              <a:t> </a:t>
            </a:r>
          </a:p>
          <a:p>
            <a:pPr algn="ctr"/>
            <a:endParaRPr lang="cs-CZ" altLang="en-US" sz="2400" b="1" dirty="0">
              <a:cs typeface="Arial" charset="0"/>
            </a:endParaRPr>
          </a:p>
          <a:p>
            <a:pPr algn="ctr"/>
            <a:endParaRPr lang="cs-CZ" altLang="en-US" sz="2400" b="1" dirty="0">
              <a:cs typeface="Arial" charset="0"/>
            </a:endParaRPr>
          </a:p>
          <a:p>
            <a:pPr algn="ctr"/>
            <a:endParaRPr lang="cs-CZ" altLang="en-US" sz="2400" b="1" dirty="0" smtClean="0">
              <a:cs typeface="Arial" charset="0"/>
            </a:endParaRPr>
          </a:p>
          <a:p>
            <a:pPr algn="ctr"/>
            <a:r>
              <a:rPr lang="cs-CZ" altLang="en-US" sz="2400" b="1" dirty="0" smtClean="0">
                <a:cs typeface="Arial" charset="0"/>
              </a:rPr>
              <a:t>Petr </a:t>
            </a:r>
            <a:r>
              <a:rPr lang="cs-CZ" altLang="en-US" sz="2400" b="1" dirty="0">
                <a:cs typeface="Arial" charset="0"/>
              </a:rPr>
              <a:t>Baldrian</a:t>
            </a:r>
          </a:p>
          <a:p>
            <a:pPr algn="ctr"/>
            <a:endParaRPr lang="cs-CZ" altLang="en-US" sz="2400" dirty="0">
              <a:cs typeface="Arial" charset="0"/>
            </a:endParaRPr>
          </a:p>
          <a:p>
            <a:pPr algn="ctr"/>
            <a:r>
              <a:rPr lang="cs-CZ" altLang="en-US" sz="2400" i="1" dirty="0">
                <a:cs typeface="Arial" charset="0"/>
              </a:rPr>
              <a:t>Institute of </a:t>
            </a:r>
            <a:r>
              <a:rPr lang="cs-CZ" altLang="en-US" sz="2400" i="1" dirty="0" err="1">
                <a:cs typeface="Arial" charset="0"/>
              </a:rPr>
              <a:t>Microbiology</a:t>
            </a:r>
            <a:r>
              <a:rPr lang="cs-CZ" altLang="en-US" sz="2400" i="1" dirty="0">
                <a:cs typeface="Arial" charset="0"/>
              </a:rPr>
              <a:t>, </a:t>
            </a:r>
            <a:r>
              <a:rPr lang="cs-CZ" altLang="en-US" sz="2400" i="1" dirty="0" smtClean="0">
                <a:cs typeface="Arial" charset="0"/>
              </a:rPr>
              <a:t>Prague, Czech Republic</a:t>
            </a:r>
            <a:endParaRPr lang="cs-CZ" altLang="en-US" sz="2400" i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>
                <a:cs typeface="Arial" pitchFamily="34" charset="0"/>
              </a:rPr>
              <a:t>Sample collection and storage</a:t>
            </a:r>
          </a:p>
        </p:txBody>
      </p:sp>
      <p:sp>
        <p:nvSpPr>
          <p:cNvPr id="139267" name="Text Box 3"/>
          <p:cNvSpPr txBox="1">
            <a:spLocks noChangeArrowheads="1"/>
          </p:cNvSpPr>
          <p:nvPr/>
        </p:nvSpPr>
        <p:spPr bwMode="auto">
          <a:xfrm>
            <a:off x="457200" y="914400"/>
            <a:ext cx="8229600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cs-CZ" altLang="cs-CZ" sz="1600"/>
              <a:t>Each study site 64 m</a:t>
            </a:r>
            <a:r>
              <a:rPr lang="cs-CZ" altLang="cs-CZ" sz="1600" baseline="30000"/>
              <a:t>2</a:t>
            </a:r>
          </a:p>
          <a:p>
            <a:pPr eaLnBrk="0" hangingPunct="0"/>
            <a:endParaRPr lang="cs-CZ" altLang="cs-CZ" sz="1600"/>
          </a:p>
          <a:p>
            <a:pPr eaLnBrk="0" hangingPunct="0"/>
            <a:r>
              <a:rPr lang="cs-CZ" altLang="cs-CZ" sz="1600"/>
              <a:t>Eight 4.5 cm soil cores at defined locations, approx. 2.0 m from each other</a:t>
            </a:r>
          </a:p>
          <a:p>
            <a:pPr eaLnBrk="0" hangingPunct="0"/>
            <a:endParaRPr lang="cs-CZ" altLang="cs-CZ" sz="1600"/>
          </a:p>
          <a:p>
            <a:pPr eaLnBrk="0" hangingPunct="0"/>
            <a:r>
              <a:rPr lang="cs-CZ" altLang="cs-CZ" sz="1600"/>
              <a:t>After core collection (within 30 min, on site):</a:t>
            </a:r>
          </a:p>
          <a:p>
            <a:pPr eaLnBrk="0" hangingPunct="0"/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collection of core material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vegetation, roots and mineral soil discarded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litter material and soil organic horizon separated into two composite samples (each containing materials from all cores)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sieving of soil (0.5 mm sieve), cutting of litter (scissors)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aliquoting into tubes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flash-freezing in liquid nitrogen 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/>
            <a:r>
              <a:rPr lang="cs-CZ" altLang="cs-CZ" sz="1600"/>
              <a:t>Storage for transport on dry ice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/>
            <a:r>
              <a:rPr lang="cs-CZ" altLang="cs-CZ" sz="1600"/>
              <a:t>Storage upon arrival at -80 °C</a:t>
            </a:r>
          </a:p>
        </p:txBody>
      </p:sp>
    </p:spTree>
    <p:extLst>
      <p:ext uri="{BB962C8B-B14F-4D97-AF65-F5344CB8AC3E}">
        <p14:creationId xmlns:p14="http://schemas.microsoft.com/office/powerpoint/2010/main" val="23611055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>
                <a:cs typeface="Arial" pitchFamily="34" charset="0"/>
              </a:rPr>
              <a:t>RNA isolation and purification</a:t>
            </a:r>
          </a:p>
        </p:txBody>
      </p:sp>
      <p:sp>
        <p:nvSpPr>
          <p:cNvPr id="138243" name="Text Box 3"/>
          <p:cNvSpPr txBox="1">
            <a:spLocks noChangeArrowheads="1"/>
          </p:cNvSpPr>
          <p:nvPr/>
        </p:nvSpPr>
        <p:spPr bwMode="auto">
          <a:xfrm>
            <a:off x="457200" y="838200"/>
            <a:ext cx="82296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cs-CZ" altLang="cs-CZ" sz="1600"/>
              <a:t>- sample homogenization by mortar and pestle in liquid nitrogen</a:t>
            </a:r>
          </a:p>
          <a:p>
            <a:pPr eaLnBrk="0" hangingPunct="0">
              <a:buFontTx/>
              <a:buChar char="-"/>
            </a:pPr>
            <a:r>
              <a:rPr lang="cs-CZ" altLang="cs-CZ" sz="1600"/>
              <a:t> MoBio RNA PowerSoil Kit used for isolation in combination with Zymo Research OneStep PCR Inhibitor Removal Kit (PVPP removal of humic and fulvic acids)</a:t>
            </a:r>
          </a:p>
          <a:p>
            <a:pPr eaLnBrk="0" hangingPunct="0">
              <a:buFontTx/>
              <a:buChar char="-"/>
            </a:pPr>
            <a:r>
              <a:rPr lang="cs-CZ" altLang="cs-CZ" sz="1600"/>
              <a:t> DNA removal (DNAse)</a:t>
            </a:r>
          </a:p>
          <a:p>
            <a:pPr eaLnBrk="0" hangingPunct="0">
              <a:buFontTx/>
              <a:buChar char="-"/>
            </a:pPr>
            <a:r>
              <a:rPr lang="cs-CZ" altLang="cs-CZ" sz="1600"/>
              <a:t> verification of DNA removal (no PCR amplification of 16S)</a:t>
            </a:r>
          </a:p>
          <a:p>
            <a:pPr eaLnBrk="0" hangingPunct="0">
              <a:buFontTx/>
              <a:buChar char="-"/>
            </a:pPr>
            <a:r>
              <a:rPr lang="cs-CZ" altLang="cs-CZ" sz="1600"/>
              <a:t> check of RNA yield (Qubit)</a:t>
            </a:r>
          </a:p>
          <a:p>
            <a:pPr eaLnBrk="0" hangingPunct="0">
              <a:buFontTx/>
              <a:buChar char="-"/>
            </a:pPr>
            <a:r>
              <a:rPr lang="cs-CZ" altLang="cs-CZ" sz="1600"/>
              <a:t> check of RNA quality (BioAnalyzer)</a:t>
            </a:r>
          </a:p>
          <a:p>
            <a:pPr eaLnBrk="0" hangingPunct="0"/>
            <a:r>
              <a:rPr lang="cs-CZ" altLang="cs-CZ" sz="1600"/>
              <a:t>- storage of isolated total RNA (-80 °C)</a:t>
            </a:r>
          </a:p>
        </p:txBody>
      </p:sp>
      <p:pic>
        <p:nvPicPr>
          <p:cNvPr id="138244" name="Picture 4" descr="4L 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505200"/>
            <a:ext cx="5334000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273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9" name="Picture 5" descr="4L -rR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429000"/>
            <a:ext cx="5334000" cy="320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457200" y="838200"/>
            <a:ext cx="30480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Char char="-"/>
            </a:pPr>
            <a:r>
              <a:rPr lang="cs-CZ" altLang="cs-CZ" sz="1600"/>
              <a:t> use of Epicentre RiboZero kits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to remove both bacterial and eukaryotic rRNA, RiboZero Metabacterial and RiboZero Human/Mouse/Rat kits were combined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efficiency of rRNA removal verified on Bioanalyzer</a:t>
            </a:r>
          </a:p>
        </p:txBody>
      </p:sp>
      <p:sp>
        <p:nvSpPr>
          <p:cNvPr id="180232" name="Rectangle 8"/>
          <p:cNvSpPr>
            <a:spLocks noChangeArrowheads="1"/>
          </p:cNvSpPr>
          <p:nvPr/>
        </p:nvSpPr>
        <p:spPr bwMode="auto">
          <a:xfrm>
            <a:off x="0" y="228600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>
                <a:cs typeface="Arial" pitchFamily="34" charset="0"/>
              </a:rPr>
              <a:t>Removal of ribosomal RNA</a:t>
            </a:r>
          </a:p>
        </p:txBody>
      </p:sp>
      <p:pic>
        <p:nvPicPr>
          <p:cNvPr id="180233" name="Picture 9" descr="4L RN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2400"/>
            <a:ext cx="5334000" cy="32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0234" name="Text Box 10"/>
          <p:cNvSpPr txBox="1">
            <a:spLocks noChangeArrowheads="1"/>
          </p:cNvSpPr>
          <p:nvPr/>
        </p:nvSpPr>
        <p:spPr bwMode="auto">
          <a:xfrm>
            <a:off x="5715000" y="152400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hlink"/>
                </a:solidFill>
              </a:rPr>
              <a:t>16S</a:t>
            </a:r>
          </a:p>
        </p:txBody>
      </p:sp>
      <p:sp>
        <p:nvSpPr>
          <p:cNvPr id="180235" name="Text Box 11"/>
          <p:cNvSpPr txBox="1">
            <a:spLocks noChangeArrowheads="1"/>
          </p:cNvSpPr>
          <p:nvPr/>
        </p:nvSpPr>
        <p:spPr bwMode="auto">
          <a:xfrm>
            <a:off x="5943600" y="1219200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hlink"/>
                </a:solidFill>
              </a:rPr>
              <a:t>18S</a:t>
            </a:r>
          </a:p>
        </p:txBody>
      </p:sp>
      <p:sp>
        <p:nvSpPr>
          <p:cNvPr id="180236" name="Text Box 12"/>
          <p:cNvSpPr txBox="1">
            <a:spLocks noChangeArrowheads="1"/>
          </p:cNvSpPr>
          <p:nvPr/>
        </p:nvSpPr>
        <p:spPr bwMode="auto">
          <a:xfrm>
            <a:off x="6172200" y="1524000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hlink"/>
                </a:solidFill>
              </a:rPr>
              <a:t>28S</a:t>
            </a:r>
          </a:p>
        </p:txBody>
      </p:sp>
      <p:sp>
        <p:nvSpPr>
          <p:cNvPr id="180237" name="Text Box 13"/>
          <p:cNvSpPr txBox="1">
            <a:spLocks noChangeArrowheads="1"/>
          </p:cNvSpPr>
          <p:nvPr/>
        </p:nvSpPr>
        <p:spPr bwMode="auto">
          <a:xfrm>
            <a:off x="6019800" y="4800600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hlink"/>
                </a:solidFill>
              </a:rPr>
              <a:t>28S</a:t>
            </a:r>
          </a:p>
        </p:txBody>
      </p:sp>
      <p:sp>
        <p:nvSpPr>
          <p:cNvPr id="180238" name="Text Box 14"/>
          <p:cNvSpPr txBox="1">
            <a:spLocks noChangeArrowheads="1"/>
          </p:cNvSpPr>
          <p:nvPr/>
        </p:nvSpPr>
        <p:spPr bwMode="auto">
          <a:xfrm>
            <a:off x="5410200" y="4648200"/>
            <a:ext cx="590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hlink"/>
                </a:solidFill>
              </a:rPr>
              <a:t>16S</a:t>
            </a:r>
          </a:p>
        </p:txBody>
      </p:sp>
      <p:sp>
        <p:nvSpPr>
          <p:cNvPr id="180239" name="Line 15"/>
          <p:cNvSpPr>
            <a:spLocks noChangeShapeType="1"/>
          </p:cNvSpPr>
          <p:nvPr/>
        </p:nvSpPr>
        <p:spPr bwMode="auto">
          <a:xfrm>
            <a:off x="5638800" y="4953000"/>
            <a:ext cx="0" cy="228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0240" name="Line 16"/>
          <p:cNvSpPr>
            <a:spLocks noChangeShapeType="1"/>
          </p:cNvSpPr>
          <p:nvPr/>
        </p:nvSpPr>
        <p:spPr bwMode="auto">
          <a:xfrm flipH="1">
            <a:off x="5867400" y="5105400"/>
            <a:ext cx="228600" cy="2286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9478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>
                <a:cs typeface="Arial" pitchFamily="34" charset="0"/>
              </a:rPr>
              <a:t>Library preparation: </a:t>
            </a:r>
            <a:r>
              <a:rPr lang="en-US" altLang="cs-CZ" sz="2000" b="1">
                <a:cs typeface="Arial" pitchFamily="34" charset="0"/>
              </a:rPr>
              <a:t>ScriptSeq™ v2 RNA-Seq Kit</a:t>
            </a:r>
            <a:r>
              <a:rPr lang="cs-CZ" altLang="cs-CZ" sz="2000" b="1">
                <a:cs typeface="Arial" pitchFamily="34" charset="0"/>
              </a:rPr>
              <a:t> (Epicentre)</a:t>
            </a:r>
          </a:p>
        </p:txBody>
      </p:sp>
      <p:pic>
        <p:nvPicPr>
          <p:cNvPr id="309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71513"/>
            <a:ext cx="6248400" cy="603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2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>
            <a:fillRect/>
          </a:stretch>
        </p:blipFill>
        <p:spPr bwMode="auto">
          <a:xfrm>
            <a:off x="5486400" y="4197350"/>
            <a:ext cx="3522663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8345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1L ss cDNA cl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52400"/>
            <a:ext cx="5181600" cy="31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3" name="Picture 5" descr="9 1L illumina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352800"/>
            <a:ext cx="5172075" cy="33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1255" name="Rectangle 7"/>
          <p:cNvSpPr>
            <a:spLocks noChangeArrowheads="1"/>
          </p:cNvSpPr>
          <p:nvPr/>
        </p:nvSpPr>
        <p:spPr bwMode="auto">
          <a:xfrm>
            <a:off x="152400" y="228600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>
                <a:cs typeface="Arial" pitchFamily="34" charset="0"/>
              </a:rPr>
              <a:t>Library preparation</a:t>
            </a:r>
          </a:p>
        </p:txBody>
      </p:sp>
      <p:sp>
        <p:nvSpPr>
          <p:cNvPr id="181256" name="Text Box 8"/>
          <p:cNvSpPr txBox="1">
            <a:spLocks noChangeArrowheads="1"/>
          </p:cNvSpPr>
          <p:nvPr/>
        </p:nvSpPr>
        <p:spPr bwMode="auto">
          <a:xfrm>
            <a:off x="228600" y="838200"/>
            <a:ext cx="3581400" cy="595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buFontTx/>
              <a:buChar char="-"/>
            </a:pPr>
            <a:r>
              <a:rPr lang="cs-CZ" altLang="cs-CZ" sz="1600"/>
              <a:t> RNA fragmentation to get desired size distribution of molecules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cDNA synthesis (reverse transcription); success check by amplification of 16S from cDNA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RNA removal (RNAse treatment)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Illumina adaptor ligation to cDNA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amplification from Illumina adaptors with barcodes for each sample (10-15 cycles)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check of DNA yield and size distribution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removal of short fragments (Agencourt AMPure beads) and long fragments (cut from gel)</a:t>
            </a:r>
          </a:p>
          <a:p>
            <a:pPr eaLnBrk="0" hangingPunct="0">
              <a:buFontTx/>
              <a:buChar char="-"/>
            </a:pPr>
            <a:endParaRPr lang="cs-CZ" altLang="cs-CZ" sz="1600"/>
          </a:p>
          <a:p>
            <a:pPr eaLnBrk="0" hangingPunct="0">
              <a:buFontTx/>
              <a:buChar char="-"/>
            </a:pPr>
            <a:r>
              <a:rPr lang="cs-CZ" altLang="cs-CZ" sz="1600"/>
              <a:t> equimolar combination of samples into one common library</a:t>
            </a:r>
          </a:p>
        </p:txBody>
      </p:sp>
      <p:sp>
        <p:nvSpPr>
          <p:cNvPr id="181257" name="Rectangle 9"/>
          <p:cNvSpPr>
            <a:spLocks noChangeArrowheads="1"/>
          </p:cNvSpPr>
          <p:nvPr/>
        </p:nvSpPr>
        <p:spPr bwMode="auto">
          <a:xfrm>
            <a:off x="4953000" y="1524000"/>
            <a:ext cx="457200" cy="914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81258" name="Text Box 10"/>
          <p:cNvSpPr txBox="1">
            <a:spLocks noChangeArrowheads="1"/>
          </p:cNvSpPr>
          <p:nvPr/>
        </p:nvSpPr>
        <p:spPr bwMode="auto">
          <a:xfrm>
            <a:off x="4876800" y="1066800"/>
            <a:ext cx="2736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rgbClr val="FF0000"/>
                </a:solidFill>
              </a:rPr>
              <a:t>desired size of fragments</a:t>
            </a:r>
          </a:p>
        </p:txBody>
      </p:sp>
      <p:sp>
        <p:nvSpPr>
          <p:cNvPr id="181259" name="Line 11"/>
          <p:cNvSpPr>
            <a:spLocks noChangeShapeType="1"/>
          </p:cNvSpPr>
          <p:nvPr/>
        </p:nvSpPr>
        <p:spPr bwMode="auto">
          <a:xfrm>
            <a:off x="4953000" y="4953000"/>
            <a:ext cx="0" cy="457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60" name="Line 12"/>
          <p:cNvSpPr>
            <a:spLocks noChangeShapeType="1"/>
          </p:cNvSpPr>
          <p:nvPr/>
        </p:nvSpPr>
        <p:spPr bwMode="auto">
          <a:xfrm>
            <a:off x="7543800" y="4343400"/>
            <a:ext cx="0" cy="457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81261" name="Text Box 13"/>
          <p:cNvSpPr txBox="1">
            <a:spLocks noChangeArrowheads="1"/>
          </p:cNvSpPr>
          <p:nvPr/>
        </p:nvSpPr>
        <p:spPr bwMode="auto">
          <a:xfrm>
            <a:off x="4572000" y="45720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hlink"/>
                </a:solidFill>
              </a:rPr>
              <a:t>200 bp</a:t>
            </a:r>
          </a:p>
        </p:txBody>
      </p:sp>
      <p:sp>
        <p:nvSpPr>
          <p:cNvPr id="181262" name="Text Box 14"/>
          <p:cNvSpPr txBox="1">
            <a:spLocks noChangeArrowheads="1"/>
          </p:cNvSpPr>
          <p:nvPr/>
        </p:nvSpPr>
        <p:spPr bwMode="auto">
          <a:xfrm>
            <a:off x="7086600" y="3962400"/>
            <a:ext cx="882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hlink"/>
                </a:solidFill>
              </a:rPr>
              <a:t>650 bp</a:t>
            </a:r>
          </a:p>
        </p:txBody>
      </p:sp>
    </p:spTree>
    <p:extLst>
      <p:ext uri="{BB962C8B-B14F-4D97-AF65-F5344CB8AC3E}">
        <p14:creationId xmlns:p14="http://schemas.microsoft.com/office/powerpoint/2010/main" val="2596037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0" y="228600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>
                <a:cs typeface="Arial" pitchFamily="34" charset="0"/>
              </a:rPr>
              <a:t>Sequencing</a:t>
            </a:r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457200" y="965046"/>
            <a:ext cx="82296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cs-CZ" altLang="cs-CZ" sz="1600" dirty="0" err="1" smtClean="0"/>
              <a:t>Samples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were</a:t>
            </a:r>
            <a:r>
              <a:rPr lang="cs-CZ" altLang="cs-CZ" sz="1600" dirty="0" smtClean="0"/>
              <a:t> sequenced </a:t>
            </a:r>
            <a:r>
              <a:rPr lang="cs-CZ" altLang="cs-CZ" sz="1600" dirty="0"/>
              <a:t>on Illumina </a:t>
            </a:r>
            <a:r>
              <a:rPr lang="cs-CZ" altLang="cs-CZ" sz="1600" dirty="0" err="1"/>
              <a:t>HiSeq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2x150</a:t>
            </a:r>
            <a:r>
              <a:rPr lang="cs-CZ" altLang="cs-CZ" sz="1600" dirty="0"/>
              <a:t> </a:t>
            </a:r>
            <a:r>
              <a:rPr lang="cs-CZ" altLang="cs-CZ" sz="1600" dirty="0" err="1"/>
              <a:t>bases</a:t>
            </a:r>
            <a:r>
              <a:rPr lang="cs-CZ" altLang="cs-CZ" sz="1600" dirty="0"/>
              <a:t> pair-end </a:t>
            </a:r>
            <a:r>
              <a:rPr lang="cs-CZ" altLang="cs-CZ" sz="1600" dirty="0" err="1"/>
              <a:t>reads</a:t>
            </a:r>
            <a:r>
              <a:rPr lang="cs-CZ" altLang="cs-CZ" sz="1600" dirty="0"/>
              <a:t>)</a:t>
            </a:r>
          </a:p>
          <a:p>
            <a:pPr eaLnBrk="0" hangingPunct="0"/>
            <a:endParaRPr lang="cs-CZ" altLang="cs-CZ" sz="1600" dirty="0"/>
          </a:p>
          <a:p>
            <a:pPr eaLnBrk="0" hangingPunct="0"/>
            <a:r>
              <a:rPr lang="cs-CZ" altLang="cs-CZ" sz="1600" dirty="0" err="1"/>
              <a:t>Library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one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lane</a:t>
            </a:r>
            <a:r>
              <a:rPr lang="cs-CZ" altLang="cs-CZ" sz="1600" dirty="0"/>
              <a:t> </a:t>
            </a:r>
            <a:r>
              <a:rPr lang="cs-CZ" altLang="cs-CZ" sz="1600" dirty="0" err="1" smtClean="0"/>
              <a:t>contained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12 </a:t>
            </a:r>
            <a:r>
              <a:rPr lang="cs-CZ" altLang="cs-CZ" sz="1600" dirty="0" err="1"/>
              <a:t>samples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6x</a:t>
            </a:r>
            <a:r>
              <a:rPr lang="cs-CZ" altLang="cs-CZ" sz="1600" dirty="0"/>
              <a:t> sample </a:t>
            </a:r>
            <a:r>
              <a:rPr lang="cs-CZ" altLang="cs-CZ" sz="1600" dirty="0" err="1"/>
              <a:t>from</a:t>
            </a:r>
            <a:r>
              <a:rPr lang="cs-CZ" altLang="cs-CZ" sz="1600" dirty="0"/>
              <a:t> </a:t>
            </a:r>
            <a:r>
              <a:rPr lang="cs-CZ" altLang="cs-CZ" sz="1600" dirty="0" err="1"/>
              <a:t>litter</a:t>
            </a:r>
            <a:r>
              <a:rPr lang="cs-CZ" altLang="cs-CZ" sz="1600" dirty="0"/>
              <a:t> + </a:t>
            </a:r>
            <a:r>
              <a:rPr lang="cs-CZ" altLang="cs-CZ" sz="1600" dirty="0" err="1"/>
              <a:t>6x</a:t>
            </a:r>
            <a:r>
              <a:rPr lang="cs-CZ" altLang="cs-CZ" sz="1600" dirty="0"/>
              <a:t> sample </a:t>
            </a:r>
            <a:r>
              <a:rPr lang="cs-CZ" altLang="cs-CZ" sz="1600" dirty="0" err="1"/>
              <a:t>from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soil</a:t>
            </a:r>
            <a:r>
              <a:rPr lang="cs-CZ" altLang="cs-CZ" sz="1600" dirty="0"/>
              <a:t> – </a:t>
            </a:r>
            <a:r>
              <a:rPr lang="cs-CZ" altLang="cs-CZ" sz="1600" dirty="0" err="1" smtClean="0"/>
              <a:t>summer</a:t>
            </a:r>
            <a:r>
              <a:rPr lang="cs-CZ" altLang="cs-CZ" sz="1600" dirty="0" smtClean="0"/>
              <a:t>); </a:t>
            </a:r>
            <a:r>
              <a:rPr lang="cs-CZ" altLang="cs-CZ" sz="1600" dirty="0" err="1"/>
              <a:t>another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lane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for</a:t>
            </a:r>
            <a:r>
              <a:rPr lang="cs-CZ" altLang="cs-CZ" sz="1600" dirty="0"/>
              <a:t> </a:t>
            </a:r>
            <a:r>
              <a:rPr lang="cs-CZ" altLang="cs-CZ" sz="1600" dirty="0" err="1" smtClean="0"/>
              <a:t>winter</a:t>
            </a:r>
            <a:r>
              <a:rPr lang="cs-CZ" altLang="cs-CZ" sz="1600" dirty="0" smtClean="0"/>
              <a:t> </a:t>
            </a:r>
            <a:r>
              <a:rPr lang="cs-CZ" altLang="cs-CZ" sz="1600" dirty="0" err="1"/>
              <a:t>samples</a:t>
            </a:r>
            <a:endParaRPr lang="cs-CZ" altLang="cs-CZ" sz="1600" dirty="0"/>
          </a:p>
          <a:p>
            <a:pPr eaLnBrk="0" hangingPunct="0"/>
            <a:endParaRPr lang="cs-CZ" altLang="cs-CZ" sz="1600" dirty="0"/>
          </a:p>
          <a:p>
            <a:pPr eaLnBrk="0" hangingPunct="0"/>
            <a:r>
              <a:rPr lang="cs-CZ" altLang="cs-CZ" sz="1600" dirty="0" err="1"/>
              <a:t>Theoretically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one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lane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should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deliver</a:t>
            </a:r>
            <a:r>
              <a:rPr lang="cs-CZ" altLang="cs-CZ" sz="1600" dirty="0"/>
              <a:t> up to 350 </a:t>
            </a:r>
            <a:r>
              <a:rPr lang="cs-CZ" altLang="cs-CZ" sz="1600" dirty="0" err="1"/>
              <a:t>millions</a:t>
            </a:r>
            <a:r>
              <a:rPr lang="cs-CZ" altLang="cs-CZ" sz="1600" dirty="0"/>
              <a:t> pair-end </a:t>
            </a:r>
            <a:r>
              <a:rPr lang="cs-CZ" altLang="cs-CZ" sz="1600" dirty="0" err="1"/>
              <a:t>sequences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some</a:t>
            </a:r>
            <a:r>
              <a:rPr lang="cs-CZ" altLang="cs-CZ" sz="1600" dirty="0"/>
              <a:t> 30 </a:t>
            </a:r>
            <a:r>
              <a:rPr lang="cs-CZ" altLang="cs-CZ" sz="1600" dirty="0" err="1"/>
              <a:t>millions</a:t>
            </a:r>
            <a:r>
              <a:rPr lang="cs-CZ" altLang="cs-CZ" sz="1600" dirty="0"/>
              <a:t> per sample).</a:t>
            </a:r>
          </a:p>
        </p:txBody>
      </p:sp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152400" y="34131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>
                <a:cs typeface="Arial" pitchFamily="34" charset="0"/>
              </a:rPr>
              <a:t>Data analysis and interpretation</a:t>
            </a:r>
          </a:p>
        </p:txBody>
      </p:sp>
      <p:sp>
        <p:nvSpPr>
          <p:cNvPr id="137221" name="Text Box 5"/>
          <p:cNvSpPr txBox="1">
            <a:spLocks noChangeArrowheads="1"/>
          </p:cNvSpPr>
          <p:nvPr/>
        </p:nvSpPr>
        <p:spPr bwMode="auto">
          <a:xfrm>
            <a:off x="457200" y="4200525"/>
            <a:ext cx="82296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cs-CZ" altLang="cs-CZ" sz="1600" dirty="0" smtClean="0"/>
              <a:t>Pair </a:t>
            </a:r>
            <a:r>
              <a:rPr lang="cs-CZ" altLang="cs-CZ" sz="1600" dirty="0"/>
              <a:t>end </a:t>
            </a:r>
            <a:r>
              <a:rPr lang="cs-CZ" altLang="cs-CZ" sz="1600" dirty="0" err="1" smtClean="0"/>
              <a:t>2x</a:t>
            </a:r>
            <a:r>
              <a:rPr lang="cs-CZ" altLang="cs-CZ" sz="1600" dirty="0" smtClean="0"/>
              <a:t> 150-base </a:t>
            </a:r>
            <a:r>
              <a:rPr lang="cs-CZ" altLang="cs-CZ" sz="1600" dirty="0" err="1" smtClean="0"/>
              <a:t>reads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were</a:t>
            </a:r>
            <a:r>
              <a:rPr lang="cs-CZ" altLang="cs-CZ" sz="1600" dirty="0" smtClean="0"/>
              <a:t> </a:t>
            </a:r>
            <a:r>
              <a:rPr lang="cs-CZ" altLang="cs-CZ" sz="1600" dirty="0" err="1"/>
              <a:t>used</a:t>
            </a:r>
            <a:r>
              <a:rPr lang="cs-CZ" altLang="cs-CZ" sz="1600" dirty="0"/>
              <a:t> </a:t>
            </a:r>
            <a:r>
              <a:rPr lang="cs-CZ" altLang="cs-CZ" sz="1600" dirty="0" err="1"/>
              <a:t>for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assembly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of</a:t>
            </a:r>
            <a:r>
              <a:rPr lang="cs-CZ" altLang="cs-CZ" sz="1600" dirty="0"/>
              <a:t> </a:t>
            </a:r>
            <a:r>
              <a:rPr lang="cs-CZ" altLang="cs-CZ" sz="1600" dirty="0" err="1"/>
              <a:t>contigs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scaffolds</a:t>
            </a:r>
            <a:r>
              <a:rPr lang="cs-CZ" altLang="cs-CZ" sz="1600" dirty="0"/>
              <a:t>) – </a:t>
            </a:r>
            <a:r>
              <a:rPr lang="cs-CZ" altLang="cs-CZ" sz="1600" dirty="0" err="1" smtClean="0"/>
              <a:t>assembly</a:t>
            </a:r>
            <a:r>
              <a:rPr lang="cs-CZ" altLang="cs-CZ" sz="1600" dirty="0" smtClean="0"/>
              <a:t> (Velvet) </a:t>
            </a:r>
            <a:r>
              <a:rPr lang="cs-CZ" altLang="cs-CZ" sz="1600" dirty="0" err="1" smtClean="0"/>
              <a:t>performed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externally</a:t>
            </a:r>
            <a:r>
              <a:rPr lang="cs-CZ" altLang="cs-CZ" sz="1600" dirty="0" smtClean="0"/>
              <a:t>, </a:t>
            </a:r>
            <a:r>
              <a:rPr lang="cs-CZ" altLang="cs-CZ" sz="1600" dirty="0" err="1" smtClean="0"/>
              <a:t>we</a:t>
            </a:r>
            <a:r>
              <a:rPr lang="cs-CZ" altLang="cs-CZ" sz="1600" dirty="0" smtClean="0"/>
              <a:t> do not </a:t>
            </a:r>
            <a:r>
              <a:rPr lang="cs-CZ" altLang="cs-CZ" sz="1600" dirty="0" err="1" smtClean="0"/>
              <a:t>have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enough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computing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power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at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the</a:t>
            </a:r>
            <a:r>
              <a:rPr lang="cs-CZ" altLang="cs-CZ" sz="1600" dirty="0" smtClean="0"/>
              <a:t> moment</a:t>
            </a:r>
            <a:endParaRPr lang="cs-CZ" altLang="cs-CZ" sz="1600" dirty="0"/>
          </a:p>
          <a:p>
            <a:pPr eaLnBrk="0" hangingPunct="0"/>
            <a:endParaRPr lang="cs-CZ" altLang="cs-CZ" sz="1600" dirty="0"/>
          </a:p>
          <a:p>
            <a:pPr eaLnBrk="0" hangingPunct="0"/>
            <a:r>
              <a:rPr lang="cs-CZ" altLang="cs-CZ" sz="1600" dirty="0" err="1"/>
              <a:t>Contigs</a:t>
            </a:r>
            <a:r>
              <a:rPr lang="cs-CZ" altLang="cs-CZ" sz="1600" dirty="0"/>
              <a:t> </a:t>
            </a:r>
            <a:r>
              <a:rPr lang="cs-CZ" altLang="cs-CZ" sz="1600" dirty="0" err="1" smtClean="0"/>
              <a:t>were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taxonomically</a:t>
            </a:r>
            <a:r>
              <a:rPr lang="cs-CZ" altLang="cs-CZ" sz="1600" dirty="0" smtClean="0"/>
              <a:t> </a:t>
            </a:r>
            <a:r>
              <a:rPr lang="cs-CZ" altLang="cs-CZ" sz="1600" dirty="0" err="1"/>
              <a:t>binned</a:t>
            </a:r>
            <a:r>
              <a:rPr lang="cs-CZ" altLang="cs-CZ" sz="1600" dirty="0"/>
              <a:t> and </a:t>
            </a:r>
            <a:r>
              <a:rPr lang="cs-CZ" altLang="cs-CZ" sz="1600" dirty="0" err="1"/>
              <a:t>functionally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annotated</a:t>
            </a:r>
            <a:r>
              <a:rPr lang="cs-CZ" altLang="cs-CZ" sz="1600" dirty="0"/>
              <a:t> </a:t>
            </a:r>
            <a:r>
              <a:rPr lang="cs-CZ" altLang="cs-CZ" sz="1600" dirty="0" smtClean="0"/>
              <a:t>(in </a:t>
            </a:r>
            <a:r>
              <a:rPr lang="cs-CZ" altLang="cs-CZ" sz="1600" dirty="0"/>
              <a:t>MG Rast)</a:t>
            </a:r>
          </a:p>
          <a:p>
            <a:pPr eaLnBrk="0" hangingPunct="0"/>
            <a:endParaRPr lang="cs-CZ" altLang="cs-CZ" sz="1600" dirty="0"/>
          </a:p>
          <a:p>
            <a:pPr eaLnBrk="0" hangingPunct="0"/>
            <a:r>
              <a:rPr lang="cs-CZ" altLang="cs-CZ" sz="1600" dirty="0" err="1"/>
              <a:t>Individual</a:t>
            </a:r>
            <a:r>
              <a:rPr lang="cs-CZ" altLang="cs-CZ" sz="1600" dirty="0"/>
              <a:t> </a:t>
            </a:r>
            <a:r>
              <a:rPr lang="cs-CZ" altLang="cs-CZ" sz="1600" dirty="0" err="1"/>
              <a:t>sequence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reads</a:t>
            </a:r>
            <a:r>
              <a:rPr lang="cs-CZ" altLang="cs-CZ" sz="1600" dirty="0"/>
              <a:t> </a:t>
            </a:r>
            <a:r>
              <a:rPr lang="cs-CZ" altLang="cs-CZ" sz="1600" dirty="0" err="1" smtClean="0"/>
              <a:t>were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mapped</a:t>
            </a:r>
            <a:r>
              <a:rPr lang="cs-CZ" altLang="cs-CZ" sz="1600" dirty="0" smtClean="0"/>
              <a:t> </a:t>
            </a:r>
            <a:r>
              <a:rPr lang="cs-CZ" altLang="cs-CZ" sz="1600" dirty="0"/>
              <a:t>to </a:t>
            </a:r>
            <a:r>
              <a:rPr lang="cs-CZ" altLang="cs-CZ" sz="1600" dirty="0" err="1" smtClean="0"/>
              <a:t>contigs</a:t>
            </a:r>
            <a:endParaRPr lang="cs-CZ" altLang="cs-CZ" sz="1600" dirty="0" smtClean="0"/>
          </a:p>
          <a:p>
            <a:pPr eaLnBrk="0" hangingPunct="0"/>
            <a:endParaRPr lang="cs-CZ" altLang="cs-CZ" sz="1600" dirty="0"/>
          </a:p>
          <a:p>
            <a:pPr eaLnBrk="0" hangingPunct="0"/>
            <a:r>
              <a:rPr lang="cs-CZ" altLang="cs-CZ" sz="1600" dirty="0" err="1" smtClean="0"/>
              <a:t>Transcript</a:t>
            </a:r>
            <a:r>
              <a:rPr lang="cs-CZ" altLang="cs-CZ" sz="1600" dirty="0" smtClean="0"/>
              <a:t> abundance in </a:t>
            </a:r>
            <a:r>
              <a:rPr lang="cs-CZ" altLang="cs-CZ" sz="1600" dirty="0" err="1" smtClean="0"/>
              <a:t>each</a:t>
            </a:r>
            <a:r>
              <a:rPr lang="cs-CZ" altLang="cs-CZ" sz="1600" dirty="0" smtClean="0"/>
              <a:t> sample </a:t>
            </a:r>
            <a:r>
              <a:rPr lang="cs-CZ" altLang="cs-CZ" sz="1600" dirty="0" err="1" smtClean="0"/>
              <a:t>expressed</a:t>
            </a:r>
            <a:r>
              <a:rPr lang="cs-CZ" altLang="cs-CZ" sz="1600" dirty="0" smtClean="0"/>
              <a:t> as </a:t>
            </a:r>
            <a:r>
              <a:rPr lang="cs-CZ" altLang="cs-CZ" sz="1600" dirty="0" err="1" smtClean="0"/>
              <a:t>coverage</a:t>
            </a:r>
            <a:r>
              <a:rPr lang="cs-CZ" altLang="cs-CZ" sz="1600" dirty="0" smtClean="0"/>
              <a:t> per base = </a:t>
            </a:r>
            <a:r>
              <a:rPr lang="cs-CZ" altLang="cs-CZ" sz="1600" dirty="0" err="1" smtClean="0"/>
              <a:t>sequence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count</a:t>
            </a:r>
            <a:r>
              <a:rPr lang="cs-CZ" altLang="cs-CZ" sz="1600" dirty="0" smtClean="0"/>
              <a:t> x </a:t>
            </a:r>
            <a:r>
              <a:rPr lang="cs-CZ" altLang="cs-CZ" sz="1600" dirty="0" err="1" smtClean="0"/>
              <a:t>sequence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length</a:t>
            </a:r>
            <a:r>
              <a:rPr lang="cs-CZ" altLang="cs-CZ" sz="1600" dirty="0" smtClean="0"/>
              <a:t>/ </a:t>
            </a:r>
            <a:r>
              <a:rPr lang="cs-CZ" altLang="cs-CZ" sz="1600" dirty="0" err="1" smtClean="0"/>
              <a:t>contig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length</a:t>
            </a:r>
            <a:endParaRPr lang="cs-CZ" altLang="cs-CZ" sz="1600" dirty="0"/>
          </a:p>
        </p:txBody>
      </p:sp>
    </p:spTree>
    <p:extLst>
      <p:ext uri="{BB962C8B-B14F-4D97-AF65-F5344CB8AC3E}">
        <p14:creationId xmlns:p14="http://schemas.microsoft.com/office/powerpoint/2010/main" val="33801419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/>
          <a:lstStyle/>
          <a:p>
            <a:r>
              <a:rPr lang="cs-CZ" dirty="0" smtClean="0"/>
              <a:t>The </a:t>
            </a:r>
            <a:r>
              <a:rPr lang="cs-CZ" dirty="0" err="1" smtClean="0"/>
              <a:t>seasonality</a:t>
            </a:r>
            <a:r>
              <a:rPr lang="cs-CZ" dirty="0" smtClean="0"/>
              <a:t> </a:t>
            </a:r>
            <a:r>
              <a:rPr lang="cs-CZ" dirty="0" err="1" smtClean="0"/>
              <a:t>project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344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Text Box 2"/>
          <p:cNvSpPr txBox="1">
            <a:spLocks noChangeArrowheads="1"/>
          </p:cNvSpPr>
          <p:nvPr/>
        </p:nvSpPr>
        <p:spPr bwMode="auto">
          <a:xfrm>
            <a:off x="539750" y="692696"/>
            <a:ext cx="8280400" cy="5755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600" b="1" i="1" dirty="0" smtClean="0"/>
              <a:t>Sam</a:t>
            </a:r>
            <a:r>
              <a:rPr lang="en-US" altLang="en-US" sz="1600" b="1" i="1" dirty="0"/>
              <a:t>p</a:t>
            </a:r>
            <a:r>
              <a:rPr lang="cs-CZ" altLang="en-US" sz="1600" b="1" i="1" dirty="0" err="1" smtClean="0"/>
              <a:t>ling</a:t>
            </a:r>
            <a:r>
              <a:rPr lang="cs-CZ" altLang="en-US" sz="1600" b="1" i="1" dirty="0" smtClean="0"/>
              <a:t> </a:t>
            </a:r>
            <a:r>
              <a:rPr lang="cs-CZ" altLang="en-US" sz="1600" b="1" i="1" dirty="0"/>
              <a:t>	</a:t>
            </a:r>
            <a:endParaRPr lang="cs-CZ" altLang="en-US" sz="1600" b="1" i="1" dirty="0" smtClean="0"/>
          </a:p>
          <a:p>
            <a:endParaRPr lang="cs-CZ" altLang="en-US" sz="1600" b="1" i="1" dirty="0"/>
          </a:p>
          <a:p>
            <a:r>
              <a:rPr lang="cs-CZ" altLang="en-US" sz="1600" i="1" dirty="0" smtClean="0"/>
              <a:t>6 </a:t>
            </a:r>
            <a:r>
              <a:rPr lang="cs-CZ" altLang="en-US" sz="1600" i="1" dirty="0" err="1"/>
              <a:t>sites</a:t>
            </a:r>
            <a:r>
              <a:rPr lang="cs-CZ" altLang="en-US" sz="1600" i="1" dirty="0"/>
              <a:t> x 2 </a:t>
            </a:r>
            <a:r>
              <a:rPr lang="cs-CZ" altLang="en-US" sz="1600" i="1" dirty="0" err="1"/>
              <a:t>horizons</a:t>
            </a:r>
            <a:r>
              <a:rPr lang="cs-CZ" altLang="en-US" sz="1600" i="1" dirty="0"/>
              <a:t> (</a:t>
            </a:r>
            <a:r>
              <a:rPr lang="cs-CZ" altLang="en-US" sz="1600" i="1" dirty="0" err="1"/>
              <a:t>litter</a:t>
            </a:r>
            <a:r>
              <a:rPr lang="cs-CZ" altLang="en-US" sz="1600" i="1" dirty="0"/>
              <a:t>, </a:t>
            </a:r>
            <a:r>
              <a:rPr lang="cs-CZ" altLang="en-US" sz="1600" i="1" dirty="0" err="1"/>
              <a:t>soil</a:t>
            </a:r>
            <a:r>
              <a:rPr lang="cs-CZ" altLang="en-US" sz="1600" i="1" dirty="0"/>
              <a:t>) </a:t>
            </a:r>
            <a:r>
              <a:rPr lang="en-US" altLang="en-US" sz="1600" i="1" dirty="0"/>
              <a:t>x </a:t>
            </a:r>
            <a:r>
              <a:rPr lang="cs-CZ" altLang="en-US" sz="1600" i="1" dirty="0"/>
              <a:t>2 </a:t>
            </a:r>
            <a:r>
              <a:rPr lang="cs-CZ" altLang="en-US" sz="1600" i="1" dirty="0" err="1"/>
              <a:t>seasons</a:t>
            </a:r>
            <a:r>
              <a:rPr lang="cs-CZ" altLang="en-US" sz="1600" i="1" dirty="0"/>
              <a:t> (</a:t>
            </a:r>
            <a:r>
              <a:rPr lang="cs-CZ" altLang="en-US" sz="1600" i="1" dirty="0" err="1"/>
              <a:t>September</a:t>
            </a:r>
            <a:r>
              <a:rPr lang="cs-CZ" altLang="en-US" sz="1600" i="1" dirty="0"/>
              <a:t>, </a:t>
            </a:r>
            <a:r>
              <a:rPr lang="cs-CZ" altLang="en-US" sz="1600" i="1" dirty="0" err="1"/>
              <a:t>March</a:t>
            </a:r>
            <a:r>
              <a:rPr lang="cs-CZ" altLang="en-US" sz="1600" i="1" dirty="0" smtClean="0"/>
              <a:t>) = </a:t>
            </a:r>
            <a:r>
              <a:rPr lang="cs-CZ" altLang="en-US" sz="1600" i="1" dirty="0"/>
              <a:t>24 </a:t>
            </a:r>
            <a:r>
              <a:rPr lang="en-US" altLang="en-US" sz="1600" i="1" dirty="0"/>
              <a:t>s</a:t>
            </a:r>
            <a:r>
              <a:rPr lang="cs-CZ" altLang="en-US" sz="1600" i="1" dirty="0"/>
              <a:t>a</a:t>
            </a:r>
            <a:r>
              <a:rPr lang="en-US" altLang="en-US" sz="1600" i="1" dirty="0"/>
              <a:t>m</a:t>
            </a:r>
            <a:r>
              <a:rPr lang="cs-CZ" altLang="en-US" sz="1600" i="1" dirty="0"/>
              <a:t>ples</a:t>
            </a:r>
          </a:p>
          <a:p>
            <a:endParaRPr lang="cs-CZ" altLang="en-US" sz="1600" b="1" i="1" dirty="0"/>
          </a:p>
          <a:p>
            <a:r>
              <a:rPr lang="cs-CZ" altLang="en-US" sz="1600" b="1" i="1" dirty="0" err="1"/>
              <a:t>Community</a:t>
            </a:r>
            <a:r>
              <a:rPr lang="cs-CZ" altLang="en-US" sz="1600" b="1" i="1" dirty="0"/>
              <a:t> </a:t>
            </a:r>
            <a:r>
              <a:rPr lang="cs-CZ" altLang="en-US" sz="1600" b="1" i="1" dirty="0" err="1"/>
              <a:t>analysis</a:t>
            </a:r>
            <a:endParaRPr lang="cs-CZ" altLang="en-US" sz="1600" b="1" i="1" dirty="0"/>
          </a:p>
          <a:p>
            <a:endParaRPr lang="cs-CZ" altLang="en-US" sz="1600" b="1" i="1" dirty="0"/>
          </a:p>
          <a:p>
            <a:r>
              <a:rPr lang="cs-CZ" altLang="en-US" sz="1600" i="1" dirty="0" err="1"/>
              <a:t>Amplicon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sequencing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of</a:t>
            </a:r>
            <a:r>
              <a:rPr lang="cs-CZ" altLang="en-US" sz="1600" i="1" dirty="0"/>
              <a:t> DNA and RNA-</a:t>
            </a:r>
            <a:r>
              <a:rPr lang="cs-CZ" altLang="en-US" sz="1600" i="1" dirty="0" err="1"/>
              <a:t>deriver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ITS2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sequences</a:t>
            </a:r>
            <a:r>
              <a:rPr lang="cs-CZ" altLang="en-US" sz="1600" i="1" dirty="0"/>
              <a:t> (</a:t>
            </a:r>
            <a:r>
              <a:rPr lang="cs-CZ" altLang="en-US" sz="1600" i="1" dirty="0" err="1"/>
              <a:t>MiSeq</a:t>
            </a:r>
            <a:r>
              <a:rPr lang="cs-CZ" altLang="en-US" sz="1600" i="1" dirty="0"/>
              <a:t>)</a:t>
            </a:r>
          </a:p>
          <a:p>
            <a:endParaRPr lang="cs-CZ" altLang="en-US" sz="1600" b="1" i="1" dirty="0" smtClean="0"/>
          </a:p>
          <a:p>
            <a:r>
              <a:rPr lang="cs-CZ" altLang="en-US" sz="1600" b="1" i="1" dirty="0" err="1" smtClean="0"/>
              <a:t>Metatranscriptomics</a:t>
            </a:r>
            <a:r>
              <a:rPr lang="cs-CZ" altLang="en-US" sz="1600" b="1" i="1" dirty="0" smtClean="0"/>
              <a:t>: </a:t>
            </a:r>
            <a:r>
              <a:rPr lang="cs-CZ" altLang="en-US" sz="1600" b="1" i="1" dirty="0" err="1" smtClean="0"/>
              <a:t>Shotgun</a:t>
            </a:r>
            <a:r>
              <a:rPr lang="cs-CZ" altLang="en-US" sz="1600" b="1" i="1" dirty="0" smtClean="0"/>
              <a:t> </a:t>
            </a:r>
            <a:r>
              <a:rPr lang="cs-CZ" altLang="en-US" sz="1600" b="1" i="1" dirty="0" err="1" smtClean="0"/>
              <a:t>sequencing</a:t>
            </a:r>
            <a:r>
              <a:rPr lang="cs-CZ" altLang="en-US" sz="1600" b="1" i="1" dirty="0" smtClean="0"/>
              <a:t> </a:t>
            </a:r>
            <a:r>
              <a:rPr lang="cs-CZ" altLang="en-US" sz="1600" b="1" i="1" dirty="0" err="1" smtClean="0"/>
              <a:t>of</a:t>
            </a:r>
            <a:r>
              <a:rPr lang="cs-CZ" altLang="en-US" sz="1600" b="1" i="1" dirty="0" smtClean="0"/>
              <a:t> </a:t>
            </a:r>
            <a:r>
              <a:rPr lang="cs-CZ" altLang="en-US" sz="1600" b="1" i="1" dirty="0" err="1" smtClean="0"/>
              <a:t>rRNA-depleted</a:t>
            </a:r>
            <a:r>
              <a:rPr lang="cs-CZ" altLang="en-US" sz="1600" b="1" i="1" dirty="0" smtClean="0"/>
              <a:t> RNA</a:t>
            </a:r>
          </a:p>
          <a:p>
            <a:endParaRPr lang="cs-CZ" altLang="en-US" sz="1600" b="1" i="1" dirty="0"/>
          </a:p>
          <a:p>
            <a:r>
              <a:rPr lang="cs-CZ" altLang="en-US" sz="1600" i="1" dirty="0" err="1" smtClean="0"/>
              <a:t>Isolation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/>
              <a:t>of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total</a:t>
            </a:r>
            <a:r>
              <a:rPr lang="cs-CZ" altLang="en-US" sz="1600" i="1" dirty="0"/>
              <a:t> RNA</a:t>
            </a:r>
          </a:p>
          <a:p>
            <a:r>
              <a:rPr lang="cs-CZ" altLang="en-US" sz="1600" i="1" dirty="0" err="1" smtClean="0"/>
              <a:t>Deletion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/>
              <a:t>of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bacterial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rRNA</a:t>
            </a:r>
            <a:r>
              <a:rPr lang="cs-CZ" altLang="en-US" sz="1600" i="1" dirty="0"/>
              <a:t> and </a:t>
            </a:r>
            <a:r>
              <a:rPr lang="cs-CZ" altLang="en-US" sz="1600" i="1" dirty="0" err="1" smtClean="0"/>
              <a:t>euk</a:t>
            </a:r>
            <a:r>
              <a:rPr lang="en-US" altLang="en-US" sz="1600" i="1" dirty="0" smtClean="0"/>
              <a:t>a</a:t>
            </a:r>
            <a:r>
              <a:rPr lang="cs-CZ" altLang="en-US" sz="1600" i="1" dirty="0" err="1"/>
              <a:t>ryotic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rRNA</a:t>
            </a:r>
            <a:endParaRPr lang="cs-CZ" altLang="en-US" sz="1600" i="1" dirty="0"/>
          </a:p>
          <a:p>
            <a:r>
              <a:rPr lang="cs-CZ" altLang="en-US" sz="1600" i="1" dirty="0" smtClean="0"/>
              <a:t>(</a:t>
            </a:r>
            <a:r>
              <a:rPr lang="cs-CZ" altLang="en-US" sz="1600" i="1" dirty="0" err="1"/>
              <a:t>communities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analysed</a:t>
            </a:r>
            <a:r>
              <a:rPr lang="cs-CZ" altLang="en-US" sz="1600" i="1" dirty="0"/>
              <a:t> </a:t>
            </a:r>
            <a:r>
              <a:rPr lang="en-US" altLang="en-US" sz="1600" i="1" dirty="0"/>
              <a:t>b</a:t>
            </a:r>
            <a:r>
              <a:rPr lang="cs-CZ" altLang="en-US" sz="1600" i="1" dirty="0"/>
              <a:t>y </a:t>
            </a:r>
            <a:r>
              <a:rPr lang="cs-CZ" altLang="en-US" sz="1600" i="1" dirty="0" err="1"/>
              <a:t>16S</a:t>
            </a:r>
            <a:r>
              <a:rPr lang="cs-CZ" altLang="en-US" sz="1600" i="1" dirty="0"/>
              <a:t> and </a:t>
            </a:r>
            <a:r>
              <a:rPr lang="cs-CZ" altLang="en-US" sz="1600" i="1" dirty="0" err="1"/>
              <a:t>ITS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sequening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of</a:t>
            </a:r>
            <a:r>
              <a:rPr lang="cs-CZ" altLang="en-US" sz="1600" i="1" dirty="0"/>
              <a:t> DNA and RNA)</a:t>
            </a:r>
          </a:p>
          <a:p>
            <a:endParaRPr lang="cs-CZ" altLang="en-US" sz="1600" i="1" dirty="0"/>
          </a:p>
          <a:p>
            <a:r>
              <a:rPr lang="cs-CZ" altLang="en-US" sz="1600" i="1" dirty="0" err="1" smtClean="0"/>
              <a:t>Sequencing</a:t>
            </a:r>
            <a:r>
              <a:rPr lang="cs-CZ" altLang="en-US" sz="1600" i="1" dirty="0" smtClean="0"/>
              <a:t> on </a:t>
            </a:r>
            <a:r>
              <a:rPr lang="cs-CZ" altLang="en-US" sz="1600" i="1" dirty="0" err="1" smtClean="0"/>
              <a:t>Illumina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/>
              <a:t>HiSeq</a:t>
            </a:r>
            <a:r>
              <a:rPr lang="cs-CZ" altLang="en-US" sz="1600" i="1" dirty="0"/>
              <a:t> – 2 </a:t>
            </a:r>
            <a:r>
              <a:rPr lang="cs-CZ" altLang="en-US" sz="1600" i="1" dirty="0" err="1"/>
              <a:t>lanes</a:t>
            </a:r>
            <a:r>
              <a:rPr lang="en-US" altLang="en-US" sz="1600" i="1" dirty="0"/>
              <a:t>,</a:t>
            </a:r>
            <a:r>
              <a:rPr lang="cs-CZ" altLang="en-US" sz="1600" i="1" dirty="0"/>
              <a:t> </a:t>
            </a:r>
            <a:r>
              <a:rPr lang="en-US" altLang="en-US" sz="1600" i="1" dirty="0"/>
              <a:t>2</a:t>
            </a:r>
            <a:r>
              <a:rPr lang="cs-CZ" altLang="en-US" sz="1600" i="1" dirty="0" err="1"/>
              <a:t>x150</a:t>
            </a:r>
            <a:r>
              <a:rPr lang="cs-CZ" altLang="en-US" sz="1600" i="1" dirty="0"/>
              <a:t> </a:t>
            </a:r>
            <a:r>
              <a:rPr lang="cs-CZ" altLang="en-US" sz="1600" i="1" dirty="0" smtClean="0"/>
              <a:t>b	   673 </a:t>
            </a:r>
            <a:r>
              <a:rPr lang="cs-CZ" altLang="en-US" sz="1600" i="1" dirty="0"/>
              <a:t>000 000 </a:t>
            </a:r>
            <a:r>
              <a:rPr lang="cs-CZ" altLang="en-US" sz="1600" i="1" dirty="0" err="1"/>
              <a:t>seque</a:t>
            </a:r>
            <a:r>
              <a:rPr lang="en-US" altLang="en-US" sz="1600" i="1" dirty="0"/>
              <a:t>n</a:t>
            </a:r>
            <a:r>
              <a:rPr lang="cs-CZ" altLang="en-US" sz="1600" i="1" dirty="0" smtClean="0"/>
              <a:t>ces</a:t>
            </a:r>
            <a:endParaRPr lang="cs-CZ" altLang="en-US" sz="1600" i="1" dirty="0"/>
          </a:p>
          <a:p>
            <a:r>
              <a:rPr lang="cs-CZ" altLang="en-US" sz="1600" i="1" dirty="0" err="1" smtClean="0"/>
              <a:t>Assembly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of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reads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from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all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samples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together</a:t>
            </a:r>
            <a:r>
              <a:rPr lang="cs-CZ" altLang="en-US" sz="1600" i="1" dirty="0"/>
              <a:t>	</a:t>
            </a:r>
            <a:r>
              <a:rPr lang="cs-CZ" altLang="en-US" sz="1600" i="1" dirty="0" smtClean="0"/>
              <a:t>       4 </a:t>
            </a:r>
            <a:r>
              <a:rPr lang="cs-CZ" altLang="en-US" sz="1600" i="1" dirty="0"/>
              <a:t>500 000 </a:t>
            </a:r>
            <a:r>
              <a:rPr lang="cs-CZ" altLang="en-US" sz="1600" i="1" dirty="0" err="1"/>
              <a:t>contigs</a:t>
            </a:r>
            <a:r>
              <a:rPr lang="cs-CZ" altLang="en-US" sz="1600" i="1" dirty="0"/>
              <a:t> </a:t>
            </a:r>
            <a:r>
              <a:rPr lang="cs-CZ" altLang="en-US" sz="1600" i="1" dirty="0" smtClean="0"/>
              <a:t>&gt;200 </a:t>
            </a:r>
            <a:r>
              <a:rPr lang="cs-CZ" altLang="en-US" sz="1600" i="1" dirty="0" err="1" smtClean="0"/>
              <a:t>bases</a:t>
            </a:r>
            <a:endParaRPr lang="cs-CZ" altLang="en-US" sz="1600" i="1" dirty="0"/>
          </a:p>
          <a:p>
            <a:r>
              <a:rPr lang="cs-CZ" altLang="en-US" sz="1600" i="1" dirty="0" err="1" smtClean="0"/>
              <a:t>Annotation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using</a:t>
            </a:r>
            <a:r>
              <a:rPr lang="cs-CZ" altLang="en-US" sz="1600" i="1" dirty="0" smtClean="0"/>
              <a:t> MG-RAST and </a:t>
            </a:r>
            <a:r>
              <a:rPr lang="cs-CZ" altLang="en-US" sz="1600" i="1" dirty="0" err="1" smtClean="0"/>
              <a:t>GenBank</a:t>
            </a:r>
            <a:r>
              <a:rPr lang="en-US" altLang="en-US" sz="1600" i="1" dirty="0"/>
              <a:t>	</a:t>
            </a:r>
            <a:r>
              <a:rPr lang="cs-CZ" altLang="en-US" sz="1600" i="1" dirty="0"/>
              <a:t>	</a:t>
            </a:r>
          </a:p>
          <a:p>
            <a:endParaRPr lang="cs-CZ" altLang="en-US" sz="1600" i="1" dirty="0" smtClean="0"/>
          </a:p>
          <a:p>
            <a:r>
              <a:rPr lang="en-US" altLang="en-US" sz="1600" i="1" dirty="0" smtClean="0"/>
              <a:t>4</a:t>
            </a:r>
            <a:r>
              <a:rPr lang="cs-CZ" altLang="en-US" sz="1600" i="1" dirty="0" smtClean="0"/>
              <a:t>4% </a:t>
            </a:r>
            <a:r>
              <a:rPr lang="cs-CZ" altLang="en-US" sz="1600" i="1" dirty="0" err="1"/>
              <a:t>reads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mapped</a:t>
            </a:r>
            <a:r>
              <a:rPr lang="cs-CZ" altLang="en-US" sz="1600" i="1" dirty="0"/>
              <a:t> to </a:t>
            </a:r>
            <a:r>
              <a:rPr lang="cs-CZ" altLang="en-US" sz="1600" i="1" dirty="0" err="1" smtClean="0"/>
              <a:t>contigs</a:t>
            </a:r>
            <a:r>
              <a:rPr lang="cs-CZ" altLang="en-US" sz="1600" i="1" dirty="0" smtClean="0"/>
              <a:t>, 21% to </a:t>
            </a:r>
            <a:r>
              <a:rPr lang="en-US" altLang="en-US" sz="1600" i="1" dirty="0" err="1"/>
              <a:t>i</a:t>
            </a:r>
            <a:r>
              <a:rPr lang="cs-CZ" altLang="en-US" sz="1600" i="1" dirty="0" err="1"/>
              <a:t>dentified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conti</a:t>
            </a:r>
            <a:r>
              <a:rPr lang="en-US" altLang="en-US" sz="1600" i="1" dirty="0"/>
              <a:t>g</a:t>
            </a:r>
            <a:r>
              <a:rPr lang="cs-CZ" altLang="en-US" sz="1600" i="1" dirty="0"/>
              <a:t>s (taxon, </a:t>
            </a:r>
            <a:r>
              <a:rPr lang="cs-CZ" altLang="en-US" sz="1600" i="1" dirty="0" err="1"/>
              <a:t>funct</a:t>
            </a:r>
            <a:r>
              <a:rPr lang="en-US" altLang="en-US" sz="1600" i="1" dirty="0" err="1"/>
              <a:t>i</a:t>
            </a:r>
            <a:r>
              <a:rPr lang="cs-CZ" altLang="en-US" sz="1600" i="1" dirty="0"/>
              <a:t>on</a:t>
            </a:r>
            <a:r>
              <a:rPr lang="cs-CZ" altLang="en-US" sz="1600" i="1" dirty="0" smtClean="0"/>
              <a:t>)</a:t>
            </a:r>
          </a:p>
          <a:p>
            <a:endParaRPr lang="cs-CZ" altLang="en-US" sz="1600" b="1" i="1" dirty="0"/>
          </a:p>
          <a:p>
            <a:r>
              <a:rPr lang="cs-CZ" altLang="en-US" sz="1600" b="1" i="1" dirty="0" err="1" smtClean="0"/>
              <a:t>Metadata</a:t>
            </a:r>
            <a:r>
              <a:rPr lang="cs-CZ" altLang="en-US" sz="1600" b="1" i="1" dirty="0" smtClean="0"/>
              <a:t>: </a:t>
            </a:r>
            <a:r>
              <a:rPr lang="cs-CZ" altLang="en-US" sz="1600" b="1" i="1" dirty="0" err="1" smtClean="0"/>
              <a:t>Microbial</a:t>
            </a:r>
            <a:r>
              <a:rPr lang="cs-CZ" altLang="en-US" sz="1600" b="1" i="1" dirty="0" smtClean="0"/>
              <a:t> </a:t>
            </a:r>
            <a:r>
              <a:rPr lang="cs-CZ" altLang="en-US" sz="1600" b="1" i="1" dirty="0" err="1" smtClean="0"/>
              <a:t>biomass</a:t>
            </a:r>
            <a:r>
              <a:rPr lang="cs-CZ" altLang="en-US" sz="1600" b="1" i="1" dirty="0" smtClean="0"/>
              <a:t>, enzyme </a:t>
            </a:r>
            <a:r>
              <a:rPr lang="cs-CZ" altLang="en-US" sz="1600" b="1" i="1" dirty="0" err="1" smtClean="0"/>
              <a:t>activity</a:t>
            </a:r>
            <a:r>
              <a:rPr lang="cs-CZ" altLang="en-US" sz="1600" b="1" i="1" dirty="0" smtClean="0"/>
              <a:t>, </a:t>
            </a:r>
            <a:r>
              <a:rPr lang="cs-CZ" altLang="en-US" sz="1600" b="1" i="1" dirty="0" err="1" smtClean="0"/>
              <a:t>chemistry</a:t>
            </a:r>
            <a:endParaRPr lang="cs-CZ" altLang="en-US" sz="1600" b="1" i="1" dirty="0" smtClean="0"/>
          </a:p>
          <a:p>
            <a:endParaRPr lang="cs-CZ" altLang="en-US" sz="1600" b="1" i="1" dirty="0"/>
          </a:p>
          <a:p>
            <a:r>
              <a:rPr lang="cs-CZ" altLang="en-US" sz="1600" b="1" i="1" dirty="0" err="1"/>
              <a:t>Metaproteomics</a:t>
            </a:r>
            <a:r>
              <a:rPr lang="cs-CZ" altLang="en-US" sz="1600" b="1" i="1" dirty="0"/>
              <a:t>: </a:t>
            </a:r>
            <a:r>
              <a:rPr lang="cs-CZ" altLang="en-US" sz="1600" b="1" i="1" dirty="0" err="1"/>
              <a:t>Identification</a:t>
            </a:r>
            <a:r>
              <a:rPr lang="cs-CZ" altLang="en-US" sz="1600" b="1" i="1" dirty="0"/>
              <a:t> </a:t>
            </a:r>
            <a:r>
              <a:rPr lang="cs-CZ" altLang="en-US" sz="1600" b="1" i="1" dirty="0" err="1"/>
              <a:t>of</a:t>
            </a:r>
            <a:r>
              <a:rPr lang="cs-CZ" altLang="en-US" sz="1600" b="1" i="1" dirty="0"/>
              <a:t> </a:t>
            </a:r>
            <a:r>
              <a:rPr lang="cs-CZ" altLang="en-US" sz="1600" b="1" i="1" dirty="0" err="1"/>
              <a:t>fungal</a:t>
            </a:r>
            <a:r>
              <a:rPr lang="cs-CZ" altLang="en-US" sz="1600" b="1" i="1" dirty="0"/>
              <a:t> / </a:t>
            </a:r>
            <a:r>
              <a:rPr lang="cs-CZ" altLang="en-US" sz="1600" b="1" i="1" dirty="0" err="1"/>
              <a:t>bacterial</a:t>
            </a:r>
            <a:r>
              <a:rPr lang="cs-CZ" altLang="en-US" sz="1600" b="1" i="1" dirty="0"/>
              <a:t> </a:t>
            </a:r>
            <a:r>
              <a:rPr lang="cs-CZ" altLang="en-US" sz="1600" b="1" i="1" dirty="0" err="1" smtClean="0"/>
              <a:t>proteins</a:t>
            </a:r>
            <a:endParaRPr lang="cs-CZ" altLang="en-US" sz="1600" b="1" i="1" dirty="0"/>
          </a:p>
        </p:txBody>
      </p:sp>
      <p:sp>
        <p:nvSpPr>
          <p:cNvPr id="254979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 smtClean="0"/>
              <a:t>Analysis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microbial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activity</a:t>
            </a:r>
            <a:r>
              <a:rPr lang="cs-CZ" altLang="cs-CZ" sz="2000" b="1" dirty="0" smtClean="0"/>
              <a:t> in </a:t>
            </a:r>
            <a:r>
              <a:rPr lang="cs-CZ" altLang="cs-CZ" sz="2000" b="1" dirty="0" err="1" smtClean="0"/>
              <a:t>summer</a:t>
            </a:r>
            <a:r>
              <a:rPr lang="cs-CZ" altLang="cs-CZ" sz="2000" b="1" dirty="0" smtClean="0"/>
              <a:t> and </a:t>
            </a:r>
            <a:r>
              <a:rPr lang="cs-CZ" altLang="cs-CZ" sz="2000" b="1" dirty="0" err="1" smtClean="0"/>
              <a:t>winter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00515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1" y="692696"/>
            <a:ext cx="4254193" cy="5672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0" y="692696"/>
            <a:ext cx="4283968" cy="5711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152400"/>
            <a:ext cx="9144000" cy="387350"/>
          </a:xfrm>
          <a:prstGeom prst="rect">
            <a:avLst/>
          </a:prstGeo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cs-CZ" altLang="cs-CZ" sz="2000" b="1" kern="0" dirty="0" err="1" smtClean="0">
                <a:solidFill>
                  <a:schemeClr val="tx1"/>
                </a:solidFill>
                <a:ea typeface="ＭＳ Ｐゴシック" pitchFamily="34" charset="-128"/>
              </a:rPr>
              <a:t>Sampling</a:t>
            </a:r>
            <a:endParaRPr lang="cs-CZ" altLang="cs-CZ" sz="2000" b="1" kern="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73791" y="6372036"/>
            <a:ext cx="817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  </a:t>
            </a:r>
            <a:r>
              <a:rPr lang="cs-CZ" b="1" dirty="0" err="1" smtClean="0"/>
              <a:t>September</a:t>
            </a:r>
            <a:r>
              <a:rPr lang="cs-CZ" b="1" dirty="0" smtClean="0"/>
              <a:t> - </a:t>
            </a:r>
            <a:r>
              <a:rPr lang="cs-CZ" b="1" dirty="0" err="1" smtClean="0"/>
              <a:t>soil</a:t>
            </a:r>
            <a:r>
              <a:rPr lang="cs-CZ" b="1" dirty="0" smtClean="0"/>
              <a:t> </a:t>
            </a:r>
            <a:r>
              <a:rPr lang="cs-CZ" b="1" dirty="0" err="1" smtClean="0"/>
              <a:t>temperature</a:t>
            </a:r>
            <a:r>
              <a:rPr lang="cs-CZ" b="1" dirty="0" smtClean="0"/>
              <a:t> </a:t>
            </a:r>
            <a:r>
              <a:rPr lang="cs-CZ" b="1" dirty="0" err="1" smtClean="0"/>
              <a:t>15°C</a:t>
            </a:r>
            <a:r>
              <a:rPr lang="cs-CZ" b="1" dirty="0" smtClean="0"/>
              <a:t>                </a:t>
            </a:r>
            <a:r>
              <a:rPr lang="cs-CZ" b="1" dirty="0" err="1" smtClean="0"/>
              <a:t>March</a:t>
            </a:r>
            <a:r>
              <a:rPr lang="cs-CZ" b="1" dirty="0" smtClean="0"/>
              <a:t> - </a:t>
            </a:r>
            <a:r>
              <a:rPr lang="cs-CZ" b="1" dirty="0" err="1" smtClean="0"/>
              <a:t>soil</a:t>
            </a:r>
            <a:r>
              <a:rPr lang="cs-CZ" b="1" dirty="0" smtClean="0"/>
              <a:t> </a:t>
            </a:r>
            <a:r>
              <a:rPr lang="cs-CZ" b="1" dirty="0" err="1" smtClean="0"/>
              <a:t>temperature</a:t>
            </a:r>
            <a:r>
              <a:rPr lang="cs-CZ" b="1" dirty="0" smtClean="0"/>
              <a:t> </a:t>
            </a:r>
            <a:r>
              <a:rPr lang="cs-CZ" b="1" dirty="0" err="1" smtClean="0"/>
              <a:t>2°C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76495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Line 2"/>
          <p:cNvSpPr>
            <a:spLocks noChangeShapeType="1"/>
          </p:cNvSpPr>
          <p:nvPr/>
        </p:nvSpPr>
        <p:spPr bwMode="auto">
          <a:xfrm>
            <a:off x="4859338" y="2997200"/>
            <a:ext cx="3960812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235522" name="Line 3"/>
          <p:cNvSpPr>
            <a:spLocks noChangeShapeType="1"/>
          </p:cNvSpPr>
          <p:nvPr/>
        </p:nvSpPr>
        <p:spPr bwMode="auto">
          <a:xfrm>
            <a:off x="4643438" y="2205038"/>
            <a:ext cx="43211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23" name="Line 4"/>
          <p:cNvSpPr>
            <a:spLocks noChangeShapeType="1"/>
          </p:cNvSpPr>
          <p:nvPr/>
        </p:nvSpPr>
        <p:spPr bwMode="auto">
          <a:xfrm>
            <a:off x="468313" y="2205038"/>
            <a:ext cx="4032250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25" name="Line 6"/>
          <p:cNvSpPr>
            <a:spLocks noChangeShapeType="1"/>
          </p:cNvSpPr>
          <p:nvPr/>
        </p:nvSpPr>
        <p:spPr bwMode="auto">
          <a:xfrm>
            <a:off x="900113" y="2205038"/>
            <a:ext cx="792162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26" name="Line 7"/>
          <p:cNvSpPr>
            <a:spLocks noChangeShapeType="1"/>
          </p:cNvSpPr>
          <p:nvPr/>
        </p:nvSpPr>
        <p:spPr bwMode="auto">
          <a:xfrm>
            <a:off x="2195513" y="2205038"/>
            <a:ext cx="1081087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27" name="Line 8"/>
          <p:cNvSpPr>
            <a:spLocks noChangeShapeType="1"/>
          </p:cNvSpPr>
          <p:nvPr/>
        </p:nvSpPr>
        <p:spPr bwMode="auto">
          <a:xfrm>
            <a:off x="3492500" y="2205038"/>
            <a:ext cx="215900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28" name="Line 9"/>
          <p:cNvSpPr>
            <a:spLocks noChangeShapeType="1"/>
          </p:cNvSpPr>
          <p:nvPr/>
        </p:nvSpPr>
        <p:spPr bwMode="auto">
          <a:xfrm>
            <a:off x="3779838" y="2205038"/>
            <a:ext cx="215900" cy="0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29" name="Line 10"/>
          <p:cNvSpPr>
            <a:spLocks noChangeShapeType="1"/>
          </p:cNvSpPr>
          <p:nvPr/>
        </p:nvSpPr>
        <p:spPr bwMode="auto">
          <a:xfrm>
            <a:off x="1835150" y="2205038"/>
            <a:ext cx="215900" cy="0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30" name="Line 11"/>
          <p:cNvSpPr>
            <a:spLocks noChangeShapeType="1"/>
          </p:cNvSpPr>
          <p:nvPr/>
        </p:nvSpPr>
        <p:spPr bwMode="auto">
          <a:xfrm>
            <a:off x="611188" y="2997200"/>
            <a:ext cx="3673475" cy="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cs-CZ"/>
          </a:p>
        </p:txBody>
      </p:sp>
      <p:sp>
        <p:nvSpPr>
          <p:cNvPr id="235531" name="Line 12"/>
          <p:cNvSpPr>
            <a:spLocks noChangeShapeType="1"/>
          </p:cNvSpPr>
          <p:nvPr/>
        </p:nvSpPr>
        <p:spPr bwMode="auto">
          <a:xfrm>
            <a:off x="900113" y="3789363"/>
            <a:ext cx="792162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32" name="Line 13"/>
          <p:cNvSpPr>
            <a:spLocks noChangeShapeType="1"/>
          </p:cNvSpPr>
          <p:nvPr/>
        </p:nvSpPr>
        <p:spPr bwMode="auto">
          <a:xfrm>
            <a:off x="1835150" y="3789363"/>
            <a:ext cx="215900" cy="0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33" name="Line 14"/>
          <p:cNvSpPr>
            <a:spLocks noChangeShapeType="1"/>
          </p:cNvSpPr>
          <p:nvPr/>
        </p:nvSpPr>
        <p:spPr bwMode="auto">
          <a:xfrm>
            <a:off x="2195513" y="3789363"/>
            <a:ext cx="1081087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34" name="Line 15"/>
          <p:cNvSpPr>
            <a:spLocks noChangeShapeType="1"/>
          </p:cNvSpPr>
          <p:nvPr/>
        </p:nvSpPr>
        <p:spPr bwMode="auto">
          <a:xfrm>
            <a:off x="3492500" y="3789363"/>
            <a:ext cx="215900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35" name="Line 16"/>
          <p:cNvSpPr>
            <a:spLocks noChangeShapeType="1"/>
          </p:cNvSpPr>
          <p:nvPr/>
        </p:nvSpPr>
        <p:spPr bwMode="auto">
          <a:xfrm>
            <a:off x="3779838" y="3789363"/>
            <a:ext cx="215900" cy="0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36" name="Line 17"/>
          <p:cNvSpPr>
            <a:spLocks noChangeShapeType="1"/>
          </p:cNvSpPr>
          <p:nvPr/>
        </p:nvSpPr>
        <p:spPr bwMode="auto">
          <a:xfrm>
            <a:off x="4932363" y="2997200"/>
            <a:ext cx="1439862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37" name="Line 18"/>
          <p:cNvSpPr>
            <a:spLocks noChangeShapeType="1"/>
          </p:cNvSpPr>
          <p:nvPr/>
        </p:nvSpPr>
        <p:spPr bwMode="auto">
          <a:xfrm>
            <a:off x="6588125" y="2205038"/>
            <a:ext cx="144463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38" name="Line 19"/>
          <p:cNvSpPr>
            <a:spLocks noChangeShapeType="1"/>
          </p:cNvSpPr>
          <p:nvPr/>
        </p:nvSpPr>
        <p:spPr bwMode="auto">
          <a:xfrm>
            <a:off x="6877050" y="2205038"/>
            <a:ext cx="1655763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39" name="Line 20"/>
          <p:cNvSpPr>
            <a:spLocks noChangeShapeType="1"/>
          </p:cNvSpPr>
          <p:nvPr/>
        </p:nvSpPr>
        <p:spPr bwMode="auto">
          <a:xfrm>
            <a:off x="4932363" y="2205038"/>
            <a:ext cx="1439862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40" name="Line 21"/>
          <p:cNvSpPr>
            <a:spLocks noChangeShapeType="1"/>
          </p:cNvSpPr>
          <p:nvPr/>
        </p:nvSpPr>
        <p:spPr bwMode="auto">
          <a:xfrm>
            <a:off x="6588125" y="2997200"/>
            <a:ext cx="144463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41" name="Line 22"/>
          <p:cNvSpPr>
            <a:spLocks noChangeShapeType="1"/>
          </p:cNvSpPr>
          <p:nvPr/>
        </p:nvSpPr>
        <p:spPr bwMode="auto">
          <a:xfrm>
            <a:off x="4932363" y="3789363"/>
            <a:ext cx="1439862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42" name="Line 23"/>
          <p:cNvSpPr>
            <a:spLocks noChangeShapeType="1"/>
          </p:cNvSpPr>
          <p:nvPr/>
        </p:nvSpPr>
        <p:spPr bwMode="auto">
          <a:xfrm>
            <a:off x="6588125" y="3789363"/>
            <a:ext cx="144463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43" name="Line 24"/>
          <p:cNvSpPr>
            <a:spLocks noChangeShapeType="1"/>
          </p:cNvSpPr>
          <p:nvPr/>
        </p:nvSpPr>
        <p:spPr bwMode="auto">
          <a:xfrm>
            <a:off x="900113" y="2997200"/>
            <a:ext cx="792162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44" name="Line 25"/>
          <p:cNvSpPr>
            <a:spLocks noChangeShapeType="1"/>
          </p:cNvSpPr>
          <p:nvPr/>
        </p:nvSpPr>
        <p:spPr bwMode="auto">
          <a:xfrm>
            <a:off x="1835150" y="2997200"/>
            <a:ext cx="215900" cy="0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45" name="Line 26"/>
          <p:cNvSpPr>
            <a:spLocks noChangeShapeType="1"/>
          </p:cNvSpPr>
          <p:nvPr/>
        </p:nvSpPr>
        <p:spPr bwMode="auto">
          <a:xfrm>
            <a:off x="2195513" y="2997200"/>
            <a:ext cx="1081087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46" name="Line 27"/>
          <p:cNvSpPr>
            <a:spLocks noChangeShapeType="1"/>
          </p:cNvSpPr>
          <p:nvPr/>
        </p:nvSpPr>
        <p:spPr bwMode="auto">
          <a:xfrm>
            <a:off x="3492500" y="2997200"/>
            <a:ext cx="215900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47" name="Line 28"/>
          <p:cNvSpPr>
            <a:spLocks noChangeShapeType="1"/>
          </p:cNvSpPr>
          <p:nvPr/>
        </p:nvSpPr>
        <p:spPr bwMode="auto">
          <a:xfrm>
            <a:off x="3779838" y="2997200"/>
            <a:ext cx="215900" cy="0"/>
          </a:xfrm>
          <a:prstGeom prst="line">
            <a:avLst/>
          </a:prstGeom>
          <a:noFill/>
          <a:ln w="127000">
            <a:solidFill>
              <a:srgbClr val="00FF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48" name="Line 29"/>
          <p:cNvSpPr>
            <a:spLocks noChangeShapeType="1"/>
          </p:cNvSpPr>
          <p:nvPr/>
        </p:nvSpPr>
        <p:spPr bwMode="auto">
          <a:xfrm>
            <a:off x="6877050" y="2997200"/>
            <a:ext cx="1655763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49" name="Line 30"/>
          <p:cNvSpPr>
            <a:spLocks noChangeShapeType="1"/>
          </p:cNvSpPr>
          <p:nvPr/>
        </p:nvSpPr>
        <p:spPr bwMode="auto">
          <a:xfrm>
            <a:off x="6877050" y="3789363"/>
            <a:ext cx="1655763" cy="0"/>
          </a:xfrm>
          <a:prstGeom prst="line">
            <a:avLst/>
          </a:prstGeom>
          <a:noFill/>
          <a:ln w="1270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50" name="Text Box 31"/>
          <p:cNvSpPr txBox="1">
            <a:spLocks noChangeArrowheads="1"/>
          </p:cNvSpPr>
          <p:nvPr/>
        </p:nvSpPr>
        <p:spPr bwMode="auto">
          <a:xfrm>
            <a:off x="1116013" y="1844675"/>
            <a:ext cx="4540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00FF"/>
                </a:solidFill>
                <a:ea typeface="ＭＳ Ｐゴシック" pitchFamily="34" charset="-128"/>
              </a:rPr>
              <a:t>16S</a:t>
            </a:r>
          </a:p>
        </p:txBody>
      </p:sp>
      <p:sp>
        <p:nvSpPr>
          <p:cNvPr id="235551" name="Text Box 32"/>
          <p:cNvSpPr txBox="1">
            <a:spLocks noChangeArrowheads="1"/>
          </p:cNvSpPr>
          <p:nvPr/>
        </p:nvSpPr>
        <p:spPr bwMode="auto">
          <a:xfrm>
            <a:off x="1670050" y="1844675"/>
            <a:ext cx="563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FF00"/>
                </a:solidFill>
                <a:ea typeface="ＭＳ Ｐゴシック" pitchFamily="34" charset="-128"/>
              </a:rPr>
              <a:t>tRNA</a:t>
            </a:r>
          </a:p>
        </p:txBody>
      </p:sp>
      <p:sp>
        <p:nvSpPr>
          <p:cNvPr id="235552" name="Text Box 33"/>
          <p:cNvSpPr txBox="1">
            <a:spLocks noChangeArrowheads="1"/>
          </p:cNvSpPr>
          <p:nvPr/>
        </p:nvSpPr>
        <p:spPr bwMode="auto">
          <a:xfrm>
            <a:off x="2533650" y="1844675"/>
            <a:ext cx="4540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00FF"/>
                </a:solidFill>
                <a:ea typeface="ＭＳ Ｐゴシック" pitchFamily="34" charset="-128"/>
              </a:rPr>
              <a:t>23S</a:t>
            </a:r>
          </a:p>
        </p:txBody>
      </p:sp>
      <p:sp>
        <p:nvSpPr>
          <p:cNvPr id="235553" name="Text Box 34"/>
          <p:cNvSpPr txBox="1">
            <a:spLocks noChangeArrowheads="1"/>
          </p:cNvSpPr>
          <p:nvPr/>
        </p:nvSpPr>
        <p:spPr bwMode="auto">
          <a:xfrm>
            <a:off x="3409950" y="1844675"/>
            <a:ext cx="3698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00FF"/>
                </a:solidFill>
                <a:ea typeface="ＭＳ Ｐゴシック" pitchFamily="34" charset="-128"/>
              </a:rPr>
              <a:t>5S</a:t>
            </a:r>
          </a:p>
        </p:txBody>
      </p:sp>
      <p:sp>
        <p:nvSpPr>
          <p:cNvPr id="235554" name="Text Box 35"/>
          <p:cNvSpPr txBox="1">
            <a:spLocks noChangeArrowheads="1"/>
          </p:cNvSpPr>
          <p:nvPr/>
        </p:nvSpPr>
        <p:spPr bwMode="auto">
          <a:xfrm>
            <a:off x="3686175" y="1844675"/>
            <a:ext cx="5635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FF00"/>
                </a:solidFill>
                <a:ea typeface="ＭＳ Ｐゴシック" pitchFamily="34" charset="-128"/>
              </a:rPr>
              <a:t>tRNA</a:t>
            </a:r>
          </a:p>
        </p:txBody>
      </p:sp>
      <p:sp>
        <p:nvSpPr>
          <p:cNvPr id="235555" name="Text Box 36"/>
          <p:cNvSpPr txBox="1">
            <a:spLocks noChangeArrowheads="1"/>
          </p:cNvSpPr>
          <p:nvPr/>
        </p:nvSpPr>
        <p:spPr bwMode="auto">
          <a:xfrm>
            <a:off x="5364163" y="1844675"/>
            <a:ext cx="4540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00FF"/>
                </a:solidFill>
                <a:ea typeface="ＭＳ Ｐゴシック" pitchFamily="34" charset="-128"/>
              </a:rPr>
              <a:t>18S</a:t>
            </a:r>
          </a:p>
        </p:txBody>
      </p:sp>
      <p:sp>
        <p:nvSpPr>
          <p:cNvPr id="235556" name="Text Box 37"/>
          <p:cNvSpPr txBox="1">
            <a:spLocks noChangeArrowheads="1"/>
          </p:cNvSpPr>
          <p:nvPr/>
        </p:nvSpPr>
        <p:spPr bwMode="auto">
          <a:xfrm>
            <a:off x="6226175" y="1844675"/>
            <a:ext cx="506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FF0000"/>
                </a:solidFill>
                <a:ea typeface="ＭＳ Ｐゴシック" pitchFamily="34" charset="-128"/>
              </a:rPr>
              <a:t>ITS1</a:t>
            </a:r>
          </a:p>
        </p:txBody>
      </p:sp>
      <p:sp>
        <p:nvSpPr>
          <p:cNvPr id="235557" name="Text Box 38"/>
          <p:cNvSpPr txBox="1">
            <a:spLocks noChangeArrowheads="1"/>
          </p:cNvSpPr>
          <p:nvPr/>
        </p:nvSpPr>
        <p:spPr bwMode="auto">
          <a:xfrm>
            <a:off x="6380163" y="1628775"/>
            <a:ext cx="4968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00FF"/>
                </a:solidFill>
                <a:ea typeface="ＭＳ Ｐゴシック" pitchFamily="34" charset="-128"/>
              </a:rPr>
              <a:t>5.8S</a:t>
            </a:r>
          </a:p>
        </p:txBody>
      </p:sp>
      <p:sp>
        <p:nvSpPr>
          <p:cNvPr id="235558" name="Text Box 39"/>
          <p:cNvSpPr txBox="1">
            <a:spLocks noChangeArrowheads="1"/>
          </p:cNvSpPr>
          <p:nvPr/>
        </p:nvSpPr>
        <p:spPr bwMode="auto">
          <a:xfrm>
            <a:off x="6588125" y="1844675"/>
            <a:ext cx="5064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FF0000"/>
                </a:solidFill>
                <a:ea typeface="ＭＳ Ｐゴシック" pitchFamily="34" charset="-128"/>
              </a:rPr>
              <a:t>ITS2</a:t>
            </a:r>
          </a:p>
        </p:txBody>
      </p:sp>
      <p:sp>
        <p:nvSpPr>
          <p:cNvPr id="235559" name="Text Box 40"/>
          <p:cNvSpPr txBox="1">
            <a:spLocks noChangeArrowheads="1"/>
          </p:cNvSpPr>
          <p:nvPr/>
        </p:nvSpPr>
        <p:spPr bwMode="auto">
          <a:xfrm>
            <a:off x="7450138" y="1844675"/>
            <a:ext cx="4540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00FF"/>
                </a:solidFill>
                <a:ea typeface="ＭＳ Ｐゴシック" pitchFamily="34" charset="-128"/>
              </a:rPr>
              <a:t>28S</a:t>
            </a:r>
          </a:p>
        </p:txBody>
      </p:sp>
      <p:sp>
        <p:nvSpPr>
          <p:cNvPr id="235560" name="Text Box 41"/>
          <p:cNvSpPr txBox="1">
            <a:spLocks noChangeArrowheads="1"/>
          </p:cNvSpPr>
          <p:nvPr/>
        </p:nvSpPr>
        <p:spPr bwMode="auto">
          <a:xfrm>
            <a:off x="-44450" y="2060575"/>
            <a:ext cx="51276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ea typeface="ＭＳ Ｐゴシック" pitchFamily="34" charset="-128"/>
              </a:rPr>
              <a:t>DNA</a:t>
            </a:r>
          </a:p>
        </p:txBody>
      </p:sp>
      <p:sp>
        <p:nvSpPr>
          <p:cNvPr id="235561" name="Text Box 42"/>
          <p:cNvSpPr txBox="1">
            <a:spLocks noChangeArrowheads="1"/>
          </p:cNvSpPr>
          <p:nvPr/>
        </p:nvSpPr>
        <p:spPr bwMode="auto">
          <a:xfrm>
            <a:off x="-36513" y="2867025"/>
            <a:ext cx="885826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ea typeface="ＭＳ Ｐゴシック" pitchFamily="34" charset="-128"/>
              </a:rPr>
              <a:t>RNA</a:t>
            </a:r>
          </a:p>
          <a:p>
            <a:r>
              <a:rPr lang="cs-CZ" sz="1200" b="1">
                <a:ea typeface="ＭＳ Ｐゴシック" pitchFamily="34" charset="-128"/>
              </a:rPr>
              <a:t>transcript</a:t>
            </a:r>
          </a:p>
        </p:txBody>
      </p:sp>
      <p:sp>
        <p:nvSpPr>
          <p:cNvPr id="235562" name="Text Box 43"/>
          <p:cNvSpPr txBox="1">
            <a:spLocks noChangeArrowheads="1"/>
          </p:cNvSpPr>
          <p:nvPr/>
        </p:nvSpPr>
        <p:spPr bwMode="auto">
          <a:xfrm>
            <a:off x="-36513" y="3548063"/>
            <a:ext cx="690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ea typeface="ＭＳ Ｐゴシック" pitchFamily="34" charset="-128"/>
              </a:rPr>
              <a:t>mature</a:t>
            </a:r>
          </a:p>
          <a:p>
            <a:r>
              <a:rPr lang="cs-CZ" sz="1200" b="1">
                <a:ea typeface="ＭＳ Ｐゴシック" pitchFamily="34" charset="-128"/>
              </a:rPr>
              <a:t>RNA</a:t>
            </a:r>
          </a:p>
        </p:txBody>
      </p:sp>
      <p:sp>
        <p:nvSpPr>
          <p:cNvPr id="235563" name="Line 44"/>
          <p:cNvSpPr>
            <a:spLocks noChangeShapeType="1"/>
          </p:cNvSpPr>
          <p:nvPr/>
        </p:nvSpPr>
        <p:spPr bwMode="auto">
          <a:xfrm>
            <a:off x="1547813" y="4005263"/>
            <a:ext cx="647700" cy="719137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564" name="Line 45"/>
          <p:cNvSpPr>
            <a:spLocks noChangeShapeType="1"/>
          </p:cNvSpPr>
          <p:nvPr/>
        </p:nvSpPr>
        <p:spPr bwMode="auto">
          <a:xfrm>
            <a:off x="2268538" y="2349500"/>
            <a:ext cx="0" cy="503238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565" name="Line 46"/>
          <p:cNvSpPr>
            <a:spLocks noChangeShapeType="1"/>
          </p:cNvSpPr>
          <p:nvPr/>
        </p:nvSpPr>
        <p:spPr bwMode="auto">
          <a:xfrm>
            <a:off x="2268538" y="3141663"/>
            <a:ext cx="0" cy="503237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566" name="Line 47"/>
          <p:cNvSpPr>
            <a:spLocks noChangeShapeType="1"/>
          </p:cNvSpPr>
          <p:nvPr/>
        </p:nvSpPr>
        <p:spPr bwMode="auto">
          <a:xfrm>
            <a:off x="6659563" y="2420938"/>
            <a:ext cx="0" cy="4318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567" name="Line 48"/>
          <p:cNvSpPr>
            <a:spLocks noChangeShapeType="1"/>
          </p:cNvSpPr>
          <p:nvPr/>
        </p:nvSpPr>
        <p:spPr bwMode="auto">
          <a:xfrm>
            <a:off x="6659563" y="3213100"/>
            <a:ext cx="0" cy="431800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568" name="Text Box 49"/>
          <p:cNvSpPr txBox="1">
            <a:spLocks noChangeArrowheads="1"/>
          </p:cNvSpPr>
          <p:nvPr/>
        </p:nvSpPr>
        <p:spPr bwMode="auto">
          <a:xfrm>
            <a:off x="2447925" y="2492375"/>
            <a:ext cx="11160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ea typeface="ＭＳ Ｐゴシック" pitchFamily="34" charset="-128"/>
              </a:rPr>
              <a:t>transcription</a:t>
            </a:r>
          </a:p>
        </p:txBody>
      </p:sp>
      <p:sp>
        <p:nvSpPr>
          <p:cNvPr id="235569" name="Text Box 50"/>
          <p:cNvSpPr txBox="1">
            <a:spLocks noChangeArrowheads="1"/>
          </p:cNvSpPr>
          <p:nvPr/>
        </p:nvSpPr>
        <p:spPr bwMode="auto">
          <a:xfrm>
            <a:off x="6840538" y="2492375"/>
            <a:ext cx="11160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ea typeface="ＭＳ Ｐゴシック" pitchFamily="34" charset="-128"/>
              </a:rPr>
              <a:t>transcription</a:t>
            </a:r>
          </a:p>
        </p:txBody>
      </p:sp>
      <p:sp>
        <p:nvSpPr>
          <p:cNvPr id="235570" name="Text Box 51"/>
          <p:cNvSpPr txBox="1">
            <a:spLocks noChangeArrowheads="1"/>
          </p:cNvSpPr>
          <p:nvPr/>
        </p:nvSpPr>
        <p:spPr bwMode="auto">
          <a:xfrm>
            <a:off x="2447925" y="3284538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ea typeface="ＭＳ Ｐゴシック" pitchFamily="34" charset="-128"/>
              </a:rPr>
              <a:t>cleavage</a:t>
            </a:r>
          </a:p>
        </p:txBody>
      </p:sp>
      <p:sp>
        <p:nvSpPr>
          <p:cNvPr id="235571" name="Text Box 52"/>
          <p:cNvSpPr txBox="1">
            <a:spLocks noChangeArrowheads="1"/>
          </p:cNvSpPr>
          <p:nvPr/>
        </p:nvSpPr>
        <p:spPr bwMode="auto">
          <a:xfrm>
            <a:off x="6877050" y="3284538"/>
            <a:ext cx="825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ea typeface="ＭＳ Ｐゴシック" pitchFamily="34" charset="-128"/>
              </a:rPr>
              <a:t>cleavage</a:t>
            </a:r>
          </a:p>
        </p:txBody>
      </p:sp>
      <p:sp>
        <p:nvSpPr>
          <p:cNvPr id="235572" name="Line 53"/>
          <p:cNvSpPr>
            <a:spLocks noChangeShapeType="1"/>
          </p:cNvSpPr>
          <p:nvPr/>
        </p:nvSpPr>
        <p:spPr bwMode="auto">
          <a:xfrm flipH="1">
            <a:off x="2268538" y="3933825"/>
            <a:ext cx="0" cy="790575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573" name="Line 54"/>
          <p:cNvSpPr>
            <a:spLocks noChangeShapeType="1"/>
          </p:cNvSpPr>
          <p:nvPr/>
        </p:nvSpPr>
        <p:spPr bwMode="auto">
          <a:xfrm flipH="1">
            <a:off x="2339975" y="4005263"/>
            <a:ext cx="1223963" cy="719137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574" name="Line 55"/>
          <p:cNvSpPr>
            <a:spLocks noChangeShapeType="1"/>
          </p:cNvSpPr>
          <p:nvPr/>
        </p:nvSpPr>
        <p:spPr bwMode="auto">
          <a:xfrm>
            <a:off x="6011863" y="4005263"/>
            <a:ext cx="576262" cy="719137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575" name="Line 56"/>
          <p:cNvSpPr>
            <a:spLocks noChangeShapeType="1"/>
          </p:cNvSpPr>
          <p:nvPr/>
        </p:nvSpPr>
        <p:spPr bwMode="auto">
          <a:xfrm>
            <a:off x="6659563" y="4005263"/>
            <a:ext cx="0" cy="719137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576" name="Line 57"/>
          <p:cNvSpPr>
            <a:spLocks noChangeShapeType="1"/>
          </p:cNvSpPr>
          <p:nvPr/>
        </p:nvSpPr>
        <p:spPr bwMode="auto">
          <a:xfrm flipH="1">
            <a:off x="6732588" y="4005263"/>
            <a:ext cx="576262" cy="719137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235577" name="Oval 58"/>
          <p:cNvSpPr>
            <a:spLocks noChangeArrowheads="1"/>
          </p:cNvSpPr>
          <p:nvPr/>
        </p:nvSpPr>
        <p:spPr bwMode="auto">
          <a:xfrm>
            <a:off x="1979613" y="5013325"/>
            <a:ext cx="577850" cy="504825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35578" name="Oval 59"/>
          <p:cNvSpPr>
            <a:spLocks noChangeArrowheads="1"/>
          </p:cNvSpPr>
          <p:nvPr/>
        </p:nvSpPr>
        <p:spPr bwMode="auto">
          <a:xfrm>
            <a:off x="2052638" y="4868863"/>
            <a:ext cx="431800" cy="215900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35579" name="Oval 60"/>
          <p:cNvSpPr>
            <a:spLocks noChangeArrowheads="1"/>
          </p:cNvSpPr>
          <p:nvPr/>
        </p:nvSpPr>
        <p:spPr bwMode="auto">
          <a:xfrm>
            <a:off x="6370638" y="5013325"/>
            <a:ext cx="577850" cy="504825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35580" name="Oval 61"/>
          <p:cNvSpPr>
            <a:spLocks noChangeArrowheads="1"/>
          </p:cNvSpPr>
          <p:nvPr/>
        </p:nvSpPr>
        <p:spPr bwMode="auto">
          <a:xfrm>
            <a:off x="6443663" y="4868863"/>
            <a:ext cx="431800" cy="215900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235581" name="Text Box 62"/>
          <p:cNvSpPr txBox="1">
            <a:spLocks noChangeArrowheads="1"/>
          </p:cNvSpPr>
          <p:nvPr/>
        </p:nvSpPr>
        <p:spPr bwMode="auto">
          <a:xfrm>
            <a:off x="-36513" y="5170488"/>
            <a:ext cx="869951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ea typeface="ＭＳ Ｐゴシック" pitchFamily="34" charset="-128"/>
              </a:rPr>
              <a:t>ribosome</a:t>
            </a:r>
          </a:p>
        </p:txBody>
      </p:sp>
      <p:sp>
        <p:nvSpPr>
          <p:cNvPr id="235582" name="Line 63"/>
          <p:cNvSpPr>
            <a:spLocks noChangeShapeType="1"/>
          </p:cNvSpPr>
          <p:nvPr/>
        </p:nvSpPr>
        <p:spPr bwMode="auto">
          <a:xfrm>
            <a:off x="1331913" y="3141663"/>
            <a:ext cx="287337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83" name="Line 64"/>
          <p:cNvSpPr>
            <a:spLocks noChangeShapeType="1"/>
          </p:cNvSpPr>
          <p:nvPr/>
        </p:nvSpPr>
        <p:spPr bwMode="auto">
          <a:xfrm>
            <a:off x="1331913" y="3933825"/>
            <a:ext cx="287337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84" name="Line 65"/>
          <p:cNvSpPr>
            <a:spLocks noChangeShapeType="1"/>
          </p:cNvSpPr>
          <p:nvPr/>
        </p:nvSpPr>
        <p:spPr bwMode="auto">
          <a:xfrm>
            <a:off x="2125663" y="5661025"/>
            <a:ext cx="287337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85" name="Line 66"/>
          <p:cNvSpPr>
            <a:spLocks noChangeShapeType="1"/>
          </p:cNvSpPr>
          <p:nvPr/>
        </p:nvSpPr>
        <p:spPr bwMode="auto">
          <a:xfrm>
            <a:off x="6011863" y="3141663"/>
            <a:ext cx="1081087" cy="0"/>
          </a:xfrm>
          <a:prstGeom prst="line">
            <a:avLst/>
          </a:pr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86" name="Text Box 67"/>
          <p:cNvSpPr txBox="1">
            <a:spLocks noChangeArrowheads="1"/>
          </p:cNvSpPr>
          <p:nvPr/>
        </p:nvSpPr>
        <p:spPr bwMode="auto">
          <a:xfrm>
            <a:off x="1643063" y="5734050"/>
            <a:ext cx="1231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900" b="1">
                <a:solidFill>
                  <a:srgbClr val="FF3399"/>
                </a:solidFill>
                <a:ea typeface="ＭＳ Ｐゴシック" pitchFamily="34" charset="-128"/>
              </a:rPr>
              <a:t>PCR product</a:t>
            </a:r>
          </a:p>
          <a:p>
            <a:pPr algn="ctr"/>
            <a:r>
              <a:rPr lang="cs-CZ" sz="900" b="1">
                <a:solidFill>
                  <a:srgbClr val="FF3399"/>
                </a:solidFill>
                <a:ea typeface="ＭＳ Ｐゴシック" pitchFamily="34" charset="-128"/>
              </a:rPr>
              <a:t>(derived from RNA)</a:t>
            </a:r>
          </a:p>
        </p:txBody>
      </p:sp>
      <p:sp>
        <p:nvSpPr>
          <p:cNvPr id="235587" name="Text Box 68"/>
          <p:cNvSpPr txBox="1">
            <a:spLocks noChangeArrowheads="1"/>
          </p:cNvSpPr>
          <p:nvPr/>
        </p:nvSpPr>
        <p:spPr bwMode="auto">
          <a:xfrm>
            <a:off x="5403850" y="3141663"/>
            <a:ext cx="1231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900" b="1">
                <a:solidFill>
                  <a:srgbClr val="FF3399"/>
                </a:solidFill>
                <a:ea typeface="ＭＳ Ｐゴシック" pitchFamily="34" charset="-128"/>
              </a:rPr>
              <a:t>PCR product</a:t>
            </a:r>
          </a:p>
          <a:p>
            <a:pPr algn="ctr"/>
            <a:r>
              <a:rPr lang="cs-CZ" sz="900" b="1">
                <a:solidFill>
                  <a:srgbClr val="FF3399"/>
                </a:solidFill>
                <a:ea typeface="ＭＳ Ｐゴシック" pitchFamily="34" charset="-128"/>
              </a:rPr>
              <a:t>(derived from RNA)</a:t>
            </a:r>
          </a:p>
        </p:txBody>
      </p:sp>
      <p:sp>
        <p:nvSpPr>
          <p:cNvPr id="235588" name="Line 69"/>
          <p:cNvSpPr>
            <a:spLocks noChangeShapeType="1"/>
          </p:cNvSpPr>
          <p:nvPr/>
        </p:nvSpPr>
        <p:spPr bwMode="auto">
          <a:xfrm>
            <a:off x="6011863" y="2349500"/>
            <a:ext cx="1081087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89" name="Text Box 70"/>
          <p:cNvSpPr txBox="1">
            <a:spLocks noChangeArrowheads="1"/>
          </p:cNvSpPr>
          <p:nvPr/>
        </p:nvSpPr>
        <p:spPr bwMode="auto">
          <a:xfrm>
            <a:off x="723900" y="3141663"/>
            <a:ext cx="1231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900" b="1">
                <a:solidFill>
                  <a:srgbClr val="FF3399"/>
                </a:solidFill>
                <a:ea typeface="ＭＳ Ｐゴシック" pitchFamily="34" charset="-128"/>
              </a:rPr>
              <a:t>PCR product</a:t>
            </a:r>
          </a:p>
          <a:p>
            <a:pPr algn="ctr"/>
            <a:r>
              <a:rPr lang="cs-CZ" sz="900" b="1">
                <a:solidFill>
                  <a:srgbClr val="FF3399"/>
                </a:solidFill>
                <a:ea typeface="ＭＳ Ｐゴシック" pitchFamily="34" charset="-128"/>
              </a:rPr>
              <a:t>(derived from RNA)</a:t>
            </a:r>
          </a:p>
        </p:txBody>
      </p:sp>
      <p:sp>
        <p:nvSpPr>
          <p:cNvPr id="235590" name="Text Box 71"/>
          <p:cNvSpPr txBox="1">
            <a:spLocks noChangeArrowheads="1"/>
          </p:cNvSpPr>
          <p:nvPr/>
        </p:nvSpPr>
        <p:spPr bwMode="auto">
          <a:xfrm>
            <a:off x="363538" y="3933825"/>
            <a:ext cx="1231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900" b="1">
                <a:solidFill>
                  <a:srgbClr val="FF3399"/>
                </a:solidFill>
                <a:ea typeface="ＭＳ Ｐゴシック" pitchFamily="34" charset="-128"/>
              </a:rPr>
              <a:t>PCR product</a:t>
            </a:r>
          </a:p>
          <a:p>
            <a:pPr algn="ctr"/>
            <a:r>
              <a:rPr lang="cs-CZ" sz="900" b="1">
                <a:solidFill>
                  <a:srgbClr val="FF3399"/>
                </a:solidFill>
                <a:ea typeface="ＭＳ Ｐゴシック" pitchFamily="34" charset="-128"/>
              </a:rPr>
              <a:t>(derived from RNA)</a:t>
            </a:r>
          </a:p>
        </p:txBody>
      </p:sp>
      <p:sp>
        <p:nvSpPr>
          <p:cNvPr id="235591" name="Text Box 72"/>
          <p:cNvSpPr txBox="1">
            <a:spLocks noChangeArrowheads="1"/>
          </p:cNvSpPr>
          <p:nvPr/>
        </p:nvSpPr>
        <p:spPr bwMode="auto">
          <a:xfrm>
            <a:off x="5403850" y="2349500"/>
            <a:ext cx="1231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900" b="1">
                <a:solidFill>
                  <a:srgbClr val="00CCFF"/>
                </a:solidFill>
                <a:ea typeface="ＭＳ Ｐゴシック" pitchFamily="34" charset="-128"/>
              </a:rPr>
              <a:t>PCR product</a:t>
            </a:r>
          </a:p>
          <a:p>
            <a:pPr algn="ctr"/>
            <a:r>
              <a:rPr lang="cs-CZ" sz="900" b="1">
                <a:solidFill>
                  <a:srgbClr val="00CCFF"/>
                </a:solidFill>
                <a:ea typeface="ＭＳ Ｐゴシック" pitchFamily="34" charset="-128"/>
              </a:rPr>
              <a:t>(derived from DNA)</a:t>
            </a:r>
          </a:p>
        </p:txBody>
      </p:sp>
      <p:sp>
        <p:nvSpPr>
          <p:cNvPr id="235592" name="Line 73"/>
          <p:cNvSpPr>
            <a:spLocks noChangeShapeType="1"/>
          </p:cNvSpPr>
          <p:nvPr/>
        </p:nvSpPr>
        <p:spPr bwMode="auto">
          <a:xfrm>
            <a:off x="1331913" y="2349500"/>
            <a:ext cx="287337" cy="0"/>
          </a:xfrm>
          <a:prstGeom prst="line">
            <a:avLst/>
          </a:prstGeom>
          <a:noFill/>
          <a:ln w="25400">
            <a:solidFill>
              <a:srgbClr val="00CCFF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35593" name="Text Box 74"/>
          <p:cNvSpPr txBox="1">
            <a:spLocks noChangeArrowheads="1"/>
          </p:cNvSpPr>
          <p:nvPr/>
        </p:nvSpPr>
        <p:spPr bwMode="auto">
          <a:xfrm>
            <a:off x="723900" y="2349500"/>
            <a:ext cx="12319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900" b="1">
                <a:solidFill>
                  <a:srgbClr val="00CCFF"/>
                </a:solidFill>
                <a:ea typeface="ＭＳ Ｐゴシック" pitchFamily="34" charset="-128"/>
              </a:rPr>
              <a:t>PCR product</a:t>
            </a:r>
          </a:p>
          <a:p>
            <a:pPr algn="ctr"/>
            <a:r>
              <a:rPr lang="cs-CZ" sz="900" b="1">
                <a:solidFill>
                  <a:srgbClr val="00CCFF"/>
                </a:solidFill>
                <a:ea typeface="ＭＳ Ｐゴシック" pitchFamily="34" charset="-128"/>
              </a:rPr>
              <a:t>(derived from DNA)</a:t>
            </a:r>
          </a:p>
        </p:txBody>
      </p:sp>
      <p:sp>
        <p:nvSpPr>
          <p:cNvPr id="235594" name="Text Box 75"/>
          <p:cNvSpPr txBox="1">
            <a:spLocks noChangeArrowheads="1"/>
          </p:cNvSpPr>
          <p:nvPr/>
        </p:nvSpPr>
        <p:spPr bwMode="auto">
          <a:xfrm>
            <a:off x="107950" y="6211888"/>
            <a:ext cx="41036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 b="1">
                <a:ea typeface="ＭＳ Ｐゴシック" pitchFamily="34" charset="-128"/>
              </a:rPr>
              <a:t>RNA amplicons:</a:t>
            </a:r>
          </a:p>
          <a:p>
            <a:pPr algn="ctr"/>
            <a:r>
              <a:rPr lang="cs-CZ" sz="1600" b="1">
                <a:ea typeface="ＭＳ Ｐゴシック" pitchFamily="34" charset="-128"/>
              </a:rPr>
              <a:t>microorganisms </a:t>
            </a:r>
            <a:r>
              <a:rPr lang="cs-CZ" sz="1600" b="1">
                <a:solidFill>
                  <a:srgbClr val="FF0000"/>
                </a:solidFill>
                <a:ea typeface="ＭＳ Ｐゴシック" pitchFamily="34" charset="-128"/>
              </a:rPr>
              <a:t>possessing</a:t>
            </a:r>
            <a:r>
              <a:rPr lang="cs-CZ" sz="1600" b="1">
                <a:ea typeface="ＭＳ Ｐゴシック" pitchFamily="34" charset="-128"/>
              </a:rPr>
              <a:t> ribosomes</a:t>
            </a:r>
          </a:p>
        </p:txBody>
      </p:sp>
      <p:sp>
        <p:nvSpPr>
          <p:cNvPr id="235595" name="Text Box 76"/>
          <p:cNvSpPr txBox="1">
            <a:spLocks noChangeArrowheads="1"/>
          </p:cNvSpPr>
          <p:nvPr/>
        </p:nvSpPr>
        <p:spPr bwMode="auto">
          <a:xfrm>
            <a:off x="4768850" y="6211888"/>
            <a:ext cx="419576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1600" b="1">
                <a:ea typeface="ＭＳ Ｐゴシック" pitchFamily="34" charset="-128"/>
              </a:rPr>
              <a:t>RNA amplicons:</a:t>
            </a:r>
          </a:p>
          <a:p>
            <a:pPr algn="ctr"/>
            <a:r>
              <a:rPr lang="cs-CZ" sz="1600" b="1">
                <a:ea typeface="ＭＳ Ｐゴシック" pitchFamily="34" charset="-128"/>
              </a:rPr>
              <a:t>microorganisms </a:t>
            </a:r>
            <a:r>
              <a:rPr lang="cs-CZ" sz="1600" b="1">
                <a:solidFill>
                  <a:srgbClr val="FF0000"/>
                </a:solidFill>
                <a:ea typeface="ＭＳ Ｐゴシック" pitchFamily="34" charset="-128"/>
              </a:rPr>
              <a:t>producing</a:t>
            </a:r>
            <a:r>
              <a:rPr lang="cs-CZ" sz="1600" b="1">
                <a:ea typeface="ＭＳ Ｐゴシック" pitchFamily="34" charset="-128"/>
              </a:rPr>
              <a:t> ribosomes</a:t>
            </a:r>
          </a:p>
        </p:txBody>
      </p:sp>
      <p:sp>
        <p:nvSpPr>
          <p:cNvPr id="235596" name="Text Box 77"/>
          <p:cNvSpPr txBox="1">
            <a:spLocks noChangeArrowheads="1"/>
          </p:cNvSpPr>
          <p:nvPr/>
        </p:nvSpPr>
        <p:spPr bwMode="auto">
          <a:xfrm>
            <a:off x="250825" y="1196975"/>
            <a:ext cx="8661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600" b="1">
                <a:ea typeface="ＭＳ Ｐゴシック" pitchFamily="34" charset="-128"/>
              </a:rPr>
              <a:t>                Prokaryota (bacteria)                                            Eukarota (fungi)</a:t>
            </a:r>
          </a:p>
        </p:txBody>
      </p:sp>
      <p:sp>
        <p:nvSpPr>
          <p:cNvPr id="78" name="Rectangle 5"/>
          <p:cNvSpPr>
            <a:spLocks noChangeArrowheads="1"/>
          </p:cNvSpPr>
          <p:nvPr/>
        </p:nvSpPr>
        <p:spPr bwMode="auto">
          <a:xfrm>
            <a:off x="0" y="266700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en-US" sz="2000" b="1" dirty="0" err="1" smtClean="0"/>
              <a:t>Identification</a:t>
            </a:r>
            <a:r>
              <a:rPr lang="cs-CZ" altLang="en-US" sz="2000" b="1" dirty="0" smtClean="0"/>
              <a:t> </a:t>
            </a:r>
            <a:r>
              <a:rPr lang="cs-CZ" altLang="en-US" sz="2000" b="1" dirty="0" err="1" smtClean="0"/>
              <a:t>of</a:t>
            </a:r>
            <a:r>
              <a:rPr lang="cs-CZ" altLang="en-US" sz="2000" b="1" dirty="0" smtClean="0"/>
              <a:t> </a:t>
            </a:r>
            <a:r>
              <a:rPr lang="cs-CZ" altLang="en-US" sz="2000" b="1" dirty="0" err="1" smtClean="0"/>
              <a:t>active</a:t>
            </a:r>
            <a:r>
              <a:rPr lang="cs-CZ" altLang="en-US" sz="2000" b="1" dirty="0" smtClean="0"/>
              <a:t> </a:t>
            </a:r>
            <a:r>
              <a:rPr lang="cs-CZ" altLang="en-US" sz="2000" b="1" dirty="0" err="1" smtClean="0"/>
              <a:t>microbes</a:t>
            </a:r>
            <a:r>
              <a:rPr lang="cs-CZ" altLang="en-US" sz="2000" b="1" dirty="0" smtClean="0"/>
              <a:t> by </a:t>
            </a:r>
            <a:r>
              <a:rPr lang="cs-CZ" altLang="en-US" sz="2000" b="1" dirty="0" err="1" smtClean="0"/>
              <a:t>16S</a:t>
            </a:r>
            <a:r>
              <a:rPr lang="cs-CZ" altLang="en-US" sz="2000" b="1" dirty="0" smtClean="0"/>
              <a:t> / </a:t>
            </a:r>
            <a:r>
              <a:rPr lang="cs-CZ" altLang="en-US" sz="2000" b="1" dirty="0" err="1" smtClean="0"/>
              <a:t>ITS</a:t>
            </a:r>
            <a:r>
              <a:rPr lang="cs-CZ" altLang="en-US" sz="2000" b="1" dirty="0" smtClean="0"/>
              <a:t> </a:t>
            </a:r>
            <a:r>
              <a:rPr lang="cs-CZ" altLang="en-US" sz="2000" b="1" dirty="0" err="1" smtClean="0"/>
              <a:t>sequencing</a:t>
            </a:r>
            <a:r>
              <a:rPr lang="cs-CZ" altLang="en-US" sz="2000" b="1" dirty="0" smtClean="0"/>
              <a:t> </a:t>
            </a:r>
            <a:r>
              <a:rPr lang="cs-CZ" altLang="en-US" sz="2000" b="1" dirty="0" err="1" smtClean="0"/>
              <a:t>from</a:t>
            </a:r>
            <a:r>
              <a:rPr lang="cs-CZ" altLang="en-US" sz="2000" b="1" dirty="0" smtClean="0"/>
              <a:t> RNA</a:t>
            </a:r>
            <a:endParaRPr lang="cs-CZ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46260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/>
        </p:nvSpPr>
        <p:spPr bwMode="auto">
          <a:xfrm>
            <a:off x="107504" y="836712"/>
            <a:ext cx="892899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b="1" dirty="0" err="1">
                <a:cs typeface="Arial" charset="0"/>
              </a:rPr>
              <a:t>Nutrients</a:t>
            </a:r>
            <a:endParaRPr lang="cs-CZ" altLang="en-US" b="1" dirty="0">
              <a:cs typeface="Arial" charset="0"/>
            </a:endParaRPr>
          </a:p>
          <a:p>
            <a:endParaRPr lang="cs-CZ" altLang="en-US" b="1" dirty="0">
              <a:cs typeface="Arial" charset="0"/>
            </a:endParaRPr>
          </a:p>
          <a:p>
            <a:pPr>
              <a:buFontTx/>
              <a:buChar char="-"/>
            </a:pP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 smtClean="0">
                <a:cs typeface="Arial" charset="0"/>
              </a:rPr>
              <a:t>leaf</a:t>
            </a:r>
            <a:r>
              <a:rPr lang="cs-CZ" altLang="en-US" dirty="0" smtClean="0">
                <a:cs typeface="Arial" charset="0"/>
              </a:rPr>
              <a:t> and </a:t>
            </a:r>
            <a:r>
              <a:rPr lang="cs-CZ" altLang="en-US" dirty="0" err="1" smtClean="0">
                <a:cs typeface="Arial" charset="0"/>
              </a:rPr>
              <a:t>root</a:t>
            </a:r>
            <a:r>
              <a:rPr lang="cs-CZ" altLang="en-US" dirty="0" smtClean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litter</a:t>
            </a:r>
            <a:r>
              <a:rPr lang="cs-CZ" altLang="en-US" dirty="0">
                <a:cs typeface="Arial" charset="0"/>
              </a:rPr>
              <a:t> 	- major source </a:t>
            </a:r>
            <a:r>
              <a:rPr lang="cs-CZ" altLang="en-US" dirty="0" err="1">
                <a:cs typeface="Arial" charset="0"/>
              </a:rPr>
              <a:t>of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organic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matter</a:t>
            </a:r>
            <a:r>
              <a:rPr lang="cs-CZ" altLang="en-US" dirty="0">
                <a:cs typeface="Arial" charset="0"/>
              </a:rPr>
              <a:t> in </a:t>
            </a:r>
            <a:r>
              <a:rPr lang="cs-CZ" altLang="en-US" dirty="0" err="1">
                <a:cs typeface="Arial" charset="0"/>
              </a:rPr>
              <a:t>soil</a:t>
            </a:r>
            <a:endParaRPr lang="en-US" altLang="en-US" dirty="0">
              <a:cs typeface="Arial" charset="0"/>
            </a:endParaRPr>
          </a:p>
          <a:p>
            <a:r>
              <a:rPr lang="en-US" altLang="en-US" dirty="0">
                <a:cs typeface="Arial" charset="0"/>
              </a:rPr>
              <a:t>                   </a:t>
            </a:r>
            <a:r>
              <a:rPr lang="cs-CZ" altLang="en-US" dirty="0">
                <a:cs typeface="Arial" charset="0"/>
              </a:rPr>
              <a:t>	</a:t>
            </a:r>
            <a:r>
              <a:rPr lang="cs-CZ" altLang="en-US" dirty="0" smtClean="0">
                <a:cs typeface="Arial" charset="0"/>
              </a:rPr>
              <a:t>	- </a:t>
            </a:r>
            <a:r>
              <a:rPr lang="cs-CZ" altLang="en-US" dirty="0" err="1" smtClean="0">
                <a:cs typeface="Arial" charset="0"/>
              </a:rPr>
              <a:t>cellulose</a:t>
            </a:r>
            <a:r>
              <a:rPr lang="cs-CZ" altLang="en-US" dirty="0">
                <a:cs typeface="Arial" charset="0"/>
              </a:rPr>
              <a:t>, lignin, </a:t>
            </a:r>
            <a:r>
              <a:rPr lang="cs-CZ" altLang="en-US" dirty="0" err="1">
                <a:cs typeface="Arial" charset="0"/>
              </a:rPr>
              <a:t>hemicellulose</a:t>
            </a:r>
            <a:r>
              <a:rPr lang="cs-CZ" altLang="en-US" dirty="0">
                <a:cs typeface="Arial" charset="0"/>
              </a:rPr>
              <a:t>, </a:t>
            </a:r>
            <a:r>
              <a:rPr lang="cs-CZ" altLang="en-US" dirty="0" err="1">
                <a:cs typeface="Arial" charset="0"/>
              </a:rPr>
              <a:t>pectin</a:t>
            </a:r>
            <a:r>
              <a:rPr lang="cs-CZ" altLang="en-US" dirty="0">
                <a:cs typeface="Arial" charset="0"/>
              </a:rPr>
              <a:t>, </a:t>
            </a:r>
            <a:r>
              <a:rPr lang="cs-CZ" altLang="en-US" dirty="0" err="1">
                <a:cs typeface="Arial" charset="0"/>
              </a:rPr>
              <a:t>proteins</a:t>
            </a:r>
            <a:r>
              <a:rPr lang="cs-CZ" altLang="en-US" dirty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                            </a:t>
            </a:r>
          </a:p>
          <a:p>
            <a:r>
              <a:rPr lang="cs-CZ" altLang="en-US" dirty="0">
                <a:cs typeface="Arial" charset="0"/>
              </a:rPr>
              <a:t>		</a:t>
            </a:r>
            <a:r>
              <a:rPr lang="cs-CZ" altLang="en-US" dirty="0" smtClean="0">
                <a:cs typeface="Arial" charset="0"/>
              </a:rPr>
              <a:t>	- </a:t>
            </a:r>
            <a:r>
              <a:rPr lang="cs-CZ" altLang="en-US" dirty="0" err="1">
                <a:cs typeface="Arial" charset="0"/>
              </a:rPr>
              <a:t>numerous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enzymes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required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for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degradation</a:t>
            </a:r>
            <a:endParaRPr lang="cs-CZ" altLang="en-US" dirty="0">
              <a:cs typeface="Arial" charset="0"/>
            </a:endParaRPr>
          </a:p>
          <a:p>
            <a:endParaRPr lang="cs-CZ" altLang="en-US" dirty="0">
              <a:cs typeface="Arial" charset="0"/>
            </a:endParaRPr>
          </a:p>
          <a:p>
            <a:r>
              <a:rPr lang="cs-CZ" altLang="en-US" dirty="0" smtClean="0">
                <a:cs typeface="Arial" charset="0"/>
              </a:rPr>
              <a:t>- </a:t>
            </a:r>
            <a:r>
              <a:rPr lang="cs-CZ" altLang="en-US" dirty="0" err="1" smtClean="0">
                <a:cs typeface="Arial" charset="0"/>
              </a:rPr>
              <a:t>root</a:t>
            </a:r>
            <a:r>
              <a:rPr lang="cs-CZ" altLang="en-US" dirty="0" smtClean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exudates</a:t>
            </a:r>
            <a:r>
              <a:rPr lang="cs-CZ" altLang="en-US" dirty="0">
                <a:cs typeface="Arial" charset="0"/>
              </a:rPr>
              <a:t>	</a:t>
            </a:r>
            <a:r>
              <a:rPr lang="cs-CZ" altLang="en-US" dirty="0" smtClean="0">
                <a:cs typeface="Arial" charset="0"/>
              </a:rPr>
              <a:t>	- </a:t>
            </a:r>
            <a:r>
              <a:rPr lang="cs-CZ" altLang="en-US" dirty="0" err="1">
                <a:cs typeface="Arial" charset="0"/>
              </a:rPr>
              <a:t>nutrient</a:t>
            </a:r>
            <a:r>
              <a:rPr lang="cs-CZ" altLang="en-US" dirty="0">
                <a:cs typeface="Arial" charset="0"/>
              </a:rPr>
              <a:t> source in </a:t>
            </a:r>
            <a:r>
              <a:rPr lang="cs-CZ" altLang="en-US" dirty="0" err="1">
                <a:cs typeface="Arial" charset="0"/>
              </a:rPr>
              <a:t>mineral</a:t>
            </a:r>
            <a:r>
              <a:rPr lang="cs-CZ" altLang="en-US" dirty="0">
                <a:cs typeface="Arial" charset="0"/>
              </a:rPr>
              <a:t> and </a:t>
            </a:r>
            <a:r>
              <a:rPr lang="cs-CZ" altLang="en-US" dirty="0" err="1">
                <a:cs typeface="Arial" charset="0"/>
              </a:rPr>
              <a:t>organic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 smtClean="0">
                <a:cs typeface="Arial" charset="0"/>
              </a:rPr>
              <a:t>soil</a:t>
            </a:r>
            <a:endParaRPr lang="cs-CZ" altLang="en-US" dirty="0" smtClean="0">
              <a:cs typeface="Arial" charset="0"/>
            </a:endParaRPr>
          </a:p>
          <a:p>
            <a:pPr lvl="6"/>
            <a:r>
              <a:rPr lang="cs-CZ" altLang="en-US" dirty="0" smtClean="0">
                <a:cs typeface="Arial" charset="0"/>
              </a:rPr>
              <a:t>- more </a:t>
            </a:r>
            <a:r>
              <a:rPr lang="cs-CZ" altLang="en-US" dirty="0" err="1" smtClean="0">
                <a:cs typeface="Arial" charset="0"/>
              </a:rPr>
              <a:t>readily</a:t>
            </a:r>
            <a:r>
              <a:rPr lang="cs-CZ" altLang="en-US" dirty="0" smtClean="0">
                <a:cs typeface="Arial" charset="0"/>
              </a:rPr>
              <a:t> </a:t>
            </a:r>
            <a:r>
              <a:rPr lang="cs-CZ" altLang="en-US" dirty="0" err="1" smtClean="0">
                <a:cs typeface="Arial" charset="0"/>
              </a:rPr>
              <a:t>available</a:t>
            </a:r>
            <a:r>
              <a:rPr lang="cs-CZ" altLang="en-US" dirty="0" smtClean="0">
                <a:cs typeface="Arial" charset="0"/>
              </a:rPr>
              <a:t> C</a:t>
            </a:r>
            <a:endParaRPr lang="cs-CZ" altLang="en-US" dirty="0">
              <a:cs typeface="Arial" charset="0"/>
            </a:endParaRPr>
          </a:p>
          <a:p>
            <a:endParaRPr lang="cs-CZ" altLang="en-US" b="1" dirty="0" smtClean="0">
              <a:cs typeface="Arial" charset="0"/>
            </a:endParaRPr>
          </a:p>
          <a:p>
            <a:r>
              <a:rPr lang="cs-CZ" altLang="en-US" b="1" dirty="0" err="1" smtClean="0">
                <a:cs typeface="Arial" charset="0"/>
              </a:rPr>
              <a:t>Microorganisms</a:t>
            </a:r>
            <a:endParaRPr lang="cs-CZ" altLang="en-US" b="1" dirty="0">
              <a:cs typeface="Arial" charset="0"/>
            </a:endParaRPr>
          </a:p>
          <a:p>
            <a:endParaRPr lang="cs-CZ" altLang="en-US" b="1" dirty="0">
              <a:cs typeface="Arial" charset="0"/>
            </a:endParaRPr>
          </a:p>
          <a:p>
            <a:r>
              <a:rPr lang="cs-CZ" altLang="en-US" dirty="0">
                <a:cs typeface="Arial" charset="0"/>
              </a:rPr>
              <a:t>- </a:t>
            </a:r>
            <a:r>
              <a:rPr lang="cs-CZ" altLang="en-US" dirty="0" err="1">
                <a:cs typeface="Arial" charset="0"/>
              </a:rPr>
              <a:t>saprotr</a:t>
            </a:r>
            <a:r>
              <a:rPr lang="en-US" altLang="en-US" dirty="0">
                <a:cs typeface="Arial" charset="0"/>
              </a:rPr>
              <a:t>o</a:t>
            </a:r>
            <a:r>
              <a:rPr lang="cs-CZ" altLang="en-US" dirty="0" err="1">
                <a:cs typeface="Arial" charset="0"/>
              </a:rPr>
              <a:t>phic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fungi</a:t>
            </a:r>
            <a:r>
              <a:rPr lang="cs-CZ" altLang="en-US" dirty="0">
                <a:cs typeface="Arial" charset="0"/>
              </a:rPr>
              <a:t> 	- </a:t>
            </a:r>
            <a:r>
              <a:rPr lang="cs-CZ" altLang="en-US" dirty="0" err="1">
                <a:cs typeface="Arial" charset="0"/>
              </a:rPr>
              <a:t>obtain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carbon</a:t>
            </a:r>
            <a:r>
              <a:rPr lang="cs-CZ" altLang="en-US" dirty="0">
                <a:cs typeface="Arial" charset="0"/>
              </a:rPr>
              <a:t> by </a:t>
            </a:r>
            <a:r>
              <a:rPr lang="cs-CZ" altLang="en-US" dirty="0" err="1">
                <a:cs typeface="Arial" charset="0"/>
              </a:rPr>
              <a:t>organic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matter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decomposition</a:t>
            </a:r>
            <a:endParaRPr lang="cs-CZ" altLang="en-US" dirty="0">
              <a:cs typeface="Arial" charset="0"/>
            </a:endParaRPr>
          </a:p>
          <a:p>
            <a:r>
              <a:rPr lang="cs-CZ" altLang="en-US" dirty="0">
                <a:cs typeface="Arial" charset="0"/>
              </a:rPr>
              <a:t>                              </a:t>
            </a:r>
            <a:r>
              <a:rPr lang="en-US" altLang="en-US" dirty="0">
                <a:cs typeface="Arial" charset="0"/>
              </a:rPr>
              <a:t> 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smtClean="0">
                <a:cs typeface="Arial" charset="0"/>
              </a:rPr>
              <a:t>	- </a:t>
            </a:r>
            <a:r>
              <a:rPr lang="cs-CZ" altLang="en-US" dirty="0" err="1">
                <a:cs typeface="Arial" charset="0"/>
              </a:rPr>
              <a:t>production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of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extracellular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degradative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enzymes</a:t>
            </a:r>
            <a:endParaRPr lang="cs-CZ" altLang="en-US" dirty="0">
              <a:cs typeface="Arial" charset="0"/>
            </a:endParaRPr>
          </a:p>
          <a:p>
            <a:endParaRPr lang="cs-CZ" altLang="en-US" dirty="0">
              <a:cs typeface="Arial" charset="0"/>
            </a:endParaRPr>
          </a:p>
          <a:p>
            <a:r>
              <a:rPr lang="cs-CZ" altLang="en-US" dirty="0">
                <a:cs typeface="Arial" charset="0"/>
              </a:rPr>
              <a:t>- mycorrhizal </a:t>
            </a:r>
            <a:r>
              <a:rPr lang="cs-CZ" altLang="en-US" dirty="0" err="1">
                <a:cs typeface="Arial" charset="0"/>
              </a:rPr>
              <a:t>fungi</a:t>
            </a:r>
            <a:r>
              <a:rPr lang="cs-CZ" altLang="en-US" dirty="0">
                <a:cs typeface="Arial" charset="0"/>
              </a:rPr>
              <a:t> 	- </a:t>
            </a:r>
            <a:r>
              <a:rPr lang="cs-CZ" altLang="en-US" dirty="0" err="1">
                <a:cs typeface="Arial" charset="0"/>
              </a:rPr>
              <a:t>obtain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carbohydrates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from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symbiotic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plants</a:t>
            </a:r>
            <a:endParaRPr lang="cs-CZ" altLang="en-US" dirty="0">
              <a:cs typeface="Arial" charset="0"/>
            </a:endParaRPr>
          </a:p>
          <a:p>
            <a:r>
              <a:rPr lang="cs-CZ" altLang="en-US" dirty="0">
                <a:cs typeface="Arial" charset="0"/>
              </a:rPr>
              <a:t>                               	- </a:t>
            </a:r>
            <a:r>
              <a:rPr lang="cs-CZ" altLang="en-US" dirty="0" err="1">
                <a:cs typeface="Arial" charset="0"/>
              </a:rPr>
              <a:t>provide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soil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nutrients</a:t>
            </a:r>
            <a:r>
              <a:rPr lang="cs-CZ" altLang="en-US" dirty="0">
                <a:cs typeface="Arial" charset="0"/>
              </a:rPr>
              <a:t> to </a:t>
            </a:r>
            <a:r>
              <a:rPr lang="cs-CZ" altLang="en-US" dirty="0" err="1">
                <a:cs typeface="Arial" charset="0"/>
              </a:rPr>
              <a:t>plants</a:t>
            </a:r>
            <a:endParaRPr lang="cs-CZ" altLang="en-US" dirty="0">
              <a:cs typeface="Arial" charset="0"/>
            </a:endParaRPr>
          </a:p>
          <a:p>
            <a:r>
              <a:rPr lang="cs-CZ" altLang="en-US" dirty="0">
                <a:cs typeface="Arial" charset="0"/>
              </a:rPr>
              <a:t>		</a:t>
            </a:r>
            <a:r>
              <a:rPr lang="cs-CZ" altLang="en-US" dirty="0" smtClean="0">
                <a:cs typeface="Arial" charset="0"/>
              </a:rPr>
              <a:t>	- </a:t>
            </a:r>
            <a:r>
              <a:rPr lang="cs-CZ" altLang="en-US" dirty="0" err="1">
                <a:cs typeface="Arial" charset="0"/>
              </a:rPr>
              <a:t>saprotrophic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abilities</a:t>
            </a:r>
            <a:r>
              <a:rPr lang="cs-CZ" altLang="en-US" dirty="0">
                <a:cs typeface="Arial" charset="0"/>
              </a:rPr>
              <a:t> vary</a:t>
            </a:r>
          </a:p>
          <a:p>
            <a:endParaRPr lang="cs-CZ" altLang="en-US" dirty="0">
              <a:cs typeface="Arial" charset="0"/>
            </a:endParaRPr>
          </a:p>
          <a:p>
            <a:r>
              <a:rPr lang="cs-CZ" altLang="en-US" dirty="0" smtClean="0">
                <a:cs typeface="Arial" charset="0"/>
              </a:rPr>
              <a:t>- </a:t>
            </a:r>
            <a:r>
              <a:rPr lang="cs-CZ" altLang="en-US" dirty="0" err="1" smtClean="0">
                <a:cs typeface="Arial" charset="0"/>
              </a:rPr>
              <a:t>bacteria</a:t>
            </a:r>
            <a:r>
              <a:rPr lang="cs-CZ" altLang="en-US" dirty="0">
                <a:cs typeface="Arial" charset="0"/>
              </a:rPr>
              <a:t>		</a:t>
            </a:r>
            <a:r>
              <a:rPr lang="cs-CZ" altLang="en-US" dirty="0" smtClean="0">
                <a:cs typeface="Arial" charset="0"/>
              </a:rPr>
              <a:t>- </a:t>
            </a:r>
            <a:r>
              <a:rPr lang="cs-CZ" altLang="en-US" dirty="0" err="1">
                <a:cs typeface="Arial" charset="0"/>
              </a:rPr>
              <a:t>preferential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utilization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of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easily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>
                <a:cs typeface="Arial" charset="0"/>
              </a:rPr>
              <a:t>available</a:t>
            </a:r>
            <a:r>
              <a:rPr lang="cs-CZ" altLang="en-US" dirty="0">
                <a:cs typeface="Arial" charset="0"/>
              </a:rPr>
              <a:t> </a:t>
            </a:r>
            <a:r>
              <a:rPr lang="cs-CZ" altLang="en-US" dirty="0" err="1" smtClean="0">
                <a:cs typeface="Arial" charset="0"/>
              </a:rPr>
              <a:t>compounds</a:t>
            </a:r>
            <a:endParaRPr lang="cs-CZ" altLang="en-US" dirty="0" smtClean="0">
              <a:cs typeface="Arial" charset="0"/>
            </a:endParaRPr>
          </a:p>
          <a:p>
            <a:pPr lvl="4"/>
            <a:r>
              <a:rPr lang="cs-CZ" altLang="en-US" dirty="0" smtClean="0">
                <a:cs typeface="Arial" charset="0"/>
              </a:rPr>
              <a:t>	- </a:t>
            </a:r>
            <a:r>
              <a:rPr lang="cs-CZ" altLang="en-US" dirty="0" err="1" smtClean="0">
                <a:cs typeface="Arial" charset="0"/>
              </a:rPr>
              <a:t>degradation</a:t>
            </a:r>
            <a:r>
              <a:rPr lang="cs-CZ" altLang="en-US" dirty="0" smtClean="0">
                <a:cs typeface="Arial" charset="0"/>
              </a:rPr>
              <a:t> </a:t>
            </a:r>
            <a:r>
              <a:rPr lang="cs-CZ" altLang="en-US" dirty="0" err="1" smtClean="0">
                <a:cs typeface="Arial" charset="0"/>
              </a:rPr>
              <a:t>of</a:t>
            </a:r>
            <a:r>
              <a:rPr lang="cs-CZ" altLang="en-US" dirty="0" smtClean="0">
                <a:cs typeface="Arial" charset="0"/>
              </a:rPr>
              <a:t> </a:t>
            </a:r>
            <a:r>
              <a:rPr lang="cs-CZ" altLang="en-US" dirty="0" err="1" smtClean="0">
                <a:cs typeface="Arial" charset="0"/>
              </a:rPr>
              <a:t>biopolymers</a:t>
            </a:r>
            <a:r>
              <a:rPr lang="cs-CZ" altLang="en-US" dirty="0" smtClean="0">
                <a:cs typeface="Arial" charset="0"/>
              </a:rPr>
              <a:t> by </a:t>
            </a:r>
            <a:r>
              <a:rPr lang="cs-CZ" altLang="en-US" dirty="0" err="1" smtClean="0">
                <a:cs typeface="Arial" charset="0"/>
              </a:rPr>
              <a:t>some</a:t>
            </a:r>
            <a:r>
              <a:rPr lang="cs-CZ" altLang="en-US" dirty="0" smtClean="0">
                <a:cs typeface="Arial" charset="0"/>
              </a:rPr>
              <a:t> taxa</a:t>
            </a:r>
            <a:endParaRPr lang="cs-CZ" altLang="en-US" dirty="0">
              <a:cs typeface="Arial" charset="0"/>
            </a:endParaRPr>
          </a:p>
        </p:txBody>
      </p:sp>
      <p:sp>
        <p:nvSpPr>
          <p:cNvPr id="119811" name="Text Box 3"/>
          <p:cNvSpPr txBox="1">
            <a:spLocks noChangeArrowheads="1"/>
          </p:cNvSpPr>
          <p:nvPr/>
        </p:nvSpPr>
        <p:spPr bwMode="auto">
          <a:xfrm>
            <a:off x="0" y="188913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en-US" sz="2000" b="1" dirty="0" smtClean="0">
                <a:cs typeface="Arial" charset="0"/>
              </a:rPr>
              <a:t>Ecology </a:t>
            </a:r>
            <a:r>
              <a:rPr lang="cs-CZ" altLang="en-US" sz="2000" b="1" dirty="0" err="1" smtClean="0">
                <a:cs typeface="Arial" charset="0"/>
              </a:rPr>
              <a:t>of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forest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topsoil</a:t>
            </a:r>
            <a:endParaRPr lang="cs-CZ" altLang="en-US" sz="2000" b="1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44624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en-US" sz="2000" b="1" dirty="0" err="1" smtClean="0"/>
              <a:t>Community</a:t>
            </a:r>
            <a:r>
              <a:rPr lang="cs-CZ" altLang="en-US" sz="2000" b="1" dirty="0" smtClean="0"/>
              <a:t> </a:t>
            </a:r>
            <a:r>
              <a:rPr lang="cs-CZ" altLang="en-US" sz="2000" b="1" dirty="0" err="1" smtClean="0"/>
              <a:t>composition</a:t>
            </a:r>
            <a:r>
              <a:rPr lang="cs-CZ" altLang="en-US" sz="2000" b="1" dirty="0" smtClean="0"/>
              <a:t> and </a:t>
            </a:r>
            <a:r>
              <a:rPr lang="cs-CZ" altLang="en-US" sz="2000" b="1" dirty="0" err="1" smtClean="0"/>
              <a:t>activity</a:t>
            </a:r>
            <a:r>
              <a:rPr lang="cs-CZ" altLang="en-US" sz="2000" b="1" dirty="0" smtClean="0"/>
              <a:t> </a:t>
            </a:r>
            <a:r>
              <a:rPr lang="cs-CZ" altLang="en-US" sz="2000" b="1" dirty="0" err="1" smtClean="0"/>
              <a:t>of</a:t>
            </a:r>
            <a:r>
              <a:rPr lang="cs-CZ" altLang="en-US" sz="2000" b="1" dirty="0" smtClean="0"/>
              <a:t> </a:t>
            </a:r>
            <a:r>
              <a:rPr lang="cs-CZ" altLang="en-US" sz="2000" b="1" dirty="0" err="1" smtClean="0"/>
              <a:t>bacteria</a:t>
            </a:r>
            <a:endParaRPr lang="cs-CZ" altLang="en-US" sz="2000" b="1" dirty="0"/>
          </a:p>
        </p:txBody>
      </p:sp>
      <p:pic>
        <p:nvPicPr>
          <p:cNvPr id="2211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28478"/>
            <a:ext cx="8496944" cy="572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79"/>
          <p:cNvSpPr txBox="1">
            <a:spLocks noChangeArrowheads="1"/>
          </p:cNvSpPr>
          <p:nvPr/>
        </p:nvSpPr>
        <p:spPr bwMode="auto">
          <a:xfrm>
            <a:off x="755576" y="6228601"/>
            <a:ext cx="62646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dirty="0"/>
              <a:t> </a:t>
            </a:r>
            <a:r>
              <a:rPr lang="cs-CZ" altLang="cs-CZ" sz="1600" dirty="0" smtClean="0"/>
              <a:t> S  W   S  </a:t>
            </a:r>
            <a:r>
              <a:rPr lang="cs-CZ" altLang="cs-CZ" sz="1600" dirty="0"/>
              <a:t>W </a:t>
            </a:r>
            <a:r>
              <a:rPr lang="cs-CZ" altLang="cs-CZ" sz="1600" dirty="0" smtClean="0"/>
              <a:t>       S  </a:t>
            </a:r>
            <a:r>
              <a:rPr lang="cs-CZ" altLang="cs-CZ" sz="1600" dirty="0"/>
              <a:t>W </a:t>
            </a:r>
            <a:r>
              <a:rPr lang="cs-CZ" altLang="cs-CZ" sz="1600" dirty="0" smtClean="0"/>
              <a:t>  </a:t>
            </a:r>
            <a:r>
              <a:rPr lang="cs-CZ" altLang="cs-CZ" sz="1600" dirty="0"/>
              <a:t>S  </a:t>
            </a:r>
            <a:r>
              <a:rPr lang="cs-CZ" altLang="cs-CZ" sz="1600" dirty="0" smtClean="0"/>
              <a:t>W        S  W   </a:t>
            </a:r>
            <a:r>
              <a:rPr lang="cs-CZ" altLang="cs-CZ" sz="1600" dirty="0"/>
              <a:t>S  </a:t>
            </a:r>
            <a:r>
              <a:rPr lang="cs-CZ" altLang="cs-CZ" sz="1600" dirty="0" smtClean="0"/>
              <a:t>W        S  </a:t>
            </a:r>
            <a:r>
              <a:rPr lang="cs-CZ" altLang="cs-CZ" sz="1600" dirty="0"/>
              <a:t>W   S  W</a:t>
            </a:r>
          </a:p>
          <a:p>
            <a:r>
              <a:rPr lang="cs-CZ" altLang="cs-CZ" sz="1600" b="1" dirty="0" smtClean="0"/>
              <a:t>  </a:t>
            </a:r>
            <a:r>
              <a:rPr lang="cs-CZ" altLang="cs-CZ" sz="1600" b="1" dirty="0" err="1" smtClean="0"/>
              <a:t>Litter</a:t>
            </a:r>
            <a:r>
              <a:rPr lang="cs-CZ" altLang="cs-CZ" sz="1600" b="1" dirty="0"/>
              <a:t>  </a:t>
            </a:r>
            <a:r>
              <a:rPr lang="cs-CZ" altLang="cs-CZ" sz="1600" b="1" dirty="0" err="1" smtClean="0"/>
              <a:t>Soil</a:t>
            </a:r>
            <a:r>
              <a:rPr lang="cs-CZ" altLang="cs-CZ" sz="1600" b="1" dirty="0" smtClean="0"/>
              <a:t>         </a:t>
            </a:r>
            <a:r>
              <a:rPr lang="cs-CZ" altLang="cs-CZ" sz="1600" b="1" dirty="0" err="1" smtClean="0"/>
              <a:t>Litter</a:t>
            </a:r>
            <a:r>
              <a:rPr lang="cs-CZ" altLang="cs-CZ" sz="1600" b="1" dirty="0" smtClean="0"/>
              <a:t>  </a:t>
            </a:r>
            <a:r>
              <a:rPr lang="cs-CZ" altLang="cs-CZ" sz="1600" b="1" dirty="0" err="1" smtClean="0"/>
              <a:t>Soil</a:t>
            </a:r>
            <a:r>
              <a:rPr lang="cs-CZ" altLang="cs-CZ" sz="1600" b="1" dirty="0" smtClean="0"/>
              <a:t>         </a:t>
            </a:r>
            <a:r>
              <a:rPr lang="cs-CZ" altLang="cs-CZ" sz="1600" b="1" dirty="0" err="1" smtClean="0"/>
              <a:t>Litter</a:t>
            </a:r>
            <a:r>
              <a:rPr lang="cs-CZ" altLang="cs-CZ" sz="1600" b="1" dirty="0" smtClean="0"/>
              <a:t>  </a:t>
            </a:r>
            <a:r>
              <a:rPr lang="cs-CZ" altLang="cs-CZ" sz="1600" b="1" dirty="0" err="1" smtClean="0"/>
              <a:t>Soil</a:t>
            </a:r>
            <a:r>
              <a:rPr lang="cs-CZ" altLang="cs-CZ" sz="1600" b="1" dirty="0" smtClean="0"/>
              <a:t>         </a:t>
            </a:r>
            <a:r>
              <a:rPr lang="cs-CZ" altLang="cs-CZ" sz="1600" b="1" dirty="0" err="1" smtClean="0"/>
              <a:t>Litter</a:t>
            </a:r>
            <a:r>
              <a:rPr lang="cs-CZ" altLang="cs-CZ" sz="1600" b="1" dirty="0" smtClean="0"/>
              <a:t>  </a:t>
            </a:r>
            <a:r>
              <a:rPr lang="cs-CZ" altLang="cs-CZ" sz="1600" b="1" dirty="0" err="1" smtClean="0"/>
              <a:t>Soil</a:t>
            </a:r>
            <a:endParaRPr lang="cs-CZ" altLang="cs-CZ" sz="1600" b="1" dirty="0"/>
          </a:p>
        </p:txBody>
      </p:sp>
      <p:sp>
        <p:nvSpPr>
          <p:cNvPr id="10" name="Text Box 79"/>
          <p:cNvSpPr txBox="1">
            <a:spLocks noChangeArrowheads="1"/>
          </p:cNvSpPr>
          <p:nvPr/>
        </p:nvSpPr>
        <p:spPr bwMode="auto">
          <a:xfrm>
            <a:off x="755576" y="548680"/>
            <a:ext cx="64170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400" dirty="0" smtClean="0"/>
              <a:t>     </a:t>
            </a:r>
            <a:r>
              <a:rPr lang="cs-CZ" altLang="cs-CZ" sz="1400" dirty="0" err="1" smtClean="0"/>
              <a:t>Genomes</a:t>
            </a:r>
            <a:r>
              <a:rPr lang="cs-CZ" altLang="cs-CZ" sz="1400" dirty="0" smtClean="0"/>
              <a:t>               </a:t>
            </a:r>
            <a:r>
              <a:rPr lang="cs-CZ" altLang="cs-CZ" sz="1400" dirty="0" err="1" smtClean="0"/>
              <a:t>Ribosomes</a:t>
            </a:r>
            <a:r>
              <a:rPr lang="cs-CZ" altLang="cs-CZ" sz="1400" dirty="0" smtClean="0"/>
              <a:t>      </a:t>
            </a:r>
            <a:r>
              <a:rPr lang="cs-CZ" altLang="cs-CZ" sz="1400" dirty="0" err="1" smtClean="0"/>
              <a:t>mRNA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rib</a:t>
            </a:r>
            <a:r>
              <a:rPr lang="cs-CZ" altLang="cs-CZ" sz="1400" dirty="0" smtClean="0"/>
              <a:t>. </a:t>
            </a:r>
            <a:r>
              <a:rPr lang="cs-CZ" altLang="cs-CZ" sz="1400" dirty="0" err="1" smtClean="0"/>
              <a:t>proteins</a:t>
            </a:r>
            <a:r>
              <a:rPr lang="cs-CZ" altLang="cs-CZ" sz="1400" dirty="0" smtClean="0"/>
              <a:t>       </a:t>
            </a:r>
            <a:r>
              <a:rPr lang="cs-CZ" altLang="cs-CZ" sz="1400" dirty="0" err="1" smtClean="0"/>
              <a:t>all</a:t>
            </a:r>
            <a:r>
              <a:rPr lang="cs-CZ" altLang="cs-CZ" sz="1400" dirty="0" smtClean="0"/>
              <a:t> </a:t>
            </a:r>
            <a:r>
              <a:rPr lang="cs-CZ" altLang="cs-CZ" sz="1400" dirty="0" err="1" smtClean="0"/>
              <a:t>mRNA</a:t>
            </a:r>
            <a:endParaRPr lang="cs-CZ" altLang="cs-CZ" sz="1400" b="1" dirty="0"/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6948264" y="6237312"/>
            <a:ext cx="20882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200" b="1" i="1" dirty="0" smtClean="0"/>
              <a:t>Žifčáková et al. </a:t>
            </a:r>
          </a:p>
          <a:p>
            <a:r>
              <a:rPr lang="cs-CZ" altLang="en-US" sz="1200" b="1" i="1" dirty="0" err="1" smtClean="0"/>
              <a:t>Environ</a:t>
            </a:r>
            <a:r>
              <a:rPr lang="cs-CZ" altLang="en-US" sz="1200" b="1" i="1" dirty="0" smtClean="0"/>
              <a:t>. </a:t>
            </a:r>
            <a:r>
              <a:rPr lang="cs-CZ" altLang="en-US" sz="1200" b="1" i="1" dirty="0" err="1" smtClean="0"/>
              <a:t>Microbiol</a:t>
            </a:r>
            <a:r>
              <a:rPr lang="cs-CZ" altLang="en-US" sz="1200" b="1" i="1" dirty="0" smtClean="0"/>
              <a:t>. 2016</a:t>
            </a:r>
            <a:endParaRPr lang="cs-CZ" alt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339251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5"/>
          <p:cNvSpPr>
            <a:spLocks noChangeArrowheads="1"/>
          </p:cNvSpPr>
          <p:nvPr/>
        </p:nvSpPr>
        <p:spPr bwMode="auto">
          <a:xfrm>
            <a:off x="0" y="76622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en-US" sz="2000" b="1" dirty="0" err="1"/>
              <a:t>Composition</a:t>
            </a:r>
            <a:r>
              <a:rPr lang="cs-CZ" altLang="en-US" sz="2000" b="1" dirty="0"/>
              <a:t> </a:t>
            </a:r>
            <a:r>
              <a:rPr lang="cs-CZ" altLang="en-US" sz="2000" b="1" dirty="0" err="1"/>
              <a:t>of</a:t>
            </a:r>
            <a:r>
              <a:rPr lang="cs-CZ" altLang="en-US" sz="2000" b="1" dirty="0"/>
              <a:t> </a:t>
            </a:r>
            <a:r>
              <a:rPr lang="en-US" altLang="en-US" sz="2000" b="1" dirty="0"/>
              <a:t>t</a:t>
            </a:r>
            <a:r>
              <a:rPr lang="cs-CZ" altLang="en-US" sz="2000" b="1" dirty="0" err="1"/>
              <a:t>otal</a:t>
            </a:r>
            <a:r>
              <a:rPr lang="cs-CZ" altLang="en-US" sz="2000" b="1" dirty="0"/>
              <a:t> (DNA) and </a:t>
            </a:r>
            <a:r>
              <a:rPr lang="cs-CZ" altLang="en-US" sz="2000" b="1" dirty="0" err="1"/>
              <a:t>active</a:t>
            </a:r>
            <a:r>
              <a:rPr lang="cs-CZ" altLang="en-US" sz="2000" b="1" dirty="0"/>
              <a:t> (RNA) </a:t>
            </a:r>
            <a:r>
              <a:rPr lang="cs-CZ" altLang="en-US" sz="2000" b="1" dirty="0" err="1"/>
              <a:t>communities</a:t>
            </a:r>
            <a:r>
              <a:rPr lang="cs-CZ" altLang="en-US" sz="2000" b="1" dirty="0"/>
              <a:t> </a:t>
            </a:r>
            <a:r>
              <a:rPr lang="cs-CZ" altLang="en-US" sz="2000" b="1" dirty="0" err="1"/>
              <a:t>of</a:t>
            </a:r>
            <a:r>
              <a:rPr lang="cs-CZ" altLang="en-US" sz="2000" b="1" dirty="0"/>
              <a:t> </a:t>
            </a:r>
            <a:r>
              <a:rPr lang="cs-CZ" altLang="en-US" sz="2000" b="1" dirty="0" err="1"/>
              <a:t>fungi</a:t>
            </a:r>
            <a:r>
              <a:rPr lang="cs-CZ" altLang="en-US" sz="2000" b="1" dirty="0"/>
              <a:t> </a:t>
            </a:r>
          </a:p>
        </p:txBody>
      </p:sp>
      <p:pic>
        <p:nvPicPr>
          <p:cNvPr id="226382" name="Picture 7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2"/>
          <a:stretch>
            <a:fillRect/>
          </a:stretch>
        </p:blipFill>
        <p:spPr bwMode="auto">
          <a:xfrm>
            <a:off x="684213" y="692150"/>
            <a:ext cx="7705725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383" name="Text Box 79"/>
          <p:cNvSpPr txBox="1">
            <a:spLocks noChangeArrowheads="1"/>
          </p:cNvSpPr>
          <p:nvPr/>
        </p:nvSpPr>
        <p:spPr bwMode="auto">
          <a:xfrm>
            <a:off x="1403350" y="5734050"/>
            <a:ext cx="55943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 dirty="0"/>
              <a:t> S        W         S         W         S        W         S         W</a:t>
            </a:r>
          </a:p>
          <a:p>
            <a:r>
              <a:rPr lang="cs-CZ" altLang="cs-CZ" sz="1800" dirty="0"/>
              <a:t>    DNA                RNA                DNA               RNA</a:t>
            </a:r>
          </a:p>
          <a:p>
            <a:r>
              <a:rPr lang="cs-CZ" altLang="cs-CZ" sz="1800" dirty="0"/>
              <a:t>                </a:t>
            </a:r>
            <a:r>
              <a:rPr lang="cs-CZ" altLang="cs-CZ" sz="1800" b="1" dirty="0" err="1"/>
              <a:t>Litter</a:t>
            </a:r>
            <a:r>
              <a:rPr lang="cs-CZ" altLang="cs-CZ" sz="1800" b="1" dirty="0"/>
              <a:t>                                       </a:t>
            </a:r>
            <a:r>
              <a:rPr lang="cs-CZ" altLang="cs-CZ" sz="1800" b="1" dirty="0" err="1"/>
              <a:t>Soil</a:t>
            </a:r>
            <a:endParaRPr lang="cs-CZ" altLang="cs-CZ" sz="1800" b="1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6948264" y="6237312"/>
            <a:ext cx="20882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200" b="1" i="1" dirty="0" smtClean="0"/>
              <a:t>Žifčáková et al. </a:t>
            </a:r>
          </a:p>
          <a:p>
            <a:r>
              <a:rPr lang="cs-CZ" altLang="en-US" sz="1200" b="1" i="1" dirty="0" err="1" smtClean="0"/>
              <a:t>Environ</a:t>
            </a:r>
            <a:r>
              <a:rPr lang="cs-CZ" altLang="en-US" sz="1200" b="1" i="1" dirty="0" smtClean="0"/>
              <a:t>. </a:t>
            </a:r>
            <a:r>
              <a:rPr lang="cs-CZ" altLang="en-US" sz="1200" b="1" i="1" dirty="0" err="1" smtClean="0"/>
              <a:t>Microbiol</a:t>
            </a:r>
            <a:r>
              <a:rPr lang="cs-CZ" altLang="en-US" sz="1200" b="1" i="1" dirty="0" smtClean="0"/>
              <a:t>. 2016</a:t>
            </a:r>
            <a:endParaRPr lang="cs-CZ" alt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140045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284202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2000" b="1" dirty="0" err="1" smtClean="0">
                <a:cs typeface="Arial" charset="0"/>
              </a:rPr>
              <a:t>Exploring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microbial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activity</a:t>
            </a:r>
            <a:r>
              <a:rPr lang="cs-CZ" altLang="en-US" sz="2000" b="1" dirty="0" smtClean="0">
                <a:cs typeface="Arial" charset="0"/>
              </a:rPr>
              <a:t>: </a:t>
            </a:r>
            <a:r>
              <a:rPr lang="cs-CZ" altLang="en-US" sz="2000" b="1" dirty="0" err="1" smtClean="0">
                <a:cs typeface="Arial" charset="0"/>
              </a:rPr>
              <a:t>assignment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of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mRNA</a:t>
            </a:r>
            <a:r>
              <a:rPr lang="cs-CZ" altLang="en-US" sz="2000" b="1" dirty="0" smtClean="0">
                <a:cs typeface="Arial" charset="0"/>
              </a:rPr>
              <a:t> taxonomy and </a:t>
            </a:r>
            <a:r>
              <a:rPr lang="cs-CZ" altLang="en-US" sz="2000" b="1" dirty="0" err="1" smtClean="0">
                <a:cs typeface="Arial" charset="0"/>
              </a:rPr>
              <a:t>function</a:t>
            </a:r>
            <a:endParaRPr lang="cs-CZ" altLang="en-US" sz="2000" b="1" dirty="0" smtClean="0">
              <a:cs typeface="Arial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63094" y="4771018"/>
            <a:ext cx="8617812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i="1" dirty="0" err="1" smtClean="0"/>
              <a:t>Functional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annotation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of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predicted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genes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works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well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for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bacteria</a:t>
            </a:r>
            <a:r>
              <a:rPr lang="cs-CZ" altLang="en-US" i="1" dirty="0" smtClean="0"/>
              <a:t> but far </a:t>
            </a:r>
            <a:r>
              <a:rPr lang="cs-CZ" altLang="en-US" i="1" dirty="0" err="1" smtClean="0"/>
              <a:t>less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well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for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fungi</a:t>
            </a:r>
            <a:r>
              <a:rPr lang="cs-CZ" altLang="en-US" i="1" dirty="0" smtClean="0"/>
              <a:t> and </a:t>
            </a:r>
            <a:r>
              <a:rPr lang="cs-CZ" altLang="en-US" i="1" dirty="0" err="1" smtClean="0"/>
              <a:t>archaea</a:t>
            </a:r>
            <a:r>
              <a:rPr lang="cs-CZ" altLang="en-US" i="1" dirty="0" smtClean="0"/>
              <a:t>. </a:t>
            </a:r>
            <a:r>
              <a:rPr lang="cs-CZ" altLang="en-US" i="1" dirty="0" err="1" smtClean="0"/>
              <a:t>There</a:t>
            </a:r>
            <a:r>
              <a:rPr lang="cs-CZ" altLang="en-US" i="1" dirty="0" smtClean="0"/>
              <a:t>, many </a:t>
            </a:r>
            <a:r>
              <a:rPr lang="cs-CZ" altLang="en-US" i="1" dirty="0" err="1" smtClean="0"/>
              <a:t>hits</a:t>
            </a:r>
            <a:r>
              <a:rPr lang="cs-CZ" altLang="en-US" i="1" dirty="0" smtClean="0"/>
              <a:t> are to „</a:t>
            </a:r>
            <a:r>
              <a:rPr lang="cs-CZ" altLang="en-US" i="1" dirty="0" err="1" smtClean="0"/>
              <a:t>hypothetical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proteins</a:t>
            </a:r>
            <a:r>
              <a:rPr lang="cs-CZ" altLang="en-US" i="1" dirty="0" smtClean="0"/>
              <a:t>“.</a:t>
            </a:r>
          </a:p>
          <a:p>
            <a:endParaRPr lang="cs-CZ" altLang="en-US" i="1" dirty="0"/>
          </a:p>
          <a:p>
            <a:r>
              <a:rPr lang="cs-CZ" altLang="en-US" i="1" dirty="0" err="1" smtClean="0"/>
              <a:t>The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situation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is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even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worse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for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nonmicrobial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sequences</a:t>
            </a:r>
            <a:r>
              <a:rPr lang="cs-CZ" altLang="en-US" i="1" dirty="0" smtClean="0"/>
              <a:t> (protozoa, </a:t>
            </a:r>
            <a:r>
              <a:rPr lang="cs-CZ" altLang="en-US" i="1" dirty="0" err="1" smtClean="0"/>
              <a:t>invertebrates</a:t>
            </a:r>
            <a:r>
              <a:rPr lang="cs-CZ" altLang="en-US" i="1" dirty="0" smtClean="0"/>
              <a:t>…)</a:t>
            </a:r>
          </a:p>
          <a:p>
            <a:endParaRPr lang="cs-CZ" altLang="en-US" i="1" dirty="0"/>
          </a:p>
          <a:p>
            <a:r>
              <a:rPr lang="cs-CZ" altLang="en-US" i="1" dirty="0" err="1" smtClean="0"/>
              <a:t>Size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of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charts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corresponds</a:t>
            </a:r>
            <a:r>
              <a:rPr lang="cs-CZ" altLang="en-US" i="1" dirty="0" smtClean="0"/>
              <a:t> to </a:t>
            </a:r>
            <a:r>
              <a:rPr lang="cs-CZ" altLang="en-US" i="1" dirty="0" err="1" smtClean="0"/>
              <a:t>numbers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of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transcripts</a:t>
            </a:r>
            <a:r>
              <a:rPr lang="cs-CZ" altLang="en-US" i="1" dirty="0" smtClean="0"/>
              <a:t>. </a:t>
            </a:r>
            <a:endParaRPr lang="cs-CZ" altLang="en-US" i="1" dirty="0"/>
          </a:p>
        </p:txBody>
      </p:sp>
      <p:pic>
        <p:nvPicPr>
          <p:cNvPr id="22119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417" y="1516608"/>
            <a:ext cx="4532313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19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980728"/>
            <a:ext cx="4532313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119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247" y="868536"/>
            <a:ext cx="4532313" cy="378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6948264" y="6237312"/>
            <a:ext cx="20882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200" b="1" i="1" dirty="0" smtClean="0"/>
              <a:t>Žifčáková et al. </a:t>
            </a:r>
          </a:p>
          <a:p>
            <a:r>
              <a:rPr lang="cs-CZ" altLang="en-US" sz="1200" b="1" i="1" dirty="0" err="1" smtClean="0"/>
              <a:t>Environ</a:t>
            </a:r>
            <a:r>
              <a:rPr lang="cs-CZ" altLang="en-US" sz="1200" b="1" i="1" dirty="0" smtClean="0"/>
              <a:t>. </a:t>
            </a:r>
            <a:r>
              <a:rPr lang="cs-CZ" altLang="en-US" sz="1200" b="1" i="1" dirty="0" err="1" smtClean="0"/>
              <a:t>Microbiol</a:t>
            </a:r>
            <a:r>
              <a:rPr lang="cs-CZ" altLang="en-US" sz="1200" b="1" i="1" dirty="0" smtClean="0"/>
              <a:t>. 2016</a:t>
            </a:r>
            <a:endParaRPr lang="cs-CZ" alt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124929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284202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2000" b="1" dirty="0" err="1" smtClean="0">
                <a:cs typeface="Arial" charset="0"/>
              </a:rPr>
              <a:t>Exploring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microbial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activity</a:t>
            </a:r>
            <a:r>
              <a:rPr lang="cs-CZ" altLang="en-US" sz="2000" b="1" dirty="0" smtClean="0">
                <a:cs typeface="Arial" charset="0"/>
              </a:rPr>
              <a:t>: </a:t>
            </a:r>
            <a:r>
              <a:rPr lang="cs-CZ" altLang="en-US" sz="2000" b="1" dirty="0" err="1" smtClean="0">
                <a:cs typeface="Arial" charset="0"/>
              </a:rPr>
              <a:t>combining</a:t>
            </a:r>
            <a:r>
              <a:rPr lang="cs-CZ" altLang="en-US" sz="2000" b="1" dirty="0" smtClean="0">
                <a:cs typeface="Arial" charset="0"/>
              </a:rPr>
              <a:t> taxonomy and </a:t>
            </a:r>
            <a:r>
              <a:rPr lang="cs-CZ" altLang="en-US" sz="2000" b="1" dirty="0" err="1" smtClean="0">
                <a:cs typeface="Arial" charset="0"/>
              </a:rPr>
              <a:t>function</a:t>
            </a:r>
            <a:endParaRPr lang="cs-CZ" altLang="en-US" sz="2000" b="1" dirty="0" smtClean="0">
              <a:cs typeface="Arial" charset="0"/>
            </a:endParaRPr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63094" y="5746030"/>
            <a:ext cx="86178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en-US" i="1" dirty="0" err="1" smtClean="0"/>
              <a:t>Bacterial</a:t>
            </a:r>
            <a:r>
              <a:rPr lang="cs-CZ" altLang="en-US" i="1" dirty="0" smtClean="0"/>
              <a:t> (but not </a:t>
            </a:r>
            <a:r>
              <a:rPr lang="cs-CZ" altLang="en-US" i="1" dirty="0" err="1" smtClean="0"/>
              <a:t>fungal</a:t>
            </a:r>
            <a:r>
              <a:rPr lang="cs-CZ" altLang="en-US" i="1" dirty="0" smtClean="0"/>
              <a:t>) </a:t>
            </a:r>
            <a:r>
              <a:rPr lang="cs-CZ" altLang="en-US" i="1" dirty="0" err="1" smtClean="0"/>
              <a:t>reads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can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be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reliably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identified</a:t>
            </a:r>
            <a:r>
              <a:rPr lang="cs-CZ" altLang="en-US" i="1" dirty="0" smtClean="0"/>
              <a:t> on </a:t>
            </a:r>
            <a:r>
              <a:rPr lang="cs-CZ" altLang="en-US" i="1" dirty="0" err="1" smtClean="0"/>
              <a:t>the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level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of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phyla</a:t>
            </a:r>
            <a:r>
              <a:rPr lang="cs-CZ" altLang="en-US" i="1" dirty="0" smtClean="0"/>
              <a:t>.</a:t>
            </a:r>
          </a:p>
          <a:p>
            <a:endParaRPr lang="cs-CZ" altLang="en-US" i="1" dirty="0"/>
          </a:p>
          <a:p>
            <a:r>
              <a:rPr lang="cs-CZ" altLang="en-US" i="1" dirty="0" err="1" smtClean="0"/>
              <a:t>NMDS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shows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that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profiles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of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functions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of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various</a:t>
            </a:r>
            <a:r>
              <a:rPr lang="cs-CZ" altLang="en-US" i="1" dirty="0" smtClean="0"/>
              <a:t> </a:t>
            </a:r>
            <a:r>
              <a:rPr lang="cs-CZ" altLang="en-US" i="1" dirty="0" err="1" smtClean="0"/>
              <a:t>microbial</a:t>
            </a:r>
            <a:r>
              <a:rPr lang="cs-CZ" altLang="en-US" i="1" dirty="0" smtClean="0"/>
              <a:t> taxa </a:t>
            </a:r>
            <a:r>
              <a:rPr lang="cs-CZ" altLang="en-US" i="1" dirty="0" err="1" smtClean="0"/>
              <a:t>differ</a:t>
            </a:r>
            <a:endParaRPr lang="cs-CZ" altLang="en-US" i="1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974" y="862016"/>
            <a:ext cx="5021314" cy="4727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444208" y="862016"/>
            <a:ext cx="936104" cy="550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60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3"/>
          <p:cNvSpPr>
            <a:spLocks noChangeArrowheads="1"/>
          </p:cNvSpPr>
          <p:nvPr/>
        </p:nvSpPr>
        <p:spPr bwMode="auto">
          <a:xfrm>
            <a:off x="0" y="44624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/>
              <a:t>Seasonal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contribution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microbial</a:t>
            </a:r>
            <a:r>
              <a:rPr lang="cs-CZ" altLang="cs-CZ" sz="2000" b="1" dirty="0"/>
              <a:t> taxa to </a:t>
            </a:r>
            <a:r>
              <a:rPr lang="cs-CZ" altLang="cs-CZ" sz="2000" b="1" dirty="0" err="1"/>
              <a:t>mRNA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production</a:t>
            </a:r>
            <a:endParaRPr lang="cs-CZ" altLang="cs-CZ" dirty="0"/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1043608" y="5348501"/>
            <a:ext cx="69127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400" dirty="0" err="1"/>
              <a:t>summer</a:t>
            </a:r>
            <a:r>
              <a:rPr lang="cs-CZ" altLang="cs-CZ" sz="1400" dirty="0"/>
              <a:t> </a:t>
            </a:r>
            <a:r>
              <a:rPr lang="cs-CZ" altLang="cs-CZ" sz="1400" dirty="0" err="1" smtClean="0"/>
              <a:t>winter</a:t>
            </a:r>
            <a:r>
              <a:rPr lang="cs-CZ" altLang="cs-CZ" sz="1400" dirty="0" smtClean="0"/>
              <a:t>   </a:t>
            </a:r>
            <a:r>
              <a:rPr lang="cs-CZ" altLang="cs-CZ" sz="1400" dirty="0" err="1"/>
              <a:t>summer</a:t>
            </a:r>
            <a:r>
              <a:rPr lang="cs-CZ" altLang="cs-CZ" sz="1400" dirty="0"/>
              <a:t> </a:t>
            </a:r>
            <a:r>
              <a:rPr lang="cs-CZ" altLang="cs-CZ" sz="1400" dirty="0" err="1" smtClean="0"/>
              <a:t>winter</a:t>
            </a:r>
            <a:r>
              <a:rPr lang="cs-CZ" altLang="cs-CZ" sz="1400" dirty="0" smtClean="0"/>
              <a:t>              </a:t>
            </a:r>
            <a:r>
              <a:rPr lang="cs-CZ" altLang="cs-CZ" sz="1400" dirty="0" err="1"/>
              <a:t>summer</a:t>
            </a:r>
            <a:r>
              <a:rPr lang="cs-CZ" altLang="cs-CZ" sz="1400" dirty="0"/>
              <a:t> </a:t>
            </a:r>
            <a:r>
              <a:rPr lang="cs-CZ" altLang="cs-CZ" sz="1400" dirty="0" err="1" smtClean="0"/>
              <a:t>winter</a:t>
            </a:r>
            <a:r>
              <a:rPr lang="cs-CZ" altLang="cs-CZ" sz="1400" dirty="0" smtClean="0"/>
              <a:t> </a:t>
            </a:r>
            <a:r>
              <a:rPr lang="cs-CZ" altLang="cs-CZ" sz="1400" dirty="0" err="1"/>
              <a:t>summer</a:t>
            </a:r>
            <a:r>
              <a:rPr lang="cs-CZ" altLang="cs-CZ" sz="1400" dirty="0"/>
              <a:t> </a:t>
            </a:r>
            <a:r>
              <a:rPr lang="cs-CZ" altLang="cs-CZ" sz="1400" dirty="0" err="1"/>
              <a:t>winter</a:t>
            </a:r>
            <a:endParaRPr lang="cs-CZ" altLang="cs-CZ" sz="1400" dirty="0"/>
          </a:p>
          <a:p>
            <a:r>
              <a:rPr lang="cs-CZ" altLang="cs-CZ" dirty="0" smtClean="0"/>
              <a:t>      </a:t>
            </a:r>
            <a:r>
              <a:rPr lang="cs-CZ" altLang="cs-CZ" dirty="0" err="1" smtClean="0"/>
              <a:t>Litter</a:t>
            </a:r>
            <a:r>
              <a:rPr lang="cs-CZ" altLang="cs-CZ" dirty="0" smtClean="0"/>
              <a:t>           </a:t>
            </a:r>
            <a:r>
              <a:rPr lang="cs-CZ" altLang="cs-CZ" dirty="0" err="1" smtClean="0"/>
              <a:t>Soil</a:t>
            </a:r>
            <a:r>
              <a:rPr lang="cs-CZ" altLang="cs-CZ" dirty="0" smtClean="0"/>
              <a:t>                       </a:t>
            </a:r>
            <a:r>
              <a:rPr lang="cs-CZ" altLang="cs-CZ" dirty="0" err="1" smtClean="0"/>
              <a:t>Litter</a:t>
            </a:r>
            <a:r>
              <a:rPr lang="cs-CZ" altLang="cs-CZ" dirty="0" smtClean="0"/>
              <a:t>            </a:t>
            </a:r>
            <a:r>
              <a:rPr lang="cs-CZ" altLang="cs-CZ" dirty="0" err="1" smtClean="0"/>
              <a:t>Soil</a:t>
            </a:r>
            <a:endParaRPr lang="cs-CZ" altLang="cs-CZ" dirty="0" smtClean="0"/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1043608" y="5949280"/>
            <a:ext cx="77768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600" i="1" dirty="0" err="1" smtClean="0"/>
              <a:t>The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share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of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fungal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transcripts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is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higher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litter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than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soil</a:t>
            </a:r>
            <a:r>
              <a:rPr lang="cs-CZ" altLang="en-US" sz="1600" i="1" dirty="0" smtClean="0"/>
              <a:t>.</a:t>
            </a:r>
          </a:p>
          <a:p>
            <a:r>
              <a:rPr lang="cs-CZ" altLang="en-US" sz="1600" i="1" dirty="0" smtClean="0"/>
              <a:t>Many </a:t>
            </a:r>
            <a:r>
              <a:rPr lang="cs-CZ" altLang="en-US" sz="1600" i="1" dirty="0" err="1" smtClean="0"/>
              <a:t>fungal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reads</a:t>
            </a:r>
            <a:r>
              <a:rPr lang="cs-CZ" altLang="en-US" sz="1600" i="1" dirty="0" smtClean="0"/>
              <a:t> are </a:t>
            </a:r>
            <a:r>
              <a:rPr lang="cs-CZ" altLang="en-US" sz="1600" i="1" dirty="0" err="1" smtClean="0"/>
              <a:t>unidentified</a:t>
            </a:r>
            <a:r>
              <a:rPr lang="cs-CZ" altLang="en-US" sz="1600" i="1" dirty="0" smtClean="0"/>
              <a:t> „</a:t>
            </a:r>
            <a:r>
              <a:rPr lang="cs-CZ" altLang="en-US" sz="1600" i="1" dirty="0" err="1" smtClean="0"/>
              <a:t>hypothetical</a:t>
            </a:r>
            <a:r>
              <a:rPr lang="cs-CZ" altLang="en-US" sz="1600" i="1" dirty="0" smtClean="0"/>
              <a:t>“ </a:t>
            </a:r>
            <a:r>
              <a:rPr lang="cs-CZ" altLang="en-US" sz="1600" i="1" dirty="0" err="1" smtClean="0"/>
              <a:t>proteins</a:t>
            </a:r>
            <a:r>
              <a:rPr lang="cs-CZ" altLang="en-US" sz="1600" i="1" dirty="0" smtClean="0"/>
              <a:t>.</a:t>
            </a:r>
          </a:p>
          <a:p>
            <a:r>
              <a:rPr lang="cs-CZ" altLang="en-US" sz="1600" i="1" dirty="0" smtClean="0"/>
              <a:t>In </a:t>
            </a:r>
            <a:r>
              <a:rPr lang="cs-CZ" altLang="en-US" sz="1600" i="1" dirty="0" err="1" smtClean="0"/>
              <a:t>soil</a:t>
            </a:r>
            <a:r>
              <a:rPr lang="cs-CZ" altLang="en-US" sz="1600" i="1" dirty="0" smtClean="0"/>
              <a:t>, </a:t>
            </a:r>
            <a:r>
              <a:rPr lang="cs-CZ" altLang="en-US" sz="1600" i="1" dirty="0" err="1" smtClean="0"/>
              <a:t>fungal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share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of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fungal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transcripts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dramatically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decreases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winter</a:t>
            </a:r>
            <a:r>
              <a:rPr lang="cs-CZ" altLang="en-US" sz="1600" i="1" dirty="0" smtClean="0"/>
              <a:t>.</a:t>
            </a:r>
            <a:endParaRPr lang="cs-CZ" altLang="en-US" sz="1600" i="1" dirty="0"/>
          </a:p>
        </p:txBody>
      </p:sp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24" y="689882"/>
            <a:ext cx="7651576" cy="4790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03648" y="476672"/>
            <a:ext cx="6122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   </a:t>
            </a:r>
            <a:r>
              <a:rPr lang="cs-CZ" dirty="0" err="1" smtClean="0"/>
              <a:t>All</a:t>
            </a:r>
            <a:r>
              <a:rPr lang="cs-CZ" dirty="0" smtClean="0"/>
              <a:t> </a:t>
            </a:r>
            <a:r>
              <a:rPr lang="cs-CZ" dirty="0" err="1" smtClean="0"/>
              <a:t>transcripts</a:t>
            </a:r>
            <a:r>
              <a:rPr lang="cs-CZ" dirty="0" smtClean="0"/>
              <a:t>             </a:t>
            </a:r>
            <a:r>
              <a:rPr lang="cs-CZ" dirty="0" err="1" smtClean="0"/>
              <a:t>Transcripts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identified</a:t>
            </a:r>
            <a:r>
              <a:rPr lang="cs-CZ" dirty="0" smtClean="0"/>
              <a:t> </a:t>
            </a:r>
            <a:r>
              <a:rPr lang="cs-CZ" dirty="0" err="1" smtClean="0"/>
              <a:t>function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2078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 smtClean="0"/>
              <a:t>Involvement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/>
              <a:t>of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microbial</a:t>
            </a:r>
            <a:r>
              <a:rPr lang="cs-CZ" altLang="cs-CZ" sz="2000" b="1" dirty="0"/>
              <a:t> taxa </a:t>
            </a:r>
            <a:r>
              <a:rPr lang="cs-CZ" altLang="cs-CZ" sz="2000" b="1" dirty="0" smtClean="0"/>
              <a:t>in </a:t>
            </a:r>
            <a:r>
              <a:rPr lang="cs-CZ" altLang="cs-CZ" sz="2000" b="1" dirty="0" err="1" smtClean="0"/>
              <a:t>soil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/>
              <a:t>processes</a:t>
            </a:r>
            <a:endParaRPr lang="cs-CZ" altLang="cs-CZ" sz="2000" b="1" dirty="0"/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7" y="620688"/>
            <a:ext cx="904122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23528" y="6402814"/>
            <a:ext cx="864096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600" i="1" dirty="0" err="1" smtClean="0"/>
              <a:t>Contributions</a:t>
            </a:r>
            <a:r>
              <a:rPr lang="cs-CZ" altLang="en-US" sz="1600" i="1" dirty="0" smtClean="0"/>
              <a:t> to </a:t>
            </a:r>
            <a:r>
              <a:rPr lang="cs-CZ" altLang="en-US" sz="1600" i="1" dirty="0" err="1" smtClean="0"/>
              <a:t>activity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litter</a:t>
            </a:r>
            <a:r>
              <a:rPr lang="cs-CZ" altLang="en-US" sz="1600" i="1" dirty="0" smtClean="0"/>
              <a:t>/</a:t>
            </a:r>
            <a:r>
              <a:rPr lang="cs-CZ" altLang="en-US" sz="1600" i="1" dirty="0" err="1" smtClean="0"/>
              <a:t>summer</a:t>
            </a:r>
            <a:r>
              <a:rPr lang="cs-CZ" altLang="en-US" sz="1600" i="1" dirty="0" smtClean="0"/>
              <a:t>, </a:t>
            </a:r>
            <a:r>
              <a:rPr lang="cs-CZ" altLang="en-US" sz="1600" i="1" dirty="0" err="1" smtClean="0"/>
              <a:t>litter</a:t>
            </a:r>
            <a:r>
              <a:rPr lang="cs-CZ" altLang="en-US" sz="1600" i="1" dirty="0" smtClean="0"/>
              <a:t>/</a:t>
            </a:r>
            <a:r>
              <a:rPr lang="cs-CZ" altLang="en-US" sz="1600" i="1" dirty="0" err="1" smtClean="0"/>
              <a:t>winter</a:t>
            </a:r>
            <a:r>
              <a:rPr lang="cs-CZ" altLang="en-US" sz="1600" i="1" dirty="0" smtClean="0"/>
              <a:t>, </a:t>
            </a:r>
            <a:r>
              <a:rPr lang="cs-CZ" altLang="en-US" sz="1600" i="1" dirty="0" err="1" smtClean="0"/>
              <a:t>soil</a:t>
            </a:r>
            <a:r>
              <a:rPr lang="cs-CZ" altLang="en-US" sz="1600" i="1" dirty="0" smtClean="0"/>
              <a:t>/</a:t>
            </a:r>
            <a:r>
              <a:rPr lang="cs-CZ" altLang="en-US" sz="1600" i="1" dirty="0" err="1" smtClean="0"/>
              <a:t>summer</a:t>
            </a:r>
            <a:r>
              <a:rPr lang="cs-CZ" altLang="en-US" sz="1600" i="1" dirty="0" smtClean="0"/>
              <a:t> and </a:t>
            </a:r>
            <a:r>
              <a:rPr lang="cs-CZ" altLang="en-US" sz="1600" i="1" dirty="0" err="1" smtClean="0"/>
              <a:t>soil</a:t>
            </a:r>
            <a:r>
              <a:rPr lang="cs-CZ" altLang="en-US" sz="1600" i="1" dirty="0" smtClean="0"/>
              <a:t>/</a:t>
            </a:r>
            <a:r>
              <a:rPr lang="cs-CZ" altLang="en-US" sz="1600" i="1" dirty="0" err="1" smtClean="0"/>
              <a:t>winter</a:t>
            </a:r>
            <a:endParaRPr lang="cs-CZ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181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6446"/>
            <a:ext cx="8958187" cy="544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7751" name="Text Box 10"/>
          <p:cNvSpPr txBox="1">
            <a:spLocks noChangeArrowheads="1"/>
          </p:cNvSpPr>
          <p:nvPr/>
        </p:nvSpPr>
        <p:spPr bwMode="auto">
          <a:xfrm>
            <a:off x="395288" y="6161088"/>
            <a:ext cx="83534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en-US" sz="1600" i="1" dirty="0" err="1"/>
              <a:t>Fungi</a:t>
            </a:r>
            <a:r>
              <a:rPr lang="cs-CZ" altLang="en-US" sz="1600" i="1" dirty="0"/>
              <a:t> </a:t>
            </a:r>
            <a:r>
              <a:rPr lang="cs-CZ" altLang="en-US" sz="1600" i="1" dirty="0" smtClean="0"/>
              <a:t>are </a:t>
            </a:r>
            <a:r>
              <a:rPr lang="cs-CZ" altLang="en-US" sz="1600" i="1" dirty="0"/>
              <a:t>dominant</a:t>
            </a:r>
            <a:r>
              <a:rPr lang="en-US" altLang="en-US" sz="1600" i="1" dirty="0"/>
              <a:t> </a:t>
            </a:r>
            <a:r>
              <a:rPr lang="cs-CZ" altLang="en-US" sz="1600" i="1" dirty="0" err="1"/>
              <a:t>producers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of</a:t>
            </a:r>
            <a:r>
              <a:rPr lang="cs-CZ" altLang="en-US" sz="1600" i="1" dirty="0"/>
              <a:t> </a:t>
            </a:r>
            <a:r>
              <a:rPr lang="en-US" altLang="en-US" sz="1600" i="1" dirty="0"/>
              <a:t>c</a:t>
            </a:r>
            <a:r>
              <a:rPr lang="cs-CZ" altLang="en-US" sz="1600" i="1" dirty="0" err="1"/>
              <a:t>ell</a:t>
            </a:r>
            <a:r>
              <a:rPr lang="en-US" altLang="en-US" sz="1600" i="1" dirty="0"/>
              <a:t>u</a:t>
            </a:r>
            <a:r>
              <a:rPr lang="cs-CZ" altLang="en-US" sz="1600" i="1" dirty="0" err="1"/>
              <a:t>lolytic</a:t>
            </a:r>
            <a:r>
              <a:rPr lang="cs-CZ" altLang="en-US" sz="1600" i="1" dirty="0"/>
              <a:t> </a:t>
            </a:r>
            <a:r>
              <a:rPr lang="cs-CZ" altLang="en-US" sz="1600" i="1" dirty="0" err="1"/>
              <a:t>enzymes</a:t>
            </a:r>
            <a:r>
              <a:rPr lang="cs-CZ" altLang="en-US" sz="1600" i="1" dirty="0"/>
              <a:t> in </a:t>
            </a:r>
            <a:r>
              <a:rPr lang="cs-CZ" altLang="en-US" sz="1600" i="1" dirty="0" err="1"/>
              <a:t>litter</a:t>
            </a:r>
            <a:r>
              <a:rPr lang="cs-CZ" altLang="en-US" sz="1600" i="1" dirty="0"/>
              <a:t> </a:t>
            </a:r>
            <a:endParaRPr lang="cs-CZ" altLang="en-US" sz="1600" i="1" dirty="0" smtClean="0"/>
          </a:p>
          <a:p>
            <a:pPr algn="ctr"/>
            <a:r>
              <a:rPr lang="cs-CZ" altLang="en-US" sz="1600" i="1" dirty="0" smtClean="0"/>
              <a:t>and </a:t>
            </a:r>
            <a:r>
              <a:rPr lang="cs-CZ" altLang="en-US" sz="1600" i="1" dirty="0" err="1"/>
              <a:t>important</a:t>
            </a:r>
            <a:r>
              <a:rPr lang="cs-CZ" altLang="en-US" sz="1600" i="1" dirty="0"/>
              <a:t> (</a:t>
            </a:r>
            <a:r>
              <a:rPr lang="en-US" altLang="en-US" sz="1600" i="1" dirty="0"/>
              <a:t>b</a:t>
            </a:r>
            <a:r>
              <a:rPr lang="cs-CZ" altLang="en-US" sz="1600" i="1" dirty="0" err="1"/>
              <a:t>ut</a:t>
            </a:r>
            <a:r>
              <a:rPr lang="cs-CZ" altLang="en-US" sz="1600" i="1" dirty="0"/>
              <a:t> not dominant) </a:t>
            </a:r>
            <a:r>
              <a:rPr lang="cs-CZ" altLang="en-US" sz="1600" i="1" dirty="0" err="1" smtClean="0"/>
              <a:t>producers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/>
              <a:t>soil</a:t>
            </a:r>
            <a:r>
              <a:rPr lang="cs-CZ" altLang="en-US" sz="1600" i="1" dirty="0"/>
              <a:t>.</a:t>
            </a:r>
          </a:p>
        </p:txBody>
      </p:sp>
      <p:sp>
        <p:nvSpPr>
          <p:cNvPr id="287752" name="Rectangle 3"/>
          <p:cNvSpPr>
            <a:spLocks noChangeArrowheads="1"/>
          </p:cNvSpPr>
          <p:nvPr/>
        </p:nvSpPr>
        <p:spPr bwMode="auto">
          <a:xfrm>
            <a:off x="0" y="116632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 smtClean="0"/>
              <a:t>Involvement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taxa in </a:t>
            </a:r>
            <a:r>
              <a:rPr lang="cs-CZ" altLang="cs-CZ" sz="2000" b="1" dirty="0" err="1" smtClean="0"/>
              <a:t>the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decomposition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cellulose</a:t>
            </a:r>
            <a:endParaRPr lang="cs-CZ" altLang="cs-CZ" sz="2000" b="1" dirty="0"/>
          </a:p>
        </p:txBody>
      </p:sp>
      <p:sp>
        <p:nvSpPr>
          <p:cNvPr id="287749" name="Rectangle 5"/>
          <p:cNvSpPr>
            <a:spLocks noChangeArrowheads="1"/>
          </p:cNvSpPr>
          <p:nvPr/>
        </p:nvSpPr>
        <p:spPr bwMode="auto">
          <a:xfrm>
            <a:off x="1187624" y="5661248"/>
            <a:ext cx="6121227" cy="3605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 err="1" smtClean="0"/>
              <a:t>endocellulase</a:t>
            </a:r>
            <a:r>
              <a:rPr lang="cs-CZ" altLang="cs-CZ" dirty="0" smtClean="0"/>
              <a:t>              </a:t>
            </a:r>
            <a:r>
              <a:rPr lang="cs-CZ" altLang="cs-CZ" dirty="0" err="1" smtClean="0"/>
              <a:t>exocellulase</a:t>
            </a:r>
            <a:r>
              <a:rPr lang="cs-CZ" altLang="cs-CZ" dirty="0" smtClean="0"/>
              <a:t>             </a:t>
            </a:r>
            <a:r>
              <a:rPr lang="cs-CZ" dirty="0" smtClean="0"/>
              <a:t>β-</a:t>
            </a:r>
            <a:r>
              <a:rPr lang="cs-CZ" dirty="0" err="1" smtClean="0"/>
              <a:t>glucosidase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0383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3"/>
          <p:cNvSpPr>
            <a:spLocks noChangeArrowheads="1"/>
          </p:cNvSpPr>
          <p:nvPr/>
        </p:nvSpPr>
        <p:spPr bwMode="auto">
          <a:xfrm>
            <a:off x="0" y="272842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 smtClean="0"/>
              <a:t>Functional</a:t>
            </a:r>
            <a:r>
              <a:rPr lang="cs-CZ" altLang="cs-CZ" sz="2000" b="1" dirty="0" smtClean="0"/>
              <a:t> biodiversity: </a:t>
            </a:r>
            <a:r>
              <a:rPr lang="cs-CZ" altLang="cs-CZ" sz="2000" b="1" dirty="0" err="1" smtClean="0"/>
              <a:t>high</a:t>
            </a:r>
            <a:r>
              <a:rPr lang="cs-CZ" altLang="cs-CZ" sz="2000" b="1" dirty="0" smtClean="0"/>
              <a:t> redundance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functions</a:t>
            </a:r>
            <a:r>
              <a:rPr lang="cs-CZ" altLang="cs-CZ" sz="2000" b="1" dirty="0" smtClean="0"/>
              <a:t> </a:t>
            </a:r>
          </a:p>
          <a:p>
            <a:pPr algn="ctr"/>
            <a:r>
              <a:rPr lang="cs-CZ" altLang="cs-CZ" sz="2000" b="1" dirty="0" smtClean="0"/>
              <a:t>(</a:t>
            </a:r>
            <a:r>
              <a:rPr lang="cs-CZ" altLang="cs-CZ" sz="2000" b="1" dirty="0" err="1" smtClean="0"/>
              <a:t>starch</a:t>
            </a:r>
            <a:r>
              <a:rPr lang="cs-CZ" altLang="cs-CZ" sz="2000" b="1" dirty="0" smtClean="0"/>
              <a:t> and </a:t>
            </a:r>
            <a:r>
              <a:rPr lang="cs-CZ" altLang="cs-CZ" sz="2000" b="1" dirty="0" err="1" smtClean="0"/>
              <a:t>sucrose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metabolism</a:t>
            </a:r>
            <a:r>
              <a:rPr lang="cs-CZ" altLang="cs-CZ" sz="2000" b="1" dirty="0" smtClean="0"/>
              <a:t> as </a:t>
            </a:r>
            <a:r>
              <a:rPr lang="cs-CZ" altLang="cs-CZ" sz="2000" b="1" dirty="0" err="1" smtClean="0"/>
              <a:t>an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example</a:t>
            </a:r>
            <a:r>
              <a:rPr lang="cs-CZ" altLang="cs-CZ" sz="2000" b="1" dirty="0" smtClean="0"/>
              <a:t>)</a:t>
            </a:r>
            <a:endParaRPr lang="cs-CZ" altLang="cs-CZ" sz="2000" b="1" dirty="0"/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9" y="1340768"/>
            <a:ext cx="8174576" cy="426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79512" y="5949280"/>
            <a:ext cx="88912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en-US" sz="1600" i="1" dirty="0" err="1" smtClean="0"/>
              <a:t>Numbers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indicate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transcript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counts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for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each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function</a:t>
            </a:r>
            <a:r>
              <a:rPr lang="cs-CZ" altLang="en-US" sz="1600" i="1" dirty="0" smtClean="0"/>
              <a:t>.</a:t>
            </a:r>
          </a:p>
          <a:p>
            <a:pPr algn="ctr"/>
            <a:r>
              <a:rPr lang="cs-CZ" altLang="en-US" sz="1600" i="1" dirty="0" smtClean="0"/>
              <a:t>(</a:t>
            </a:r>
            <a:r>
              <a:rPr lang="cs-CZ" altLang="en-US" sz="1600" i="1" dirty="0" err="1" smtClean="0"/>
              <a:t>one</a:t>
            </a:r>
            <a:r>
              <a:rPr lang="cs-CZ" altLang="en-US" sz="1600" i="1" dirty="0" smtClean="0"/>
              <a:t> species </a:t>
            </a:r>
            <a:r>
              <a:rPr lang="cs-CZ" altLang="en-US" sz="1600" i="1" dirty="0" err="1" smtClean="0"/>
              <a:t>may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produce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one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or</a:t>
            </a:r>
            <a:r>
              <a:rPr lang="cs-CZ" altLang="en-US" sz="1600" i="1" dirty="0" smtClean="0"/>
              <a:t> more </a:t>
            </a:r>
            <a:r>
              <a:rPr lang="cs-CZ" altLang="en-US" sz="1600" i="1" dirty="0" err="1" smtClean="0"/>
              <a:t>transcripts</a:t>
            </a:r>
            <a:r>
              <a:rPr lang="cs-CZ" altLang="en-US" sz="1600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98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0840"/>
            <a:ext cx="6984776" cy="5942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4914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/>
              <a:t>Seasonal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changes</a:t>
            </a:r>
            <a:r>
              <a:rPr lang="cs-CZ" altLang="cs-CZ" sz="2000" b="1" dirty="0"/>
              <a:t> in </a:t>
            </a:r>
            <a:r>
              <a:rPr lang="cs-CZ" altLang="cs-CZ" sz="2000" b="1" dirty="0" err="1" smtClean="0"/>
              <a:t>fungal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/>
              <a:t>expression</a:t>
            </a:r>
            <a:r>
              <a:rPr lang="cs-CZ" altLang="cs-CZ" sz="2000" b="1" dirty="0"/>
              <a:t> are more </a:t>
            </a:r>
            <a:r>
              <a:rPr lang="cs-CZ" altLang="cs-CZ" sz="2000" b="1" dirty="0" err="1"/>
              <a:t>intensive</a:t>
            </a:r>
            <a:r>
              <a:rPr lang="cs-CZ" altLang="cs-CZ" sz="2000" b="1" dirty="0"/>
              <a:t> in </a:t>
            </a:r>
            <a:r>
              <a:rPr lang="cs-CZ" altLang="cs-CZ" sz="2000" b="1" dirty="0" err="1"/>
              <a:t>soil</a:t>
            </a:r>
            <a:endParaRPr lang="cs-CZ" altLang="cs-CZ" sz="2000" b="1" dirty="0"/>
          </a:p>
        </p:txBody>
      </p:sp>
      <p:sp>
        <p:nvSpPr>
          <p:cNvPr id="294912" name="TextovéPole 294911"/>
          <p:cNvSpPr txBox="1"/>
          <p:nvPr/>
        </p:nvSpPr>
        <p:spPr>
          <a:xfrm>
            <a:off x="1948707" y="1629863"/>
            <a:ext cx="19752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>
                <a:solidFill>
                  <a:srgbClr val="FF0000"/>
                </a:solidFill>
              </a:rPr>
              <a:t>increase</a:t>
            </a:r>
            <a:r>
              <a:rPr lang="cs-CZ" sz="1600" dirty="0" smtClean="0">
                <a:solidFill>
                  <a:srgbClr val="FF0000"/>
                </a:solidFill>
              </a:rPr>
              <a:t> in </a:t>
            </a:r>
            <a:r>
              <a:rPr lang="cs-CZ" sz="1600" dirty="0" err="1" smtClean="0">
                <a:solidFill>
                  <a:srgbClr val="FF0000"/>
                </a:solidFill>
              </a:rPr>
              <a:t>summer</a:t>
            </a:r>
            <a:endParaRPr lang="cs-CZ" sz="1600" dirty="0">
              <a:solidFill>
                <a:srgbClr val="FF00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5452180" y="4932160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 smtClean="0">
                <a:solidFill>
                  <a:srgbClr val="FF0000"/>
                </a:solidFill>
              </a:rPr>
              <a:t>increase</a:t>
            </a:r>
            <a:r>
              <a:rPr lang="cs-CZ" sz="1600" dirty="0" smtClean="0">
                <a:solidFill>
                  <a:srgbClr val="FF0000"/>
                </a:solidFill>
              </a:rPr>
              <a:t> in </a:t>
            </a:r>
            <a:r>
              <a:rPr lang="cs-CZ" sz="1600" dirty="0" err="1" smtClean="0">
                <a:solidFill>
                  <a:srgbClr val="FF0000"/>
                </a:solidFill>
              </a:rPr>
              <a:t>winter</a:t>
            </a:r>
            <a:endParaRPr lang="cs-CZ" sz="1600" dirty="0">
              <a:solidFill>
                <a:srgbClr val="FF0000"/>
              </a:solidFill>
            </a:endParaRPr>
          </a:p>
        </p:txBody>
      </p:sp>
      <p:cxnSp>
        <p:nvCxnSpPr>
          <p:cNvPr id="294915" name="Přímá spojnice se šipkou 294914"/>
          <p:cNvCxnSpPr/>
          <p:nvPr/>
        </p:nvCxnSpPr>
        <p:spPr>
          <a:xfrm flipH="1" flipV="1">
            <a:off x="3024582" y="2126641"/>
            <a:ext cx="684076" cy="648072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nice se šipkou 47"/>
          <p:cNvCxnSpPr/>
          <p:nvPr/>
        </p:nvCxnSpPr>
        <p:spPr>
          <a:xfrm flipH="1" flipV="1">
            <a:off x="5452180" y="4231831"/>
            <a:ext cx="684076" cy="648072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lg"/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/>
          <p:cNvCxnSpPr/>
          <p:nvPr/>
        </p:nvCxnSpPr>
        <p:spPr>
          <a:xfrm flipV="1">
            <a:off x="1705353" y="1124744"/>
            <a:ext cx="5170903" cy="5056972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/>
          <p:cNvCxnSpPr/>
          <p:nvPr/>
        </p:nvCxnSpPr>
        <p:spPr>
          <a:xfrm flipV="1">
            <a:off x="1691680" y="1045902"/>
            <a:ext cx="4464496" cy="4160866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/>
          <p:cNvCxnSpPr/>
          <p:nvPr/>
        </p:nvCxnSpPr>
        <p:spPr>
          <a:xfrm flipV="1">
            <a:off x="2771800" y="2060848"/>
            <a:ext cx="4253030" cy="4142184"/>
          </a:xfrm>
          <a:prstGeom prst="line">
            <a:avLst/>
          </a:prstGeom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4402093" y="1260531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10-</a:t>
            </a:r>
            <a:r>
              <a:rPr lang="cs-CZ" dirty="0" err="1" smtClean="0">
                <a:solidFill>
                  <a:srgbClr val="FF0000"/>
                </a:solidFill>
              </a:rPr>
              <a:t>fold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727278" y="5743664"/>
            <a:ext cx="441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Transcripts</a:t>
            </a:r>
            <a:r>
              <a:rPr lang="cs-CZ" b="1" dirty="0" smtClean="0"/>
              <a:t>: </a:t>
            </a:r>
            <a:r>
              <a:rPr lang="cs-CZ" b="1" dirty="0" smtClean="0">
                <a:solidFill>
                  <a:srgbClr val="00B050"/>
                </a:solidFill>
              </a:rPr>
              <a:t>green – </a:t>
            </a:r>
            <a:r>
              <a:rPr lang="cs-CZ" b="1" dirty="0" err="1" smtClean="0">
                <a:solidFill>
                  <a:srgbClr val="00B050"/>
                </a:solidFill>
              </a:rPr>
              <a:t>litter</a:t>
            </a:r>
            <a:r>
              <a:rPr lang="cs-CZ" b="1" dirty="0" smtClean="0"/>
              <a:t>, </a:t>
            </a:r>
            <a:r>
              <a:rPr lang="cs-CZ" b="1" dirty="0" err="1" smtClean="0">
                <a:solidFill>
                  <a:srgbClr val="C00000"/>
                </a:solidFill>
              </a:rPr>
              <a:t>brown</a:t>
            </a:r>
            <a:r>
              <a:rPr lang="cs-CZ" b="1" dirty="0" smtClean="0">
                <a:solidFill>
                  <a:srgbClr val="C00000"/>
                </a:solidFill>
              </a:rPr>
              <a:t> – </a:t>
            </a:r>
            <a:r>
              <a:rPr lang="cs-CZ" b="1" dirty="0" err="1" smtClean="0">
                <a:solidFill>
                  <a:srgbClr val="C00000"/>
                </a:solidFill>
              </a:rPr>
              <a:t>soil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 rot="16200000">
            <a:off x="-592167" y="3352140"/>
            <a:ext cx="2407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Transcript</a:t>
            </a:r>
            <a:r>
              <a:rPr lang="cs-CZ" dirty="0" smtClean="0"/>
              <a:t> abundance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181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639120"/>
            <a:ext cx="7816105" cy="561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/>
              <a:t>Seasonal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changes</a:t>
            </a:r>
            <a:r>
              <a:rPr lang="cs-CZ" altLang="cs-CZ" sz="2000" b="1" dirty="0"/>
              <a:t> in </a:t>
            </a:r>
            <a:r>
              <a:rPr lang="cs-CZ" altLang="cs-CZ" sz="2000" b="1" dirty="0" err="1" smtClean="0"/>
              <a:t>expression</a:t>
            </a:r>
            <a:r>
              <a:rPr lang="cs-CZ" altLang="cs-CZ" sz="2000" b="1" dirty="0" smtClean="0"/>
              <a:t> </a:t>
            </a:r>
            <a:endParaRPr lang="cs-CZ" altLang="cs-CZ" sz="20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1887345" y="5884600"/>
            <a:ext cx="498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Archaea</a:t>
            </a:r>
            <a:r>
              <a:rPr lang="cs-CZ" dirty="0" smtClean="0"/>
              <a:t>                   </a:t>
            </a:r>
            <a:r>
              <a:rPr lang="cs-CZ" dirty="0" err="1" smtClean="0"/>
              <a:t>Bacteria</a:t>
            </a:r>
            <a:r>
              <a:rPr lang="cs-CZ" dirty="0" smtClean="0"/>
              <a:t>                   </a:t>
            </a:r>
            <a:r>
              <a:rPr lang="cs-CZ" dirty="0" err="1" smtClean="0"/>
              <a:t>Fungi</a:t>
            </a:r>
            <a:endParaRPr lang="cs-CZ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70965" y="6381328"/>
            <a:ext cx="88912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400" i="1" dirty="0" smtClean="0"/>
              <a:t>29-51% </a:t>
            </a:r>
            <a:r>
              <a:rPr lang="cs-CZ" altLang="en-US" sz="1400" i="1" dirty="0" err="1" smtClean="0"/>
              <a:t>of</a:t>
            </a:r>
            <a:r>
              <a:rPr lang="cs-CZ" altLang="en-US" sz="1400" i="1" dirty="0" smtClean="0"/>
              <a:t> dominant </a:t>
            </a:r>
            <a:r>
              <a:rPr lang="cs-CZ" altLang="en-US" sz="1400" i="1" dirty="0" err="1" smtClean="0"/>
              <a:t>transcripts</a:t>
            </a:r>
            <a:r>
              <a:rPr lang="cs-CZ" altLang="en-US" sz="1400" i="1" dirty="0" smtClean="0"/>
              <a:t> show </a:t>
            </a:r>
            <a:r>
              <a:rPr lang="cs-CZ" altLang="en-US" sz="1400" i="1" dirty="0" err="1" smtClean="0"/>
              <a:t>seasonal</a:t>
            </a:r>
            <a:r>
              <a:rPr lang="cs-CZ" altLang="en-US" sz="1400" i="1" dirty="0" smtClean="0"/>
              <a:t> </a:t>
            </a:r>
            <a:r>
              <a:rPr lang="cs-CZ" altLang="en-US" sz="1400" i="1" dirty="0" err="1" smtClean="0"/>
              <a:t>changes</a:t>
            </a:r>
            <a:r>
              <a:rPr lang="cs-CZ" altLang="en-US" sz="1400" i="1" dirty="0" smtClean="0"/>
              <a:t> in </a:t>
            </a:r>
            <a:r>
              <a:rPr lang="cs-CZ" altLang="en-US" sz="1400" i="1" dirty="0" err="1" smtClean="0"/>
              <a:t>relative</a:t>
            </a:r>
            <a:r>
              <a:rPr lang="cs-CZ" altLang="en-US" sz="1400" i="1" dirty="0" smtClean="0"/>
              <a:t> abundance</a:t>
            </a:r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6948264" y="6237312"/>
            <a:ext cx="20882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200" b="1" i="1" dirty="0" smtClean="0"/>
              <a:t>Žifčáková et al. </a:t>
            </a:r>
          </a:p>
          <a:p>
            <a:r>
              <a:rPr lang="cs-CZ" altLang="en-US" sz="1200" b="1" i="1" dirty="0" err="1" smtClean="0"/>
              <a:t>Environ</a:t>
            </a:r>
            <a:r>
              <a:rPr lang="cs-CZ" altLang="en-US" sz="1200" b="1" i="1" dirty="0" smtClean="0"/>
              <a:t>. </a:t>
            </a:r>
            <a:r>
              <a:rPr lang="cs-CZ" altLang="en-US" sz="1200" b="1" i="1" dirty="0" err="1" smtClean="0"/>
              <a:t>Microbiol</a:t>
            </a:r>
            <a:r>
              <a:rPr lang="cs-CZ" altLang="en-US" sz="1200" b="1" i="1" dirty="0" smtClean="0"/>
              <a:t>. 2016</a:t>
            </a:r>
            <a:endParaRPr lang="cs-CZ" altLang="en-US" sz="1200" b="1" i="1" dirty="0"/>
          </a:p>
        </p:txBody>
      </p:sp>
    </p:spTree>
    <p:extLst>
      <p:ext uri="{BB962C8B-B14F-4D97-AF65-F5344CB8AC3E}">
        <p14:creationId xmlns:p14="http://schemas.microsoft.com/office/powerpoint/2010/main" val="393055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 descr="Tree and mycorrhiza sum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7400"/>
            <a:ext cx="4002087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179" name="Picture 3" descr="Tree and mycorrhiza win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987400"/>
            <a:ext cx="4003675" cy="313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6180" name="Rectangle 4"/>
          <p:cNvSpPr>
            <a:spLocks noGrp="1" noChangeArrowheads="1"/>
          </p:cNvSpPr>
          <p:nvPr>
            <p:ph type="ctrTitle"/>
          </p:nvPr>
        </p:nvSpPr>
        <p:spPr bwMode="auto">
          <a:xfrm>
            <a:off x="0" y="152400"/>
            <a:ext cx="9144000" cy="387350"/>
          </a:xfrm>
          <a:solidFill>
            <a:srgbClr val="FFFFFF"/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cs-CZ" altLang="cs-CZ" sz="2000" b="1" dirty="0" smtClean="0">
                <a:solidFill>
                  <a:schemeClr val="tx1"/>
                </a:solidFill>
                <a:ea typeface="ＭＳ Ｐゴシック" pitchFamily="34" charset="-128"/>
              </a:rPr>
              <a:t>Fungal </a:t>
            </a:r>
            <a:r>
              <a:rPr lang="cs-CZ" altLang="cs-CZ" sz="2000" b="1" dirty="0" err="1" smtClean="0">
                <a:solidFill>
                  <a:schemeClr val="tx1"/>
                </a:solidFill>
                <a:effectLst/>
                <a:ea typeface="ＭＳ Ｐゴシック" pitchFamily="34" charset="-128"/>
              </a:rPr>
              <a:t>activity</a:t>
            </a:r>
            <a:r>
              <a:rPr lang="cs-CZ" altLang="cs-CZ" sz="2000" b="1" dirty="0" smtClean="0">
                <a:solidFill>
                  <a:schemeClr val="tx1"/>
                </a:solidFill>
                <a:effectLst/>
                <a:ea typeface="ＭＳ Ｐゴシック" pitchFamily="34" charset="-128"/>
              </a:rPr>
              <a:t> in </a:t>
            </a:r>
            <a:r>
              <a:rPr lang="cs-CZ" altLang="cs-CZ" sz="2000" b="1" dirty="0" err="1" smtClean="0">
                <a:solidFill>
                  <a:schemeClr val="tx1"/>
                </a:solidFill>
                <a:effectLst/>
                <a:ea typeface="ＭＳ Ｐゴシック" pitchFamily="34" charset="-128"/>
              </a:rPr>
              <a:t>litter</a:t>
            </a:r>
            <a:r>
              <a:rPr lang="cs-CZ" altLang="cs-CZ" sz="2000" b="1" dirty="0" smtClean="0">
                <a:solidFill>
                  <a:schemeClr val="tx1"/>
                </a:solidFill>
                <a:effectLst/>
                <a:ea typeface="ＭＳ Ｐゴシック" pitchFamily="34" charset="-128"/>
              </a:rPr>
              <a:t> and </a:t>
            </a:r>
            <a:r>
              <a:rPr lang="cs-CZ" altLang="cs-CZ" sz="2000" b="1" dirty="0" err="1" smtClean="0">
                <a:solidFill>
                  <a:schemeClr val="tx1"/>
                </a:solidFill>
                <a:effectLst/>
                <a:ea typeface="ＭＳ Ｐゴシック" pitchFamily="34" charset="-128"/>
              </a:rPr>
              <a:t>soil</a:t>
            </a:r>
            <a:r>
              <a:rPr lang="cs-CZ" altLang="cs-CZ" sz="2000" b="1" dirty="0" smtClean="0">
                <a:solidFill>
                  <a:schemeClr val="tx1"/>
                </a:solidFill>
                <a:effectLst/>
                <a:ea typeface="ＭＳ Ｐゴシック" pitchFamily="34" charset="-128"/>
              </a:rPr>
              <a:t> in </a:t>
            </a:r>
            <a:r>
              <a:rPr lang="cs-CZ" altLang="cs-CZ" sz="2000" b="1" dirty="0" err="1" smtClean="0">
                <a:solidFill>
                  <a:schemeClr val="tx1"/>
                </a:solidFill>
                <a:effectLst/>
                <a:ea typeface="ＭＳ Ｐゴシック" pitchFamily="34" charset="-128"/>
              </a:rPr>
              <a:t>contrasting</a:t>
            </a:r>
            <a:r>
              <a:rPr lang="cs-CZ" altLang="cs-CZ" sz="2000" b="1" dirty="0" smtClean="0">
                <a:solidFill>
                  <a:schemeClr val="tx1"/>
                </a:solidFill>
                <a:effectLst/>
                <a:ea typeface="ＭＳ Ｐゴシック" pitchFamily="34" charset="-128"/>
              </a:rPr>
              <a:t> </a:t>
            </a:r>
            <a:r>
              <a:rPr lang="cs-CZ" altLang="cs-CZ" sz="2000" b="1" dirty="0" err="1" smtClean="0">
                <a:solidFill>
                  <a:schemeClr val="tx1"/>
                </a:solidFill>
                <a:effectLst/>
                <a:ea typeface="ＭＳ Ｐゴシック" pitchFamily="34" charset="-128"/>
              </a:rPr>
              <a:t>seasons</a:t>
            </a:r>
            <a:endParaRPr lang="cs-CZ" altLang="cs-CZ" sz="2000" b="1" dirty="0" smtClean="0">
              <a:solidFill>
                <a:schemeClr val="tx1"/>
              </a:solidFill>
              <a:effectLst/>
              <a:ea typeface="ＭＳ Ｐゴシック" pitchFamily="34" charset="-128"/>
            </a:endParaRPr>
          </a:p>
        </p:txBody>
      </p:sp>
      <p:sp>
        <p:nvSpPr>
          <p:cNvPr id="306181" name="Text Box 5"/>
          <p:cNvSpPr txBox="1">
            <a:spLocks noChangeArrowheads="1"/>
          </p:cNvSpPr>
          <p:nvPr/>
        </p:nvSpPr>
        <p:spPr bwMode="auto">
          <a:xfrm>
            <a:off x="4222750" y="3303563"/>
            <a:ext cx="6365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008000"/>
                </a:solidFill>
              </a:rPr>
              <a:t>Litter</a:t>
            </a:r>
          </a:p>
        </p:txBody>
      </p:sp>
      <p:sp>
        <p:nvSpPr>
          <p:cNvPr id="306182" name="Text Box 6"/>
          <p:cNvSpPr txBox="1">
            <a:spLocks noChangeArrowheads="1"/>
          </p:cNvSpPr>
          <p:nvPr/>
        </p:nvSpPr>
        <p:spPr bwMode="auto">
          <a:xfrm>
            <a:off x="3916363" y="3571850"/>
            <a:ext cx="13033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993300"/>
                </a:solidFill>
              </a:rPr>
              <a:t>Org. horizon</a:t>
            </a:r>
          </a:p>
        </p:txBody>
      </p:sp>
      <p:sp>
        <p:nvSpPr>
          <p:cNvPr id="306183" name="Text Box 7"/>
          <p:cNvSpPr txBox="1">
            <a:spLocks noChangeArrowheads="1"/>
          </p:cNvSpPr>
          <p:nvPr/>
        </p:nvSpPr>
        <p:spPr bwMode="auto">
          <a:xfrm>
            <a:off x="4211638" y="3044800"/>
            <a:ext cx="6905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00CCFF"/>
                </a:solidFill>
              </a:rPr>
              <a:t>Snow</a:t>
            </a:r>
          </a:p>
        </p:txBody>
      </p:sp>
      <p:sp>
        <p:nvSpPr>
          <p:cNvPr id="306184" name="Line 8"/>
          <p:cNvSpPr>
            <a:spLocks noChangeShapeType="1"/>
          </p:cNvSpPr>
          <p:nvPr/>
        </p:nvSpPr>
        <p:spPr bwMode="auto">
          <a:xfrm>
            <a:off x="755650" y="957238"/>
            <a:ext cx="503238" cy="576262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6185" name="Line 9"/>
          <p:cNvSpPr>
            <a:spLocks noChangeShapeType="1"/>
          </p:cNvSpPr>
          <p:nvPr/>
        </p:nvSpPr>
        <p:spPr bwMode="auto">
          <a:xfrm flipH="1">
            <a:off x="1403350" y="1820838"/>
            <a:ext cx="0" cy="158432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6186" name="Line 10"/>
          <p:cNvSpPr>
            <a:spLocks noChangeShapeType="1"/>
          </p:cNvSpPr>
          <p:nvPr/>
        </p:nvSpPr>
        <p:spPr bwMode="auto">
          <a:xfrm flipH="1" flipV="1">
            <a:off x="3059113" y="2684438"/>
            <a:ext cx="0" cy="7921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6187" name="Line 11"/>
          <p:cNvSpPr>
            <a:spLocks noChangeShapeType="1"/>
          </p:cNvSpPr>
          <p:nvPr/>
        </p:nvSpPr>
        <p:spPr bwMode="auto">
          <a:xfrm flipH="1">
            <a:off x="1908175" y="2539975"/>
            <a:ext cx="0" cy="649288"/>
          </a:xfrm>
          <a:prstGeom prst="line">
            <a:avLst/>
          </a:prstGeom>
          <a:noFill/>
          <a:ln w="19050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6188" name="Line 12"/>
          <p:cNvSpPr>
            <a:spLocks noChangeShapeType="1"/>
          </p:cNvSpPr>
          <p:nvPr/>
        </p:nvSpPr>
        <p:spPr bwMode="auto">
          <a:xfrm flipH="1" flipV="1">
            <a:off x="7740650" y="3116238"/>
            <a:ext cx="0" cy="431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6189" name="Text Box 13"/>
          <p:cNvSpPr txBox="1">
            <a:spLocks noChangeArrowheads="1"/>
          </p:cNvSpPr>
          <p:nvPr/>
        </p:nvSpPr>
        <p:spPr bwMode="auto">
          <a:xfrm>
            <a:off x="376238" y="620688"/>
            <a:ext cx="5667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dirty="0" err="1">
                <a:solidFill>
                  <a:srgbClr val="00FF00"/>
                </a:solidFill>
              </a:rPr>
              <a:t>CO</a:t>
            </a:r>
            <a:r>
              <a:rPr lang="cs-CZ" altLang="cs-CZ" sz="1600" baseline="-25000" dirty="0" err="1">
                <a:solidFill>
                  <a:srgbClr val="00FF00"/>
                </a:solidFill>
              </a:rPr>
              <a:t>2</a:t>
            </a:r>
            <a:endParaRPr lang="cs-CZ" altLang="cs-CZ" sz="1600" baseline="-25000" dirty="0">
              <a:solidFill>
                <a:srgbClr val="00FF00"/>
              </a:solidFill>
            </a:endParaRPr>
          </a:p>
        </p:txBody>
      </p:sp>
      <p:sp>
        <p:nvSpPr>
          <p:cNvPr id="306190" name="Text Box 14"/>
          <p:cNvSpPr txBox="1">
            <a:spLocks noChangeArrowheads="1"/>
          </p:cNvSpPr>
          <p:nvPr/>
        </p:nvSpPr>
        <p:spPr bwMode="auto">
          <a:xfrm>
            <a:off x="323850" y="2684438"/>
            <a:ext cx="10382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600">
                <a:solidFill>
                  <a:srgbClr val="00FF00"/>
                </a:solidFill>
              </a:rPr>
              <a:t>(CHO)</a:t>
            </a:r>
            <a:r>
              <a:rPr lang="cs-CZ" altLang="cs-CZ" sz="1600" baseline="-25000">
                <a:solidFill>
                  <a:srgbClr val="00FF00"/>
                </a:solidFill>
              </a:rPr>
              <a:t>n</a:t>
            </a:r>
          </a:p>
          <a:p>
            <a:pPr algn="ctr"/>
            <a:r>
              <a:rPr lang="cs-CZ" altLang="cs-CZ" sz="1000">
                <a:solidFill>
                  <a:srgbClr val="00FF00"/>
                </a:solidFill>
              </a:rPr>
              <a:t>photosynthates</a:t>
            </a:r>
          </a:p>
        </p:txBody>
      </p:sp>
      <p:sp>
        <p:nvSpPr>
          <p:cNvPr id="306191" name="Text Box 15"/>
          <p:cNvSpPr txBox="1">
            <a:spLocks noChangeArrowheads="1"/>
          </p:cNvSpPr>
          <p:nvPr/>
        </p:nvSpPr>
        <p:spPr bwMode="auto">
          <a:xfrm>
            <a:off x="1908175" y="2539975"/>
            <a:ext cx="84931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600">
                <a:solidFill>
                  <a:srgbClr val="008000"/>
                </a:solidFill>
              </a:rPr>
              <a:t>(CHO)</a:t>
            </a:r>
            <a:r>
              <a:rPr lang="cs-CZ" altLang="cs-CZ" sz="1600" baseline="-25000">
                <a:solidFill>
                  <a:srgbClr val="008000"/>
                </a:solidFill>
              </a:rPr>
              <a:t>n</a:t>
            </a:r>
          </a:p>
          <a:p>
            <a:pPr algn="ctr"/>
            <a:r>
              <a:rPr lang="cs-CZ" altLang="cs-CZ" sz="1000">
                <a:solidFill>
                  <a:srgbClr val="008000"/>
                </a:solidFill>
              </a:rPr>
              <a:t>litter</a:t>
            </a:r>
          </a:p>
        </p:txBody>
      </p:sp>
      <p:sp>
        <p:nvSpPr>
          <p:cNvPr id="306192" name="Line 16"/>
          <p:cNvSpPr>
            <a:spLocks noChangeShapeType="1"/>
          </p:cNvSpPr>
          <p:nvPr/>
        </p:nvSpPr>
        <p:spPr bwMode="auto">
          <a:xfrm>
            <a:off x="1476375" y="3405163"/>
            <a:ext cx="863600" cy="71437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6193" name="Line 17"/>
          <p:cNvSpPr>
            <a:spLocks noChangeShapeType="1"/>
          </p:cNvSpPr>
          <p:nvPr/>
        </p:nvSpPr>
        <p:spPr bwMode="auto">
          <a:xfrm>
            <a:off x="1547813" y="3476600"/>
            <a:ext cx="576262" cy="215900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06194" name="Text Box 18"/>
          <p:cNvSpPr txBox="1">
            <a:spLocks noChangeArrowheads="1"/>
          </p:cNvSpPr>
          <p:nvPr/>
        </p:nvSpPr>
        <p:spPr bwMode="auto">
          <a:xfrm>
            <a:off x="2771775" y="2347888"/>
            <a:ext cx="566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FF3300"/>
                </a:solidFill>
              </a:rPr>
              <a:t>CO</a:t>
            </a:r>
            <a:r>
              <a:rPr lang="cs-CZ" altLang="cs-CZ" sz="1600" baseline="-2500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306195" name="Text Box 19"/>
          <p:cNvSpPr txBox="1">
            <a:spLocks noChangeArrowheads="1"/>
          </p:cNvSpPr>
          <p:nvPr/>
        </p:nvSpPr>
        <p:spPr bwMode="auto">
          <a:xfrm>
            <a:off x="7451725" y="2779688"/>
            <a:ext cx="5667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>
                <a:solidFill>
                  <a:srgbClr val="FF3300"/>
                </a:solidFill>
              </a:rPr>
              <a:t>CO</a:t>
            </a:r>
            <a:r>
              <a:rPr lang="cs-CZ" altLang="cs-CZ" sz="1600" baseline="-25000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306196" name="Oval 20"/>
          <p:cNvSpPr>
            <a:spLocks noChangeArrowheads="1"/>
          </p:cNvSpPr>
          <p:nvPr/>
        </p:nvSpPr>
        <p:spPr bwMode="auto">
          <a:xfrm>
            <a:off x="6804025" y="3332138"/>
            <a:ext cx="431800" cy="433387"/>
          </a:xfrm>
          <a:prstGeom prst="ellipse">
            <a:avLst/>
          </a:prstGeom>
          <a:noFill/>
          <a:ln w="25400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6197" name="Oval 21"/>
          <p:cNvSpPr>
            <a:spLocks noChangeArrowheads="1"/>
          </p:cNvSpPr>
          <p:nvPr/>
        </p:nvSpPr>
        <p:spPr bwMode="auto">
          <a:xfrm>
            <a:off x="8388350" y="3476600"/>
            <a:ext cx="431800" cy="433388"/>
          </a:xfrm>
          <a:prstGeom prst="ellips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6198" name="Text Box 22"/>
          <p:cNvSpPr txBox="1">
            <a:spLocks noChangeArrowheads="1"/>
          </p:cNvSpPr>
          <p:nvPr/>
        </p:nvSpPr>
        <p:spPr bwMode="auto">
          <a:xfrm>
            <a:off x="6659563" y="3908400"/>
            <a:ext cx="9604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200">
                <a:solidFill>
                  <a:srgbClr val="993300"/>
                </a:solidFill>
              </a:rPr>
              <a:t>mycorrhizal</a:t>
            </a:r>
          </a:p>
          <a:p>
            <a:pPr algn="ctr"/>
            <a:r>
              <a:rPr lang="cs-CZ" altLang="cs-CZ" sz="1200">
                <a:solidFill>
                  <a:srgbClr val="993300"/>
                </a:solidFill>
              </a:rPr>
              <a:t>fungi</a:t>
            </a:r>
          </a:p>
        </p:txBody>
      </p:sp>
      <p:sp>
        <p:nvSpPr>
          <p:cNvPr id="306199" name="Text Box 23"/>
          <p:cNvSpPr txBox="1">
            <a:spLocks noChangeArrowheads="1"/>
          </p:cNvSpPr>
          <p:nvPr/>
        </p:nvSpPr>
        <p:spPr bwMode="auto">
          <a:xfrm>
            <a:off x="8089900" y="3432944"/>
            <a:ext cx="1019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200">
                <a:solidFill>
                  <a:srgbClr val="FF9900"/>
                </a:solidFill>
              </a:rPr>
              <a:t>saprotrophic</a:t>
            </a:r>
          </a:p>
          <a:p>
            <a:pPr algn="ctr"/>
            <a:r>
              <a:rPr lang="cs-CZ" altLang="cs-CZ" sz="1200">
                <a:solidFill>
                  <a:srgbClr val="FF9900"/>
                </a:solidFill>
              </a:rPr>
              <a:t>fungi</a:t>
            </a:r>
          </a:p>
        </p:txBody>
      </p:sp>
      <p:sp>
        <p:nvSpPr>
          <p:cNvPr id="306200" name="Oval 24"/>
          <p:cNvSpPr>
            <a:spLocks noChangeArrowheads="1"/>
          </p:cNvSpPr>
          <p:nvPr/>
        </p:nvSpPr>
        <p:spPr bwMode="auto">
          <a:xfrm>
            <a:off x="2051050" y="3332138"/>
            <a:ext cx="431800" cy="433387"/>
          </a:xfrm>
          <a:prstGeom prst="ellipse">
            <a:avLst/>
          </a:prstGeom>
          <a:noFill/>
          <a:ln w="25400">
            <a:solidFill>
              <a:srgbClr val="99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6201" name="Oval 25"/>
          <p:cNvSpPr>
            <a:spLocks noChangeArrowheads="1"/>
          </p:cNvSpPr>
          <p:nvPr/>
        </p:nvSpPr>
        <p:spPr bwMode="auto">
          <a:xfrm>
            <a:off x="3635375" y="3405163"/>
            <a:ext cx="431800" cy="433387"/>
          </a:xfrm>
          <a:prstGeom prst="ellipse">
            <a:avLst/>
          </a:prstGeom>
          <a:noFill/>
          <a:ln w="25400">
            <a:solidFill>
              <a:srgbClr val="FF66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306202" name="Text Box 26"/>
          <p:cNvSpPr txBox="1">
            <a:spLocks noChangeArrowheads="1"/>
          </p:cNvSpPr>
          <p:nvPr/>
        </p:nvSpPr>
        <p:spPr bwMode="auto">
          <a:xfrm>
            <a:off x="1908175" y="957238"/>
            <a:ext cx="5619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/>
              <a:t>September                                                          March</a:t>
            </a:r>
          </a:p>
        </p:txBody>
      </p:sp>
      <p:sp>
        <p:nvSpPr>
          <p:cNvPr id="306205" name="Text Box 29"/>
          <p:cNvSpPr txBox="1">
            <a:spLocks noChangeArrowheads="1"/>
          </p:cNvSpPr>
          <p:nvPr/>
        </p:nvSpPr>
        <p:spPr bwMode="auto">
          <a:xfrm>
            <a:off x="1908175" y="3883000"/>
            <a:ext cx="9604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200">
                <a:solidFill>
                  <a:srgbClr val="993300"/>
                </a:solidFill>
              </a:rPr>
              <a:t>mycorrhizal</a:t>
            </a:r>
          </a:p>
          <a:p>
            <a:pPr algn="ctr"/>
            <a:r>
              <a:rPr lang="cs-CZ" altLang="cs-CZ" sz="1200">
                <a:solidFill>
                  <a:srgbClr val="993300"/>
                </a:solidFill>
              </a:rPr>
              <a:t>fungi</a:t>
            </a:r>
          </a:p>
        </p:txBody>
      </p:sp>
      <p:sp>
        <p:nvSpPr>
          <p:cNvPr id="306206" name="Text Box 30"/>
          <p:cNvSpPr txBox="1">
            <a:spLocks noChangeArrowheads="1"/>
          </p:cNvSpPr>
          <p:nvPr/>
        </p:nvSpPr>
        <p:spPr bwMode="auto">
          <a:xfrm>
            <a:off x="3348038" y="3908400"/>
            <a:ext cx="1019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altLang="cs-CZ" sz="1200">
                <a:solidFill>
                  <a:srgbClr val="FF9900"/>
                </a:solidFill>
              </a:rPr>
              <a:t>saprotrophic</a:t>
            </a:r>
          </a:p>
          <a:p>
            <a:pPr algn="ctr"/>
            <a:r>
              <a:rPr lang="cs-CZ" altLang="cs-CZ" sz="1200">
                <a:solidFill>
                  <a:srgbClr val="FF9900"/>
                </a:solidFill>
              </a:rPr>
              <a:t>fungi</a:t>
            </a: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258763" y="4690442"/>
            <a:ext cx="86772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cs-CZ" altLang="cs-CZ" sz="1600" dirty="0" err="1" smtClean="0"/>
              <a:t>High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share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of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fungi</a:t>
            </a:r>
            <a:r>
              <a:rPr lang="cs-CZ" altLang="cs-CZ" sz="1600" dirty="0" smtClean="0"/>
              <a:t> in </a:t>
            </a:r>
            <a:r>
              <a:rPr lang="cs-CZ" altLang="cs-CZ" sz="1600" dirty="0" err="1" smtClean="0"/>
              <a:t>the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ecosystem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is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reflected</a:t>
            </a:r>
            <a:r>
              <a:rPr lang="cs-CZ" altLang="cs-CZ" sz="1600" dirty="0" smtClean="0"/>
              <a:t> by </a:t>
            </a:r>
            <a:r>
              <a:rPr lang="cs-CZ" altLang="cs-CZ" sz="1600" dirty="0" err="1" smtClean="0"/>
              <a:t>high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fungal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contribution</a:t>
            </a:r>
            <a:r>
              <a:rPr lang="cs-CZ" altLang="cs-CZ" sz="1600" dirty="0" smtClean="0"/>
              <a:t> to </a:t>
            </a:r>
            <a:r>
              <a:rPr lang="cs-CZ" altLang="cs-CZ" sz="1600" dirty="0" err="1" smtClean="0"/>
              <a:t>transcription</a:t>
            </a:r>
            <a:r>
              <a:rPr lang="cs-CZ" altLang="cs-CZ" sz="1600" dirty="0" smtClean="0"/>
              <a:t> and protein </a:t>
            </a:r>
            <a:r>
              <a:rPr lang="cs-CZ" altLang="cs-CZ" sz="1600" dirty="0" err="1" smtClean="0"/>
              <a:t>production</a:t>
            </a:r>
            <a:r>
              <a:rPr lang="cs-CZ" altLang="cs-CZ" sz="1600" dirty="0" smtClean="0"/>
              <a:t>, </a:t>
            </a:r>
            <a:r>
              <a:rPr lang="cs-CZ" altLang="cs-CZ" sz="1600" dirty="0" err="1" smtClean="0"/>
              <a:t>especially</a:t>
            </a:r>
            <a:r>
              <a:rPr lang="cs-CZ" altLang="cs-CZ" sz="1600" dirty="0" smtClean="0"/>
              <a:t> in </a:t>
            </a:r>
            <a:r>
              <a:rPr lang="cs-CZ" altLang="cs-CZ" sz="1600" dirty="0" err="1" smtClean="0"/>
              <a:t>litter</a:t>
            </a:r>
            <a:endParaRPr lang="cs-CZ" altLang="cs-CZ" sz="1600" dirty="0" smtClean="0"/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endParaRPr lang="cs-CZ" altLang="cs-CZ" sz="800" dirty="0" smtClean="0"/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cs-CZ" altLang="cs-CZ" sz="1600" dirty="0" smtClean="0"/>
              <a:t>Fungal </a:t>
            </a:r>
            <a:r>
              <a:rPr lang="cs-CZ" altLang="cs-CZ" sz="1600" dirty="0" err="1" smtClean="0"/>
              <a:t>activity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is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important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for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decomposition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of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complex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organic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matter</a:t>
            </a:r>
            <a:endParaRPr lang="cs-CZ" altLang="cs-CZ" sz="1600" dirty="0" smtClean="0"/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endParaRPr lang="cs-CZ" altLang="cs-CZ" sz="800" dirty="0"/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cs-CZ" altLang="cs-CZ" sz="1600" dirty="0" err="1" smtClean="0"/>
              <a:t>Seasonal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differences</a:t>
            </a:r>
            <a:r>
              <a:rPr lang="cs-CZ" altLang="cs-CZ" sz="1600" dirty="0" smtClean="0"/>
              <a:t> in rhizodeposition </a:t>
            </a:r>
            <a:r>
              <a:rPr lang="cs-CZ" altLang="cs-CZ" sz="1600" dirty="0" err="1" smtClean="0"/>
              <a:t>affect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the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share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of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root-associated</a:t>
            </a:r>
            <a:r>
              <a:rPr lang="cs-CZ" altLang="cs-CZ" sz="1600" dirty="0" smtClean="0"/>
              <a:t> / </a:t>
            </a:r>
            <a:r>
              <a:rPr lang="cs-CZ" altLang="cs-CZ" sz="1600" dirty="0" err="1" smtClean="0"/>
              <a:t>saprotrophic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fungi</a:t>
            </a:r>
            <a:endParaRPr lang="cs-CZ" altLang="cs-CZ" sz="1600" dirty="0" smtClean="0"/>
          </a:p>
          <a:p>
            <a:pPr marL="171450" indent="-171450" eaLnBrk="0" hangingPunct="0">
              <a:buFont typeface="Arial" panose="020B0604020202020204" pitchFamily="34" charset="0"/>
              <a:buChar char="•"/>
            </a:pPr>
            <a:endParaRPr lang="cs-CZ" altLang="cs-CZ" sz="800" dirty="0" smtClean="0"/>
          </a:p>
          <a:p>
            <a:pPr marL="285750" indent="-285750" eaLnBrk="0" hangingPunct="0">
              <a:buFont typeface="Arial" panose="020B0604020202020204" pitchFamily="34" charset="0"/>
              <a:buChar char="•"/>
            </a:pPr>
            <a:r>
              <a:rPr lang="cs-CZ" altLang="cs-CZ" sz="1600" dirty="0" err="1" smtClean="0"/>
              <a:t>Activity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of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root-associated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fungi</a:t>
            </a:r>
            <a:r>
              <a:rPr lang="cs-CZ" altLang="cs-CZ" sz="1600" dirty="0" smtClean="0"/>
              <a:t> </a:t>
            </a:r>
            <a:r>
              <a:rPr lang="cs-CZ" altLang="cs-CZ" sz="1600" dirty="0" err="1" smtClean="0"/>
              <a:t>decreases</a:t>
            </a:r>
            <a:r>
              <a:rPr lang="cs-CZ" altLang="cs-CZ" sz="1600" dirty="0" smtClean="0"/>
              <a:t> in </a:t>
            </a:r>
            <a:r>
              <a:rPr lang="cs-CZ" altLang="cs-CZ" sz="1600" dirty="0" err="1" smtClean="0"/>
              <a:t>winter</a:t>
            </a:r>
            <a:endParaRPr lang="cs-CZ" altLang="cs-CZ" sz="1600" dirty="0" smtClean="0"/>
          </a:p>
        </p:txBody>
      </p:sp>
    </p:spTree>
    <p:extLst>
      <p:ext uri="{BB962C8B-B14F-4D97-AF65-F5344CB8AC3E}">
        <p14:creationId xmlns:p14="http://schemas.microsoft.com/office/powerpoint/2010/main" val="495471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smtClean="0"/>
              <a:t>Fungal </a:t>
            </a:r>
            <a:r>
              <a:rPr lang="cs-CZ" altLang="cs-CZ" sz="2000" b="1" dirty="0" err="1" smtClean="0"/>
              <a:t>transcription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profiles</a:t>
            </a:r>
            <a:endParaRPr lang="cs-CZ" altLang="cs-CZ" sz="2000" b="1" dirty="0"/>
          </a:p>
        </p:txBody>
      </p:sp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179512" y="5949280"/>
            <a:ext cx="88912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en-US" sz="1600" i="1" dirty="0" err="1" smtClean="0"/>
              <a:t>Transcription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profiles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differ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among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litter</a:t>
            </a:r>
            <a:r>
              <a:rPr lang="cs-CZ" altLang="en-US" sz="1600" i="1" dirty="0" smtClean="0"/>
              <a:t> and </a:t>
            </a:r>
            <a:r>
              <a:rPr lang="cs-CZ" altLang="en-US" sz="1600" i="1" dirty="0" err="1" smtClean="0"/>
              <a:t>soil</a:t>
            </a:r>
            <a:r>
              <a:rPr lang="cs-CZ" altLang="en-US" sz="1600" i="1" dirty="0" smtClean="0"/>
              <a:t>.</a:t>
            </a:r>
          </a:p>
          <a:p>
            <a:pPr algn="ctr"/>
            <a:endParaRPr lang="cs-CZ" altLang="en-US" sz="1600" i="1" dirty="0" smtClean="0"/>
          </a:p>
          <a:p>
            <a:pPr algn="ctr"/>
            <a:r>
              <a:rPr lang="cs-CZ" altLang="en-US" sz="1600" i="1" dirty="0" err="1" smtClean="0"/>
              <a:t>Seasonal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pattern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of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transcription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is</a:t>
            </a:r>
            <a:r>
              <a:rPr lang="cs-CZ" altLang="en-US" sz="1600" i="1" dirty="0" smtClean="0"/>
              <a:t> more </a:t>
            </a:r>
            <a:r>
              <a:rPr lang="cs-CZ" altLang="en-US" sz="1600" i="1" dirty="0" err="1" smtClean="0"/>
              <a:t>apparent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soil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than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litter</a:t>
            </a:r>
            <a:r>
              <a:rPr lang="cs-CZ" altLang="en-US" sz="1600" i="1" dirty="0" smtClean="0"/>
              <a:t>.</a:t>
            </a:r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59755"/>
            <a:ext cx="6932240" cy="519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5436288" y="1156102"/>
            <a:ext cx="345638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600" i="1" dirty="0" smtClean="0"/>
              <a:t>Fungal </a:t>
            </a:r>
            <a:r>
              <a:rPr lang="cs-CZ" altLang="en-US" sz="1600" i="1" dirty="0" err="1" smtClean="0"/>
              <a:t>transcription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soil</a:t>
            </a:r>
            <a:endParaRPr lang="cs-CZ" altLang="en-US" sz="1600" i="1" dirty="0" smtClean="0"/>
          </a:p>
          <a:p>
            <a:endParaRPr lang="cs-CZ" altLang="en-US" sz="1600" i="1" dirty="0"/>
          </a:p>
          <a:p>
            <a:r>
              <a:rPr lang="cs-CZ" altLang="en-US" sz="1600" i="1" dirty="0" err="1" smtClean="0">
                <a:solidFill>
                  <a:srgbClr val="FF9900"/>
                </a:solidFill>
              </a:rPr>
              <a:t>Increased</a:t>
            </a:r>
            <a:r>
              <a:rPr lang="cs-CZ" altLang="en-US" sz="1600" i="1" dirty="0" smtClean="0">
                <a:solidFill>
                  <a:srgbClr val="FF9900"/>
                </a:solidFill>
              </a:rPr>
              <a:t> in </a:t>
            </a:r>
            <a:r>
              <a:rPr lang="cs-CZ" altLang="en-US" sz="1600" i="1" dirty="0" err="1" smtClean="0">
                <a:solidFill>
                  <a:srgbClr val="FF9900"/>
                </a:solidFill>
              </a:rPr>
              <a:t>summer</a:t>
            </a:r>
            <a:r>
              <a:rPr lang="cs-CZ" altLang="en-US" sz="1600" i="1" dirty="0" smtClean="0">
                <a:solidFill>
                  <a:srgbClr val="FF9900"/>
                </a:solidFill>
              </a:rPr>
              <a:t>:</a:t>
            </a:r>
          </a:p>
          <a:p>
            <a:endParaRPr lang="cs-CZ" altLang="en-US" sz="1600" i="1" dirty="0">
              <a:solidFill>
                <a:srgbClr val="FF9900"/>
              </a:solidFill>
            </a:endParaRPr>
          </a:p>
          <a:p>
            <a:r>
              <a:rPr lang="cs-CZ" altLang="en-US" sz="1600" i="1" dirty="0" err="1" smtClean="0">
                <a:solidFill>
                  <a:srgbClr val="FF9900"/>
                </a:solidFill>
              </a:rPr>
              <a:t>Spliceosome</a:t>
            </a:r>
            <a:r>
              <a:rPr lang="cs-CZ" altLang="en-US" sz="1600" i="1" dirty="0" smtClean="0">
                <a:solidFill>
                  <a:srgbClr val="FF9900"/>
                </a:solidFill>
              </a:rPr>
              <a:t> </a:t>
            </a:r>
            <a:r>
              <a:rPr lang="cs-CZ" altLang="en-US" sz="1600" i="1" dirty="0" err="1" smtClean="0">
                <a:solidFill>
                  <a:srgbClr val="FF9900"/>
                </a:solidFill>
              </a:rPr>
              <a:t>components</a:t>
            </a:r>
            <a:endParaRPr lang="cs-CZ" altLang="en-US" sz="1600" i="1" dirty="0" smtClean="0">
              <a:solidFill>
                <a:srgbClr val="FF9900"/>
              </a:solidFill>
            </a:endParaRPr>
          </a:p>
          <a:p>
            <a:r>
              <a:rPr lang="cs-CZ" altLang="en-US" sz="1600" i="1" dirty="0" err="1" smtClean="0">
                <a:solidFill>
                  <a:srgbClr val="FF9900"/>
                </a:solidFill>
              </a:rPr>
              <a:t>Ribosome</a:t>
            </a:r>
            <a:r>
              <a:rPr lang="cs-CZ" altLang="en-US" sz="1600" i="1" dirty="0" smtClean="0">
                <a:solidFill>
                  <a:srgbClr val="FF9900"/>
                </a:solidFill>
              </a:rPr>
              <a:t> </a:t>
            </a:r>
            <a:r>
              <a:rPr lang="cs-CZ" altLang="en-US" sz="1600" i="1" dirty="0" err="1" smtClean="0">
                <a:solidFill>
                  <a:srgbClr val="FF9900"/>
                </a:solidFill>
              </a:rPr>
              <a:t>components</a:t>
            </a:r>
            <a:endParaRPr lang="cs-CZ" altLang="en-US" sz="1600" i="1" dirty="0" smtClean="0">
              <a:solidFill>
                <a:srgbClr val="FF9900"/>
              </a:solidFill>
            </a:endParaRPr>
          </a:p>
          <a:p>
            <a:r>
              <a:rPr lang="cs-CZ" altLang="en-US" sz="1600" i="1" dirty="0" err="1" smtClean="0">
                <a:solidFill>
                  <a:srgbClr val="FF9900"/>
                </a:solidFill>
              </a:rPr>
              <a:t>Phenylalanine</a:t>
            </a:r>
            <a:r>
              <a:rPr lang="cs-CZ" altLang="en-US" sz="1600" i="1" dirty="0" smtClean="0">
                <a:solidFill>
                  <a:srgbClr val="FF9900"/>
                </a:solidFill>
              </a:rPr>
              <a:t> </a:t>
            </a:r>
            <a:r>
              <a:rPr lang="cs-CZ" altLang="en-US" sz="1600" i="1" dirty="0" err="1" smtClean="0">
                <a:solidFill>
                  <a:srgbClr val="FF9900"/>
                </a:solidFill>
              </a:rPr>
              <a:t>metabolism</a:t>
            </a:r>
            <a:endParaRPr lang="cs-CZ" altLang="en-US" sz="1600" i="1" dirty="0">
              <a:solidFill>
                <a:srgbClr val="FF9900"/>
              </a:solidFill>
            </a:endParaRPr>
          </a:p>
          <a:p>
            <a:endParaRPr lang="cs-CZ" altLang="en-US" sz="1600" i="1" dirty="0" smtClean="0"/>
          </a:p>
          <a:p>
            <a:r>
              <a:rPr lang="cs-CZ" altLang="en-US" sz="1600" i="1" dirty="0" err="1" smtClean="0">
                <a:solidFill>
                  <a:srgbClr val="993300"/>
                </a:solidFill>
              </a:rPr>
              <a:t>Increased</a:t>
            </a:r>
            <a:r>
              <a:rPr lang="cs-CZ" altLang="en-US" sz="1600" i="1" dirty="0" smtClean="0">
                <a:solidFill>
                  <a:srgbClr val="993300"/>
                </a:solidFill>
              </a:rPr>
              <a:t> in </a:t>
            </a:r>
            <a:r>
              <a:rPr lang="cs-CZ" altLang="en-US" sz="1600" i="1" dirty="0" err="1" smtClean="0">
                <a:solidFill>
                  <a:srgbClr val="993300"/>
                </a:solidFill>
              </a:rPr>
              <a:t>winter</a:t>
            </a:r>
            <a:r>
              <a:rPr lang="cs-CZ" altLang="en-US" sz="1600" i="1" dirty="0" smtClean="0">
                <a:solidFill>
                  <a:srgbClr val="993300"/>
                </a:solidFill>
              </a:rPr>
              <a:t>:</a:t>
            </a:r>
          </a:p>
          <a:p>
            <a:endParaRPr lang="cs-CZ" altLang="en-US" sz="1600" i="1" dirty="0">
              <a:solidFill>
                <a:srgbClr val="993300"/>
              </a:solidFill>
            </a:endParaRPr>
          </a:p>
          <a:p>
            <a:r>
              <a:rPr lang="cs-CZ" altLang="en-US" sz="1600" i="1" dirty="0" err="1" smtClean="0">
                <a:solidFill>
                  <a:srgbClr val="993300"/>
                </a:solidFill>
              </a:rPr>
              <a:t>Fatty</a:t>
            </a:r>
            <a:r>
              <a:rPr lang="cs-CZ" altLang="en-US" sz="1600" i="1" dirty="0" smtClean="0">
                <a:solidFill>
                  <a:srgbClr val="993300"/>
                </a:solidFill>
              </a:rPr>
              <a:t> acid </a:t>
            </a:r>
            <a:r>
              <a:rPr lang="cs-CZ" altLang="en-US" sz="1600" i="1" dirty="0" err="1" smtClean="0">
                <a:solidFill>
                  <a:srgbClr val="993300"/>
                </a:solidFill>
              </a:rPr>
              <a:t>biosynthesis</a:t>
            </a:r>
            <a:endParaRPr lang="cs-CZ" altLang="en-US" sz="1600" i="1" dirty="0" smtClean="0">
              <a:solidFill>
                <a:srgbClr val="993300"/>
              </a:solidFill>
            </a:endParaRPr>
          </a:p>
          <a:p>
            <a:r>
              <a:rPr lang="cs-CZ" altLang="en-US" sz="1600" i="1" dirty="0" smtClean="0">
                <a:solidFill>
                  <a:srgbClr val="993300"/>
                </a:solidFill>
              </a:rPr>
              <a:t>DNA </a:t>
            </a:r>
            <a:r>
              <a:rPr lang="cs-CZ" altLang="en-US" sz="1600" i="1" dirty="0" err="1" smtClean="0">
                <a:solidFill>
                  <a:srgbClr val="993300"/>
                </a:solidFill>
              </a:rPr>
              <a:t>repair</a:t>
            </a:r>
            <a:endParaRPr lang="cs-CZ" altLang="en-US" sz="1600" i="1" dirty="0" smtClean="0">
              <a:solidFill>
                <a:srgbClr val="993300"/>
              </a:solidFill>
            </a:endParaRPr>
          </a:p>
          <a:p>
            <a:r>
              <a:rPr lang="cs-CZ" altLang="en-US" sz="1600" i="1" dirty="0" smtClean="0">
                <a:solidFill>
                  <a:srgbClr val="993300"/>
                </a:solidFill>
              </a:rPr>
              <a:t>RNA </a:t>
            </a:r>
            <a:r>
              <a:rPr lang="cs-CZ" altLang="en-US" sz="1600" i="1" dirty="0" err="1" smtClean="0">
                <a:solidFill>
                  <a:srgbClr val="993300"/>
                </a:solidFill>
              </a:rPr>
              <a:t>degradation</a:t>
            </a:r>
            <a:endParaRPr lang="cs-CZ" altLang="en-US" sz="1600" i="1" dirty="0" smtClean="0">
              <a:solidFill>
                <a:srgbClr val="993300"/>
              </a:solidFill>
            </a:endParaRPr>
          </a:p>
          <a:p>
            <a:r>
              <a:rPr lang="cs-CZ" altLang="en-US" sz="1600" i="1" dirty="0" err="1" smtClean="0">
                <a:solidFill>
                  <a:srgbClr val="993300"/>
                </a:solidFill>
              </a:rPr>
              <a:t>Amino</a:t>
            </a:r>
            <a:r>
              <a:rPr lang="cs-CZ" altLang="en-US" sz="1600" i="1" dirty="0" smtClean="0">
                <a:solidFill>
                  <a:srgbClr val="993300"/>
                </a:solidFill>
              </a:rPr>
              <a:t> acid </a:t>
            </a:r>
            <a:r>
              <a:rPr lang="cs-CZ" altLang="en-US" sz="1600" i="1" dirty="0" err="1" smtClean="0">
                <a:solidFill>
                  <a:srgbClr val="993300"/>
                </a:solidFill>
              </a:rPr>
              <a:t>metabolism</a:t>
            </a:r>
            <a:endParaRPr lang="cs-CZ" altLang="en-US" sz="1600" i="1" dirty="0" smtClean="0">
              <a:solidFill>
                <a:srgbClr val="993300"/>
              </a:solidFill>
            </a:endParaRPr>
          </a:p>
          <a:p>
            <a:r>
              <a:rPr lang="cs-CZ" altLang="en-US" sz="1600" i="1" dirty="0" err="1" smtClean="0">
                <a:solidFill>
                  <a:srgbClr val="993300"/>
                </a:solidFill>
              </a:rPr>
              <a:t>Yeast-specific</a:t>
            </a:r>
            <a:r>
              <a:rPr lang="cs-CZ" altLang="en-US" sz="1600" i="1" dirty="0" smtClean="0">
                <a:solidFill>
                  <a:srgbClr val="993300"/>
                </a:solidFill>
              </a:rPr>
              <a:t> cell </a:t>
            </a:r>
            <a:r>
              <a:rPr lang="cs-CZ" altLang="en-US" sz="1600" i="1" dirty="0" err="1" smtClean="0">
                <a:solidFill>
                  <a:srgbClr val="993300"/>
                </a:solidFill>
              </a:rPr>
              <a:t>processes</a:t>
            </a:r>
            <a:endParaRPr lang="cs-CZ" altLang="en-US" sz="1600" i="1" dirty="0">
              <a:solidFill>
                <a:srgbClr val="9933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859137" y="971436"/>
            <a:ext cx="156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 smtClean="0">
                <a:solidFill>
                  <a:srgbClr val="FF9900"/>
                </a:solidFill>
              </a:rPr>
              <a:t>soil</a:t>
            </a:r>
            <a:r>
              <a:rPr lang="cs-CZ" b="1" dirty="0" smtClean="0">
                <a:solidFill>
                  <a:srgbClr val="FF9900"/>
                </a:solidFill>
              </a:rPr>
              <a:t> </a:t>
            </a:r>
            <a:r>
              <a:rPr lang="cs-CZ" b="1" dirty="0" err="1" smtClean="0">
                <a:solidFill>
                  <a:srgbClr val="FF9900"/>
                </a:solidFill>
              </a:rPr>
              <a:t>summer</a:t>
            </a:r>
            <a:endParaRPr lang="cs-CZ" b="1" dirty="0">
              <a:solidFill>
                <a:srgbClr val="FF9900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965624" y="4005064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 smtClean="0">
                <a:solidFill>
                  <a:srgbClr val="C00000"/>
                </a:solidFill>
              </a:rPr>
              <a:t>soil</a:t>
            </a:r>
            <a:r>
              <a:rPr lang="cs-CZ" b="1" dirty="0" smtClean="0">
                <a:solidFill>
                  <a:srgbClr val="C00000"/>
                </a:solidFill>
              </a:rPr>
              <a:t> </a:t>
            </a:r>
            <a:r>
              <a:rPr lang="cs-CZ" b="1" dirty="0" err="1" smtClean="0">
                <a:solidFill>
                  <a:srgbClr val="C00000"/>
                </a:solidFill>
              </a:rPr>
              <a:t>winter</a:t>
            </a:r>
            <a:endParaRPr lang="cs-CZ" b="1" dirty="0">
              <a:solidFill>
                <a:srgbClr val="C0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720504" y="4623464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 smtClean="0">
                <a:solidFill>
                  <a:srgbClr val="00B050"/>
                </a:solidFill>
              </a:rPr>
              <a:t>litter</a:t>
            </a:r>
            <a:r>
              <a:rPr lang="cs-CZ" b="1" dirty="0" smtClean="0">
                <a:solidFill>
                  <a:srgbClr val="00B050"/>
                </a:solidFill>
              </a:rPr>
              <a:t> </a:t>
            </a:r>
            <a:r>
              <a:rPr lang="cs-CZ" b="1" dirty="0" err="1" smtClean="0">
                <a:solidFill>
                  <a:srgbClr val="00B050"/>
                </a:solidFill>
              </a:rPr>
              <a:t>winter</a:t>
            </a:r>
            <a:endParaRPr lang="cs-CZ" b="1" dirty="0">
              <a:solidFill>
                <a:srgbClr val="00B050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3392612" y="1336814"/>
            <a:ext cx="164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err="1" smtClean="0">
                <a:solidFill>
                  <a:srgbClr val="99FF33"/>
                </a:solidFill>
              </a:rPr>
              <a:t>litter</a:t>
            </a:r>
            <a:r>
              <a:rPr lang="cs-CZ" b="1" dirty="0" smtClean="0">
                <a:solidFill>
                  <a:srgbClr val="99FF33"/>
                </a:solidFill>
              </a:rPr>
              <a:t> </a:t>
            </a:r>
            <a:r>
              <a:rPr lang="cs-CZ" b="1" dirty="0" err="1" smtClean="0">
                <a:solidFill>
                  <a:srgbClr val="99FF33"/>
                </a:solidFill>
              </a:rPr>
              <a:t>summer</a:t>
            </a:r>
            <a:endParaRPr lang="cs-CZ" b="1" dirty="0">
              <a:solidFill>
                <a:srgbClr val="99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9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 smtClean="0"/>
              <a:t>Seasonal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activity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fungal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divisions</a:t>
            </a:r>
            <a:r>
              <a:rPr lang="cs-CZ" altLang="cs-CZ" sz="2000" b="1" dirty="0" smtClean="0"/>
              <a:t>: </a:t>
            </a:r>
            <a:r>
              <a:rPr lang="cs-CZ" altLang="cs-CZ" sz="2000" b="1" dirty="0" err="1" smtClean="0"/>
              <a:t>transcription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beta-tubulin</a:t>
            </a:r>
            <a:endParaRPr lang="cs-CZ" altLang="cs-CZ" sz="20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836712"/>
            <a:ext cx="30353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836712"/>
            <a:ext cx="30353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996" y="3487545"/>
            <a:ext cx="30353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70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495699"/>
            <a:ext cx="3035300" cy="274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 descr="Soil profil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77" t="14093" r="-37977" b="-14093"/>
          <a:stretch/>
        </p:blipFill>
        <p:spPr bwMode="auto">
          <a:xfrm>
            <a:off x="179512" y="927115"/>
            <a:ext cx="3240360" cy="5834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31"/>
          <p:cNvSpPr txBox="1">
            <a:spLocks noChangeArrowheads="1"/>
          </p:cNvSpPr>
          <p:nvPr/>
        </p:nvSpPr>
        <p:spPr bwMode="auto">
          <a:xfrm>
            <a:off x="179512" y="6139813"/>
            <a:ext cx="88912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en-US" sz="1600" i="1" dirty="0" smtClean="0"/>
              <a:t>Beta tubulin </a:t>
            </a:r>
            <a:r>
              <a:rPr lang="cs-CZ" altLang="en-US" sz="1600" i="1" dirty="0" err="1" smtClean="0"/>
              <a:t>can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be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reasonably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assigned</a:t>
            </a:r>
            <a:r>
              <a:rPr lang="cs-CZ" altLang="en-US" sz="1600" i="1" dirty="0" smtClean="0"/>
              <a:t> to </a:t>
            </a:r>
            <a:r>
              <a:rPr lang="cs-CZ" altLang="en-US" sz="1600" i="1" dirty="0" err="1" smtClean="0"/>
              <a:t>fungal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phyla</a:t>
            </a:r>
            <a:r>
              <a:rPr lang="cs-CZ" altLang="en-US" sz="1600" i="1" dirty="0" smtClean="0"/>
              <a:t>.</a:t>
            </a:r>
          </a:p>
          <a:p>
            <a:pPr algn="ctr"/>
            <a:r>
              <a:rPr lang="cs-CZ" altLang="en-US" sz="1600" i="1" dirty="0" err="1" smtClean="0"/>
              <a:t>Relative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share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of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transcripts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of</a:t>
            </a:r>
            <a:r>
              <a:rPr lang="cs-CZ" altLang="en-US" sz="1600" i="1" dirty="0" smtClean="0"/>
              <a:t> Basidiomycota (most ectomycorrhizal </a:t>
            </a:r>
            <a:r>
              <a:rPr lang="cs-CZ" altLang="en-US" sz="1600" i="1" dirty="0" err="1" smtClean="0"/>
              <a:t>fungi</a:t>
            </a:r>
            <a:r>
              <a:rPr lang="cs-CZ" altLang="en-US" sz="1600" i="1" dirty="0" smtClean="0"/>
              <a:t>) </a:t>
            </a:r>
            <a:r>
              <a:rPr lang="cs-CZ" altLang="en-US" sz="1600" i="1" dirty="0" err="1" smtClean="0"/>
              <a:t>decreases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winter</a:t>
            </a:r>
            <a:r>
              <a:rPr lang="cs-CZ" altLang="en-US" sz="1600" i="1" dirty="0" smtClean="0"/>
              <a:t>.</a:t>
            </a:r>
            <a:endParaRPr lang="cs-CZ" altLang="en-US" sz="1600" i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601687" y="2207518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 smtClean="0">
                <a:solidFill>
                  <a:srgbClr val="FFFF00"/>
                </a:solidFill>
              </a:rPr>
              <a:t>Litter</a:t>
            </a:r>
            <a:endParaRPr lang="cs-CZ" sz="3600" b="1" dirty="0">
              <a:solidFill>
                <a:srgbClr val="FFFF00"/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755575" y="4653136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 smtClean="0">
                <a:solidFill>
                  <a:srgbClr val="FFFF00"/>
                </a:solidFill>
              </a:rPr>
              <a:t>Soil</a:t>
            </a:r>
            <a:endParaRPr lang="cs-CZ" sz="3600" b="1" dirty="0">
              <a:solidFill>
                <a:srgbClr val="FFFF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164288" y="4365104"/>
            <a:ext cx="1826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Ascomycota</a:t>
            </a:r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r>
              <a:rPr lang="cs-CZ" b="1" dirty="0" smtClean="0"/>
              <a:t>Basidiomycota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2249878" y="831760"/>
            <a:ext cx="44956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 smtClean="0"/>
              <a:t>Summer</a:t>
            </a:r>
            <a:r>
              <a:rPr lang="cs-CZ" sz="2400" b="1" dirty="0" smtClean="0"/>
              <a:t>                       Winter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17084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6" y="764704"/>
            <a:ext cx="5161382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smtClean="0"/>
              <a:t>Fungal </a:t>
            </a:r>
            <a:r>
              <a:rPr lang="cs-CZ" altLang="cs-CZ" sz="2000" b="1" dirty="0" err="1" smtClean="0"/>
              <a:t>genes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involved</a:t>
            </a:r>
            <a:r>
              <a:rPr lang="cs-CZ" altLang="cs-CZ" sz="2000" b="1" dirty="0" smtClean="0"/>
              <a:t> in mycorrhizal </a:t>
            </a:r>
            <a:r>
              <a:rPr lang="cs-CZ" altLang="cs-CZ" sz="2000" b="1" dirty="0" err="1" smtClean="0"/>
              <a:t>symbiosis</a:t>
            </a:r>
            <a:endParaRPr lang="cs-CZ" altLang="cs-CZ" sz="2000" b="1" dirty="0"/>
          </a:p>
        </p:txBody>
      </p:sp>
      <p:sp>
        <p:nvSpPr>
          <p:cNvPr id="2" name="TextovéPole 1"/>
          <p:cNvSpPr txBox="1"/>
          <p:nvPr/>
        </p:nvSpPr>
        <p:spPr>
          <a:xfrm>
            <a:off x="323528" y="5517232"/>
            <a:ext cx="51988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 smtClean="0"/>
              <a:t>Exclusively</a:t>
            </a:r>
            <a:r>
              <a:rPr lang="cs-CZ" b="1" dirty="0" smtClean="0"/>
              <a:t> </a:t>
            </a:r>
            <a:r>
              <a:rPr lang="cs-CZ" b="1" dirty="0" err="1" smtClean="0"/>
              <a:t>transcribed</a:t>
            </a:r>
            <a:r>
              <a:rPr lang="cs-CZ" b="1" dirty="0" smtClean="0"/>
              <a:t>  	</a:t>
            </a:r>
            <a:r>
              <a:rPr lang="cs-CZ" b="1" dirty="0" smtClean="0">
                <a:solidFill>
                  <a:srgbClr val="008000"/>
                </a:solidFill>
              </a:rPr>
              <a:t>in </a:t>
            </a:r>
            <a:r>
              <a:rPr lang="cs-CZ" b="1" dirty="0" err="1" smtClean="0">
                <a:solidFill>
                  <a:srgbClr val="008000"/>
                </a:solidFill>
              </a:rPr>
              <a:t>summer</a:t>
            </a:r>
            <a:r>
              <a:rPr lang="cs-CZ" b="1" dirty="0" smtClean="0">
                <a:solidFill>
                  <a:srgbClr val="008000"/>
                </a:solidFill>
              </a:rPr>
              <a:t>  </a:t>
            </a:r>
            <a:r>
              <a:rPr lang="cs-CZ" b="1" dirty="0" smtClean="0">
                <a:solidFill>
                  <a:srgbClr val="993300"/>
                </a:solidFill>
              </a:rPr>
              <a:t>in </a:t>
            </a:r>
            <a:r>
              <a:rPr lang="cs-CZ" b="1" dirty="0" err="1" smtClean="0">
                <a:solidFill>
                  <a:srgbClr val="993300"/>
                </a:solidFill>
              </a:rPr>
              <a:t>winter</a:t>
            </a:r>
            <a:endParaRPr lang="cs-CZ" b="1" dirty="0" smtClean="0">
              <a:solidFill>
                <a:srgbClr val="993300"/>
              </a:solidFill>
            </a:endParaRPr>
          </a:p>
          <a:p>
            <a:r>
              <a:rPr lang="cs-CZ" b="1" dirty="0" err="1" smtClean="0"/>
              <a:t>Transcription</a:t>
            </a:r>
            <a:r>
              <a:rPr lang="cs-CZ" b="1" dirty="0" smtClean="0"/>
              <a:t> </a:t>
            </a:r>
            <a:r>
              <a:rPr lang="cs-CZ" b="1" dirty="0" err="1" smtClean="0"/>
              <a:t>increased</a:t>
            </a:r>
            <a:r>
              <a:rPr lang="cs-CZ" b="1" dirty="0"/>
              <a:t>	</a:t>
            </a:r>
            <a:r>
              <a:rPr lang="cs-CZ" b="1" dirty="0" smtClean="0">
                <a:solidFill>
                  <a:srgbClr val="92D050"/>
                </a:solidFill>
              </a:rPr>
              <a:t>in </a:t>
            </a:r>
            <a:r>
              <a:rPr lang="cs-CZ" b="1" dirty="0" err="1" smtClean="0">
                <a:solidFill>
                  <a:srgbClr val="92D050"/>
                </a:solidFill>
              </a:rPr>
              <a:t>summer</a:t>
            </a:r>
            <a:r>
              <a:rPr lang="cs-CZ" b="1" dirty="0" smtClean="0">
                <a:solidFill>
                  <a:srgbClr val="92D050"/>
                </a:solidFill>
              </a:rPr>
              <a:t>  </a:t>
            </a:r>
            <a:r>
              <a:rPr lang="cs-CZ" b="1" dirty="0" smtClean="0">
                <a:solidFill>
                  <a:srgbClr val="CC6600"/>
                </a:solidFill>
              </a:rPr>
              <a:t>in </a:t>
            </a:r>
            <a:r>
              <a:rPr lang="cs-CZ" b="1" dirty="0" err="1" smtClean="0">
                <a:solidFill>
                  <a:srgbClr val="CC6600"/>
                </a:solidFill>
              </a:rPr>
              <a:t>winter</a:t>
            </a:r>
            <a:endParaRPr lang="cs-CZ" b="1" dirty="0" smtClean="0">
              <a:solidFill>
                <a:srgbClr val="CC6600"/>
              </a:solidFill>
            </a:endParaRPr>
          </a:p>
          <a:p>
            <a:r>
              <a:rPr lang="cs-CZ" b="1" dirty="0" smtClean="0"/>
              <a:t>     </a:t>
            </a:r>
            <a:r>
              <a:rPr lang="cs-CZ" b="1" dirty="0" smtClean="0">
                <a:solidFill>
                  <a:srgbClr val="0099FF"/>
                </a:solidFill>
              </a:rPr>
              <a:t>No </a:t>
            </a:r>
            <a:r>
              <a:rPr lang="cs-CZ" b="1" dirty="0" err="1" smtClean="0">
                <a:solidFill>
                  <a:srgbClr val="0099FF"/>
                </a:solidFill>
              </a:rPr>
              <a:t>seasonal</a:t>
            </a:r>
            <a:r>
              <a:rPr lang="cs-CZ" b="1" dirty="0" smtClean="0">
                <a:solidFill>
                  <a:srgbClr val="0099FF"/>
                </a:solidFill>
              </a:rPr>
              <a:t> </a:t>
            </a:r>
            <a:r>
              <a:rPr lang="cs-CZ" b="1" dirty="0" err="1" smtClean="0">
                <a:solidFill>
                  <a:srgbClr val="0099FF"/>
                </a:solidFill>
              </a:rPr>
              <a:t>difference</a:t>
            </a:r>
            <a:r>
              <a:rPr lang="cs-CZ" b="1" dirty="0" smtClean="0">
                <a:solidFill>
                  <a:srgbClr val="0099FF"/>
                </a:solidFill>
              </a:rPr>
              <a:t> in </a:t>
            </a:r>
            <a:r>
              <a:rPr lang="cs-CZ" b="1" dirty="0" err="1" smtClean="0">
                <a:solidFill>
                  <a:srgbClr val="0099FF"/>
                </a:solidFill>
              </a:rPr>
              <a:t>trancription</a:t>
            </a:r>
            <a:endParaRPr lang="cs-CZ" b="1" dirty="0">
              <a:solidFill>
                <a:srgbClr val="0099FF"/>
              </a:solidFill>
            </a:endParaRPr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5292079" y="1912764"/>
            <a:ext cx="316835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600" i="1" dirty="0" err="1" smtClean="0"/>
              <a:t>Transcripts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with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high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similarity</a:t>
            </a:r>
            <a:r>
              <a:rPr lang="cs-CZ" altLang="en-US" sz="1600" i="1" dirty="0" smtClean="0"/>
              <a:t> </a:t>
            </a:r>
          </a:p>
          <a:p>
            <a:r>
              <a:rPr lang="cs-CZ" altLang="en-US" sz="1600" i="1" dirty="0" smtClean="0"/>
              <a:t>(</a:t>
            </a:r>
            <a:r>
              <a:rPr lang="cs-CZ" altLang="en-US" sz="1600" i="1" dirty="0" err="1" smtClean="0"/>
              <a:t>tblastx</a:t>
            </a:r>
            <a:r>
              <a:rPr lang="cs-CZ" altLang="en-US" sz="1600" i="1" dirty="0" smtClean="0"/>
              <a:t>, E &lt; 10</a:t>
            </a:r>
            <a:r>
              <a:rPr lang="cs-CZ" altLang="en-US" sz="1600" i="1" baseline="30000" dirty="0" smtClean="0"/>
              <a:t>-50</a:t>
            </a:r>
            <a:r>
              <a:rPr lang="cs-CZ" altLang="en-US" sz="1600" i="1" dirty="0" smtClean="0"/>
              <a:t>)to </a:t>
            </a:r>
            <a:r>
              <a:rPr lang="cs-CZ" altLang="en-US" sz="1600" dirty="0" err="1" smtClean="0"/>
              <a:t>Lacccaria</a:t>
            </a:r>
            <a:r>
              <a:rPr lang="cs-CZ" altLang="en-US" sz="1600" dirty="0" smtClean="0"/>
              <a:t> </a:t>
            </a:r>
            <a:r>
              <a:rPr lang="cs-CZ" altLang="en-US" sz="1600" dirty="0" err="1" smtClean="0"/>
              <a:t>laccata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genes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involved</a:t>
            </a:r>
            <a:r>
              <a:rPr lang="cs-CZ" altLang="en-US" sz="1600" i="1" dirty="0" smtClean="0"/>
              <a:t> in mycorrhizal </a:t>
            </a:r>
            <a:r>
              <a:rPr lang="cs-CZ" altLang="en-US" sz="1600" i="1" dirty="0" err="1" smtClean="0"/>
              <a:t>symbiosis</a:t>
            </a:r>
            <a:r>
              <a:rPr lang="cs-CZ" altLang="en-US" sz="1600" i="1" dirty="0" smtClean="0"/>
              <a:t> are more </a:t>
            </a:r>
            <a:r>
              <a:rPr lang="cs-CZ" altLang="en-US" sz="1600" i="1" dirty="0" err="1" smtClean="0"/>
              <a:t>frequently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transcribed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summer</a:t>
            </a:r>
            <a:r>
              <a:rPr lang="cs-CZ" altLang="en-US" sz="1600" i="1" dirty="0" smtClean="0"/>
              <a:t>. </a:t>
            </a:r>
          </a:p>
          <a:p>
            <a:endParaRPr lang="cs-CZ" altLang="en-US" sz="1600" i="1" dirty="0"/>
          </a:p>
          <a:p>
            <a:r>
              <a:rPr lang="cs-CZ" altLang="en-US" sz="1600" i="1" dirty="0" err="1" smtClean="0"/>
              <a:t>Over</a:t>
            </a:r>
            <a:r>
              <a:rPr lang="cs-CZ" altLang="en-US" sz="1600" i="1" dirty="0" smtClean="0"/>
              <a:t> 50% </a:t>
            </a:r>
            <a:r>
              <a:rPr lang="cs-CZ" altLang="en-US" sz="1600" i="1" dirty="0" err="1" smtClean="0"/>
              <a:t>of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them</a:t>
            </a:r>
            <a:r>
              <a:rPr lang="cs-CZ" altLang="en-US" sz="1600" i="1" dirty="0" smtClean="0"/>
              <a:t> are </a:t>
            </a:r>
            <a:r>
              <a:rPr lang="cs-CZ" altLang="en-US" sz="1600" i="1" dirty="0" err="1" smtClean="0"/>
              <a:t>exclusively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transcribed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summer</a:t>
            </a:r>
            <a:r>
              <a:rPr lang="cs-CZ" altLang="en-US" sz="1600" i="1" dirty="0"/>
              <a:t>.</a:t>
            </a:r>
            <a:r>
              <a:rPr lang="cs-CZ" altLang="en-US" sz="1600" i="1" dirty="0" smtClean="0"/>
              <a:t>  </a:t>
            </a:r>
            <a:endParaRPr lang="cs-CZ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98426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3"/>
          <p:cNvSpPr>
            <a:spLocks noChangeArrowheads="1"/>
          </p:cNvSpPr>
          <p:nvPr/>
        </p:nvSpPr>
        <p:spPr bwMode="auto">
          <a:xfrm>
            <a:off x="0" y="272842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 smtClean="0"/>
              <a:t>Functional</a:t>
            </a:r>
            <a:r>
              <a:rPr lang="cs-CZ" altLang="cs-CZ" sz="2000" b="1" dirty="0" smtClean="0"/>
              <a:t> biodiversity: </a:t>
            </a:r>
            <a:r>
              <a:rPr lang="cs-CZ" altLang="cs-CZ" sz="2000" b="1" dirty="0" err="1" smtClean="0"/>
              <a:t>high</a:t>
            </a:r>
            <a:r>
              <a:rPr lang="cs-CZ" altLang="cs-CZ" sz="2000" b="1" dirty="0" smtClean="0"/>
              <a:t> redundance </a:t>
            </a:r>
            <a:r>
              <a:rPr lang="cs-CZ" altLang="cs-CZ" sz="2000" b="1" dirty="0" err="1" smtClean="0"/>
              <a:t>of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functions</a:t>
            </a:r>
            <a:r>
              <a:rPr lang="cs-CZ" altLang="cs-CZ" sz="2000" b="1" dirty="0" smtClean="0"/>
              <a:t> </a:t>
            </a:r>
          </a:p>
          <a:p>
            <a:pPr algn="ctr"/>
            <a:r>
              <a:rPr lang="cs-CZ" altLang="cs-CZ" sz="2000" b="1" dirty="0" smtClean="0"/>
              <a:t>(</a:t>
            </a:r>
            <a:r>
              <a:rPr lang="cs-CZ" altLang="cs-CZ" sz="2000" b="1" dirty="0" err="1" smtClean="0"/>
              <a:t>starch</a:t>
            </a:r>
            <a:r>
              <a:rPr lang="cs-CZ" altLang="cs-CZ" sz="2000" b="1" dirty="0" smtClean="0"/>
              <a:t> and </a:t>
            </a:r>
            <a:r>
              <a:rPr lang="cs-CZ" altLang="cs-CZ" sz="2000" b="1" dirty="0" err="1" smtClean="0"/>
              <a:t>sucrose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metabolism</a:t>
            </a:r>
            <a:r>
              <a:rPr lang="cs-CZ" altLang="cs-CZ" sz="2000" b="1" dirty="0" smtClean="0"/>
              <a:t> as </a:t>
            </a:r>
            <a:r>
              <a:rPr lang="cs-CZ" altLang="cs-CZ" sz="2000" b="1" dirty="0" err="1" smtClean="0"/>
              <a:t>an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example</a:t>
            </a:r>
            <a:r>
              <a:rPr lang="cs-CZ" altLang="cs-CZ" sz="2000" b="1" dirty="0" smtClean="0"/>
              <a:t>)</a:t>
            </a:r>
            <a:endParaRPr lang="cs-CZ" altLang="cs-CZ" sz="2000" b="1" dirty="0"/>
          </a:p>
        </p:txBody>
      </p:sp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9" y="1340768"/>
            <a:ext cx="8174576" cy="426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31"/>
          <p:cNvSpPr txBox="1">
            <a:spLocks noChangeArrowheads="1"/>
          </p:cNvSpPr>
          <p:nvPr/>
        </p:nvSpPr>
        <p:spPr bwMode="auto">
          <a:xfrm>
            <a:off x="179512" y="5949280"/>
            <a:ext cx="88912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en-US" sz="1600" i="1" dirty="0" err="1" smtClean="0"/>
              <a:t>Numbers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indicate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transcript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counts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for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each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function</a:t>
            </a:r>
            <a:r>
              <a:rPr lang="cs-CZ" altLang="en-US" sz="1600" i="1" dirty="0" smtClean="0"/>
              <a:t>.</a:t>
            </a:r>
          </a:p>
          <a:p>
            <a:pPr algn="ctr"/>
            <a:r>
              <a:rPr lang="cs-CZ" altLang="en-US" sz="1600" i="1" dirty="0" smtClean="0"/>
              <a:t>(</a:t>
            </a:r>
            <a:r>
              <a:rPr lang="cs-CZ" altLang="en-US" sz="1600" i="1" dirty="0" err="1" smtClean="0"/>
              <a:t>one</a:t>
            </a:r>
            <a:r>
              <a:rPr lang="cs-CZ" altLang="en-US" sz="1600" i="1" dirty="0" smtClean="0"/>
              <a:t> species </a:t>
            </a:r>
            <a:r>
              <a:rPr lang="cs-CZ" altLang="en-US" sz="1600" i="1" dirty="0" err="1" smtClean="0"/>
              <a:t>may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produce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one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or</a:t>
            </a:r>
            <a:r>
              <a:rPr lang="cs-CZ" altLang="en-US" sz="1600" i="1" dirty="0" smtClean="0"/>
              <a:t> more </a:t>
            </a:r>
            <a:r>
              <a:rPr lang="cs-CZ" altLang="en-US" sz="1600" i="1" dirty="0" err="1" smtClean="0"/>
              <a:t>transcripts</a:t>
            </a:r>
            <a:r>
              <a:rPr lang="cs-CZ" altLang="en-US" sz="1600" i="1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169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/>
          <a:lstStyle/>
          <a:p>
            <a:r>
              <a:rPr lang="cs-CZ" dirty="0" err="1" smtClean="0"/>
              <a:t>Metaproteomics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2385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933825"/>
            <a:ext cx="2879725" cy="275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2" descr="http://www.orioninternational.pk/images/products/LTQ%20Orbitr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052513"/>
            <a:ext cx="1993900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3" name="TextBox 7"/>
          <p:cNvSpPr txBox="1">
            <a:spLocks noChangeArrowheads="1"/>
          </p:cNvSpPr>
          <p:nvPr/>
        </p:nvSpPr>
        <p:spPr bwMode="auto">
          <a:xfrm>
            <a:off x="-17463" y="0"/>
            <a:ext cx="15605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CH" altLang="en-US" sz="1200" b="1">
                <a:solidFill>
                  <a:schemeClr val="bg1"/>
                </a:solidFill>
                <a:latin typeface="Arial Unicode MS" pitchFamily="34" charset="-128"/>
                <a:cs typeface="Arial" charset="0"/>
              </a:rPr>
              <a:t>INTRO</a:t>
            </a:r>
          </a:p>
        </p:txBody>
      </p:sp>
      <p:grpSp>
        <p:nvGrpSpPr>
          <p:cNvPr id="201734" name="Group 178"/>
          <p:cNvGrpSpPr>
            <a:grpSpLocks/>
          </p:cNvGrpSpPr>
          <p:nvPr/>
        </p:nvGrpSpPr>
        <p:grpSpPr bwMode="auto">
          <a:xfrm>
            <a:off x="2843213" y="692150"/>
            <a:ext cx="3019425" cy="2543175"/>
            <a:chOff x="2676525" y="2790825"/>
            <a:chExt cx="3019425" cy="2543175"/>
          </a:xfrm>
        </p:grpSpPr>
        <p:pic>
          <p:nvPicPr>
            <p:cNvPr id="201735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225" y="2790825"/>
              <a:ext cx="2543175" cy="254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5" name="Rectangle 174"/>
            <p:cNvSpPr/>
            <p:nvPr/>
          </p:nvSpPr>
          <p:spPr>
            <a:xfrm>
              <a:off x="2695575" y="2847975"/>
              <a:ext cx="3000375" cy="4667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CH" sz="2000"/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2676525" y="5010150"/>
              <a:ext cx="3000375" cy="23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CH" sz="2000"/>
            </a:p>
          </p:txBody>
        </p:sp>
        <p:sp>
          <p:nvSpPr>
            <p:cNvPr id="177" name="Rectangle 176"/>
            <p:cNvSpPr>
              <a:spLocks noChangeArrowheads="1"/>
            </p:cNvSpPr>
            <p:nvPr/>
          </p:nvSpPr>
          <p:spPr bwMode="auto">
            <a:xfrm rot="-5400000">
              <a:off x="1881188" y="3948111"/>
              <a:ext cx="2324099" cy="23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>
                <a:defRPr/>
              </a:pPr>
              <a:endParaRPr lang="de-CH" sz="200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78" name="Rectangle 177"/>
            <p:cNvSpPr>
              <a:spLocks noChangeArrowheads="1"/>
            </p:cNvSpPr>
            <p:nvPr/>
          </p:nvSpPr>
          <p:spPr bwMode="auto">
            <a:xfrm rot="-5400000">
              <a:off x="4376738" y="4043361"/>
              <a:ext cx="2324099" cy="238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anchor="ctr"/>
            <a:lstStyle/>
            <a:p>
              <a:pPr algn="ctr">
                <a:defRPr/>
              </a:pPr>
              <a:endParaRPr lang="de-CH" sz="2000">
                <a:solidFill>
                  <a:schemeClr val="lt1"/>
                </a:solidFill>
                <a:latin typeface="+mn-lt"/>
              </a:endParaRPr>
            </a:p>
          </p:txBody>
        </p:sp>
      </p:grpSp>
      <p:sp>
        <p:nvSpPr>
          <p:cNvPr id="201740" name="Rectangle 12"/>
          <p:cNvSpPr>
            <a:spLocks noChangeArrowheads="1"/>
          </p:cNvSpPr>
          <p:nvPr/>
        </p:nvSpPr>
        <p:spPr bwMode="auto">
          <a:xfrm>
            <a:off x="0" y="115888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2000" b="1" dirty="0" err="1" smtClean="0">
                <a:cs typeface="Arial" charset="0"/>
              </a:rPr>
              <a:t>Analysis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of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microbial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proteins</a:t>
            </a:r>
            <a:r>
              <a:rPr lang="cs-CZ" altLang="en-US" sz="2000" b="1" dirty="0" smtClean="0">
                <a:cs typeface="Arial" charset="0"/>
              </a:rPr>
              <a:t> by </a:t>
            </a:r>
            <a:r>
              <a:rPr lang="cs-CZ" altLang="en-US" sz="2000" b="1" dirty="0" err="1">
                <a:cs typeface="Arial" charset="0"/>
              </a:rPr>
              <a:t>metaproteomics</a:t>
            </a:r>
            <a:r>
              <a:rPr lang="cs-CZ" altLang="en-US" sz="2000" b="1" dirty="0">
                <a:cs typeface="Arial" charset="0"/>
              </a:rPr>
              <a:t> </a:t>
            </a:r>
          </a:p>
        </p:txBody>
      </p:sp>
      <p:sp>
        <p:nvSpPr>
          <p:cNvPr id="201741" name="Text Box 13"/>
          <p:cNvSpPr txBox="1">
            <a:spLocks noChangeArrowheads="1"/>
          </p:cNvSpPr>
          <p:nvPr/>
        </p:nvSpPr>
        <p:spPr bwMode="auto">
          <a:xfrm>
            <a:off x="250825" y="692150"/>
            <a:ext cx="8661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cs typeface="Arial" charset="0"/>
              </a:rPr>
              <a:t>Extraction of proteins        Separation and fragmentation            Mass spectrometry</a:t>
            </a:r>
          </a:p>
        </p:txBody>
      </p:sp>
      <p:pic>
        <p:nvPicPr>
          <p:cNvPr id="201742" name="Picture 14" descr="Soil profil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25538"/>
            <a:ext cx="1281113" cy="230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43" name="Text Box 15"/>
          <p:cNvSpPr txBox="1">
            <a:spLocks noChangeArrowheads="1"/>
          </p:cNvSpPr>
          <p:nvPr/>
        </p:nvSpPr>
        <p:spPr bwMode="auto">
          <a:xfrm>
            <a:off x="250825" y="3524250"/>
            <a:ext cx="8661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en-US" sz="1600" b="1">
                <a:cs typeface="Arial" charset="0"/>
              </a:rPr>
              <a:t>Identification of peptide fragments                   Functional and taxonomic annotation</a:t>
            </a:r>
          </a:p>
        </p:txBody>
      </p:sp>
      <p:sp>
        <p:nvSpPr>
          <p:cNvPr id="201744" name="Line 16"/>
          <p:cNvSpPr>
            <a:spLocks noChangeShapeType="1"/>
          </p:cNvSpPr>
          <p:nvPr/>
        </p:nvSpPr>
        <p:spPr bwMode="auto">
          <a:xfrm>
            <a:off x="2555875" y="2205038"/>
            <a:ext cx="503238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5" name="Line 17"/>
          <p:cNvSpPr>
            <a:spLocks noChangeShapeType="1"/>
          </p:cNvSpPr>
          <p:nvPr/>
        </p:nvSpPr>
        <p:spPr bwMode="auto">
          <a:xfrm>
            <a:off x="5724525" y="2205038"/>
            <a:ext cx="503238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6" name="Line 18"/>
          <p:cNvSpPr>
            <a:spLocks noChangeShapeType="1"/>
          </p:cNvSpPr>
          <p:nvPr/>
        </p:nvSpPr>
        <p:spPr bwMode="auto">
          <a:xfrm>
            <a:off x="8461375" y="2205038"/>
            <a:ext cx="503238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7" name="Line 19"/>
          <p:cNvSpPr>
            <a:spLocks noChangeShapeType="1"/>
          </p:cNvSpPr>
          <p:nvPr/>
        </p:nvSpPr>
        <p:spPr bwMode="auto">
          <a:xfrm>
            <a:off x="4068763" y="5445125"/>
            <a:ext cx="503237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1748" name="Line 20"/>
          <p:cNvSpPr>
            <a:spLocks noChangeShapeType="1"/>
          </p:cNvSpPr>
          <p:nvPr/>
        </p:nvSpPr>
        <p:spPr bwMode="auto">
          <a:xfrm>
            <a:off x="107950" y="5445125"/>
            <a:ext cx="503238" cy="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751" y="3932808"/>
            <a:ext cx="4166721" cy="2592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5083170" y="6597352"/>
            <a:ext cx="375615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i="1" dirty="0" err="1" smtClean="0">
                <a:latin typeface="Arial" pitchFamily="34" charset="0"/>
                <a:cs typeface="Arial" pitchFamily="34" charset="0"/>
              </a:rPr>
              <a:t>Illustrationsby</a:t>
            </a:r>
            <a:r>
              <a:rPr lang="cs-CZ" sz="1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000" i="1" dirty="0" err="1" smtClean="0">
                <a:latin typeface="Arial" pitchFamily="34" charset="0"/>
                <a:cs typeface="Arial" pitchFamily="34" charset="0"/>
              </a:rPr>
              <a:t>Katharina</a:t>
            </a:r>
            <a:r>
              <a:rPr lang="cs-CZ" sz="1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000" i="1" dirty="0" err="1" smtClean="0">
                <a:latin typeface="Arial" pitchFamily="34" charset="0"/>
                <a:cs typeface="Arial" pitchFamily="34" charset="0"/>
              </a:rPr>
              <a:t>Riedel</a:t>
            </a:r>
            <a:r>
              <a:rPr lang="cs-CZ" sz="1000" i="1" dirty="0" smtClean="0">
                <a:latin typeface="Arial" pitchFamily="34" charset="0"/>
                <a:cs typeface="Arial" pitchFamily="34" charset="0"/>
              </a:rPr>
              <a:t> and Stephan Fuchs, </a:t>
            </a:r>
            <a:r>
              <a:rPr lang="cs-CZ" sz="1000" i="1" dirty="0" err="1" smtClean="0">
                <a:latin typeface="Arial" pitchFamily="34" charset="0"/>
                <a:cs typeface="Arial" pitchFamily="34" charset="0"/>
              </a:rPr>
              <a:t>Greifswald</a:t>
            </a:r>
            <a:endParaRPr lang="cs-CZ" sz="1000" i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3329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0" y="2889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 dirty="0" err="1" smtClean="0">
                <a:cs typeface="Arial" pitchFamily="34" charset="0"/>
              </a:rPr>
              <a:t>Metatproteomics</a:t>
            </a:r>
            <a:r>
              <a:rPr lang="cs-CZ" altLang="cs-CZ" sz="2000" b="1" dirty="0" smtClean="0">
                <a:cs typeface="Arial" pitchFamily="34" charset="0"/>
              </a:rPr>
              <a:t> </a:t>
            </a:r>
            <a:r>
              <a:rPr lang="cs-CZ" altLang="cs-CZ" sz="2000" b="1" dirty="0">
                <a:cs typeface="Arial" pitchFamily="34" charset="0"/>
              </a:rPr>
              <a:t>- </a:t>
            </a:r>
            <a:r>
              <a:rPr lang="cs-CZ" altLang="cs-CZ" sz="2000" b="1" dirty="0" err="1">
                <a:cs typeface="Arial" pitchFamily="34" charset="0"/>
              </a:rPr>
              <a:t>opportunities</a:t>
            </a:r>
            <a:endParaRPr lang="cs-CZ" altLang="cs-CZ" sz="2000" b="1" dirty="0">
              <a:cs typeface="Arial" pitchFamily="34" charset="0"/>
            </a:endParaRPr>
          </a:p>
        </p:txBody>
      </p:sp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251520" y="809417"/>
            <a:ext cx="844391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measures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proteins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produced</a:t>
            </a:r>
            <a:r>
              <a:rPr lang="cs-CZ" altLang="cs-CZ" sz="2000" dirty="0" smtClean="0"/>
              <a:t>, not </a:t>
            </a:r>
            <a:r>
              <a:rPr lang="cs-CZ" altLang="cs-CZ" sz="2000" dirty="0" err="1" smtClean="0"/>
              <a:t>genes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transcribed</a:t>
            </a:r>
            <a:r>
              <a:rPr lang="cs-CZ" altLang="cs-CZ" sz="2000" dirty="0" smtClean="0"/>
              <a:t> (</a:t>
            </a:r>
            <a:r>
              <a:rPr lang="cs-CZ" altLang="cs-CZ" sz="2000" dirty="0" err="1" smtClean="0"/>
              <a:t>better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proxy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function</a:t>
            </a:r>
            <a:r>
              <a:rPr lang="cs-CZ" altLang="cs-CZ" sz="2000" dirty="0" smtClean="0"/>
              <a:t>)</a:t>
            </a:r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proteins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can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be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stable</a:t>
            </a:r>
            <a:r>
              <a:rPr lang="cs-CZ" altLang="cs-CZ" sz="2000" dirty="0" smtClean="0"/>
              <a:t>, so </a:t>
            </a:r>
            <a:r>
              <a:rPr lang="cs-CZ" altLang="cs-CZ" sz="2000" dirty="0" err="1" smtClean="0"/>
              <a:t>that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the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picture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metaproteomics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represents</a:t>
            </a:r>
            <a:r>
              <a:rPr lang="cs-CZ" altLang="cs-CZ" sz="2000" dirty="0" smtClean="0"/>
              <a:t> a </a:t>
            </a:r>
            <a:r>
              <a:rPr lang="cs-CZ" altLang="cs-CZ" sz="2000" dirty="0" err="1" smtClean="0"/>
              <a:t>longer</a:t>
            </a:r>
            <a:r>
              <a:rPr lang="cs-CZ" altLang="cs-CZ" sz="2000" dirty="0" smtClean="0"/>
              <a:t> period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time</a:t>
            </a:r>
            <a:r>
              <a:rPr lang="cs-CZ" altLang="cs-CZ" sz="2000" dirty="0" smtClean="0"/>
              <a:t> (but </a:t>
            </a:r>
            <a:r>
              <a:rPr lang="cs-CZ" altLang="cs-CZ" sz="2000" dirty="0" err="1" smtClean="0"/>
              <a:t>how</a:t>
            </a:r>
            <a:r>
              <a:rPr lang="cs-CZ" altLang="cs-CZ" sz="2000" dirty="0" smtClean="0"/>
              <a:t> long?)</a:t>
            </a:r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smtClean="0"/>
              <a:t>protein </a:t>
            </a:r>
            <a:r>
              <a:rPr lang="cs-CZ" altLang="cs-CZ" sz="2000" dirty="0" err="1" smtClean="0"/>
              <a:t>extraction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from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litter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soil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is</a:t>
            </a:r>
            <a:r>
              <a:rPr lang="cs-CZ" altLang="cs-CZ" sz="2000" dirty="0" smtClean="0"/>
              <a:t> no more a </a:t>
            </a:r>
            <a:r>
              <a:rPr lang="cs-CZ" altLang="cs-CZ" sz="2000" dirty="0" err="1" smtClean="0"/>
              <a:t>technical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problem</a:t>
            </a:r>
            <a:endParaRPr lang="cs-CZ" altLang="cs-CZ" sz="20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267208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cs-CZ" altLang="cs-CZ" sz="2000" b="1" dirty="0" err="1" smtClean="0">
                <a:cs typeface="Arial" pitchFamily="34" charset="0"/>
              </a:rPr>
              <a:t>Metatproteomics</a:t>
            </a:r>
            <a:r>
              <a:rPr lang="cs-CZ" altLang="cs-CZ" sz="2000" b="1" dirty="0" smtClean="0">
                <a:cs typeface="Arial" pitchFamily="34" charset="0"/>
              </a:rPr>
              <a:t> </a:t>
            </a:r>
            <a:r>
              <a:rPr lang="cs-CZ" altLang="cs-CZ" sz="2000" b="1" dirty="0">
                <a:cs typeface="Arial" pitchFamily="34" charset="0"/>
              </a:rPr>
              <a:t>- </a:t>
            </a:r>
            <a:r>
              <a:rPr lang="cs-CZ" altLang="cs-CZ" sz="2000" b="1" dirty="0" err="1" smtClean="0">
                <a:cs typeface="Arial" pitchFamily="34" charset="0"/>
              </a:rPr>
              <a:t>limitations</a:t>
            </a:r>
            <a:endParaRPr lang="cs-CZ" altLang="cs-CZ" sz="2000" b="1" dirty="0">
              <a:cs typeface="Arial" pitchFamily="34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1520" y="3374990"/>
            <a:ext cx="8443913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difficult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annotation</a:t>
            </a:r>
            <a:r>
              <a:rPr lang="cs-CZ" altLang="cs-CZ" sz="2000" dirty="0" smtClean="0"/>
              <a:t> (</a:t>
            </a:r>
            <a:r>
              <a:rPr lang="cs-CZ" altLang="cs-CZ" sz="2000" dirty="0" err="1" smtClean="0"/>
              <a:t>complex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metatranscriptomes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can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be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only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annotated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when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metatranscriptome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metagenome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assembly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available</a:t>
            </a:r>
            <a:r>
              <a:rPr lang="cs-CZ" altLang="cs-CZ" sz="2000" dirty="0" smtClean="0"/>
              <a:t>)</a:t>
            </a:r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sequencing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peptides</a:t>
            </a:r>
            <a:r>
              <a:rPr lang="cs-CZ" altLang="cs-CZ" sz="2000" dirty="0" smtClean="0"/>
              <a:t>, not </a:t>
            </a:r>
            <a:r>
              <a:rPr lang="cs-CZ" altLang="cs-CZ" sz="2000" dirty="0" err="1" smtClean="0"/>
              <a:t>proteins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unclear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which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peptides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originate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from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the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same</a:t>
            </a:r>
            <a:r>
              <a:rPr lang="cs-CZ" altLang="cs-CZ" sz="2000" dirty="0" smtClean="0"/>
              <a:t> protein</a:t>
            </a:r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only</a:t>
            </a:r>
            <a:r>
              <a:rPr lang="cs-CZ" altLang="cs-CZ" sz="2000" dirty="0" smtClean="0"/>
              <a:t> a </a:t>
            </a:r>
            <a:r>
              <a:rPr lang="cs-CZ" altLang="cs-CZ" sz="2000" dirty="0" err="1" smtClean="0"/>
              <a:t>fraction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proteins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typically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annotated</a:t>
            </a:r>
            <a:endParaRPr lang="cs-CZ" altLang="cs-CZ" sz="2000" dirty="0" smtClean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annotation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extremely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computationally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demanding</a:t>
            </a:r>
            <a:endParaRPr lang="cs-CZ" altLang="cs-CZ" sz="2000" dirty="0" smtClean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some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proteins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can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be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too</a:t>
            </a:r>
            <a:r>
              <a:rPr lang="cs-CZ" altLang="cs-CZ" sz="2000" dirty="0" smtClean="0"/>
              <a:t> much </a:t>
            </a:r>
            <a:r>
              <a:rPr lang="cs-CZ" altLang="cs-CZ" sz="2000" dirty="0" err="1" smtClean="0"/>
              <a:t>stable</a:t>
            </a:r>
            <a:endParaRPr lang="cs-CZ" altLang="cs-CZ" sz="2000" dirty="0" smtClean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high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costs</a:t>
            </a:r>
            <a:r>
              <a:rPr lang="cs-CZ" altLang="cs-CZ" sz="2000" dirty="0" smtClean="0"/>
              <a:t> (&gt;1000 EUR </a:t>
            </a:r>
            <a:r>
              <a:rPr lang="cs-CZ" altLang="cs-CZ" sz="2000" dirty="0" err="1" smtClean="0"/>
              <a:t>for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one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metatranscriptome</a:t>
            </a:r>
            <a:r>
              <a:rPr lang="cs-CZ" altLang="cs-CZ" sz="2000" dirty="0" smtClean="0"/>
              <a:t> sample) </a:t>
            </a:r>
            <a:r>
              <a:rPr lang="cs-CZ" altLang="cs-CZ" sz="2000" dirty="0" err="1" smtClean="0"/>
              <a:t>force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into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shallow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replication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1429827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11427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2000" b="1" dirty="0" err="1" smtClean="0">
                <a:cs typeface="Arial" charset="0"/>
              </a:rPr>
              <a:t>Metaproteome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annotation</a:t>
            </a:r>
            <a:endParaRPr lang="cs-CZ" altLang="en-US" sz="2000" b="1" dirty="0" smtClean="0">
              <a:cs typeface="Arial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43"/>
          <a:stretch/>
        </p:blipFill>
        <p:spPr bwMode="auto">
          <a:xfrm>
            <a:off x="1143000" y="770688"/>
            <a:ext cx="6781800" cy="555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334000" y="6386899"/>
            <a:ext cx="34916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Slide</a:t>
            </a:r>
            <a:r>
              <a:rPr lang="cs-CZ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provided</a:t>
            </a:r>
            <a:r>
              <a:rPr lang="cs-CZ" sz="1200" b="1" dirty="0" smtClean="0">
                <a:latin typeface="Arial" pitchFamily="34" charset="0"/>
                <a:cs typeface="Arial" pitchFamily="34" charset="0"/>
              </a:rPr>
              <a:t> by Stephan Fuchs, </a:t>
            </a:r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Greifswald</a:t>
            </a:r>
            <a:endParaRPr lang="cs-CZ" sz="12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3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762000"/>
            <a:ext cx="5110058" cy="511005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30917" y="6386899"/>
            <a:ext cx="3217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Illustration</a:t>
            </a:r>
            <a:r>
              <a:rPr lang="cs-CZ" sz="1200" b="1" dirty="0" smtClean="0">
                <a:latin typeface="Arial" pitchFamily="34" charset="0"/>
                <a:cs typeface="Arial" pitchFamily="34" charset="0"/>
              </a:rPr>
              <a:t> by Stephan Fuchs, </a:t>
            </a:r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Greifswald</a:t>
            </a:r>
            <a:endParaRPr lang="cs-CZ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0" y="114271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2000" b="1" dirty="0" err="1" smtClean="0">
                <a:cs typeface="Arial" charset="0"/>
              </a:rPr>
              <a:t>Eukaryotic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proteins</a:t>
            </a:r>
            <a:r>
              <a:rPr lang="cs-CZ" altLang="en-US" sz="2000" b="1" dirty="0" smtClean="0">
                <a:cs typeface="Arial" charset="0"/>
              </a:rPr>
              <a:t> are </a:t>
            </a:r>
            <a:r>
              <a:rPr lang="cs-CZ" altLang="en-US" sz="2000" b="1" dirty="0" err="1" smtClean="0">
                <a:cs typeface="Arial" charset="0"/>
              </a:rPr>
              <a:t>quantitatively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important</a:t>
            </a:r>
            <a:r>
              <a:rPr lang="cs-CZ" altLang="en-US" sz="2000" b="1" dirty="0" smtClean="0">
                <a:cs typeface="Arial" charset="0"/>
              </a:rPr>
              <a:t> in </a:t>
            </a:r>
            <a:r>
              <a:rPr lang="cs-CZ" altLang="en-US" sz="2000" b="1" dirty="0" err="1" smtClean="0">
                <a:cs typeface="Arial" charset="0"/>
              </a:rPr>
              <a:t>soils</a:t>
            </a:r>
            <a:endParaRPr lang="cs-CZ" altLang="en-US" sz="2000" b="1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055246"/>
            <a:ext cx="5110058" cy="5110058"/>
          </a:xfrm>
          <a:prstGeom prst="rect">
            <a:avLst/>
          </a:prstGeom>
        </p:spPr>
      </p:pic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-36512" y="128826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2000" b="1" dirty="0" err="1" smtClean="0">
                <a:cs typeface="Arial" charset="0"/>
              </a:rPr>
              <a:t>The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share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of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annotated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fungal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proteins</a:t>
            </a:r>
            <a:r>
              <a:rPr lang="cs-CZ" altLang="en-US" sz="2000" b="1" dirty="0" smtClean="0">
                <a:cs typeface="Arial" charset="0"/>
              </a:rPr>
              <a:t> in </a:t>
            </a:r>
            <a:r>
              <a:rPr lang="cs-CZ" altLang="en-US" sz="2000" b="1" dirty="0" err="1" smtClean="0">
                <a:cs typeface="Arial" charset="0"/>
              </a:rPr>
              <a:t>litter</a:t>
            </a:r>
            <a:r>
              <a:rPr lang="cs-CZ" altLang="en-US" sz="2000" b="1" dirty="0" smtClean="0">
                <a:cs typeface="Arial" charset="0"/>
              </a:rPr>
              <a:t> </a:t>
            </a:r>
          </a:p>
          <a:p>
            <a:pPr algn="ctr"/>
            <a:r>
              <a:rPr lang="cs-CZ" altLang="en-US" sz="2000" b="1" dirty="0" err="1" smtClean="0">
                <a:cs typeface="Arial" charset="0"/>
              </a:rPr>
              <a:t>is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comparable</a:t>
            </a:r>
            <a:r>
              <a:rPr lang="cs-CZ" altLang="en-US" sz="2000" b="1" dirty="0" smtClean="0">
                <a:cs typeface="Arial" charset="0"/>
              </a:rPr>
              <a:t> to </a:t>
            </a:r>
            <a:r>
              <a:rPr lang="cs-CZ" altLang="en-US" sz="2000" b="1" dirty="0" err="1" smtClean="0">
                <a:cs typeface="Arial" charset="0"/>
              </a:rPr>
              <a:t>those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of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bacteria</a:t>
            </a:r>
            <a:endParaRPr lang="cs-CZ" altLang="en-US" sz="2000" b="1" dirty="0" smtClean="0">
              <a:cs typeface="Arial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530917" y="6386899"/>
            <a:ext cx="3217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Illustration</a:t>
            </a:r>
            <a:r>
              <a:rPr lang="cs-CZ" sz="1200" b="1" dirty="0" smtClean="0">
                <a:latin typeface="Arial" pitchFamily="34" charset="0"/>
                <a:cs typeface="Arial" pitchFamily="34" charset="0"/>
              </a:rPr>
              <a:t> by Stephan Fuchs, </a:t>
            </a:r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Greifswald</a:t>
            </a:r>
            <a:endParaRPr lang="cs-CZ" sz="1200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81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564904"/>
            <a:ext cx="9144000" cy="1143000"/>
          </a:xfrm>
        </p:spPr>
        <p:txBody>
          <a:bodyPr/>
          <a:lstStyle/>
          <a:p>
            <a:r>
              <a:rPr lang="cs-CZ" dirty="0" err="1" smtClean="0"/>
              <a:t>Methods</a:t>
            </a:r>
            <a:r>
              <a:rPr lang="cs-CZ" dirty="0" smtClean="0"/>
              <a:t> </a:t>
            </a:r>
            <a:r>
              <a:rPr lang="cs-CZ" dirty="0" err="1" smtClean="0"/>
              <a:t>choice</a:t>
            </a:r>
            <a:r>
              <a:rPr lang="cs-CZ" dirty="0" smtClean="0"/>
              <a:t> and </a:t>
            </a:r>
            <a:r>
              <a:rPr lang="cs-CZ" dirty="0" err="1" smtClean="0"/>
              <a:t>methodology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230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3"/>
          <p:cNvSpPr>
            <a:spLocks noChangeArrowheads="1"/>
          </p:cNvSpPr>
          <p:nvPr/>
        </p:nvSpPr>
        <p:spPr bwMode="auto">
          <a:xfrm>
            <a:off x="0" y="109081"/>
            <a:ext cx="9144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/>
              <a:t>Microbial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community</a:t>
            </a:r>
            <a:r>
              <a:rPr lang="cs-CZ" altLang="cs-CZ" sz="2000" b="1" dirty="0"/>
              <a:t> </a:t>
            </a:r>
            <a:r>
              <a:rPr lang="cs-CZ" altLang="cs-CZ" sz="2000" b="1" dirty="0" err="1" smtClean="0"/>
              <a:t>composition</a:t>
            </a:r>
            <a:r>
              <a:rPr lang="cs-CZ" altLang="cs-CZ" sz="2000" b="1" dirty="0" smtClean="0"/>
              <a:t> and </a:t>
            </a:r>
            <a:r>
              <a:rPr lang="cs-CZ" altLang="cs-CZ" sz="2000" b="1" dirty="0" err="1" smtClean="0"/>
              <a:t>activity</a:t>
            </a:r>
            <a:r>
              <a:rPr lang="cs-CZ" altLang="cs-CZ" sz="2000" b="1" dirty="0" smtClean="0"/>
              <a:t> as </a:t>
            </a:r>
            <a:r>
              <a:rPr lang="cs-CZ" altLang="cs-CZ" sz="2000" b="1" dirty="0" err="1" smtClean="0"/>
              <a:t>reflected</a:t>
            </a:r>
            <a:r>
              <a:rPr lang="cs-CZ" altLang="cs-CZ" sz="2000" b="1" dirty="0" smtClean="0"/>
              <a:t> </a:t>
            </a:r>
          </a:p>
          <a:p>
            <a:pPr algn="ctr"/>
            <a:r>
              <a:rPr lang="cs-CZ" altLang="cs-CZ" sz="2000" b="1" dirty="0" smtClean="0"/>
              <a:t>in </a:t>
            </a:r>
            <a:r>
              <a:rPr lang="cs-CZ" altLang="cs-CZ" sz="2000" b="1" dirty="0" err="1"/>
              <a:t>the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metagenome</a:t>
            </a:r>
            <a:r>
              <a:rPr lang="cs-CZ" altLang="cs-CZ" sz="2000" b="1" dirty="0"/>
              <a:t>, </a:t>
            </a:r>
            <a:r>
              <a:rPr lang="cs-CZ" altLang="cs-CZ" sz="2000" b="1" dirty="0" err="1" smtClean="0"/>
              <a:t>metatranscriptome</a:t>
            </a:r>
            <a:r>
              <a:rPr lang="cs-CZ" altLang="cs-CZ" sz="2000" b="1" dirty="0" smtClean="0"/>
              <a:t> </a:t>
            </a:r>
            <a:r>
              <a:rPr lang="cs-CZ" altLang="cs-CZ" sz="2000" b="1" dirty="0"/>
              <a:t>and </a:t>
            </a:r>
            <a:r>
              <a:rPr lang="cs-CZ" altLang="cs-CZ" sz="2000" b="1" dirty="0" err="1" smtClean="0"/>
              <a:t>metaproteome</a:t>
            </a:r>
            <a:r>
              <a:rPr lang="cs-CZ" altLang="cs-CZ" sz="2000" b="1" dirty="0" smtClean="0"/>
              <a:t> </a:t>
            </a:r>
          </a:p>
          <a:p>
            <a:pPr algn="ctr"/>
            <a:r>
              <a:rPr lang="cs-CZ" altLang="cs-CZ" sz="2000" b="1" dirty="0" smtClean="0"/>
              <a:t>(</a:t>
            </a:r>
            <a:r>
              <a:rPr lang="cs-CZ" altLang="cs-CZ" sz="2000" b="1" dirty="0" err="1" smtClean="0"/>
              <a:t>only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annotated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reads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considered</a:t>
            </a:r>
            <a:r>
              <a:rPr lang="cs-CZ" altLang="cs-CZ" sz="2000" b="1" dirty="0" smtClean="0"/>
              <a:t>)</a:t>
            </a:r>
            <a:endParaRPr lang="cs-CZ" altLang="cs-CZ" sz="2000" b="1" dirty="0"/>
          </a:p>
        </p:txBody>
      </p:sp>
      <p:pic>
        <p:nvPicPr>
          <p:cNvPr id="291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262211"/>
            <a:ext cx="89439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1844" name="Text Box 4"/>
          <p:cNvSpPr txBox="1">
            <a:spLocks noChangeArrowheads="1"/>
          </p:cNvSpPr>
          <p:nvPr/>
        </p:nvSpPr>
        <p:spPr bwMode="auto">
          <a:xfrm>
            <a:off x="2151063" y="5935663"/>
            <a:ext cx="692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Litter</a:t>
            </a:r>
          </a:p>
        </p:txBody>
      </p:sp>
      <p:sp>
        <p:nvSpPr>
          <p:cNvPr id="291845" name="Text Box 5"/>
          <p:cNvSpPr txBox="1">
            <a:spLocks noChangeArrowheads="1"/>
          </p:cNvSpPr>
          <p:nvPr/>
        </p:nvSpPr>
        <p:spPr bwMode="auto">
          <a:xfrm>
            <a:off x="5662613" y="5942013"/>
            <a:ext cx="565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/>
              <a:t>Soil</a:t>
            </a:r>
          </a:p>
        </p:txBody>
      </p:sp>
    </p:spTree>
    <p:extLst>
      <p:ext uri="{BB962C8B-B14F-4D97-AF65-F5344CB8AC3E}">
        <p14:creationId xmlns:p14="http://schemas.microsoft.com/office/powerpoint/2010/main" val="27552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334" y="1055246"/>
            <a:ext cx="5110058" cy="51100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30917" y="6386899"/>
            <a:ext cx="3217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Illustration</a:t>
            </a:r>
            <a:r>
              <a:rPr lang="cs-CZ" sz="1200" b="1" dirty="0" smtClean="0">
                <a:latin typeface="Arial" pitchFamily="34" charset="0"/>
                <a:cs typeface="Arial" pitchFamily="34" charset="0"/>
              </a:rPr>
              <a:t> by Stephan Fuchs, </a:t>
            </a:r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Greifswald</a:t>
            </a:r>
            <a:endParaRPr lang="cs-CZ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2000" b="1" dirty="0" err="1" smtClean="0">
                <a:cs typeface="Arial" charset="0"/>
              </a:rPr>
              <a:t>Methodological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challenges</a:t>
            </a:r>
            <a:r>
              <a:rPr lang="cs-CZ" altLang="en-US" sz="2000" b="1" dirty="0" smtClean="0">
                <a:cs typeface="Arial" charset="0"/>
              </a:rPr>
              <a:t>:</a:t>
            </a:r>
          </a:p>
          <a:p>
            <a:pPr algn="ctr"/>
            <a:r>
              <a:rPr lang="cs-CZ" altLang="en-US" sz="2000" b="1" dirty="0" err="1" smtClean="0">
                <a:cs typeface="Arial" charset="0"/>
              </a:rPr>
              <a:t>annotation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of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eukaryotic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genes</a:t>
            </a:r>
            <a:r>
              <a:rPr lang="cs-CZ" altLang="en-US" sz="2000" b="1" dirty="0" smtClean="0">
                <a:cs typeface="Arial" charset="0"/>
              </a:rPr>
              <a:t> in </a:t>
            </a:r>
            <a:r>
              <a:rPr lang="cs-CZ" altLang="en-US" sz="2000" b="1" dirty="0" err="1" smtClean="0">
                <a:cs typeface="Arial" charset="0"/>
              </a:rPr>
              <a:t>soils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is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challenging</a:t>
            </a:r>
            <a:endParaRPr lang="cs-CZ" altLang="en-US" sz="2000" b="1" dirty="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5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88" y="1066800"/>
            <a:ext cx="5110058" cy="51100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30917" y="6386899"/>
            <a:ext cx="3217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Illustration</a:t>
            </a:r>
            <a:r>
              <a:rPr lang="cs-CZ" sz="1200" b="1" dirty="0" smtClean="0">
                <a:latin typeface="Arial" pitchFamily="34" charset="0"/>
                <a:cs typeface="Arial" pitchFamily="34" charset="0"/>
              </a:rPr>
              <a:t> by Stephan Fuchs, </a:t>
            </a:r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Greifswald</a:t>
            </a:r>
            <a:endParaRPr lang="cs-CZ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2000" b="1" dirty="0" err="1" smtClean="0">
                <a:cs typeface="Arial" charset="0"/>
              </a:rPr>
              <a:t>Methodological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challenges</a:t>
            </a:r>
            <a:r>
              <a:rPr lang="cs-CZ" altLang="en-US" sz="2000" b="1" dirty="0" smtClean="0">
                <a:cs typeface="Arial" charset="0"/>
              </a:rPr>
              <a:t>:</a:t>
            </a:r>
          </a:p>
          <a:p>
            <a:pPr algn="ctr"/>
            <a:r>
              <a:rPr lang="cs-CZ" altLang="en-US" sz="2000" b="1" dirty="0" err="1" smtClean="0">
                <a:cs typeface="Arial" charset="0"/>
              </a:rPr>
              <a:t>annotation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of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eukaryotic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genes</a:t>
            </a:r>
            <a:r>
              <a:rPr lang="cs-CZ" altLang="en-US" sz="2000" b="1" dirty="0" smtClean="0">
                <a:cs typeface="Arial" charset="0"/>
              </a:rPr>
              <a:t> in </a:t>
            </a:r>
            <a:r>
              <a:rPr lang="cs-CZ" altLang="en-US" sz="2000" b="1" dirty="0" err="1" smtClean="0">
                <a:cs typeface="Arial" charset="0"/>
              </a:rPr>
              <a:t>soils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is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challenging</a:t>
            </a:r>
            <a:endParaRPr lang="cs-CZ" altLang="en-US" sz="2000" b="1" dirty="0" smtClean="0">
              <a:cs typeface="Arial" charset="0"/>
            </a:endParaRPr>
          </a:p>
        </p:txBody>
      </p:sp>
      <p:sp>
        <p:nvSpPr>
          <p:cNvPr id="3" name="AutoShape 2" descr="data:image/jpeg;base64,/9j/4AAQSkZJRgABAQAAAQABAAD/2wCEAAkGBxAQEA8PDRAPDw8PEA8PDw0NDw8NDQwNFBEWFhQRFBQYHCggGBolGxQUITEhJSktLi4vFx8zOD8sNygtLisBCgoKDg0OFxAQFy0kHyQsLCwsLCwsLCwsLCwsLCwsLCwsMSwsMCwuLCwsLCwsLCwrLCw0LCwtLCwwLCwsLCwsLP/AABEIALcBEwMBIgACEQEDEQH/xAAbAAABBQEBAAAAAAAAAAAAAAAEAAECAwUGB//EADsQAAICAgEDAgQEBAMGBwAAAAECAAMEESEFEjETQQYiUWEUMnGBI0KRoVKxwSQzQ2Jy8FNjc5KistH/xAAaAQADAQEBAQAAAAAAAAAAAAAAAQIDBAUG/8QALBEBAQACAQMBBwMFAQAAAAAAAAECEQMSITEEEzJRYXHR8CKhsUGBkcHxQv/aAAwDAQACEQMRAD8AtEsSVLLUnyZQQkslSGWAyas+pEyURkUIRiJKRk0K2lFkIeD2wTQ7SEm0jBBo6iKSWAX0rNGhIFjiamOsca4wVRXDqa5TQsPpSXI3kTrrlwrkkWXKs0kVpT6ci1cL7JBllaGgD1wd65oWLB3WTYixnvXKWSF5DhRtjqZ7Zq74ETOp9sXbKzlLJV5Ct4MlKXbHAkotRBEiVkS4ypoiqoiRMkTIkwSaKKNGGIplyGDgy1GlFBKmTBlKtLFMVXFoMRMjuNuTTOTIkxEyBaSRnMHslrGVNJTVREYiWajEQSqk0jER1EYGY4mrjTKomnjGONsWrjzRpEzcczRqYcbmuLeC0EuUSuuWiaLPIsJKQcxwKLIHk2BVLHwJfl3qi9zH7Ae7H2A+84rqLtfYWsJ7VJ7VDfKnGtcef1lTGa3l4Z5XS7Jy+8NYzDtG9KD4mQl7OSR+36QLKyhvsr4TfOvDH6ya54QaEXs4x2vd3J7QZE3tWeTA0ziCWMHyssuZfs02urwOp93mayOD4nC4eV2zZxOqD6zDLCw3RNKXMrpyQwidpmmosZGMTG7tREvGooE2UNxR6XplCTWVLLAY2a5TLVaDgyQaI9iO6LcpDSQMRpEyBMeMRJoMZEiTkTJJHUYiTkTAkCIgI5jRhfUZoY7TMQwyh44vGtvHeF2naEDzrYP0Ycj+8yseyHJbNMa3la+Ld3KrD+YA/wBRCQ0xul2/wq/+hf24mgtk1vlcootK+7ZA4GyACx0Nk6EEzc+ule+1u0eAPLO3sqjyT9hOR6z1Cy22it1076uTFb8uLjofnysgjyR4Vf8AF9dGaceHVe/gWtj4hcqxJYEhimOB/wDO0/6ftOX6xZ6VQQfmf39+33P/AH9ZrZGV3s19nCKD2Kf5EH2+s5HqOWbbC58eFX/Cv0il68vlHPldqEEcpJULCfS4m20g2WQVIbXTuT9DmGxoH6BiUFZphOILkrFvZaF4Ofrjc2KsjYnHAlTNPDzZhycevBOgNkFysrQlJydiZefcZnMd0yszeTzFMdrOYp0ezLbolMsBlCmWKZypW7kllYk1iNaJKQBktxGkI+pAGS3JpkZAyRkGMWiLciTIkxtw0RzGijEx6Cfq19pHcxv2OykVsQ1f8zl/A1xJV5BAB7TvQ+Ua3v358SquwI9dugWrYOuxscHete4P0h3UxWWF2P8A7q4d4UeaXP5qj9x/kRO2Y4XimUxls7Xz/a+Vzxtfj5HG9NvXdrtPI/WO/V1XQK2+dFhWxVT9z4gVVuvPBj5OT8pAYb1rzzsjiRhcLddH7rmQ/A+IKwFQrdtVUH+GQN6/yhdXxEDclS02MGVj3n5E7h+VS3Ot7/tMXo1gLPYPDkKh+tScb/QnuO/pqa2Z1OuitrbnCVoNsx/sAPcn6TS5YTLUw3fquZGzbExVbLyi2RfvspQD/iOdJRSnsSdDfn3PiZb/AOzVl8uxTmZzq2Q++FUfkor/AORdgD68n3gjdQY2V5WRWTc/cvTsDjvqUjm6z6OR5P8AKOPcwerDf8X6mW/rXBQf/Lq3z2oP9ZV7S9V/PhPlP5+iMshXxBlcLUvjgt9x7CYaps8TY+IavnVgOGX2+0z8ddcww109k1PFrhfZoRsRYe+PscRWjQGiuXvVJ016k2ENgMUg9iTRKcQO0Q2GZfVBCSpmtYkz71lzumrKMgnzJ3DYgaGEpZM8pqkDajmKG7ij6wMBlimUqZNTOVIgSQkFMkIjWAx9yG48RpbkgZXuLcWgs3ItFuMTDQQaNHYym/JrrUly3e3atSqhcO2+d68aXZ/aXx8dzymM8ks3MrrTWldY79jrpjyACoI2DsHe+AANHZGt+Iet4ILKQQBvQ5YD32PI8e853qHV2pb0663Nj9jv2p3P6Dcr2k+NjZ+p7j44nd6T0uc5f1zwvHHv3HYWbZlVvVin0smtd2VaqNmQpJ01RY7K61vtXfj6yVHTb8apr78oB99qYtafiMix1HIZToVjY9z+3icz1OzE72spsyKq1Kmiu1Qcp2IPe5ZNIqrvxsk/vCsNbvT7UuRD2H0cix7DU1KozOtet/xNhdIfJJ+89rHDHGaka702cTrotRnpqybrET0qajWFfJcAbBZSR8gBJPnRG+eYLnfFLpkXYY9LDoDMgyThmzLRVTRJG97Yb0ONFh4G4ZR1LJzAh/D20YqbGIyG5TRRyXNdoH1HPH671qZvVfhepmQqz1IiafsQ2vbosSxPcT3nYG9eAOJnriwyu9bvdN0Oo+OKq1xlxsex32i2Y9qjsIBPyIUO22AuuPrDsnKd3rzOpohuZ1GL03GULTS58ELv5nA/mPjmAdLoxaFdsSoNaqntDkrdZtgAqlufJ39NAn2mj0zDYOb8hg97DQ1/u6EP/Dr/ANT5M87mzxw3McemfPzftEb15beNiottmQdtbZwC52aqvatfoPr9TMrOyCMpvoe3/wComgLZkdVr+fvHvqcONuVuyyu23n4/qVBgeRzqY4q+X771DelZex2n3l+bhEfOvKnyP9Y+PLX6acu1GMmtTZwQDwZn0V7AIhVJIlqizMx+07HiBEczVyD3JzMyApP4gNkvvtgoOzAkbV4mXkDmbzVbExs9dGXCoKN3RExoVKYtMaRii6YemqplimUiTUzn0zEoZaIOjS4GTpSYjyG4xaGjTJkO6RLSJMNEuDR+6Ubjlo9BMmA9ey6zQuNVS4zWb1assWKK+1GG6+0++j/fz7QkvAuq4xtr+Q9tqEPU/wDhsHj9j4P6zf02XRyS0Sq8T0cpFU3V/jVQJ+Hv/wBgt9XR+Wuxm7H/APcP0g+bXkdO9P8AE0Wu1i9rtbWrWjagFUfWmGwCpBOtbg9eQrduSVDV2j0cygjfa442QR5H+RheV8WW4D10VatxGTusxb19ekpvgLs/L48DierxZTqmMlny8zt/H9vk0wy1Q9XSFtpqsGbhM9tlKthByma1gsICqpUFV1ySOD9+IR8SZ+CHFHScJqmU2LmY91htpZ0OtLpm2dj83nxNXK6b0zJxa8xddPsvbsQlu+qu0DhSp/J42NEQfpnw7k4ZN6ZIx2BPp5OPQuUlgdT3tcz/ADV74AYA63ve517nhpZvubo/xM6CrHzHyGxqtquF/DF2Pbx2C0MNtX27/UN+50cz0itT0NvvqrNiFgz1X9oFisP5T3b4nP1125TenZT3ZKu1r9VFlttllJ7lRGaxu4oTxojf0HiaNNArHapJAJPczF2Yk72SfM4fXZTp6WfJ2izQ33aG9a3rnX6y1WlUms8qxitDQXqWyoP0hEheu1YfaTj2sOAOnXaM7Dpl3qKUP095wFdna37zqOi5WiDK5p03Zy6rQVPSt7D+Vj/n4mg2N9JLPxRYnqDyBviH0flH6CVLvu2jMyflTRmU1g1L/iDMA+UTBF5PvKhWr7W2ZPGr2Y1FO5sYGH7mMaUtUQs57qfmdfm6CmcX1KzbmOFkCMgWkmlbStIN3xSuPHo28ViEIeuVFZyo0QMtVpTHBhohG5EmRDR9xaUbcW4jImPQPuMWkSYxMrRETEDIxR6JlZKCm4kj+BlfJbvwl3On+2xx+0wLcNXzcXGyrfTrFipbcfy1Y/cBs/YD39tzrszEW5Gqc6Vxru89hHIYfoRuYPw5gZGfkvhdlQOjZbkkfPQtO1ch/odj9eJ6vor1d/h+T7f4Xi7DqePiVZl1S+jbg11UVA1mv0ls9Mt3bH5iB5bnW9b5gONfs104vr1VsHY9lqq2VjsdiztsGqqwN/xPJBGgTrdGFepw6aHSkqlz20VLt1b5iDkZJPJXj5Kv5vLcCSwsSq3JSu12FdrgX5LN/EO+O9m9gDr7AD2E6uSyeW2No5e5Aa1CVJpQa6SSraG9vYfmsbny2vsF8SEm/awL12LdX6t1SXLsCz027e79xo7+8r3PF5+rrsyY5733PJrK9yQMxqFsWpEGTEg3NZQ7XI+hh2BkkEcwfrFenJ++/wCsGxrOZ1ZY9WIr1DoOUHTtJ8iX9QzBQh3+047omeVI5nZ2KmTVo6J1Ofj+DTHLccHlXta5Y+/j7CQVCJpWdPNblSOPaPdjcTU9LMG0CaIzQBOWtuKHQlRymPvCHttdS6lsECc7ad8mX8mUWyoVUmRaSjES9JV6ikooydhbTBLK5s21QO2qcS8sWWyyMKsrlBWNlYYSQMbUeMFGMeKAQIkdSwiNKCGo2pONGRpxvR78fvyvWexr7/VrpVH9JabS2laxv5lIOu331r3nX3PpWP0Vj/QThuhY91rW04mKuZbmI9PpsjM1J8+qjAgIVPadtxPS9BPev0Xg6rKyqGro/Di1QKwrXWKALm7mLOzDjZ3/AG1J1WVHmtxzwef/ANmX0Su/HNmNlIVNTsvaCr6O+V2Cd87mmaFbZZUJ+4Gx9zN+Tp6rt14424ytDqlLOBS6nHND2rWKQaxru36gHuG3vmZjZGRT/vF/EJ/4lfFqj/mX3/aE1VB2d+/tU/LWtHCogXjfcDs7POvvqL07B4sVtk8OpTt8c7G9+/tOPmuNzvefS/dzcnvFhdRqtH8NwT7qflYH6EGFgzM/B0tYll1XayuCSuytgGuGK86PjxNUsLjddi1k49ZHea9uuMT4Vz7ePMxz9P26sP8AV/hPT23CBkw0oBkgZy6SC60mwDMjWvB3NvqY3WT9Jg7nTx+6daOJcRrU6/oPUChAY8Tg6btTVwss8czHLHV3Ey6eiZ+KLQHWB3YnycyHQOqDQRjNnLo2hK8jU09+bjaXbzrqaaciD1pDM0E2Nse8eqqIlJTiCXCaVqwC1dwgoZVkistFcRWaSkGKxSwiKUHoltcCtrmtckCtScLfKMq2uCWVzVtSB2pExygErG1Lyn05+01D0ZPSZvWFd1alrce9TWw151ua8eGWfhGmJqND6ulXvWttdNj1uNq6KWBH14gdtZU6YFSPZgQR+0dxynmDSEiZNUJOgCSfYDZMhl/whu7df/qApv8ArCSkjIW2BQSx0BySZnHq4Y6x0a3/AJvy1j950PxB1ZWxExPwK1d6o5BBL3kHgh2A2Ng/0M6MOC33u38/n1Em3H5fULL1b0PkpAcGx+Dd8p2F+wGyT9ppdM6/dgYVdGOKMZL7lXIz1VnyTQSSDsb7R+gJ/eCZeHqhy424TSqv5U8fKBL+pYytiuhXuC1cD7quxr78Tpx5cePUx+P5/wBVLpl42OtNuQKbxk44dOzJTv7Gdl7mHzAE87G/sZq9Oy8YLe2ba9Na1P2PWhdnvIPYnHI3o8znej03ivG7kt/D3lxUexhS1qtogHwT5/vNbGxnGTkU2L2rSVVqyPL638w/fc6eX9O866faSYNHpdZWmsEaPYux/h48QkmNuMTPHyu7tyW7PuE4edbT3ei7J3gq4UkCxSNEMPeB7i3Jlsu4QGz16TtP49XujaFqf9J8EQrA6nVdwh0w81uOxx+x8/rLwYD1Lp62BWVR3Ie4DZQt9QGHKn7iazLHP3+1+P3U0b12jD6gzmyuiQZsZvXqGsAWlsdGVVdWbvWm7wVO+Qp40TMfqm1Ykc87/aXjx3G9NCKwii3UHVwQDJqN+IsoltYWYQRzO7+H+rhwEf34nmFbkTb6dkldEGYd8LuHOzr/AIh6J/xax+omCi6nX9F6mtydj+damZ1zo5Ul6xweeJrdZTqjWObvMoWvcst3vRhGPXJAU0we1JsvVxAL64SlYz+2KE+nFNNk9GtWBWrNK0QK4TidVZ1ywK4TRuEAuiY5A248TSyuttkJVVlhXC2L3ZAA/Ein+ZQfBP6/SZtkpM04+TLHwydfSPTrLdO6ivYgLehkEUuqjkgb4P8Aach1LqByLBbdbtyAoOwoIEaQNa/Qf0E6fb7n9Z9L2/c5Wt8P0ZdbLlYlNlnkBxW1qH6jiZfxX1ps50/FBXarYSpF0Adje/7eZfj591SCuq22tBvSV2MiDfnQB1ACAN69+T9zLnNNeb/kXIuiZj0Wi30qSqb7KrF7l3xpiP8Av+vgjq/U7cq31shu5wpVeAFrQnfao9hwIGY0jLkys14iNkZTls3b21I1tr/JVUg29tjcBQJbuD5m+3a7DqQUZSVZG3ruUggg8+Ycclym/AjlsDqVy+niMbj6VzLXS1rhcdiT3emo/IwOySPpOporK9xd3tsdi9l1h3Za592Pv4A/aD42F2lHfRZFYDSqD3MxLOzeWY/UwudHq+eZ3WPg8r/RLcW5GKcSTxtxRjEEwY/dKtxFoAJ1XF7x3oFLgEEEcWp7o0xaLxr0zvXmktvu0OGrYn+Yf5Toy0xc3BJN3Z8pJW2s/S3R3/XX9508Wc105HFFZ1xLq31A6iSASD99jWj7iXVv7SssQML78QvEuImWG1+k0MEgmYZzUJ03ScllIInoHTc1Lk7W1vXgzg8DH43NHFvZGGpxcfN0ZfJrMbE/iLpHY/eg4MCxa52VNi316PnUw8nBNbHjj2nbl3m4qM+xIDdXNSxYI6yAB9OKGenGhsnbWiA3CHWwK6YumgLoBdD75n3SWOQOyUmXWSoyoxqEUeRJlwGaUvLGMpcy4VQMjHJjSklI7jxoA0UUaIFFFFEDSJkjImII7jExGMTAGLSm7kH7cybGNqXOwZuTBCJp20bB15X2+x8TOYTfCqMry6q0owg6jUu1xKslJ33w/nKyc+YRk5Cg8ThOnZxTjc17MvY3uedyenu+zTr7adX0zqfYw54nVWdtybHnU8qx8o/Wdn8L9QJ+QmVxZdH6ajHLufKr7SRAys6Pq2FsdwExDXLah+2NL+2KIOktMDuMUUzb0DcZn3mKKJlkDcyomKKVGKJjGKKWFTmUtGilxKJjRRSiNGiiiBoooojKKKKSDGRMUURIGQYxoo4DSLmKKMK6cjscMRseHX/EvvH670z0yLazuqwBlPg9rfURRTTH3ov/AMslpZWeD9Y0U2ShWvzQhbPbcUUMvAoqiydJ8P5na4MUU4Oedinl6VTkrZWP0mFl06Jiijwu8Y6AhWKKKW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xAQEA8PDRAPDw8PEA8PDw0NDw8NDQwNFBEWFhQRFBQYHCggGBolGxQUITEhJSktLi4vFx8zOD8sNygtLisBCgoKDg0OFxAQFy0kHyQsLCwsLCwsLCwsLCwsLCwsLCwsMSwsMCwuLCwsLCwsLCwrLCw0LCwtLCwwLCwsLCwsLP/AABEIALcBEwMBIgACEQEDEQH/xAAbAAABBQEBAAAAAAAAAAAAAAAEAAECAwUGB//EADsQAAICAgEDAgQEBAMGBwAAAAECAAMEESEFEjETQQYiUWEUMnGBI0KRoVKxwSQzQ2Jy8FNjc5KistH/xAAaAQADAQEBAQAAAAAAAAAAAAAAAQIDBAUG/8QALBEBAQACAQMBBwMFAQAAAAAAAAECEQMSITEEEzJRYXHR8CKhsUGBkcHxQv/aAAwDAQACEQMRAD8AtEsSVLLUnyZQQkslSGWAyas+pEyURkUIRiJKRk0K2lFkIeD2wTQ7SEm0jBBo6iKSWAX0rNGhIFjiamOsca4wVRXDqa5TQsPpSXI3kTrrlwrkkWXKs0kVpT6ci1cL7JBllaGgD1wd65oWLB3WTYixnvXKWSF5DhRtjqZ7Zq74ETOp9sXbKzlLJV5Ct4MlKXbHAkotRBEiVkS4ypoiqoiRMkTIkwSaKKNGGIplyGDgy1GlFBKmTBlKtLFMVXFoMRMjuNuTTOTIkxEyBaSRnMHslrGVNJTVREYiWajEQSqk0jER1EYGY4mrjTKomnjGONsWrjzRpEzcczRqYcbmuLeC0EuUSuuWiaLPIsJKQcxwKLIHk2BVLHwJfl3qi9zH7Ae7H2A+84rqLtfYWsJ7VJ7VDfKnGtcef1lTGa3l4Z5XS7Jy+8NYzDtG9KD4mQl7OSR+36QLKyhvsr4TfOvDH6ya54QaEXs4x2vd3J7QZE3tWeTA0ziCWMHyssuZfs02urwOp93mayOD4nC4eV2zZxOqD6zDLCw3RNKXMrpyQwidpmmosZGMTG7tREvGooE2UNxR6XplCTWVLLAY2a5TLVaDgyQaI9iO6LcpDSQMRpEyBMeMRJoMZEiTkTJJHUYiTkTAkCIgI5jRhfUZoY7TMQwyh44vGtvHeF2naEDzrYP0Ycj+8yseyHJbNMa3la+Ld3KrD+YA/wBRCQ0xul2/wq/+hf24mgtk1vlcootK+7ZA4GyACx0Nk6EEzc+ule+1u0eAPLO3sqjyT9hOR6z1Cy22it1076uTFb8uLjofnysgjyR4Vf8AF9dGaceHVe/gWtj4hcqxJYEhimOB/wDO0/6ftOX6xZ6VQQfmf39+33P/AH9ZrZGV3s19nCKD2Kf5EH2+s5HqOWbbC58eFX/Cv0il68vlHPldqEEcpJULCfS4m20g2WQVIbXTuT9DmGxoH6BiUFZphOILkrFvZaF4Ofrjc2KsjYnHAlTNPDzZhycevBOgNkFysrQlJydiZefcZnMd0yszeTzFMdrOYp0ezLbolMsBlCmWKZypW7kllYk1iNaJKQBktxGkI+pAGS3JpkZAyRkGMWiLciTIkxtw0RzGijEx6Cfq19pHcxv2OykVsQ1f8zl/A1xJV5BAB7TvQ+Ua3v358SquwI9dugWrYOuxscHete4P0h3UxWWF2P8A7q4d4UeaXP5qj9x/kRO2Y4XimUxls7Xz/a+Vzxtfj5HG9NvXdrtPI/WO/V1XQK2+dFhWxVT9z4gVVuvPBj5OT8pAYb1rzzsjiRhcLddH7rmQ/A+IKwFQrdtVUH+GQN6/yhdXxEDclS02MGVj3n5E7h+VS3Ot7/tMXo1gLPYPDkKh+tScb/QnuO/pqa2Z1OuitrbnCVoNsx/sAPcn6TS5YTLUw3fquZGzbExVbLyi2RfvspQD/iOdJRSnsSdDfn3PiZb/AOzVl8uxTmZzq2Q++FUfkor/AORdgD68n3gjdQY2V5WRWTc/cvTsDjvqUjm6z6OR5P8AKOPcwerDf8X6mW/rXBQf/Lq3z2oP9ZV7S9V/PhPlP5+iMshXxBlcLUvjgt9x7CYaps8TY+IavnVgOGX2+0z8ddcww109k1PFrhfZoRsRYe+PscRWjQGiuXvVJ016k2ENgMUg9iTRKcQO0Q2GZfVBCSpmtYkz71lzumrKMgnzJ3DYgaGEpZM8pqkDajmKG7ij6wMBlimUqZNTOVIgSQkFMkIjWAx9yG48RpbkgZXuLcWgs3ItFuMTDQQaNHYym/JrrUly3e3atSqhcO2+d68aXZ/aXx8dzymM8ks3MrrTWldY79jrpjyACoI2DsHe+AANHZGt+Iet4ILKQQBvQ5YD32PI8e853qHV2pb0663Nj9jv2p3P6Dcr2k+NjZ+p7j44nd6T0uc5f1zwvHHv3HYWbZlVvVin0smtd2VaqNmQpJ01RY7K61vtXfj6yVHTb8apr78oB99qYtafiMix1HIZToVjY9z+3icz1OzE72spsyKq1Kmiu1Qcp2IPe5ZNIqrvxsk/vCsNbvT7UuRD2H0cix7DU1KozOtet/xNhdIfJJ+89rHDHGaka702cTrotRnpqybrET0qajWFfJcAbBZSR8gBJPnRG+eYLnfFLpkXYY9LDoDMgyThmzLRVTRJG97Yb0ONFh4G4ZR1LJzAh/D20YqbGIyG5TRRyXNdoH1HPH671qZvVfhepmQqz1IiafsQ2vbosSxPcT3nYG9eAOJnriwyu9bvdN0Oo+OKq1xlxsex32i2Y9qjsIBPyIUO22AuuPrDsnKd3rzOpohuZ1GL03GULTS58ELv5nA/mPjmAdLoxaFdsSoNaqntDkrdZtgAqlufJ39NAn2mj0zDYOb8hg97DQ1/u6EP/Dr/ANT5M87mzxw3McemfPzftEb15beNiottmQdtbZwC52aqvatfoPr9TMrOyCMpvoe3/wComgLZkdVr+fvHvqcONuVuyyu23n4/qVBgeRzqY4q+X771DelZex2n3l+bhEfOvKnyP9Y+PLX6acu1GMmtTZwQDwZn0V7AIhVJIlqizMx+07HiBEczVyD3JzMyApP4gNkvvtgoOzAkbV4mXkDmbzVbExs9dGXCoKN3RExoVKYtMaRii6YemqplimUiTUzn0zEoZaIOjS4GTpSYjyG4xaGjTJkO6RLSJMNEuDR+6Ubjlo9BMmA9ey6zQuNVS4zWb1assWKK+1GG6+0++j/fz7QkvAuq4xtr+Q9tqEPU/wDhsHj9j4P6zf02XRyS0Sq8T0cpFU3V/jVQJ+Hv/wBgt9XR+Wuxm7H/APcP0g+bXkdO9P8AE0Wu1i9rtbWrWjagFUfWmGwCpBOtbg9eQrduSVDV2j0cygjfa442QR5H+RheV8WW4D10VatxGTusxb19ekpvgLs/L48DierxZTqmMlny8zt/H9vk0wy1Q9XSFtpqsGbhM9tlKthByma1gsICqpUFV1ySOD9+IR8SZ+CHFHScJqmU2LmY91htpZ0OtLpm2dj83nxNXK6b0zJxa8xddPsvbsQlu+qu0DhSp/J42NEQfpnw7k4ZN6ZIx2BPp5OPQuUlgdT3tcz/ADV74AYA63ve517nhpZvubo/xM6CrHzHyGxqtquF/DF2Pbx2C0MNtX27/UN+50cz0itT0NvvqrNiFgz1X9oFisP5T3b4nP1125TenZT3ZKu1r9VFlttllJ7lRGaxu4oTxojf0HiaNNArHapJAJPczF2Yk72SfM4fXZTp6WfJ2izQ33aG9a3rnX6y1WlUms8qxitDQXqWyoP0hEheu1YfaTj2sOAOnXaM7Dpl3qKUP095wFdna37zqOi5WiDK5p03Zy6rQVPSt7D+Vj/n4mg2N9JLPxRYnqDyBviH0flH6CVLvu2jMyflTRmU1g1L/iDMA+UTBF5PvKhWr7W2ZPGr2Y1FO5sYGH7mMaUtUQs57qfmdfm6CmcX1KzbmOFkCMgWkmlbStIN3xSuPHo28ViEIeuVFZyo0QMtVpTHBhohG5EmRDR9xaUbcW4jImPQPuMWkSYxMrRETEDIxR6JlZKCm4kj+BlfJbvwl3On+2xx+0wLcNXzcXGyrfTrFipbcfy1Y/cBs/YD39tzrszEW5Gqc6Vxru89hHIYfoRuYPw5gZGfkvhdlQOjZbkkfPQtO1ch/odj9eJ6vor1d/h+T7f4Xi7DqePiVZl1S+jbg11UVA1mv0ls9Mt3bH5iB5bnW9b5gONfs104vr1VsHY9lqq2VjsdiztsGqqwN/xPJBGgTrdGFepw6aHSkqlz20VLt1b5iDkZJPJXj5Kv5vLcCSwsSq3JSu12FdrgX5LN/EO+O9m9gDr7AD2E6uSyeW2No5e5Aa1CVJpQa6SSraG9vYfmsbny2vsF8SEm/awL12LdX6t1SXLsCz027e79xo7+8r3PF5+rrsyY5733PJrK9yQMxqFsWpEGTEg3NZQ7XI+hh2BkkEcwfrFenJ++/wCsGxrOZ1ZY9WIr1DoOUHTtJ8iX9QzBQh3+047omeVI5nZ2KmTVo6J1Ofj+DTHLccHlXta5Y+/j7CQVCJpWdPNblSOPaPdjcTU9LMG0CaIzQBOWtuKHQlRymPvCHttdS6lsECc7ad8mX8mUWyoVUmRaSjES9JV6ikooydhbTBLK5s21QO2qcS8sWWyyMKsrlBWNlYYSQMbUeMFGMeKAQIkdSwiNKCGo2pONGRpxvR78fvyvWexr7/VrpVH9JabS2laxv5lIOu331r3nX3PpWP0Vj/QThuhY91rW04mKuZbmI9PpsjM1J8+qjAgIVPadtxPS9BPev0Xg6rKyqGro/Di1QKwrXWKALm7mLOzDjZ3/AG1J1WVHmtxzwef/ANmX0Su/HNmNlIVNTsvaCr6O+V2Cd87mmaFbZZUJ+4Gx9zN+Tp6rt14424ytDqlLOBS6nHND2rWKQaxru36gHuG3vmZjZGRT/vF/EJ/4lfFqj/mX3/aE1VB2d+/tU/LWtHCogXjfcDs7POvvqL07B4sVtk8OpTt8c7G9+/tOPmuNzvefS/dzcnvFhdRqtH8NwT7qflYH6EGFgzM/B0tYll1XayuCSuytgGuGK86PjxNUsLjddi1k49ZHea9uuMT4Vz7ePMxz9P26sP8AV/hPT23CBkw0oBkgZy6SC60mwDMjWvB3NvqY3WT9Jg7nTx+6daOJcRrU6/oPUChAY8Tg6btTVwss8czHLHV3Ey6eiZ+KLQHWB3YnycyHQOqDQRjNnLo2hK8jU09+bjaXbzrqaaciD1pDM0E2Nse8eqqIlJTiCXCaVqwC1dwgoZVkistFcRWaSkGKxSwiKUHoltcCtrmtckCtScLfKMq2uCWVzVtSB2pExygErG1Lyn05+01D0ZPSZvWFd1alrce9TWw151ua8eGWfhGmJqND6ulXvWttdNj1uNq6KWBH14gdtZU6YFSPZgQR+0dxynmDSEiZNUJOgCSfYDZMhl/whu7df/qApv8ArCSkjIW2BQSx0BySZnHq4Y6x0a3/AJvy1j950PxB1ZWxExPwK1d6o5BBL3kHgh2A2Ng/0M6MOC33u38/n1Em3H5fULL1b0PkpAcGx+Dd8p2F+wGyT9ppdM6/dgYVdGOKMZL7lXIz1VnyTQSSDsb7R+gJ/eCZeHqhy424TSqv5U8fKBL+pYytiuhXuC1cD7quxr78Tpx5cePUx+P5/wBVLpl42OtNuQKbxk44dOzJTv7Gdl7mHzAE87G/sZq9Oy8YLe2ba9Na1P2PWhdnvIPYnHI3o8znej03ivG7kt/D3lxUexhS1qtogHwT5/vNbGxnGTkU2L2rSVVqyPL638w/fc6eX9O866faSYNHpdZWmsEaPYux/h48QkmNuMTPHyu7tyW7PuE4edbT3ei7J3gq4UkCxSNEMPeB7i3Jlsu4QGz16TtP49XujaFqf9J8EQrA6nVdwh0w81uOxx+x8/rLwYD1Lp62BWVR3Ie4DZQt9QGHKn7iazLHP3+1+P3U0b12jD6gzmyuiQZsZvXqGsAWlsdGVVdWbvWm7wVO+Qp40TMfqm1Ykc87/aXjx3G9NCKwii3UHVwQDJqN+IsoltYWYQRzO7+H+rhwEf34nmFbkTb6dkldEGYd8LuHOzr/AIh6J/xax+omCi6nX9F6mtydj+damZ1zo5Ul6xweeJrdZTqjWObvMoWvcst3vRhGPXJAU0we1JsvVxAL64SlYz+2KE+nFNNk9GtWBWrNK0QK4TidVZ1ywK4TRuEAuiY5A248TSyuttkJVVlhXC2L3ZAA/Ein+ZQfBP6/SZtkpM04+TLHwydfSPTrLdO6ivYgLehkEUuqjkgb4P8Aach1LqByLBbdbtyAoOwoIEaQNa/Qf0E6fb7n9Z9L2/c5Wt8P0ZdbLlYlNlnkBxW1qH6jiZfxX1ps50/FBXarYSpF0Adje/7eZfj591SCuq22tBvSV2MiDfnQB1ACAN69+T9zLnNNeb/kXIuiZj0Wi30qSqb7KrF7l3xpiP8Av+vgjq/U7cq31shu5wpVeAFrQnfao9hwIGY0jLkys14iNkZTls3b21I1tr/JVUg29tjcBQJbuD5m+3a7DqQUZSVZG3ruUggg8+Ycclym/AjlsDqVy+niMbj6VzLXS1rhcdiT3emo/IwOySPpOporK9xd3tsdi9l1h3Za592Pv4A/aD42F2lHfRZFYDSqD3MxLOzeWY/UwudHq+eZ3WPg8r/RLcW5GKcSTxtxRjEEwY/dKtxFoAJ1XF7x3oFLgEEEcWp7o0xaLxr0zvXmktvu0OGrYn+Yf5Toy0xc3BJN3Z8pJW2s/S3R3/XX9508Wc105HFFZ1xLq31A6iSASD99jWj7iXVv7SssQML78QvEuImWG1+k0MEgmYZzUJ03ScllIInoHTc1Lk7W1vXgzg8DH43NHFvZGGpxcfN0ZfJrMbE/iLpHY/eg4MCxa52VNi316PnUw8nBNbHjj2nbl3m4qM+xIDdXNSxYI6yAB9OKGenGhsnbWiA3CHWwK6YumgLoBdD75n3SWOQOyUmXWSoyoxqEUeRJlwGaUvLGMpcy4VQMjHJjSklI7jxoA0UUaIFFFFEDSJkjImII7jExGMTAGLSm7kH7cybGNqXOwZuTBCJp20bB15X2+x8TOYTfCqMry6q0owg6jUu1xKslJ33w/nKyc+YRk5Cg8ThOnZxTjc17MvY3uedyenu+zTr7adX0zqfYw54nVWdtybHnU8qx8o/Wdn8L9QJ+QmVxZdH6ajHLufKr7SRAys6Pq2FsdwExDXLah+2NL+2KIOktMDuMUUzb0DcZn3mKKJlkDcyomKKVGKJjGKKWFTmUtGilxKJjRRSiNGiiiBoooojKKKKSDGRMUURIGQYxoo4DSLmKKMK6cjscMRseHX/EvvH670z0yLazuqwBlPg9rfURRTTH3ov/AMslpZWeD9Y0U2ShWvzQhbPbcUUMvAoqiydJ8P5na4MUU4Oedinl6VTkrZWP0mFl06Jiijwu8Y6AhWKKKW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26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88" y="1066800"/>
            <a:ext cx="5110058" cy="51100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30917" y="6386899"/>
            <a:ext cx="3217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Illustration</a:t>
            </a:r>
            <a:r>
              <a:rPr lang="cs-CZ" sz="1200" b="1" dirty="0" smtClean="0">
                <a:latin typeface="Arial" pitchFamily="34" charset="0"/>
                <a:cs typeface="Arial" pitchFamily="34" charset="0"/>
              </a:rPr>
              <a:t> by Stephan Fuchs, </a:t>
            </a:r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Greifswald</a:t>
            </a:r>
            <a:endParaRPr lang="cs-CZ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2000" b="1" dirty="0" err="1" smtClean="0">
                <a:cs typeface="Arial" charset="0"/>
              </a:rPr>
              <a:t>Methodological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challenges</a:t>
            </a:r>
            <a:r>
              <a:rPr lang="cs-CZ" altLang="en-US" sz="2000" b="1" dirty="0" smtClean="0">
                <a:cs typeface="Arial" charset="0"/>
              </a:rPr>
              <a:t>:</a:t>
            </a:r>
          </a:p>
          <a:p>
            <a:pPr algn="ctr"/>
            <a:r>
              <a:rPr lang="cs-CZ" altLang="en-US" sz="2000" b="1" dirty="0" err="1" smtClean="0">
                <a:cs typeface="Arial" charset="0"/>
              </a:rPr>
              <a:t>annotation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of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eukaryotic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genes</a:t>
            </a:r>
            <a:r>
              <a:rPr lang="cs-CZ" altLang="en-US" sz="2000" b="1" dirty="0" smtClean="0">
                <a:cs typeface="Arial" charset="0"/>
              </a:rPr>
              <a:t> in </a:t>
            </a:r>
            <a:r>
              <a:rPr lang="cs-CZ" altLang="en-US" sz="2000" b="1" dirty="0" err="1" smtClean="0">
                <a:cs typeface="Arial" charset="0"/>
              </a:rPr>
              <a:t>soils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is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challenging</a:t>
            </a:r>
            <a:endParaRPr lang="cs-CZ" altLang="en-US" sz="2000" b="1" dirty="0" smtClean="0">
              <a:cs typeface="Arial" charset="0"/>
            </a:endParaRPr>
          </a:p>
        </p:txBody>
      </p:sp>
      <p:sp>
        <p:nvSpPr>
          <p:cNvPr id="3" name="AutoShape 2" descr="data:image/jpeg;base64,/9j/4AAQSkZJRgABAQAAAQABAAD/2wCEAAkGBxAQEA8PDRAPDw8PEA8PDw0NDw8NDQwNFBEWFhQRFBQYHCggGBolGxQUITEhJSktLi4vFx8zOD8sNygtLisBCgoKDg0OFxAQFy0kHyQsLCwsLCwsLCwsLCwsLCwsLCwsMSwsMCwuLCwsLCwsLCwrLCw0LCwtLCwwLCwsLCwsLP/AABEIALcBEwMBIgACEQEDEQH/xAAbAAABBQEBAAAAAAAAAAAAAAAEAAECAwUGB//EADsQAAICAgEDAgQEBAMGBwAAAAECAAMEESEFEjETQQYiUWEUMnGBI0KRoVKxwSQzQ2Jy8FNjc5KistH/xAAaAQADAQEBAQAAAAAAAAAAAAAAAQIDBAUG/8QALBEBAQACAQMBBwMFAQAAAAAAAAECEQMSITEEEzJRYXHR8CKhsUGBkcHxQv/aAAwDAQACEQMRAD8AtEsSVLLUnyZQQkslSGWAyas+pEyURkUIRiJKRk0K2lFkIeD2wTQ7SEm0jBBo6iKSWAX0rNGhIFjiamOsca4wVRXDqa5TQsPpSXI3kTrrlwrkkWXKs0kVpT6ci1cL7JBllaGgD1wd65oWLB3WTYixnvXKWSF5DhRtjqZ7Zq74ETOp9sXbKzlLJV5Ct4MlKXbHAkotRBEiVkS4ypoiqoiRMkTIkwSaKKNGGIplyGDgy1GlFBKmTBlKtLFMVXFoMRMjuNuTTOTIkxEyBaSRnMHslrGVNJTVREYiWajEQSqk0jER1EYGY4mrjTKomnjGONsWrjzRpEzcczRqYcbmuLeC0EuUSuuWiaLPIsJKQcxwKLIHk2BVLHwJfl3qi9zH7Ae7H2A+84rqLtfYWsJ7VJ7VDfKnGtcef1lTGa3l4Z5XS7Jy+8NYzDtG9KD4mQl7OSR+36QLKyhvsr4TfOvDH6ya54QaEXs4x2vd3J7QZE3tWeTA0ziCWMHyssuZfs02urwOp93mayOD4nC4eV2zZxOqD6zDLCw3RNKXMrpyQwidpmmosZGMTG7tREvGooE2UNxR6XplCTWVLLAY2a5TLVaDgyQaI9iO6LcpDSQMRpEyBMeMRJoMZEiTkTJJHUYiTkTAkCIgI5jRhfUZoY7TMQwyh44vGtvHeF2naEDzrYP0Ycj+8yseyHJbNMa3la+Ld3KrD+YA/wBRCQ0xul2/wq/+hf24mgtk1vlcootK+7ZA4GyACx0Nk6EEzc+ule+1u0eAPLO3sqjyT9hOR6z1Cy22it1076uTFb8uLjofnysgjyR4Vf8AF9dGaceHVe/gWtj4hcqxJYEhimOB/wDO0/6ftOX6xZ6VQQfmf39+33P/AH9ZrZGV3s19nCKD2Kf5EH2+s5HqOWbbC58eFX/Cv0il68vlHPldqEEcpJULCfS4m20g2WQVIbXTuT9DmGxoH6BiUFZphOILkrFvZaF4Ofrjc2KsjYnHAlTNPDzZhycevBOgNkFysrQlJydiZefcZnMd0yszeTzFMdrOYp0ezLbolMsBlCmWKZypW7kllYk1iNaJKQBktxGkI+pAGS3JpkZAyRkGMWiLciTIkxtw0RzGijEx6Cfq19pHcxv2OykVsQ1f8zl/A1xJV5BAB7TvQ+Ua3v358SquwI9dugWrYOuxscHete4P0h3UxWWF2P8A7q4d4UeaXP5qj9x/kRO2Y4XimUxls7Xz/a+Vzxtfj5HG9NvXdrtPI/WO/V1XQK2+dFhWxVT9z4gVVuvPBj5OT8pAYb1rzzsjiRhcLddH7rmQ/A+IKwFQrdtVUH+GQN6/yhdXxEDclS02MGVj3n5E7h+VS3Ot7/tMXo1gLPYPDkKh+tScb/QnuO/pqa2Z1OuitrbnCVoNsx/sAPcn6TS5YTLUw3fquZGzbExVbLyi2RfvspQD/iOdJRSnsSdDfn3PiZb/AOzVl8uxTmZzq2Q++FUfkor/AORdgD68n3gjdQY2V5WRWTc/cvTsDjvqUjm6z6OR5P8AKOPcwerDf8X6mW/rXBQf/Lq3z2oP9ZV7S9V/PhPlP5+iMshXxBlcLUvjgt9x7CYaps8TY+IavnVgOGX2+0z8ddcww109k1PFrhfZoRsRYe+PscRWjQGiuXvVJ016k2ENgMUg9iTRKcQO0Q2GZfVBCSpmtYkz71lzumrKMgnzJ3DYgaGEpZM8pqkDajmKG7ij6wMBlimUqZNTOVIgSQkFMkIjWAx9yG48RpbkgZXuLcWgs3ItFuMTDQQaNHYym/JrrUly3e3atSqhcO2+d68aXZ/aXx8dzymM8ks3MrrTWldY79jrpjyACoI2DsHe+AANHZGt+Iet4ILKQQBvQ5YD32PI8e853qHV2pb0663Nj9jv2p3P6Dcr2k+NjZ+p7j44nd6T0uc5f1zwvHHv3HYWbZlVvVin0smtd2VaqNmQpJ01RY7K61vtXfj6yVHTb8apr78oB99qYtafiMix1HIZToVjY9z+3icz1OzE72spsyKq1Kmiu1Qcp2IPe5ZNIqrvxsk/vCsNbvT7UuRD2H0cix7DU1KozOtet/xNhdIfJJ+89rHDHGaka702cTrotRnpqybrET0qajWFfJcAbBZSR8gBJPnRG+eYLnfFLpkXYY9LDoDMgyThmzLRVTRJG97Yb0ONFh4G4ZR1LJzAh/D20YqbGIyG5TRRyXNdoH1HPH671qZvVfhepmQqz1IiafsQ2vbosSxPcT3nYG9eAOJnriwyu9bvdN0Oo+OKq1xlxsex32i2Y9qjsIBPyIUO22AuuPrDsnKd3rzOpohuZ1GL03GULTS58ELv5nA/mPjmAdLoxaFdsSoNaqntDkrdZtgAqlufJ39NAn2mj0zDYOb8hg97DQ1/u6EP/Dr/ANT5M87mzxw3McemfPzftEb15beNiottmQdtbZwC52aqvatfoPr9TMrOyCMpvoe3/wComgLZkdVr+fvHvqcONuVuyyu23n4/qVBgeRzqY4q+X771DelZex2n3l+bhEfOvKnyP9Y+PLX6acu1GMmtTZwQDwZn0V7AIhVJIlqizMx+07HiBEczVyD3JzMyApP4gNkvvtgoOzAkbV4mXkDmbzVbExs9dGXCoKN3RExoVKYtMaRii6YemqplimUiTUzn0zEoZaIOjS4GTpSYjyG4xaGjTJkO6RLSJMNEuDR+6Ubjlo9BMmA9ey6zQuNVS4zWb1assWKK+1GG6+0++j/fz7QkvAuq4xtr+Q9tqEPU/wDhsHj9j4P6zf02XRyS0Sq8T0cpFU3V/jVQJ+Hv/wBgt9XR+Wuxm7H/APcP0g+bXkdO9P8AE0Wu1i9rtbWrWjagFUfWmGwCpBOtbg9eQrduSVDV2j0cygjfa442QR5H+RheV8WW4D10VatxGTusxb19ekpvgLs/L48DierxZTqmMlny8zt/H9vk0wy1Q9XSFtpqsGbhM9tlKthByma1gsICqpUFV1ySOD9+IR8SZ+CHFHScJqmU2LmY91htpZ0OtLpm2dj83nxNXK6b0zJxa8xddPsvbsQlu+qu0DhSp/J42NEQfpnw7k4ZN6ZIx2BPp5OPQuUlgdT3tcz/ADV74AYA63ve517nhpZvubo/xM6CrHzHyGxqtquF/DF2Pbx2C0MNtX27/UN+50cz0itT0NvvqrNiFgz1X9oFisP5T3b4nP1125TenZT3ZKu1r9VFlttllJ7lRGaxu4oTxojf0HiaNNArHapJAJPczF2Yk72SfM4fXZTp6WfJ2izQ33aG9a3rnX6y1WlUms8qxitDQXqWyoP0hEheu1YfaTj2sOAOnXaM7Dpl3qKUP095wFdna37zqOi5WiDK5p03Zy6rQVPSt7D+Vj/n4mg2N9JLPxRYnqDyBviH0flH6CVLvu2jMyflTRmU1g1L/iDMA+UTBF5PvKhWr7W2ZPGr2Y1FO5sYGH7mMaUtUQs57qfmdfm6CmcX1KzbmOFkCMgWkmlbStIN3xSuPHo28ViEIeuVFZyo0QMtVpTHBhohG5EmRDR9xaUbcW4jImPQPuMWkSYxMrRETEDIxR6JlZKCm4kj+BlfJbvwl3On+2xx+0wLcNXzcXGyrfTrFipbcfy1Y/cBs/YD39tzrszEW5Gqc6Vxru89hHIYfoRuYPw5gZGfkvhdlQOjZbkkfPQtO1ch/odj9eJ6vor1d/h+T7f4Xi7DqePiVZl1S+jbg11UVA1mv0ls9Mt3bH5iB5bnW9b5gONfs104vr1VsHY9lqq2VjsdiztsGqqwN/xPJBGgTrdGFepw6aHSkqlz20VLt1b5iDkZJPJXj5Kv5vLcCSwsSq3JSu12FdrgX5LN/EO+O9m9gDr7AD2E6uSyeW2No5e5Aa1CVJpQa6SSraG9vYfmsbny2vsF8SEm/awL12LdX6t1SXLsCz027e79xo7+8r3PF5+rrsyY5733PJrK9yQMxqFsWpEGTEg3NZQ7XI+hh2BkkEcwfrFenJ++/wCsGxrOZ1ZY9WIr1DoOUHTtJ8iX9QzBQh3+047omeVI5nZ2KmTVo6J1Ofj+DTHLccHlXta5Y+/j7CQVCJpWdPNblSOPaPdjcTU9LMG0CaIzQBOWtuKHQlRymPvCHttdS6lsECc7ad8mX8mUWyoVUmRaSjES9JV6ikooydhbTBLK5s21QO2qcS8sWWyyMKsrlBWNlYYSQMbUeMFGMeKAQIkdSwiNKCGo2pONGRpxvR78fvyvWexr7/VrpVH9JabS2laxv5lIOu331r3nX3PpWP0Vj/QThuhY91rW04mKuZbmI9PpsjM1J8+qjAgIVPadtxPS9BPev0Xg6rKyqGro/Di1QKwrXWKALm7mLOzDjZ3/AG1J1WVHmtxzwef/ANmX0Su/HNmNlIVNTsvaCr6O+V2Cd87mmaFbZZUJ+4Gx9zN+Tp6rt14424ytDqlLOBS6nHND2rWKQaxru36gHuG3vmZjZGRT/vF/EJ/4lfFqj/mX3/aE1VB2d+/tU/LWtHCogXjfcDs7POvvqL07B4sVtk8OpTt8c7G9+/tOPmuNzvefS/dzcnvFhdRqtH8NwT7qflYH6EGFgzM/B0tYll1XayuCSuytgGuGK86PjxNUsLjddi1k49ZHea9uuMT4Vz7ePMxz9P26sP8AV/hPT23CBkw0oBkgZy6SC60mwDMjWvB3NvqY3WT9Jg7nTx+6daOJcRrU6/oPUChAY8Tg6btTVwss8czHLHV3Ey6eiZ+KLQHWB3YnycyHQOqDQRjNnLo2hK8jU09+bjaXbzrqaaciD1pDM0E2Nse8eqqIlJTiCXCaVqwC1dwgoZVkistFcRWaSkGKxSwiKUHoltcCtrmtckCtScLfKMq2uCWVzVtSB2pExygErG1Lyn05+01D0ZPSZvWFd1alrce9TWw151ua8eGWfhGmJqND6ulXvWttdNj1uNq6KWBH14gdtZU6YFSPZgQR+0dxynmDSEiZNUJOgCSfYDZMhl/whu7df/qApv8ArCSkjIW2BQSx0BySZnHq4Y6x0a3/AJvy1j950PxB1ZWxExPwK1d6o5BBL3kHgh2A2Ng/0M6MOC33u38/n1Em3H5fULL1b0PkpAcGx+Dd8p2F+wGyT9ppdM6/dgYVdGOKMZL7lXIz1VnyTQSSDsb7R+gJ/eCZeHqhy424TSqv5U8fKBL+pYytiuhXuC1cD7quxr78Tpx5cePUx+P5/wBVLpl42OtNuQKbxk44dOzJTv7Gdl7mHzAE87G/sZq9Oy8YLe2ba9Na1P2PWhdnvIPYnHI3o8znej03ivG7kt/D3lxUexhS1qtogHwT5/vNbGxnGTkU2L2rSVVqyPL638w/fc6eX9O866faSYNHpdZWmsEaPYux/h48QkmNuMTPHyu7tyW7PuE4edbT3ei7J3gq4UkCxSNEMPeB7i3Jlsu4QGz16TtP49XujaFqf9J8EQrA6nVdwh0w81uOxx+x8/rLwYD1Lp62BWVR3Ie4DZQt9QGHKn7iazLHP3+1+P3U0b12jD6gzmyuiQZsZvXqGsAWlsdGVVdWbvWm7wVO+Qp40TMfqm1Ykc87/aXjx3G9NCKwii3UHVwQDJqN+IsoltYWYQRzO7+H+rhwEf34nmFbkTb6dkldEGYd8LuHOzr/AIh6J/xax+omCi6nX9F6mtydj+damZ1zo5Ul6xweeJrdZTqjWObvMoWvcst3vRhGPXJAU0we1JsvVxAL64SlYz+2KE+nFNNk9GtWBWrNK0QK4TidVZ1ywK4TRuEAuiY5A248TSyuttkJVVlhXC2L3ZAA/Ein+ZQfBP6/SZtkpM04+TLHwydfSPTrLdO6ivYgLehkEUuqjkgb4P8Aach1LqByLBbdbtyAoOwoIEaQNa/Qf0E6fb7n9Z9L2/c5Wt8P0ZdbLlYlNlnkBxW1qH6jiZfxX1ps50/FBXarYSpF0Adje/7eZfj591SCuq22tBvSV2MiDfnQB1ACAN69+T9zLnNNeb/kXIuiZj0Wi30qSqb7KrF7l3xpiP8Av+vgjq/U7cq31shu5wpVeAFrQnfao9hwIGY0jLkys14iNkZTls3b21I1tr/JVUg29tjcBQJbuD5m+3a7DqQUZSVZG3ruUggg8+Ycclym/AjlsDqVy+niMbj6VzLXS1rhcdiT3emo/IwOySPpOporK9xd3tsdi9l1h3Za592Pv4A/aD42F2lHfRZFYDSqD3MxLOzeWY/UwudHq+eZ3WPg8r/RLcW5GKcSTxtxRjEEwY/dKtxFoAJ1XF7x3oFLgEEEcWp7o0xaLxr0zvXmktvu0OGrYn+Yf5Toy0xc3BJN3Z8pJW2s/S3R3/XX9508Wc105HFFZ1xLq31A6iSASD99jWj7iXVv7SssQML78QvEuImWG1+k0MEgmYZzUJ03ScllIInoHTc1Lk7W1vXgzg8DH43NHFvZGGpxcfN0ZfJrMbE/iLpHY/eg4MCxa52VNi316PnUw8nBNbHjj2nbl3m4qM+xIDdXNSxYI6yAB9OKGenGhsnbWiA3CHWwK6YumgLoBdD75n3SWOQOyUmXWSoyoxqEUeRJlwGaUvLGMpcy4VQMjHJjSklI7jxoA0UUaIFFFFEDSJkjImII7jExGMTAGLSm7kH7cybGNqXOwZuTBCJp20bB15X2+x8TOYTfCqMry6q0owg6jUu1xKslJ33w/nKyc+YRk5Cg8ThOnZxTjc17MvY3uedyenu+zTr7adX0zqfYw54nVWdtybHnU8qx8o/Wdn8L9QJ+QmVxZdH6ajHLufKr7SRAys6Pq2FsdwExDXLah+2NL+2KIOktMDuMUUzb0DcZn3mKKJlkDcyomKKVGKJjGKKWFTmUtGilxKJjRRSiNGiiiBoooojKKKKSDGRMUURIGQYxoo4DSLmKKMK6cjscMRseHX/EvvH670z0yLazuqwBlPg9rfURRTTH3ov/AMslpZWeD9Y0U2ShWvzQhbPbcUUMvAoqiydJ8P5na4MUU4Oedinl6VTkrZWP0mFl06Jiijwu8Y6AhWKKKW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xAQEA8PDRAPDw8PEA8PDw0NDw8NDQwNFBEWFhQRFBQYHCggGBolGxQUITEhJSktLi4vFx8zOD8sNygtLisBCgoKDg0OFxAQFy0kHyQsLCwsLCwsLCwsLCwsLCwsLCwsMSwsMCwuLCwsLCwsLCwrLCw0LCwtLCwwLCwsLCwsLP/AABEIALcBEwMBIgACEQEDEQH/xAAbAAABBQEBAAAAAAAAAAAAAAAEAAECAwUGB//EADsQAAICAgEDAgQEBAMGBwAAAAECAAMEESEFEjETQQYiUWEUMnGBI0KRoVKxwSQzQ2Jy8FNjc5KistH/xAAaAQADAQEBAQAAAAAAAAAAAAAAAQIDBAUG/8QALBEBAQACAQMBBwMFAQAAAAAAAAECEQMSITEEEzJRYXHR8CKhsUGBkcHxQv/aAAwDAQACEQMRAD8AtEsSVLLUnyZQQkslSGWAyas+pEyURkUIRiJKRk0K2lFkIeD2wTQ7SEm0jBBo6iKSWAX0rNGhIFjiamOsca4wVRXDqa5TQsPpSXI3kTrrlwrkkWXKs0kVpT6ci1cL7JBllaGgD1wd65oWLB3WTYixnvXKWSF5DhRtjqZ7Zq74ETOp9sXbKzlLJV5Ct4MlKXbHAkotRBEiVkS4ypoiqoiRMkTIkwSaKKNGGIplyGDgy1GlFBKmTBlKtLFMVXFoMRMjuNuTTOTIkxEyBaSRnMHslrGVNJTVREYiWajEQSqk0jER1EYGY4mrjTKomnjGONsWrjzRpEzcczRqYcbmuLeC0EuUSuuWiaLPIsJKQcxwKLIHk2BVLHwJfl3qi9zH7Ae7H2A+84rqLtfYWsJ7VJ7VDfKnGtcef1lTGa3l4Z5XS7Jy+8NYzDtG9KD4mQl7OSR+36QLKyhvsr4TfOvDH6ya54QaEXs4x2vd3J7QZE3tWeTA0ziCWMHyssuZfs02urwOp93mayOD4nC4eV2zZxOqD6zDLCw3RNKXMrpyQwidpmmosZGMTG7tREvGooE2UNxR6XplCTWVLLAY2a5TLVaDgyQaI9iO6LcpDSQMRpEyBMeMRJoMZEiTkTJJHUYiTkTAkCIgI5jRhfUZoY7TMQwyh44vGtvHeF2naEDzrYP0Ycj+8yseyHJbNMa3la+Ld3KrD+YA/wBRCQ0xul2/wq/+hf24mgtk1vlcootK+7ZA4GyACx0Nk6EEzc+ule+1u0eAPLO3sqjyT9hOR6z1Cy22it1076uTFb8uLjofnysgjyR4Vf8AF9dGaceHVe/gWtj4hcqxJYEhimOB/wDO0/6ftOX6xZ6VQQfmf39+33P/AH9ZrZGV3s19nCKD2Kf5EH2+s5HqOWbbC58eFX/Cv0il68vlHPldqEEcpJULCfS4m20g2WQVIbXTuT9DmGxoH6BiUFZphOILkrFvZaF4Ofrjc2KsjYnHAlTNPDzZhycevBOgNkFysrQlJydiZefcZnMd0yszeTzFMdrOYp0ezLbolMsBlCmWKZypW7kllYk1iNaJKQBktxGkI+pAGS3JpkZAyRkGMWiLciTIkxtw0RzGijEx6Cfq19pHcxv2OykVsQ1f8zl/A1xJV5BAB7TvQ+Ua3v358SquwI9dugWrYOuxscHete4P0h3UxWWF2P8A7q4d4UeaXP5qj9x/kRO2Y4XimUxls7Xz/a+Vzxtfj5HG9NvXdrtPI/WO/V1XQK2+dFhWxVT9z4gVVuvPBj5OT8pAYb1rzzsjiRhcLddH7rmQ/A+IKwFQrdtVUH+GQN6/yhdXxEDclS02MGVj3n5E7h+VS3Ot7/tMXo1gLPYPDkKh+tScb/QnuO/pqa2Z1OuitrbnCVoNsx/sAPcn6TS5YTLUw3fquZGzbExVbLyi2RfvspQD/iOdJRSnsSdDfn3PiZb/AOzVl8uxTmZzq2Q++FUfkor/AORdgD68n3gjdQY2V5WRWTc/cvTsDjvqUjm6z6OR5P8AKOPcwerDf8X6mW/rXBQf/Lq3z2oP9ZV7S9V/PhPlP5+iMshXxBlcLUvjgt9x7CYaps8TY+IavnVgOGX2+0z8ddcww109k1PFrhfZoRsRYe+PscRWjQGiuXvVJ016k2ENgMUg9iTRKcQO0Q2GZfVBCSpmtYkz71lzumrKMgnzJ3DYgaGEpZM8pqkDajmKG7ij6wMBlimUqZNTOVIgSQkFMkIjWAx9yG48RpbkgZXuLcWgs3ItFuMTDQQaNHYym/JrrUly3e3atSqhcO2+d68aXZ/aXx8dzymM8ks3MrrTWldY79jrpjyACoI2DsHe+AANHZGt+Iet4ILKQQBvQ5YD32PI8e853qHV2pb0663Nj9jv2p3P6Dcr2k+NjZ+p7j44nd6T0uc5f1zwvHHv3HYWbZlVvVin0smtd2VaqNmQpJ01RY7K61vtXfj6yVHTb8apr78oB99qYtafiMix1HIZToVjY9z+3icz1OzE72spsyKq1Kmiu1Qcp2IPe5ZNIqrvxsk/vCsNbvT7UuRD2H0cix7DU1KozOtet/xNhdIfJJ+89rHDHGaka702cTrotRnpqybrET0qajWFfJcAbBZSR8gBJPnRG+eYLnfFLpkXYY9LDoDMgyThmzLRVTRJG97Yb0ONFh4G4ZR1LJzAh/D20YqbGIyG5TRRyXNdoH1HPH671qZvVfhepmQqz1IiafsQ2vbosSxPcT3nYG9eAOJnriwyu9bvdN0Oo+OKq1xlxsex32i2Y9qjsIBPyIUO22AuuPrDsnKd3rzOpohuZ1GL03GULTS58ELv5nA/mPjmAdLoxaFdsSoNaqntDkrdZtgAqlufJ39NAn2mj0zDYOb8hg97DQ1/u6EP/Dr/ANT5M87mzxw3McemfPzftEb15beNiottmQdtbZwC52aqvatfoPr9TMrOyCMpvoe3/wComgLZkdVr+fvHvqcONuVuyyu23n4/qVBgeRzqY4q+X771DelZex2n3l+bhEfOvKnyP9Y+PLX6acu1GMmtTZwQDwZn0V7AIhVJIlqizMx+07HiBEczVyD3JzMyApP4gNkvvtgoOzAkbV4mXkDmbzVbExs9dGXCoKN3RExoVKYtMaRii6YemqplimUiTUzn0zEoZaIOjS4GTpSYjyG4xaGjTJkO6RLSJMNEuDR+6Ubjlo9BMmA9ey6zQuNVS4zWb1assWKK+1GG6+0++j/fz7QkvAuq4xtr+Q9tqEPU/wDhsHj9j4P6zf02XRyS0Sq8T0cpFU3V/jVQJ+Hv/wBgt9XR+Wuxm7H/APcP0g+bXkdO9P8AE0Wu1i9rtbWrWjagFUfWmGwCpBOtbg9eQrduSVDV2j0cygjfa442QR5H+RheV8WW4D10VatxGTusxb19ekpvgLs/L48DierxZTqmMlny8zt/H9vk0wy1Q9XSFtpqsGbhM9tlKthByma1gsICqpUFV1ySOD9+IR8SZ+CHFHScJqmU2LmY91htpZ0OtLpm2dj83nxNXK6b0zJxa8xddPsvbsQlu+qu0DhSp/J42NEQfpnw7k4ZN6ZIx2BPp5OPQuUlgdT3tcz/ADV74AYA63ve517nhpZvubo/xM6CrHzHyGxqtquF/DF2Pbx2C0MNtX27/UN+50cz0itT0NvvqrNiFgz1X9oFisP5T3b4nP1125TenZT3ZKu1r9VFlttllJ7lRGaxu4oTxojf0HiaNNArHapJAJPczF2Yk72SfM4fXZTp6WfJ2izQ33aG9a3rnX6y1WlUms8qxitDQXqWyoP0hEheu1YfaTj2sOAOnXaM7Dpl3qKUP095wFdna37zqOi5WiDK5p03Zy6rQVPSt7D+Vj/n4mg2N9JLPxRYnqDyBviH0flH6CVLvu2jMyflTRmU1g1L/iDMA+UTBF5PvKhWr7W2ZPGr2Y1FO5sYGH7mMaUtUQs57qfmdfm6CmcX1KzbmOFkCMgWkmlbStIN3xSuPHo28ViEIeuVFZyo0QMtVpTHBhohG5EmRDR9xaUbcW4jImPQPuMWkSYxMrRETEDIxR6JlZKCm4kj+BlfJbvwl3On+2xx+0wLcNXzcXGyrfTrFipbcfy1Y/cBs/YD39tzrszEW5Gqc6Vxru89hHIYfoRuYPw5gZGfkvhdlQOjZbkkfPQtO1ch/odj9eJ6vor1d/h+T7f4Xi7DqePiVZl1S+jbg11UVA1mv0ls9Mt3bH5iB5bnW9b5gONfs104vr1VsHY9lqq2VjsdiztsGqqwN/xPJBGgTrdGFepw6aHSkqlz20VLt1b5iDkZJPJXj5Kv5vLcCSwsSq3JSu12FdrgX5LN/EO+O9m9gDr7AD2E6uSyeW2No5e5Aa1CVJpQa6SSraG9vYfmsbny2vsF8SEm/awL12LdX6t1SXLsCz027e79xo7+8r3PF5+rrsyY5733PJrK9yQMxqFsWpEGTEg3NZQ7XI+hh2BkkEcwfrFenJ++/wCsGxrOZ1ZY9WIr1DoOUHTtJ8iX9QzBQh3+047omeVI5nZ2KmTVo6J1Ofj+DTHLccHlXta5Y+/j7CQVCJpWdPNblSOPaPdjcTU9LMG0CaIzQBOWtuKHQlRymPvCHttdS6lsECc7ad8mX8mUWyoVUmRaSjES9JV6ikooydhbTBLK5s21QO2qcS8sWWyyMKsrlBWNlYYSQMbUeMFGMeKAQIkdSwiNKCGo2pONGRpxvR78fvyvWexr7/VrpVH9JabS2laxv5lIOu331r3nX3PpWP0Vj/QThuhY91rW04mKuZbmI9PpsjM1J8+qjAgIVPadtxPS9BPev0Xg6rKyqGro/Di1QKwrXWKALm7mLOzDjZ3/AG1J1WVHmtxzwef/ANmX0Su/HNmNlIVNTsvaCr6O+V2Cd87mmaFbZZUJ+4Gx9zN+Tp6rt14424ytDqlLOBS6nHND2rWKQaxru36gHuG3vmZjZGRT/vF/EJ/4lfFqj/mX3/aE1VB2d+/tU/LWtHCogXjfcDs7POvvqL07B4sVtk8OpTt8c7G9+/tOPmuNzvefS/dzcnvFhdRqtH8NwT7qflYH6EGFgzM/B0tYll1XayuCSuytgGuGK86PjxNUsLjddi1k49ZHea9uuMT4Vz7ePMxz9P26sP8AV/hPT23CBkw0oBkgZy6SC60mwDMjWvB3NvqY3WT9Jg7nTx+6daOJcRrU6/oPUChAY8Tg6btTVwss8czHLHV3Ey6eiZ+KLQHWB3YnycyHQOqDQRjNnLo2hK8jU09+bjaXbzrqaaciD1pDM0E2Nse8eqqIlJTiCXCaVqwC1dwgoZVkistFcRWaSkGKxSwiKUHoltcCtrmtckCtScLfKMq2uCWVzVtSB2pExygErG1Lyn05+01D0ZPSZvWFd1alrce9TWw151ua8eGWfhGmJqND6ulXvWttdNj1uNq6KWBH14gdtZU6YFSPZgQR+0dxynmDSEiZNUJOgCSfYDZMhl/whu7df/qApv8ArCSkjIW2BQSx0BySZnHq4Y6x0a3/AJvy1j950PxB1ZWxExPwK1d6o5BBL3kHgh2A2Ng/0M6MOC33u38/n1Em3H5fULL1b0PkpAcGx+Dd8p2F+wGyT9ppdM6/dgYVdGOKMZL7lXIz1VnyTQSSDsb7R+gJ/eCZeHqhy424TSqv5U8fKBL+pYytiuhXuC1cD7quxr78Tpx5cePUx+P5/wBVLpl42OtNuQKbxk44dOzJTv7Gdl7mHzAE87G/sZq9Oy8YLe2ba9Na1P2PWhdnvIPYnHI3o8znej03ivG7kt/D3lxUexhS1qtogHwT5/vNbGxnGTkU2L2rSVVqyPL638w/fc6eX9O866faSYNHpdZWmsEaPYux/h48QkmNuMTPHyu7tyW7PuE4edbT3ei7J3gq4UkCxSNEMPeB7i3Jlsu4QGz16TtP49XujaFqf9J8EQrA6nVdwh0w81uOxx+x8/rLwYD1Lp62BWVR3Ie4DZQt9QGHKn7iazLHP3+1+P3U0b12jD6gzmyuiQZsZvXqGsAWlsdGVVdWbvWm7wVO+Qp40TMfqm1Ykc87/aXjx3G9NCKwii3UHVwQDJqN+IsoltYWYQRzO7+H+rhwEf34nmFbkTb6dkldEGYd8LuHOzr/AIh6J/xax+omCi6nX9F6mtydj+damZ1zo5Ul6xweeJrdZTqjWObvMoWvcst3vRhGPXJAU0we1JsvVxAL64SlYz+2KE+nFNNk9GtWBWrNK0QK4TidVZ1ywK4TRuEAuiY5A248TSyuttkJVVlhXC2L3ZAA/Ein+ZQfBP6/SZtkpM04+TLHwydfSPTrLdO6ivYgLehkEUuqjkgb4P8Aach1LqByLBbdbtyAoOwoIEaQNa/Qf0E6fb7n9Z9L2/c5Wt8P0ZdbLlYlNlnkBxW1qH6jiZfxX1ps50/FBXarYSpF0Adje/7eZfj591SCuq22tBvSV2MiDfnQB1ACAN69+T9zLnNNeb/kXIuiZj0Wi30qSqb7KrF7l3xpiP8Av+vgjq/U7cq31shu5wpVeAFrQnfao9hwIGY0jLkys14iNkZTls3b21I1tr/JVUg29tjcBQJbuD5m+3a7DqQUZSVZG3ruUggg8+Ycclym/AjlsDqVy+niMbj6VzLXS1rhcdiT3emo/IwOySPpOporK9xd3tsdi9l1h3Za592Pv4A/aD42F2lHfRZFYDSqD3MxLOzeWY/UwudHq+eZ3WPg8r/RLcW5GKcSTxtxRjEEwY/dKtxFoAJ1XF7x3oFLgEEEcWp7o0xaLxr0zvXmktvu0OGrYn+Yf5Toy0xc3BJN3Z8pJW2s/S3R3/XX9508Wc105HFFZ1xLq31A6iSASD99jWj7iXVv7SssQML78QvEuImWG1+k0MEgmYZzUJ03ScllIInoHTc1Lk7W1vXgzg8DH43NHFvZGGpxcfN0ZfJrMbE/iLpHY/eg4MCxa52VNi316PnUw8nBNbHjj2nbl3m4qM+xIDdXNSxYI6yAB9OKGenGhsnbWiA3CHWwK6YumgLoBdD75n3SWOQOyUmXWSoyoxqEUeRJlwGaUvLGMpcy4VQMjHJjSklI7jxoA0UUaIFFFFEDSJkjImII7jExGMTAGLSm7kH7cybGNqXOwZuTBCJp20bB15X2+x8TOYTfCqMry6q0owg6jUu1xKslJ33w/nKyc+YRk5Cg8ThOnZxTjc17MvY3uedyenu+zTr7adX0zqfYw54nVWdtybHnU8qx8o/Wdn8L9QJ+QmVxZdH6ajHLufKr7SRAys6Pq2FsdwExDXLah+2NL+2KIOktMDuMUUzb0DcZn3mKKJlkDcyomKKVGKJjGKKWFTmUtGilxKJjRRSiNGiiiBoooojKKKKSDGRMUURIGQYxoo4DSLmKKMK6cjscMRseHX/EvvH670z0yLazuqwBlPg9rfURRTTH3ov/AMslpZWeD9Y0U2ShWvzQhbPbcUUMvAoqiydJ8P5na4MUU4Oedinl6VTkrZWP0mFl06Jiijwu8Y6AhWKKKW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5" y="1041514"/>
            <a:ext cx="2002299" cy="1332439"/>
          </a:xfrm>
          <a:prstGeom prst="rect">
            <a:avLst/>
          </a:prstGeom>
        </p:spPr>
      </p:pic>
      <p:cxnSp>
        <p:nvCxnSpPr>
          <p:cNvPr id="12" name="Přímá spojnice se šipkou 11"/>
          <p:cNvCxnSpPr>
            <a:stCxn id="7" idx="3"/>
          </p:cNvCxnSpPr>
          <p:nvPr/>
        </p:nvCxnSpPr>
        <p:spPr>
          <a:xfrm>
            <a:off x="2267744" y="1707734"/>
            <a:ext cx="2376264" cy="16492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24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88" y="1066800"/>
            <a:ext cx="5110058" cy="51100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530917" y="6386899"/>
            <a:ext cx="32175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Illustration</a:t>
            </a:r>
            <a:r>
              <a:rPr lang="cs-CZ" sz="1200" b="1" dirty="0" smtClean="0">
                <a:latin typeface="Arial" pitchFamily="34" charset="0"/>
                <a:cs typeface="Arial" pitchFamily="34" charset="0"/>
              </a:rPr>
              <a:t> by Stephan Fuchs, </a:t>
            </a:r>
            <a:r>
              <a:rPr lang="cs-CZ" sz="1200" b="1" dirty="0" err="1" smtClean="0">
                <a:latin typeface="Arial" pitchFamily="34" charset="0"/>
                <a:cs typeface="Arial" pitchFamily="34" charset="0"/>
              </a:rPr>
              <a:t>Greifswald</a:t>
            </a:r>
            <a:endParaRPr lang="cs-CZ" sz="12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en-US" sz="2000" b="1" dirty="0" err="1" smtClean="0">
                <a:cs typeface="Arial" charset="0"/>
              </a:rPr>
              <a:t>Methodological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challenges</a:t>
            </a:r>
            <a:r>
              <a:rPr lang="cs-CZ" altLang="en-US" sz="2000" b="1" dirty="0" smtClean="0">
                <a:cs typeface="Arial" charset="0"/>
              </a:rPr>
              <a:t>:</a:t>
            </a:r>
          </a:p>
          <a:p>
            <a:pPr algn="ctr"/>
            <a:r>
              <a:rPr lang="cs-CZ" altLang="en-US" sz="2000" b="1" dirty="0" err="1" smtClean="0">
                <a:cs typeface="Arial" charset="0"/>
              </a:rPr>
              <a:t>annotation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of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eukaryotic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genes</a:t>
            </a:r>
            <a:r>
              <a:rPr lang="cs-CZ" altLang="en-US" sz="2000" b="1" dirty="0" smtClean="0">
                <a:cs typeface="Arial" charset="0"/>
              </a:rPr>
              <a:t> in </a:t>
            </a:r>
            <a:r>
              <a:rPr lang="cs-CZ" altLang="en-US" sz="2000" b="1" dirty="0" err="1" smtClean="0">
                <a:cs typeface="Arial" charset="0"/>
              </a:rPr>
              <a:t>soils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is</a:t>
            </a:r>
            <a:r>
              <a:rPr lang="cs-CZ" altLang="en-US" sz="2000" b="1" dirty="0" smtClean="0">
                <a:cs typeface="Arial" charset="0"/>
              </a:rPr>
              <a:t> </a:t>
            </a:r>
            <a:r>
              <a:rPr lang="cs-CZ" altLang="en-US" sz="2000" b="1" dirty="0" err="1" smtClean="0">
                <a:cs typeface="Arial" charset="0"/>
              </a:rPr>
              <a:t>challenging</a:t>
            </a:r>
            <a:endParaRPr lang="cs-CZ" altLang="en-US" sz="2000" b="1" dirty="0" smtClean="0">
              <a:cs typeface="Arial" charset="0"/>
            </a:endParaRPr>
          </a:p>
        </p:txBody>
      </p:sp>
      <p:sp>
        <p:nvSpPr>
          <p:cNvPr id="3" name="AutoShape 2" descr="data:image/jpeg;base64,/9j/4AAQSkZJRgABAQAAAQABAAD/2wCEAAkGBxAQEA8PDRAPDw8PEA8PDw0NDw8NDQwNFBEWFhQRFBQYHCggGBolGxQUITEhJSktLi4vFx8zOD8sNygtLisBCgoKDg0OFxAQFy0kHyQsLCwsLCwsLCwsLCwsLCwsLCwsMSwsMCwuLCwsLCwsLCwrLCw0LCwtLCwwLCwsLCwsLP/AABEIALcBEwMBIgACEQEDEQH/xAAbAAABBQEBAAAAAAAAAAAAAAAEAAECAwUGB//EADsQAAICAgEDAgQEBAMGBwAAAAECAAMEESEFEjETQQYiUWEUMnGBI0KRoVKxwSQzQ2Jy8FNjc5KistH/xAAaAQADAQEBAQAAAAAAAAAAAAAAAQIDBAUG/8QALBEBAQACAQMBBwMFAQAAAAAAAAECEQMSITEEEzJRYXHR8CKhsUGBkcHxQv/aAAwDAQACEQMRAD8AtEsSVLLUnyZQQkslSGWAyas+pEyURkUIRiJKRk0K2lFkIeD2wTQ7SEm0jBBo6iKSWAX0rNGhIFjiamOsca4wVRXDqa5TQsPpSXI3kTrrlwrkkWXKs0kVpT6ci1cL7JBllaGgD1wd65oWLB3WTYixnvXKWSF5DhRtjqZ7Zq74ETOp9sXbKzlLJV5Ct4MlKXbHAkotRBEiVkS4ypoiqoiRMkTIkwSaKKNGGIplyGDgy1GlFBKmTBlKtLFMVXFoMRMjuNuTTOTIkxEyBaSRnMHslrGVNJTVREYiWajEQSqk0jER1EYGY4mrjTKomnjGONsWrjzRpEzcczRqYcbmuLeC0EuUSuuWiaLPIsJKQcxwKLIHk2BVLHwJfl3qi9zH7Ae7H2A+84rqLtfYWsJ7VJ7VDfKnGtcef1lTGa3l4Z5XS7Jy+8NYzDtG9KD4mQl7OSR+36QLKyhvsr4TfOvDH6ya54QaEXs4x2vd3J7QZE3tWeTA0ziCWMHyssuZfs02urwOp93mayOD4nC4eV2zZxOqD6zDLCw3RNKXMrpyQwidpmmosZGMTG7tREvGooE2UNxR6XplCTWVLLAY2a5TLVaDgyQaI9iO6LcpDSQMRpEyBMeMRJoMZEiTkTJJHUYiTkTAkCIgI5jRhfUZoY7TMQwyh44vGtvHeF2naEDzrYP0Ycj+8yseyHJbNMa3la+Ld3KrD+YA/wBRCQ0xul2/wq/+hf24mgtk1vlcootK+7ZA4GyACx0Nk6EEzc+ule+1u0eAPLO3sqjyT9hOR6z1Cy22it1076uTFb8uLjofnysgjyR4Vf8AF9dGaceHVe/gWtj4hcqxJYEhimOB/wDO0/6ftOX6xZ6VQQfmf39+33P/AH9ZrZGV3s19nCKD2Kf5EH2+s5HqOWbbC58eFX/Cv0il68vlHPldqEEcpJULCfS4m20g2WQVIbXTuT9DmGxoH6BiUFZphOILkrFvZaF4Ofrjc2KsjYnHAlTNPDzZhycevBOgNkFysrQlJydiZefcZnMd0yszeTzFMdrOYp0ezLbolMsBlCmWKZypW7kllYk1iNaJKQBktxGkI+pAGS3JpkZAyRkGMWiLciTIkxtw0RzGijEx6Cfq19pHcxv2OykVsQ1f8zl/A1xJV5BAB7TvQ+Ua3v358SquwI9dugWrYOuxscHete4P0h3UxWWF2P8A7q4d4UeaXP5qj9x/kRO2Y4XimUxls7Xz/a+Vzxtfj5HG9NvXdrtPI/WO/V1XQK2+dFhWxVT9z4gVVuvPBj5OT8pAYb1rzzsjiRhcLddH7rmQ/A+IKwFQrdtVUH+GQN6/yhdXxEDclS02MGVj3n5E7h+VS3Ot7/tMXo1gLPYPDkKh+tScb/QnuO/pqa2Z1OuitrbnCVoNsx/sAPcn6TS5YTLUw3fquZGzbExVbLyi2RfvspQD/iOdJRSnsSdDfn3PiZb/AOzVl8uxTmZzq2Q++FUfkor/AORdgD68n3gjdQY2V5WRWTc/cvTsDjvqUjm6z6OR5P8AKOPcwerDf8X6mW/rXBQf/Lq3z2oP9ZV7S9V/PhPlP5+iMshXxBlcLUvjgt9x7CYaps8TY+IavnVgOGX2+0z8ddcww109k1PFrhfZoRsRYe+PscRWjQGiuXvVJ016k2ENgMUg9iTRKcQO0Q2GZfVBCSpmtYkz71lzumrKMgnzJ3DYgaGEpZM8pqkDajmKG7ij6wMBlimUqZNTOVIgSQkFMkIjWAx9yG48RpbkgZXuLcWgs3ItFuMTDQQaNHYym/JrrUly3e3atSqhcO2+d68aXZ/aXx8dzymM8ks3MrrTWldY79jrpjyACoI2DsHe+AANHZGt+Iet4ILKQQBvQ5YD32PI8e853qHV2pb0663Nj9jv2p3P6Dcr2k+NjZ+p7j44nd6T0uc5f1zwvHHv3HYWbZlVvVin0smtd2VaqNmQpJ01RY7K61vtXfj6yVHTb8apr78oB99qYtafiMix1HIZToVjY9z+3icz1OzE72spsyKq1Kmiu1Qcp2IPe5ZNIqrvxsk/vCsNbvT7UuRD2H0cix7DU1KozOtet/xNhdIfJJ+89rHDHGaka702cTrotRnpqybrET0qajWFfJcAbBZSR8gBJPnRG+eYLnfFLpkXYY9LDoDMgyThmzLRVTRJG97Yb0ONFh4G4ZR1LJzAh/D20YqbGIyG5TRRyXNdoH1HPH671qZvVfhepmQqz1IiafsQ2vbosSxPcT3nYG9eAOJnriwyu9bvdN0Oo+OKq1xlxsex32i2Y9qjsIBPyIUO22AuuPrDsnKd3rzOpohuZ1GL03GULTS58ELv5nA/mPjmAdLoxaFdsSoNaqntDkrdZtgAqlufJ39NAn2mj0zDYOb8hg97DQ1/u6EP/Dr/ANT5M87mzxw3McemfPzftEb15beNiottmQdtbZwC52aqvatfoPr9TMrOyCMpvoe3/wComgLZkdVr+fvHvqcONuVuyyu23n4/qVBgeRzqY4q+X771DelZex2n3l+bhEfOvKnyP9Y+PLX6acu1GMmtTZwQDwZn0V7AIhVJIlqizMx+07HiBEczVyD3JzMyApP4gNkvvtgoOzAkbV4mXkDmbzVbExs9dGXCoKN3RExoVKYtMaRii6YemqplimUiTUzn0zEoZaIOjS4GTpSYjyG4xaGjTJkO6RLSJMNEuDR+6Ubjlo9BMmA9ey6zQuNVS4zWb1assWKK+1GG6+0++j/fz7QkvAuq4xtr+Q9tqEPU/wDhsHj9j4P6zf02XRyS0Sq8T0cpFU3V/jVQJ+Hv/wBgt9XR+Wuxm7H/APcP0g+bXkdO9P8AE0Wu1i9rtbWrWjagFUfWmGwCpBOtbg9eQrduSVDV2j0cygjfa442QR5H+RheV8WW4D10VatxGTusxb19ekpvgLs/L48DierxZTqmMlny8zt/H9vk0wy1Q9XSFtpqsGbhM9tlKthByma1gsICqpUFV1ySOD9+IR8SZ+CHFHScJqmU2LmY91htpZ0OtLpm2dj83nxNXK6b0zJxa8xddPsvbsQlu+qu0DhSp/J42NEQfpnw7k4ZN6ZIx2BPp5OPQuUlgdT3tcz/ADV74AYA63ve517nhpZvubo/xM6CrHzHyGxqtquF/DF2Pbx2C0MNtX27/UN+50cz0itT0NvvqrNiFgz1X9oFisP5T3b4nP1125TenZT3ZKu1r9VFlttllJ7lRGaxu4oTxojf0HiaNNArHapJAJPczF2Yk72SfM4fXZTp6WfJ2izQ33aG9a3rnX6y1WlUms8qxitDQXqWyoP0hEheu1YfaTj2sOAOnXaM7Dpl3qKUP095wFdna37zqOi5WiDK5p03Zy6rQVPSt7D+Vj/n4mg2N9JLPxRYnqDyBviH0flH6CVLvu2jMyflTRmU1g1L/iDMA+UTBF5PvKhWr7W2ZPGr2Y1FO5sYGH7mMaUtUQs57qfmdfm6CmcX1KzbmOFkCMgWkmlbStIN3xSuPHo28ViEIeuVFZyo0QMtVpTHBhohG5EmRDR9xaUbcW4jImPQPuMWkSYxMrRETEDIxR6JlZKCm4kj+BlfJbvwl3On+2xx+0wLcNXzcXGyrfTrFipbcfy1Y/cBs/YD39tzrszEW5Gqc6Vxru89hHIYfoRuYPw5gZGfkvhdlQOjZbkkfPQtO1ch/odj9eJ6vor1d/h+T7f4Xi7DqePiVZl1S+jbg11UVA1mv0ls9Mt3bH5iB5bnW9b5gONfs104vr1VsHY9lqq2VjsdiztsGqqwN/xPJBGgTrdGFepw6aHSkqlz20VLt1b5iDkZJPJXj5Kv5vLcCSwsSq3JSu12FdrgX5LN/EO+O9m9gDr7AD2E6uSyeW2No5e5Aa1CVJpQa6SSraG9vYfmsbny2vsF8SEm/awL12LdX6t1SXLsCz027e79xo7+8r3PF5+rrsyY5733PJrK9yQMxqFsWpEGTEg3NZQ7XI+hh2BkkEcwfrFenJ++/wCsGxrOZ1ZY9WIr1DoOUHTtJ8iX9QzBQh3+047omeVI5nZ2KmTVo6J1Ofj+DTHLccHlXta5Y+/j7CQVCJpWdPNblSOPaPdjcTU9LMG0CaIzQBOWtuKHQlRymPvCHttdS6lsECc7ad8mX8mUWyoVUmRaSjES9JV6ikooydhbTBLK5s21QO2qcS8sWWyyMKsrlBWNlYYSQMbUeMFGMeKAQIkdSwiNKCGo2pONGRpxvR78fvyvWexr7/VrpVH9JabS2laxv5lIOu331r3nX3PpWP0Vj/QThuhY91rW04mKuZbmI9PpsjM1J8+qjAgIVPadtxPS9BPev0Xg6rKyqGro/Di1QKwrXWKALm7mLOzDjZ3/AG1J1WVHmtxzwef/ANmX0Su/HNmNlIVNTsvaCr6O+V2Cd87mmaFbZZUJ+4Gx9zN+Tp6rt14424ytDqlLOBS6nHND2rWKQaxru36gHuG3vmZjZGRT/vF/EJ/4lfFqj/mX3/aE1VB2d+/tU/LWtHCogXjfcDs7POvvqL07B4sVtk8OpTt8c7G9+/tOPmuNzvefS/dzcnvFhdRqtH8NwT7qflYH6EGFgzM/B0tYll1XayuCSuytgGuGK86PjxNUsLjddi1k49ZHea9uuMT4Vz7ePMxz9P26sP8AV/hPT23CBkw0oBkgZy6SC60mwDMjWvB3NvqY3WT9Jg7nTx+6daOJcRrU6/oPUChAY8Tg6btTVwss8czHLHV3Ey6eiZ+KLQHWB3YnycyHQOqDQRjNnLo2hK8jU09+bjaXbzrqaaciD1pDM0E2Nse8eqqIlJTiCXCaVqwC1dwgoZVkistFcRWaSkGKxSwiKUHoltcCtrmtckCtScLfKMq2uCWVzVtSB2pExygErG1Lyn05+01D0ZPSZvWFd1alrce9TWw151ua8eGWfhGmJqND6ulXvWttdNj1uNq6KWBH14gdtZU6YFSPZgQR+0dxynmDSEiZNUJOgCSfYDZMhl/whu7df/qApv8ArCSkjIW2BQSx0BySZnHq4Y6x0a3/AJvy1j950PxB1ZWxExPwK1d6o5BBL3kHgh2A2Ng/0M6MOC33u38/n1Em3H5fULL1b0PkpAcGx+Dd8p2F+wGyT9ppdM6/dgYVdGOKMZL7lXIz1VnyTQSSDsb7R+gJ/eCZeHqhy424TSqv5U8fKBL+pYytiuhXuC1cD7quxr78Tpx5cePUx+P5/wBVLpl42OtNuQKbxk44dOzJTv7Gdl7mHzAE87G/sZq9Oy8YLe2ba9Na1P2PWhdnvIPYnHI3o8znej03ivG7kt/D3lxUexhS1qtogHwT5/vNbGxnGTkU2L2rSVVqyPL638w/fc6eX9O866faSYNHpdZWmsEaPYux/h48QkmNuMTPHyu7tyW7PuE4edbT3ei7J3gq4UkCxSNEMPeB7i3Jlsu4QGz16TtP49XujaFqf9J8EQrA6nVdwh0w81uOxx+x8/rLwYD1Lp62BWVR3Ie4DZQt9QGHKn7iazLHP3+1+P3U0b12jD6gzmyuiQZsZvXqGsAWlsdGVVdWbvWm7wVO+Qp40TMfqm1Ykc87/aXjx3G9NCKwii3UHVwQDJqN+IsoltYWYQRzO7+H+rhwEf34nmFbkTb6dkldEGYd8LuHOzr/AIh6J/xax+omCi6nX9F6mtydj+damZ1zo5Ul6xweeJrdZTqjWObvMoWvcst3vRhGPXJAU0we1JsvVxAL64SlYz+2KE+nFNNk9GtWBWrNK0QK4TidVZ1ywK4TRuEAuiY5A248TSyuttkJVVlhXC2L3ZAA/Ein+ZQfBP6/SZtkpM04+TLHwydfSPTrLdO6ivYgLehkEUuqjkgb4P8Aach1LqByLBbdbtyAoOwoIEaQNa/Qf0E6fb7n9Z9L2/c5Wt8P0ZdbLlYlNlnkBxW1qH6jiZfxX1ps50/FBXarYSpF0Adje/7eZfj591SCuq22tBvSV2MiDfnQB1ACAN69+T9zLnNNeb/kXIuiZj0Wi30qSqb7KrF7l3xpiP8Av+vgjq/U7cq31shu5wpVeAFrQnfao9hwIGY0jLkys14iNkZTls3b21I1tr/JVUg29tjcBQJbuD5m+3a7DqQUZSVZG3ruUggg8+Ycclym/AjlsDqVy+niMbj6VzLXS1rhcdiT3emo/IwOySPpOporK9xd3tsdi9l1h3Za592Pv4A/aD42F2lHfRZFYDSqD3MxLOzeWY/UwudHq+eZ3WPg8r/RLcW5GKcSTxtxRjEEwY/dKtxFoAJ1XF7x3oFLgEEEcWp7o0xaLxr0zvXmktvu0OGrYn+Yf5Toy0xc3BJN3Z8pJW2s/S3R3/XX9508Wc105HFFZ1xLq31A6iSASD99jWj7iXVv7SssQML78QvEuImWG1+k0MEgmYZzUJ03ScllIInoHTc1Lk7W1vXgzg8DH43NHFvZGGpxcfN0ZfJrMbE/iLpHY/eg4MCxa52VNi316PnUw8nBNbHjj2nbl3m4qM+xIDdXNSxYI6yAB9OKGenGhsnbWiA3CHWwK6YumgLoBdD75n3SWOQOyUmXWSoyoxqEUeRJlwGaUvLGMpcy4VQMjHJjSklI7jxoA0UUaIFFFFEDSJkjImII7jExGMTAGLSm7kH7cybGNqXOwZuTBCJp20bB15X2+x8TOYTfCqMry6q0owg6jUu1xKslJ33w/nKyc+YRk5Cg8ThOnZxTjc17MvY3uedyenu+zTr7adX0zqfYw54nVWdtybHnU8qx8o/Wdn8L9QJ+QmVxZdH6ajHLufKr7SRAys6Pq2FsdwExDXLah+2NL+2KIOktMDuMUUzb0DcZn3mKKJlkDcyomKKVGKJjGKKWFTmUtGilxKJjRRSiNGiiiBoooojKKKKSDGRMUURIGQYxoo4DSLmKKMK6cjscMRseHX/EvvH670z0yLazuqwBlPg9rfURRTTH3ov/AMslpZWeD9Y0U2ShWvzQhbPbcUUMvAoqiydJ8P5na4MUU4Oedinl6VTkrZWP0mFl06Jiijwu8Y6AhWKKKW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xAQEA8PDRAPDw8PEA8PDw0NDw8NDQwNFBEWFhQRFBQYHCggGBolGxQUITEhJSktLi4vFx8zOD8sNygtLisBCgoKDg0OFxAQFy0kHyQsLCwsLCwsLCwsLCwsLCwsLCwsMSwsMCwuLCwsLCwsLCwrLCw0LCwtLCwwLCwsLCwsLP/AABEIALcBEwMBIgACEQEDEQH/xAAbAAABBQEBAAAAAAAAAAAAAAAEAAECAwUGB//EADsQAAICAgEDAgQEBAMGBwAAAAECAAMEESEFEjETQQYiUWEUMnGBI0KRoVKxwSQzQ2Jy8FNjc5KistH/xAAaAQADAQEBAQAAAAAAAAAAAAAAAQIDBAUG/8QALBEBAQACAQMBBwMFAQAAAAAAAAECEQMSITEEEzJRYXHR8CKhsUGBkcHxQv/aAAwDAQACEQMRAD8AtEsSVLLUnyZQQkslSGWAyas+pEyURkUIRiJKRk0K2lFkIeD2wTQ7SEm0jBBo6iKSWAX0rNGhIFjiamOsca4wVRXDqa5TQsPpSXI3kTrrlwrkkWXKs0kVpT6ci1cL7JBllaGgD1wd65oWLB3WTYixnvXKWSF5DhRtjqZ7Zq74ETOp9sXbKzlLJV5Ct4MlKXbHAkotRBEiVkS4ypoiqoiRMkTIkwSaKKNGGIplyGDgy1GlFBKmTBlKtLFMVXFoMRMjuNuTTOTIkxEyBaSRnMHslrGVNJTVREYiWajEQSqk0jER1EYGY4mrjTKomnjGONsWrjzRpEzcczRqYcbmuLeC0EuUSuuWiaLPIsJKQcxwKLIHk2BVLHwJfl3qi9zH7Ae7H2A+84rqLtfYWsJ7VJ7VDfKnGtcef1lTGa3l4Z5XS7Jy+8NYzDtG9KD4mQl7OSR+36QLKyhvsr4TfOvDH6ya54QaEXs4x2vd3J7QZE3tWeTA0ziCWMHyssuZfs02urwOp93mayOD4nC4eV2zZxOqD6zDLCw3RNKXMrpyQwidpmmosZGMTG7tREvGooE2UNxR6XplCTWVLLAY2a5TLVaDgyQaI9iO6LcpDSQMRpEyBMeMRJoMZEiTkTJJHUYiTkTAkCIgI5jRhfUZoY7TMQwyh44vGtvHeF2naEDzrYP0Ycj+8yseyHJbNMa3la+Ld3KrD+YA/wBRCQ0xul2/wq/+hf24mgtk1vlcootK+7ZA4GyACx0Nk6EEzc+ule+1u0eAPLO3sqjyT9hOR6z1Cy22it1076uTFb8uLjofnysgjyR4Vf8AF9dGaceHVe/gWtj4hcqxJYEhimOB/wDO0/6ftOX6xZ6VQQfmf39+33P/AH9ZrZGV3s19nCKD2Kf5EH2+s5HqOWbbC58eFX/Cv0il68vlHPldqEEcpJULCfS4m20g2WQVIbXTuT9DmGxoH6BiUFZphOILkrFvZaF4Ofrjc2KsjYnHAlTNPDzZhycevBOgNkFysrQlJydiZefcZnMd0yszeTzFMdrOYp0ezLbolMsBlCmWKZypW7kllYk1iNaJKQBktxGkI+pAGS3JpkZAyRkGMWiLciTIkxtw0RzGijEx6Cfq19pHcxv2OykVsQ1f8zl/A1xJV5BAB7TvQ+Ua3v358SquwI9dugWrYOuxscHete4P0h3UxWWF2P8A7q4d4UeaXP5qj9x/kRO2Y4XimUxls7Xz/a+Vzxtfj5HG9NvXdrtPI/WO/V1XQK2+dFhWxVT9z4gVVuvPBj5OT8pAYb1rzzsjiRhcLddH7rmQ/A+IKwFQrdtVUH+GQN6/yhdXxEDclS02MGVj3n5E7h+VS3Ot7/tMXo1gLPYPDkKh+tScb/QnuO/pqa2Z1OuitrbnCVoNsx/sAPcn6TS5YTLUw3fquZGzbExVbLyi2RfvspQD/iOdJRSnsSdDfn3PiZb/AOzVl8uxTmZzq2Q++FUfkor/AORdgD68n3gjdQY2V5WRWTc/cvTsDjvqUjm6z6OR5P8AKOPcwerDf8X6mW/rXBQf/Lq3z2oP9ZV7S9V/PhPlP5+iMshXxBlcLUvjgt9x7CYaps8TY+IavnVgOGX2+0z8ddcww109k1PFrhfZoRsRYe+PscRWjQGiuXvVJ016k2ENgMUg9iTRKcQO0Q2GZfVBCSpmtYkz71lzumrKMgnzJ3DYgaGEpZM8pqkDajmKG7ij6wMBlimUqZNTOVIgSQkFMkIjWAx9yG48RpbkgZXuLcWgs3ItFuMTDQQaNHYym/JrrUly3e3atSqhcO2+d68aXZ/aXx8dzymM8ks3MrrTWldY79jrpjyACoI2DsHe+AANHZGt+Iet4ILKQQBvQ5YD32PI8e853qHV2pb0663Nj9jv2p3P6Dcr2k+NjZ+p7j44nd6T0uc5f1zwvHHv3HYWbZlVvVin0smtd2VaqNmQpJ01RY7K61vtXfj6yVHTb8apr78oB99qYtafiMix1HIZToVjY9z+3icz1OzE72spsyKq1Kmiu1Qcp2IPe5ZNIqrvxsk/vCsNbvT7UuRD2H0cix7DU1KozOtet/xNhdIfJJ+89rHDHGaka702cTrotRnpqybrET0qajWFfJcAbBZSR8gBJPnRG+eYLnfFLpkXYY9LDoDMgyThmzLRVTRJG97Yb0ONFh4G4ZR1LJzAh/D20YqbGIyG5TRRyXNdoH1HPH671qZvVfhepmQqz1IiafsQ2vbosSxPcT3nYG9eAOJnriwyu9bvdN0Oo+OKq1xlxsex32i2Y9qjsIBPyIUO22AuuPrDsnKd3rzOpohuZ1GL03GULTS58ELv5nA/mPjmAdLoxaFdsSoNaqntDkrdZtgAqlufJ39NAn2mj0zDYOb8hg97DQ1/u6EP/Dr/ANT5M87mzxw3McemfPzftEb15beNiottmQdtbZwC52aqvatfoPr9TMrOyCMpvoe3/wComgLZkdVr+fvHvqcONuVuyyu23n4/qVBgeRzqY4q+X771DelZex2n3l+bhEfOvKnyP9Y+PLX6acu1GMmtTZwQDwZn0V7AIhVJIlqizMx+07HiBEczVyD3JzMyApP4gNkvvtgoOzAkbV4mXkDmbzVbExs9dGXCoKN3RExoVKYtMaRii6YemqplimUiTUzn0zEoZaIOjS4GTpSYjyG4xaGjTJkO6RLSJMNEuDR+6Ubjlo9BMmA9ey6zQuNVS4zWb1assWKK+1GG6+0++j/fz7QkvAuq4xtr+Q9tqEPU/wDhsHj9j4P6zf02XRyS0Sq8T0cpFU3V/jVQJ+Hv/wBgt9XR+Wuxm7H/APcP0g+bXkdO9P8AE0Wu1i9rtbWrWjagFUfWmGwCpBOtbg9eQrduSVDV2j0cygjfa442QR5H+RheV8WW4D10VatxGTusxb19ekpvgLs/L48DierxZTqmMlny8zt/H9vk0wy1Q9XSFtpqsGbhM9tlKthByma1gsICqpUFV1ySOD9+IR8SZ+CHFHScJqmU2LmY91htpZ0OtLpm2dj83nxNXK6b0zJxa8xddPsvbsQlu+qu0DhSp/J42NEQfpnw7k4ZN6ZIx2BPp5OPQuUlgdT3tcz/ADV74AYA63ve517nhpZvubo/xM6CrHzHyGxqtquF/DF2Pbx2C0MNtX27/UN+50cz0itT0NvvqrNiFgz1X9oFisP5T3b4nP1125TenZT3ZKu1r9VFlttllJ7lRGaxu4oTxojf0HiaNNArHapJAJPczF2Yk72SfM4fXZTp6WfJ2izQ33aG9a3rnX6y1WlUms8qxitDQXqWyoP0hEheu1YfaTj2sOAOnXaM7Dpl3qKUP095wFdna37zqOi5WiDK5p03Zy6rQVPSt7D+Vj/n4mg2N9JLPxRYnqDyBviH0flH6CVLvu2jMyflTRmU1g1L/iDMA+UTBF5PvKhWr7W2ZPGr2Y1FO5sYGH7mMaUtUQs57qfmdfm6CmcX1KzbmOFkCMgWkmlbStIN3xSuPHo28ViEIeuVFZyo0QMtVpTHBhohG5EmRDR9xaUbcW4jImPQPuMWkSYxMrRETEDIxR6JlZKCm4kj+BlfJbvwl3On+2xx+0wLcNXzcXGyrfTrFipbcfy1Y/cBs/YD39tzrszEW5Gqc6Vxru89hHIYfoRuYPw5gZGfkvhdlQOjZbkkfPQtO1ch/odj9eJ6vor1d/h+T7f4Xi7DqePiVZl1S+jbg11UVA1mv0ls9Mt3bH5iB5bnW9b5gONfs104vr1VsHY9lqq2VjsdiztsGqqwN/xPJBGgTrdGFepw6aHSkqlz20VLt1b5iDkZJPJXj5Kv5vLcCSwsSq3JSu12FdrgX5LN/EO+O9m9gDr7AD2E6uSyeW2No5e5Aa1CVJpQa6SSraG9vYfmsbny2vsF8SEm/awL12LdX6t1SXLsCz027e79xo7+8r3PF5+rrsyY5733PJrK9yQMxqFsWpEGTEg3NZQ7XI+hh2BkkEcwfrFenJ++/wCsGxrOZ1ZY9WIr1DoOUHTtJ8iX9QzBQh3+047omeVI5nZ2KmTVo6J1Ofj+DTHLccHlXta5Y+/j7CQVCJpWdPNblSOPaPdjcTU9LMG0CaIzQBOWtuKHQlRymPvCHttdS6lsECc7ad8mX8mUWyoVUmRaSjES9JV6ikooydhbTBLK5s21QO2qcS8sWWyyMKsrlBWNlYYSQMbUeMFGMeKAQIkdSwiNKCGo2pONGRpxvR78fvyvWexr7/VrpVH9JabS2laxv5lIOu331r3nX3PpWP0Vj/QThuhY91rW04mKuZbmI9PpsjM1J8+qjAgIVPadtxPS9BPev0Xg6rKyqGro/Di1QKwrXWKALm7mLOzDjZ3/AG1J1WVHmtxzwef/ANmX0Su/HNmNlIVNTsvaCr6O+V2Cd87mmaFbZZUJ+4Gx9zN+Tp6rt14424ytDqlLOBS6nHND2rWKQaxru36gHuG3vmZjZGRT/vF/EJ/4lfFqj/mX3/aE1VB2d+/tU/LWtHCogXjfcDs7POvvqL07B4sVtk8OpTt8c7G9+/tOPmuNzvefS/dzcnvFhdRqtH8NwT7qflYH6EGFgzM/B0tYll1XayuCSuytgGuGK86PjxNUsLjddi1k49ZHea9uuMT4Vz7ePMxz9P26sP8AV/hPT23CBkw0oBkgZy6SC60mwDMjWvB3NvqY3WT9Jg7nTx+6daOJcRrU6/oPUChAY8Tg6btTVwss8czHLHV3Ey6eiZ+KLQHWB3YnycyHQOqDQRjNnLo2hK8jU09+bjaXbzrqaaciD1pDM0E2Nse8eqqIlJTiCXCaVqwC1dwgoZVkistFcRWaSkGKxSwiKUHoltcCtrmtckCtScLfKMq2uCWVzVtSB2pExygErG1Lyn05+01D0ZPSZvWFd1alrce9TWw151ua8eGWfhGmJqND6ulXvWttdNj1uNq6KWBH14gdtZU6YFSPZgQR+0dxynmDSEiZNUJOgCSfYDZMhl/whu7df/qApv8ArCSkjIW2BQSx0BySZnHq4Y6x0a3/AJvy1j950PxB1ZWxExPwK1d6o5BBL3kHgh2A2Ng/0M6MOC33u38/n1Em3H5fULL1b0PkpAcGx+Dd8p2F+wGyT9ppdM6/dgYVdGOKMZL7lXIz1VnyTQSSDsb7R+gJ/eCZeHqhy424TSqv5U8fKBL+pYytiuhXuC1cD7quxr78Tpx5cePUx+P5/wBVLpl42OtNuQKbxk44dOzJTv7Gdl7mHzAE87G/sZq9Oy8YLe2ba9Na1P2PWhdnvIPYnHI3o8znej03ivG7kt/D3lxUexhS1qtogHwT5/vNbGxnGTkU2L2rSVVqyPL638w/fc6eX9O866faSYNHpdZWmsEaPYux/h48QkmNuMTPHyu7tyW7PuE4edbT3ei7J3gq4UkCxSNEMPeB7i3Jlsu4QGz16TtP49XujaFqf9J8EQrA6nVdwh0w81uOxx+x8/rLwYD1Lp62BWVR3Ie4DZQt9QGHKn7iazLHP3+1+P3U0b12jD6gzmyuiQZsZvXqGsAWlsdGVVdWbvWm7wVO+Qp40TMfqm1Ykc87/aXjx3G9NCKwii3UHVwQDJqN+IsoltYWYQRzO7+H+rhwEf34nmFbkTb6dkldEGYd8LuHOzr/AIh6J/xax+omCi6nX9F6mtydj+damZ1zo5Ul6xweeJrdZTqjWObvMoWvcst3vRhGPXJAU0we1JsvVxAL64SlYz+2KE+nFNNk9GtWBWrNK0QK4TidVZ1ywK4TRuEAuiY5A248TSyuttkJVVlhXC2L3ZAA/Ein+ZQfBP6/SZtkpM04+TLHwydfSPTrLdO6ivYgLehkEUuqjkgb4P8Aach1LqByLBbdbtyAoOwoIEaQNa/Qf0E6fb7n9Z9L2/c5Wt8P0ZdbLlYlNlnkBxW1qH6jiZfxX1ps50/FBXarYSpF0Adje/7eZfj591SCuq22tBvSV2MiDfnQB1ACAN69+T9zLnNNeb/kXIuiZj0Wi30qSqb7KrF7l3xpiP8Av+vgjq/U7cq31shu5wpVeAFrQnfao9hwIGY0jLkys14iNkZTls3b21I1tr/JVUg29tjcBQJbuD5m+3a7DqQUZSVZG3ruUggg8+Ycclym/AjlsDqVy+niMbj6VzLXS1rhcdiT3emo/IwOySPpOporK9xd3tsdi9l1h3Za592Pv4A/aD42F2lHfRZFYDSqD3MxLOzeWY/UwudHq+eZ3WPg8r/RLcW5GKcSTxtxRjEEwY/dKtxFoAJ1XF7x3oFLgEEEcWp7o0xaLxr0zvXmktvu0OGrYn+Yf5Toy0xc3BJN3Z8pJW2s/S3R3/XX9508Wc105HFFZ1xLq31A6iSASD99jWj7iXVv7SssQML78QvEuImWG1+k0MEgmYZzUJ03ScllIInoHTc1Lk7W1vXgzg8DH43NHFvZGGpxcfN0ZfJrMbE/iLpHY/eg4MCxa52VNi316PnUw8nBNbHjj2nbl3m4qM+xIDdXNSxYI6yAB9OKGenGhsnbWiA3CHWwK6YumgLoBdD75n3SWOQOyUmXWSoyoxqEUeRJlwGaUvLGMpcy4VQMjHJjSklI7jxoA0UUaIFFFFEDSJkjImII7jExGMTAGLSm7kH7cybGNqXOwZuTBCJp20bB15X2+x8TOYTfCqMry6q0owg6jUu1xKslJ33w/nKyc+YRk5Cg8ThOnZxTjc17MvY3uedyenu+zTr7adX0zqfYw54nVWdtybHnU8qx8o/Wdn8L9QJ+QmVxZdH6ajHLufKr7SRAys6Pq2FsdwExDXLah+2NL+2KIOktMDuMUUzb0DcZn3mKKJlkDcyomKKVGKJjGKKWFTmUtGilxKJjRRSiNGiiiBoooojKKKKSDGRMUURIGQYxoo4DSLmKKMK6cjscMRseHX/EvvH670z0yLazuqwBlPg9rfURRTTH3ov/AMslpZWeD9Y0U2ShWvzQhbPbcUUMvAoqiydJ8P5na4MUU4Oedinl6VTkrZWP0mFl06Jiijwu8Y6AhWKKKWH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5" y="1041514"/>
            <a:ext cx="2002299" cy="133243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69" y="2492897"/>
            <a:ext cx="1325271" cy="1872208"/>
          </a:xfrm>
          <a:prstGeom prst="rect">
            <a:avLst/>
          </a:prstGeom>
        </p:spPr>
      </p:pic>
      <p:cxnSp>
        <p:nvCxnSpPr>
          <p:cNvPr id="12" name="Přímá spojnice se šipkou 11"/>
          <p:cNvCxnSpPr>
            <a:stCxn id="7" idx="3"/>
          </p:cNvCxnSpPr>
          <p:nvPr/>
        </p:nvCxnSpPr>
        <p:spPr>
          <a:xfrm>
            <a:off x="2267744" y="1707734"/>
            <a:ext cx="2376264" cy="16492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1591840" y="3356992"/>
            <a:ext cx="4060280" cy="576064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1143000"/>
          </a:xfrm>
        </p:spPr>
        <p:txBody>
          <a:bodyPr/>
          <a:lstStyle/>
          <a:p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methods</a:t>
            </a:r>
            <a:r>
              <a:rPr lang="cs-CZ" dirty="0" smtClean="0"/>
              <a:t> to </a:t>
            </a:r>
            <a:r>
              <a:rPr lang="cs-CZ" dirty="0" err="1" smtClean="0"/>
              <a:t>detect</a:t>
            </a:r>
            <a:r>
              <a:rPr lang="cs-CZ" dirty="0" smtClean="0"/>
              <a:t> </a:t>
            </a:r>
            <a:r>
              <a:rPr lang="cs-CZ" dirty="0" err="1" smtClean="0"/>
              <a:t>microbial</a:t>
            </a:r>
            <a:r>
              <a:rPr lang="cs-CZ" dirty="0" smtClean="0"/>
              <a:t> </a:t>
            </a:r>
            <a:r>
              <a:rPr lang="cs-CZ" dirty="0" err="1" smtClean="0"/>
              <a:t>activity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736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5219700" y="1125538"/>
            <a:ext cx="3602038" cy="509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Po přidání substrátu, značeného stabilním isotopem </a:t>
            </a:r>
            <a:r>
              <a:rPr lang="en-US" altLang="cs-CZ" sz="1800" i="1" baseline="30000"/>
              <a:t>13</a:t>
            </a:r>
            <a:r>
              <a:rPr lang="en-US" altLang="cs-CZ" sz="1800" i="1"/>
              <a:t>C</a:t>
            </a:r>
            <a:r>
              <a:rPr lang="cs-CZ" altLang="cs-CZ" sz="1800" i="1"/>
              <a:t>, se značený isotop akumuluje v biomase aktivně metabolizujících mikroorganismů. Složení „aktivního“ společenstva lze pak vyhodnotit při analýze lipidů anebo – po separaci „těžkých“ (značených) a „lehkých“ molekul DNA pomocí molekulárních metod.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i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i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i="1"/>
              <a:t>Separace nukleových kyselin mezi </a:t>
            </a:r>
            <a:r>
              <a:rPr lang="en-US" altLang="cs-CZ" sz="1600" i="1" baseline="30000"/>
              <a:t>12</a:t>
            </a:r>
            <a:r>
              <a:rPr lang="en-US" altLang="cs-CZ" sz="1600" i="1"/>
              <a:t>C a </a:t>
            </a:r>
            <a:r>
              <a:rPr lang="en-US" altLang="cs-CZ" sz="1600" i="1" baseline="30000"/>
              <a:t>13</a:t>
            </a:r>
            <a:r>
              <a:rPr lang="en-US" altLang="cs-CZ" sz="1600" i="1"/>
              <a:t>C </a:t>
            </a:r>
            <a:r>
              <a:rPr lang="cs-CZ" altLang="cs-CZ" sz="1600" i="1"/>
              <a:t>není obvykle v praxi úplně bezproblémová, protože část mikroorganizmů je značena pouze částečně. Proto mezi frakcemi s </a:t>
            </a:r>
            <a:r>
              <a:rPr lang="en-US" altLang="cs-CZ" sz="1600" i="1" baseline="30000"/>
              <a:t>12</a:t>
            </a:r>
            <a:r>
              <a:rPr lang="en-US" altLang="cs-CZ" sz="1600" i="1"/>
              <a:t>C a </a:t>
            </a:r>
            <a:r>
              <a:rPr lang="en-US" altLang="cs-CZ" sz="1600" i="1" baseline="30000"/>
              <a:t>13</a:t>
            </a:r>
            <a:r>
              <a:rPr lang="en-US" altLang="cs-CZ" sz="1600" i="1"/>
              <a:t>C</a:t>
            </a:r>
            <a:r>
              <a:rPr lang="cs-CZ" altLang="cs-CZ" sz="1600" i="1"/>
              <a:t> obvykle bývá postupný přechod</a:t>
            </a:r>
            <a:r>
              <a:rPr lang="en-US" altLang="cs-CZ" sz="1600" i="1"/>
              <a:t>.</a:t>
            </a:r>
            <a:endParaRPr lang="en-GB" altLang="cs-CZ" sz="1600" i="1"/>
          </a:p>
        </p:txBody>
      </p:sp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0" y="260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/>
              <a:t>Stable Isotope Probing (SIP)</a:t>
            </a:r>
            <a:endParaRPr lang="en-GB" altLang="cs-CZ" sz="2400" b="1"/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765175"/>
            <a:ext cx="4948238" cy="595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389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Line 19"/>
          <p:cNvSpPr>
            <a:spLocks noChangeShapeType="1"/>
          </p:cNvSpPr>
          <p:nvPr/>
        </p:nvSpPr>
        <p:spPr bwMode="auto">
          <a:xfrm>
            <a:off x="3886200" y="3886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0659" name="TextBox 38"/>
          <p:cNvSpPr txBox="1">
            <a:spLocks noChangeArrowheads="1"/>
          </p:cNvSpPr>
          <p:nvPr/>
        </p:nvSpPr>
        <p:spPr bwMode="auto">
          <a:xfrm>
            <a:off x="3276600" y="5181600"/>
            <a:ext cx="3886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Verdana" pitchFamily="34" charset="0"/>
              </a:rPr>
              <a:t>identifikace</a:t>
            </a:r>
            <a:r>
              <a:rPr lang="en-US" altLang="cs-CZ" sz="1600">
                <a:latin typeface="Verdana" pitchFamily="34" charset="0"/>
              </a:rPr>
              <a:t> </a:t>
            </a:r>
            <a:r>
              <a:rPr lang="cs-CZ" altLang="cs-CZ" sz="1600">
                <a:latin typeface="Verdana" pitchFamily="34" charset="0"/>
              </a:rPr>
              <a:t>frakcí v kterých je přítomna DNA pomocí qPCR</a:t>
            </a:r>
            <a:r>
              <a:rPr lang="cs-CZ" altLang="cs-CZ" sz="1200">
                <a:latin typeface="Verdana" pitchFamily="34" charset="0"/>
              </a:rPr>
              <a:t> </a:t>
            </a:r>
            <a:endParaRPr lang="en-US" altLang="cs-CZ" sz="1200">
              <a:latin typeface="Verdana" pitchFamily="34" charset="0"/>
            </a:endParaRPr>
          </a:p>
        </p:txBody>
      </p:sp>
      <p:sp>
        <p:nvSpPr>
          <p:cNvPr id="70660" name="Line 25"/>
          <p:cNvSpPr>
            <a:spLocks noChangeShapeType="1"/>
          </p:cNvSpPr>
          <p:nvPr/>
        </p:nvSpPr>
        <p:spPr bwMode="auto">
          <a:xfrm>
            <a:off x="1143000" y="3810000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0661" name="TextBox 42"/>
          <p:cNvSpPr>
            <a:spLocks noChangeArrowheads="1"/>
          </p:cNvSpPr>
          <p:nvPr/>
        </p:nvSpPr>
        <p:spPr bwMode="auto">
          <a:xfrm>
            <a:off x="304800" y="4038600"/>
            <a:ext cx="1371600" cy="554038"/>
          </a:xfrm>
          <a:prstGeom prst="flowChartMagneticDisk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latin typeface="Verdana" pitchFamily="34" charset="0"/>
              </a:rPr>
              <a:t>Vzorek </a:t>
            </a:r>
            <a:r>
              <a:rPr lang="en-US" altLang="cs-CZ" sz="1600">
                <a:latin typeface="Verdana" pitchFamily="34" charset="0"/>
              </a:rPr>
              <a:t>C</a:t>
            </a:r>
            <a:r>
              <a:rPr lang="cs-CZ" altLang="cs-CZ" sz="1600">
                <a:latin typeface="Verdana" pitchFamily="34" charset="0"/>
              </a:rPr>
              <a:t>O</a:t>
            </a:r>
            <a:r>
              <a:rPr lang="en-US" altLang="cs-CZ" sz="1600" baseline="-25000">
                <a:latin typeface="Verdana" pitchFamily="34" charset="0"/>
              </a:rPr>
              <a:t>2</a:t>
            </a:r>
            <a:endParaRPr lang="en-US" altLang="cs-CZ" sz="2800">
              <a:latin typeface="Verdana" pitchFamily="34" charset="0"/>
            </a:endParaRPr>
          </a:p>
        </p:txBody>
      </p:sp>
      <p:sp>
        <p:nvSpPr>
          <p:cNvPr id="70662" name="Line 25"/>
          <p:cNvSpPr>
            <a:spLocks noChangeShapeType="1"/>
          </p:cNvSpPr>
          <p:nvPr/>
        </p:nvSpPr>
        <p:spPr bwMode="auto">
          <a:xfrm flipH="1">
            <a:off x="762000" y="57150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0663" name="TextBox 51"/>
          <p:cNvSpPr txBox="1">
            <a:spLocks noChangeArrowheads="1"/>
          </p:cNvSpPr>
          <p:nvPr/>
        </p:nvSpPr>
        <p:spPr bwMode="auto">
          <a:xfrm>
            <a:off x="228600" y="6122988"/>
            <a:ext cx="1905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Podíl </a:t>
            </a:r>
            <a:r>
              <a:rPr lang="cs-CZ" altLang="cs-CZ" sz="1600" baseline="30000"/>
              <a:t>13</a:t>
            </a:r>
            <a:r>
              <a:rPr lang="cs-CZ" altLang="cs-CZ" sz="1600"/>
              <a:t>C-CO</a:t>
            </a:r>
            <a:r>
              <a:rPr lang="cs-CZ" altLang="cs-CZ" sz="1600" baseline="-25000"/>
              <a:t>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Celková respirace</a:t>
            </a:r>
            <a:endParaRPr lang="en-US" altLang="cs-CZ" sz="1600"/>
          </a:p>
        </p:txBody>
      </p:sp>
      <p:sp>
        <p:nvSpPr>
          <p:cNvPr id="70664" name="Text Box 23"/>
          <p:cNvSpPr txBox="1">
            <a:spLocks noChangeArrowheads="1"/>
          </p:cNvSpPr>
          <p:nvPr/>
        </p:nvSpPr>
        <p:spPr bwMode="auto">
          <a:xfrm>
            <a:off x="1974850" y="1828800"/>
            <a:ext cx="130175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buFontTx/>
              <a:buNone/>
            </a:pPr>
            <a:r>
              <a:rPr lang="en-US" altLang="cs-CZ" sz="1600">
                <a:latin typeface="Verdana" pitchFamily="34" charset="0"/>
              </a:rPr>
              <a:t>DNA </a:t>
            </a:r>
            <a:endParaRPr lang="cs-CZ" altLang="cs-CZ" sz="1600">
              <a:latin typeface="Verdana" pitchFamily="34" charset="0"/>
            </a:endParaRPr>
          </a:p>
          <a:p>
            <a:pPr algn="ctr">
              <a:buFontTx/>
              <a:buNone/>
            </a:pPr>
            <a:r>
              <a:rPr lang="cs-CZ" altLang="cs-CZ" sz="1600">
                <a:latin typeface="Verdana" pitchFamily="34" charset="0"/>
              </a:rPr>
              <a:t>extrakce</a:t>
            </a:r>
            <a:r>
              <a:rPr lang="en-US" altLang="cs-CZ" sz="1600">
                <a:latin typeface="Verdana" pitchFamily="34" charset="0"/>
              </a:rPr>
              <a:t> </a:t>
            </a:r>
          </a:p>
        </p:txBody>
      </p:sp>
      <p:sp>
        <p:nvSpPr>
          <p:cNvPr id="70665" name="Line 25"/>
          <p:cNvSpPr>
            <a:spLocks noChangeShapeType="1"/>
          </p:cNvSpPr>
          <p:nvPr/>
        </p:nvSpPr>
        <p:spPr bwMode="auto">
          <a:xfrm>
            <a:off x="1600200" y="2743200"/>
            <a:ext cx="3825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0666" name="Line 26"/>
          <p:cNvSpPr>
            <a:spLocks noChangeShapeType="1"/>
          </p:cNvSpPr>
          <p:nvPr/>
        </p:nvSpPr>
        <p:spPr bwMode="auto">
          <a:xfrm flipV="1">
            <a:off x="3200400" y="2813050"/>
            <a:ext cx="406400" cy="6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0667" name="Text Box 28"/>
          <p:cNvSpPr txBox="1">
            <a:spLocks noChangeArrowheads="1"/>
          </p:cNvSpPr>
          <p:nvPr/>
        </p:nvSpPr>
        <p:spPr bwMode="auto">
          <a:xfrm>
            <a:off x="4148138" y="2971800"/>
            <a:ext cx="9890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cs-CZ" altLang="cs-CZ" sz="1400" baseline="30000"/>
              <a:t>13</a:t>
            </a:r>
            <a:r>
              <a:rPr lang="cs-CZ" altLang="cs-CZ" sz="1400"/>
              <a:t>C DNA</a:t>
            </a:r>
            <a:endParaRPr lang="en-US" altLang="cs-CZ" sz="1400"/>
          </a:p>
        </p:txBody>
      </p:sp>
      <p:grpSp>
        <p:nvGrpSpPr>
          <p:cNvPr id="70668" name="Group 13"/>
          <p:cNvGrpSpPr>
            <a:grpSpLocks/>
          </p:cNvGrpSpPr>
          <p:nvPr/>
        </p:nvGrpSpPr>
        <p:grpSpPr bwMode="auto">
          <a:xfrm>
            <a:off x="3802063" y="2416175"/>
            <a:ext cx="1684337" cy="1012825"/>
            <a:chOff x="2395" y="1522"/>
            <a:chExt cx="1061" cy="638"/>
          </a:xfrm>
        </p:grpSpPr>
        <p:sp>
          <p:nvSpPr>
            <p:cNvPr id="70698" name="Text Box 27"/>
            <p:cNvSpPr txBox="1">
              <a:spLocks noChangeArrowheads="1"/>
            </p:cNvSpPr>
            <p:nvPr/>
          </p:nvSpPr>
          <p:spPr bwMode="auto">
            <a:xfrm>
              <a:off x="2613" y="1565"/>
              <a:ext cx="843" cy="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200">
                  <a:latin typeface="Verdana" pitchFamily="34" charset="0"/>
                </a:rPr>
                <a:t>neoznačená </a:t>
              </a:r>
              <a:r>
                <a:rPr lang="cs-CZ" altLang="cs-CZ" sz="1400" baseline="30000"/>
                <a:t>12</a:t>
              </a:r>
              <a:r>
                <a:rPr lang="en-US" altLang="cs-CZ" sz="1400"/>
                <a:t>C-DNA</a:t>
              </a:r>
            </a:p>
          </p:txBody>
        </p:sp>
        <p:grpSp>
          <p:nvGrpSpPr>
            <p:cNvPr id="70699" name="Group 29"/>
            <p:cNvGrpSpPr>
              <a:grpSpLocks/>
            </p:cNvGrpSpPr>
            <p:nvPr/>
          </p:nvGrpSpPr>
          <p:grpSpPr bwMode="auto">
            <a:xfrm>
              <a:off x="2395" y="1522"/>
              <a:ext cx="219" cy="638"/>
              <a:chOff x="3332" y="1522"/>
              <a:chExt cx="150" cy="340"/>
            </a:xfrm>
          </p:grpSpPr>
          <p:sp>
            <p:nvSpPr>
              <p:cNvPr id="70700" name="AutoShape 30"/>
              <p:cNvSpPr>
                <a:spLocks noChangeArrowheads="1"/>
              </p:cNvSpPr>
              <p:nvPr/>
            </p:nvSpPr>
            <p:spPr bwMode="auto">
              <a:xfrm>
                <a:off x="3336" y="1551"/>
                <a:ext cx="145" cy="27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DFDEF6"/>
                  </a:gs>
                  <a:gs pos="100000">
                    <a:srgbClr val="676772"/>
                  </a:gs>
                </a:gsLst>
                <a:lin ang="5400000" scaled="1"/>
              </a:gra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Verdana" pitchFamily="34" charset="0"/>
                </a:endParaRPr>
              </a:p>
            </p:txBody>
          </p:sp>
          <p:sp>
            <p:nvSpPr>
              <p:cNvPr id="70701" name="Line 31"/>
              <p:cNvSpPr>
                <a:spLocks noChangeShapeType="1"/>
              </p:cNvSpPr>
              <p:nvPr/>
            </p:nvSpPr>
            <p:spPr bwMode="auto">
              <a:xfrm>
                <a:off x="3409" y="1835"/>
                <a:ext cx="0" cy="27"/>
              </a:xfrm>
              <a:prstGeom prst="line">
                <a:avLst/>
              </a:prstGeom>
              <a:noFill/>
              <a:ln w="381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0702" name="Rectangle 32"/>
              <p:cNvSpPr>
                <a:spLocks noChangeArrowheads="1"/>
              </p:cNvSpPr>
              <p:nvPr/>
            </p:nvSpPr>
            <p:spPr bwMode="auto">
              <a:xfrm>
                <a:off x="3332" y="1612"/>
                <a:ext cx="150" cy="135"/>
              </a:xfrm>
              <a:prstGeom prst="rect">
                <a:avLst/>
              </a:prstGeom>
              <a:gradFill rotWithShape="1">
                <a:gsLst>
                  <a:gs pos="0">
                    <a:srgbClr val="666699"/>
                  </a:gs>
                  <a:gs pos="100000">
                    <a:srgbClr val="99330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endParaRPr lang="cs-CZ" altLang="cs-CZ" sz="1000">
                  <a:latin typeface="Verdana" pitchFamily="34" charset="0"/>
                </a:endParaRPr>
              </a:p>
            </p:txBody>
          </p:sp>
          <p:sp>
            <p:nvSpPr>
              <p:cNvPr id="70703" name="Line 33"/>
              <p:cNvSpPr>
                <a:spLocks noChangeShapeType="1"/>
              </p:cNvSpPr>
              <p:nvPr/>
            </p:nvSpPr>
            <p:spPr bwMode="auto">
              <a:xfrm>
                <a:off x="3336" y="1739"/>
                <a:ext cx="145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0704" name="Line 34"/>
              <p:cNvSpPr>
                <a:spLocks noChangeShapeType="1"/>
              </p:cNvSpPr>
              <p:nvPr/>
            </p:nvSpPr>
            <p:spPr bwMode="auto">
              <a:xfrm>
                <a:off x="3336" y="1633"/>
                <a:ext cx="145" cy="1"/>
              </a:xfrm>
              <a:prstGeom prst="line">
                <a:avLst/>
              </a:prstGeom>
              <a:noFill/>
              <a:ln w="3810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70705" name="Rectangle 35"/>
              <p:cNvSpPr>
                <a:spLocks noChangeArrowheads="1"/>
              </p:cNvSpPr>
              <p:nvPr/>
            </p:nvSpPr>
            <p:spPr bwMode="auto">
              <a:xfrm>
                <a:off x="3389" y="1522"/>
                <a:ext cx="32" cy="2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>
                  <a:latin typeface="Verdana" pitchFamily="34" charset="0"/>
                </a:endParaRPr>
              </a:p>
            </p:txBody>
          </p:sp>
        </p:grpSp>
      </p:grpSp>
      <p:sp>
        <p:nvSpPr>
          <p:cNvPr id="70669" name="Text Box 36"/>
          <p:cNvSpPr txBox="1">
            <a:spLocks noChangeArrowheads="1"/>
          </p:cNvSpPr>
          <p:nvPr/>
        </p:nvSpPr>
        <p:spPr bwMode="auto">
          <a:xfrm>
            <a:off x="3282950" y="1295400"/>
            <a:ext cx="235585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cs-CZ" altLang="cs-CZ" sz="1600">
                <a:latin typeface="Verdana" pitchFamily="34" charset="0"/>
              </a:rPr>
              <a:t>Rozdělení DNA ultracentrifugací na základě vznášivé hustoty</a:t>
            </a:r>
            <a:endParaRPr lang="en-US" altLang="cs-CZ" sz="1600">
              <a:latin typeface="Verdana" pitchFamily="34" charset="0"/>
            </a:endParaRPr>
          </a:p>
        </p:txBody>
      </p:sp>
      <p:sp>
        <p:nvSpPr>
          <p:cNvPr id="70670" name="Line 23"/>
          <p:cNvSpPr>
            <a:spLocks noChangeShapeType="1"/>
          </p:cNvSpPr>
          <p:nvPr/>
        </p:nvSpPr>
        <p:spPr bwMode="auto">
          <a:xfrm>
            <a:off x="3886200" y="3429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0671" name="Text Box 24"/>
          <p:cNvSpPr txBox="1">
            <a:spLocks noChangeArrowheads="1"/>
          </p:cNvSpPr>
          <p:nvPr/>
        </p:nvSpPr>
        <p:spPr bwMode="auto">
          <a:xfrm>
            <a:off x="2971800" y="4267200"/>
            <a:ext cx="21336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400"/>
              <a:t>vysráženi DNA ve frakcích</a:t>
            </a:r>
          </a:p>
        </p:txBody>
      </p:sp>
      <p:sp>
        <p:nvSpPr>
          <p:cNvPr id="70672" name="Line 25"/>
          <p:cNvSpPr>
            <a:spLocks noChangeShapeType="1"/>
          </p:cNvSpPr>
          <p:nvPr/>
        </p:nvSpPr>
        <p:spPr bwMode="auto">
          <a:xfrm>
            <a:off x="3962400" y="4724400"/>
            <a:ext cx="2286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pSp>
        <p:nvGrpSpPr>
          <p:cNvPr id="70673" name="Group 26"/>
          <p:cNvGrpSpPr>
            <a:grpSpLocks/>
          </p:cNvGrpSpPr>
          <p:nvPr/>
        </p:nvGrpSpPr>
        <p:grpSpPr bwMode="auto">
          <a:xfrm>
            <a:off x="3352800" y="3657600"/>
            <a:ext cx="1752600" cy="76200"/>
            <a:chOff x="2112" y="2304"/>
            <a:chExt cx="1104" cy="48"/>
          </a:xfrm>
        </p:grpSpPr>
        <p:sp>
          <p:nvSpPr>
            <p:cNvPr id="70690" name="AutoShape 27"/>
            <p:cNvSpPr>
              <a:spLocks noChangeArrowheads="1"/>
            </p:cNvSpPr>
            <p:nvPr/>
          </p:nvSpPr>
          <p:spPr bwMode="auto">
            <a:xfrm>
              <a:off x="2256" y="2304"/>
              <a:ext cx="9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0691" name="AutoShape 28"/>
            <p:cNvSpPr>
              <a:spLocks noChangeArrowheads="1"/>
            </p:cNvSpPr>
            <p:nvPr/>
          </p:nvSpPr>
          <p:spPr bwMode="auto">
            <a:xfrm>
              <a:off x="2688" y="2304"/>
              <a:ext cx="9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0692" name="AutoShape 29"/>
            <p:cNvSpPr>
              <a:spLocks noChangeArrowheads="1"/>
            </p:cNvSpPr>
            <p:nvPr/>
          </p:nvSpPr>
          <p:spPr bwMode="auto">
            <a:xfrm>
              <a:off x="2400" y="2304"/>
              <a:ext cx="9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0693" name="AutoShape 30"/>
            <p:cNvSpPr>
              <a:spLocks noChangeArrowheads="1"/>
            </p:cNvSpPr>
            <p:nvPr/>
          </p:nvSpPr>
          <p:spPr bwMode="auto">
            <a:xfrm>
              <a:off x="2112" y="2304"/>
              <a:ext cx="9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5294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0694" name="AutoShape 31"/>
            <p:cNvSpPr>
              <a:spLocks noChangeArrowheads="1"/>
            </p:cNvSpPr>
            <p:nvPr/>
          </p:nvSpPr>
          <p:spPr bwMode="auto">
            <a:xfrm>
              <a:off x="2544" y="2304"/>
              <a:ext cx="9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4901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0695" name="AutoShape 32"/>
            <p:cNvSpPr>
              <a:spLocks noChangeArrowheads="1"/>
            </p:cNvSpPr>
            <p:nvPr/>
          </p:nvSpPr>
          <p:spPr bwMode="auto">
            <a:xfrm>
              <a:off x="2832" y="2304"/>
              <a:ext cx="9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0696" name="AutoShape 33"/>
            <p:cNvSpPr>
              <a:spLocks noChangeArrowheads="1"/>
            </p:cNvSpPr>
            <p:nvPr/>
          </p:nvSpPr>
          <p:spPr bwMode="auto">
            <a:xfrm>
              <a:off x="2976" y="2304"/>
              <a:ext cx="9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70697" name="AutoShape 34"/>
            <p:cNvSpPr>
              <a:spLocks noChangeArrowheads="1"/>
            </p:cNvSpPr>
            <p:nvPr/>
          </p:nvSpPr>
          <p:spPr bwMode="auto">
            <a:xfrm>
              <a:off x="3120" y="2304"/>
              <a:ext cx="96" cy="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>
                <a:alpha val="4784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cs-CZ"/>
            </a:p>
          </p:txBody>
        </p:sp>
      </p:grpSp>
      <p:sp>
        <p:nvSpPr>
          <p:cNvPr id="70674" name="Line 35"/>
          <p:cNvSpPr>
            <a:spLocks noChangeShapeType="1"/>
          </p:cNvSpPr>
          <p:nvPr/>
        </p:nvSpPr>
        <p:spPr bwMode="auto">
          <a:xfrm>
            <a:off x="5638800" y="5867400"/>
            <a:ext cx="7620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0675" name="Text Box 36"/>
          <p:cNvSpPr txBox="1">
            <a:spLocks noChangeArrowheads="1"/>
          </p:cNvSpPr>
          <p:nvPr/>
        </p:nvSpPr>
        <p:spPr bwMode="auto">
          <a:xfrm>
            <a:off x="5791200" y="2209800"/>
            <a:ext cx="3276600" cy="94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25000"/>
              </a:spcBef>
            </a:pPr>
            <a:r>
              <a:rPr lang="en-US" altLang="cs-CZ" sz="1600">
                <a:latin typeface="Verdana" pitchFamily="34" charset="0"/>
              </a:rPr>
              <a:t> </a:t>
            </a:r>
            <a:r>
              <a:rPr lang="cs-CZ" altLang="cs-CZ" sz="1600">
                <a:latin typeface="Verdana" pitchFamily="34" charset="0"/>
              </a:rPr>
              <a:t>DGGE</a:t>
            </a:r>
          </a:p>
          <a:p>
            <a:pPr algn="ctr" eaLnBrk="1" hangingPunct="1">
              <a:spcBef>
                <a:spcPct val="25000"/>
              </a:spcBef>
            </a:pPr>
            <a:r>
              <a:rPr lang="en-US" altLang="cs-CZ" sz="1600">
                <a:latin typeface="Verdana" pitchFamily="34" charset="0"/>
              </a:rPr>
              <a:t> </a:t>
            </a:r>
            <a:r>
              <a:rPr lang="cs-CZ" altLang="cs-CZ" sz="1600">
                <a:latin typeface="Verdana" pitchFamily="34" charset="0"/>
              </a:rPr>
              <a:t>T-RFLP</a:t>
            </a:r>
          </a:p>
          <a:p>
            <a:pPr algn="ctr" eaLnBrk="1" hangingPunct="1">
              <a:spcBef>
                <a:spcPct val="25000"/>
              </a:spcBef>
            </a:pPr>
            <a:r>
              <a:rPr lang="cs-CZ" altLang="cs-CZ" sz="1600">
                <a:latin typeface="Verdana" pitchFamily="34" charset="0"/>
              </a:rPr>
              <a:t> Sekvenace</a:t>
            </a:r>
          </a:p>
        </p:txBody>
      </p:sp>
      <p:sp>
        <p:nvSpPr>
          <p:cNvPr id="70676" name="Line 37"/>
          <p:cNvSpPr>
            <a:spLocks noChangeShapeType="1"/>
          </p:cNvSpPr>
          <p:nvPr/>
        </p:nvSpPr>
        <p:spPr bwMode="auto">
          <a:xfrm flipH="1" flipV="1">
            <a:off x="7467600" y="3276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0677" name="Line 38"/>
          <p:cNvSpPr>
            <a:spLocks noChangeShapeType="1"/>
          </p:cNvSpPr>
          <p:nvPr/>
        </p:nvSpPr>
        <p:spPr bwMode="auto">
          <a:xfrm flipV="1">
            <a:off x="7451725" y="47974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0678" name="Text Box 39"/>
          <p:cNvSpPr txBox="1">
            <a:spLocks noChangeArrowheads="1"/>
          </p:cNvSpPr>
          <p:nvPr/>
        </p:nvSpPr>
        <p:spPr bwMode="auto">
          <a:xfrm>
            <a:off x="5791200" y="4114800"/>
            <a:ext cx="3200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600">
                <a:latin typeface="Verdana" pitchFamily="34" charset="0"/>
              </a:rPr>
              <a:t>vzorky obsahující </a:t>
            </a:r>
            <a:r>
              <a:rPr lang="cs-CZ" altLang="cs-CZ" sz="1600" baseline="30000">
                <a:latin typeface="Verdana" pitchFamily="34" charset="0"/>
              </a:rPr>
              <a:t>13</a:t>
            </a:r>
            <a:r>
              <a:rPr lang="cs-CZ" altLang="cs-CZ" sz="1600">
                <a:latin typeface="Verdana" pitchFamily="34" charset="0"/>
              </a:rPr>
              <a:t>C, nebo </a:t>
            </a:r>
            <a:r>
              <a:rPr lang="cs-CZ" altLang="cs-CZ" sz="1600" baseline="30000">
                <a:latin typeface="Verdana" pitchFamily="34" charset="0"/>
              </a:rPr>
              <a:t>12</a:t>
            </a:r>
            <a:r>
              <a:rPr lang="cs-CZ" altLang="cs-CZ" sz="1600">
                <a:latin typeface="Verdana" pitchFamily="34" charset="0"/>
              </a:rPr>
              <a:t>C DNA</a:t>
            </a:r>
          </a:p>
        </p:txBody>
      </p:sp>
      <p:pic>
        <p:nvPicPr>
          <p:cNvPr id="70679" name="Picture 40" descr="microcosm bott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866900"/>
            <a:ext cx="646113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80" name="Group 41"/>
          <p:cNvGrpSpPr>
            <a:grpSpLocks/>
          </p:cNvGrpSpPr>
          <p:nvPr/>
        </p:nvGrpSpPr>
        <p:grpSpPr bwMode="auto">
          <a:xfrm>
            <a:off x="152400" y="1066800"/>
            <a:ext cx="1676400" cy="2714625"/>
            <a:chOff x="96" y="672"/>
            <a:chExt cx="1056" cy="1710"/>
          </a:xfrm>
        </p:grpSpPr>
        <p:sp>
          <p:nvSpPr>
            <p:cNvPr id="70688" name="Text Box 42"/>
            <p:cNvSpPr txBox="1">
              <a:spLocks noChangeArrowheads="1"/>
            </p:cNvSpPr>
            <p:nvPr/>
          </p:nvSpPr>
          <p:spPr bwMode="auto">
            <a:xfrm>
              <a:off x="96" y="2016"/>
              <a:ext cx="105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cs-CZ" altLang="cs-CZ" sz="1600">
                  <a:latin typeface="Verdana" pitchFamily="34" charset="0"/>
                </a:rPr>
                <a:t>Mikrobiální společenstvo</a:t>
              </a:r>
            </a:p>
          </p:txBody>
        </p:sp>
        <p:sp>
          <p:nvSpPr>
            <p:cNvPr id="70689" name="Text Box 43"/>
            <p:cNvSpPr txBox="1">
              <a:spLocks noChangeArrowheads="1"/>
            </p:cNvSpPr>
            <p:nvPr/>
          </p:nvSpPr>
          <p:spPr bwMode="auto">
            <a:xfrm>
              <a:off x="96" y="672"/>
              <a:ext cx="1056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cs-CZ" sz="1600">
                  <a:latin typeface="Verdana" pitchFamily="34" charset="0"/>
                </a:rPr>
                <a:t>13C-</a:t>
              </a:r>
              <a:r>
                <a:rPr lang="cs-CZ" altLang="cs-CZ" sz="1600">
                  <a:latin typeface="Verdana" pitchFamily="34" charset="0"/>
                </a:rPr>
                <a:t>značená</a:t>
              </a:r>
              <a:r>
                <a:rPr lang="en-US" altLang="cs-CZ" sz="1600">
                  <a:latin typeface="Verdana" pitchFamily="34" charset="0"/>
                </a:rPr>
                <a:t> cel</a:t>
              </a:r>
              <a:r>
                <a:rPr lang="cs-CZ" altLang="cs-CZ" sz="1600">
                  <a:latin typeface="Verdana" pitchFamily="34" charset="0"/>
                </a:rPr>
                <a:t>ulóza</a:t>
              </a:r>
            </a:p>
          </p:txBody>
        </p:sp>
      </p:grpSp>
      <p:sp>
        <p:nvSpPr>
          <p:cNvPr id="70681" name="Line 44"/>
          <p:cNvSpPr>
            <a:spLocks noChangeShapeType="1"/>
          </p:cNvSpPr>
          <p:nvPr/>
        </p:nvSpPr>
        <p:spPr bwMode="auto">
          <a:xfrm>
            <a:off x="990600" y="1676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graphicFrame>
        <p:nvGraphicFramePr>
          <p:cNvPr id="70682" name="Object 45"/>
          <p:cNvGraphicFramePr>
            <a:graphicFrameLocks noChangeAspect="1"/>
          </p:cNvGraphicFramePr>
          <p:nvPr/>
        </p:nvGraphicFramePr>
        <p:xfrm>
          <a:off x="6691313" y="5181600"/>
          <a:ext cx="2147887" cy="1471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hart" r:id="rId5" imgW="5362687" imgH="3676746" progId="Excel.Chart.8">
                  <p:embed/>
                </p:oleObj>
              </mc:Choice>
              <mc:Fallback>
                <p:oleObj name="Chart" r:id="rId5" imgW="5362687" imgH="367674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1313" y="5181600"/>
                        <a:ext cx="2147887" cy="1471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0683" name="Picture 46" descr="P40821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0"/>
            <a:ext cx="152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4" name="Picture 47" descr="DN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590800"/>
            <a:ext cx="838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85" name="AutoShape 26"/>
          <p:cNvSpPr>
            <a:spLocks/>
          </p:cNvSpPr>
          <p:nvPr/>
        </p:nvSpPr>
        <p:spPr bwMode="auto">
          <a:xfrm rot="5400000">
            <a:off x="7750968" y="5888832"/>
            <a:ext cx="93663" cy="355600"/>
          </a:xfrm>
          <a:prstGeom prst="leftBrace">
            <a:avLst>
              <a:gd name="adj1" fmla="val 5626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70686" name="Text Box 49"/>
          <p:cNvSpPr txBox="1">
            <a:spLocks noChangeArrowheads="1"/>
          </p:cNvSpPr>
          <p:nvPr/>
        </p:nvSpPr>
        <p:spPr bwMode="auto">
          <a:xfrm>
            <a:off x="7467600" y="5791200"/>
            <a:ext cx="6858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000" baseline="30000"/>
              <a:t>13</a:t>
            </a:r>
            <a:r>
              <a:rPr lang="en-US" altLang="cs-CZ" sz="1000"/>
              <a:t>C DNA</a:t>
            </a:r>
            <a:endParaRPr lang="cs-CZ" altLang="cs-CZ" sz="1000"/>
          </a:p>
        </p:txBody>
      </p:sp>
      <p:sp>
        <p:nvSpPr>
          <p:cNvPr id="70687" name="Rectangle 51"/>
          <p:cNvSpPr>
            <a:spLocks noChangeArrowheads="1"/>
          </p:cNvSpPr>
          <p:nvPr/>
        </p:nvSpPr>
        <p:spPr bwMode="auto">
          <a:xfrm>
            <a:off x="0" y="2603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/>
              <a:t>Stable Isotope Probing (SIP)</a:t>
            </a:r>
            <a:endParaRPr lang="en-GB" altLang="cs-CZ" sz="2400" b="1"/>
          </a:p>
        </p:txBody>
      </p:sp>
    </p:spTree>
    <p:extLst>
      <p:ext uri="{BB962C8B-B14F-4D97-AF65-F5344CB8AC3E}">
        <p14:creationId xmlns:p14="http://schemas.microsoft.com/office/powerpoint/2010/main" val="10287968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Object 2"/>
          <p:cNvGraphicFramePr>
            <a:graphicFrameLocks noChangeAspect="1"/>
          </p:cNvGraphicFramePr>
          <p:nvPr/>
        </p:nvGraphicFramePr>
        <p:xfrm>
          <a:off x="762000" y="16825913"/>
          <a:ext cx="16154400" cy="789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CorelDRAW" r:id="rId3" imgW="11554631" imgH="5647463" progId="CorelDRAW.Graphic.13">
                  <p:embed/>
                </p:oleObj>
              </mc:Choice>
              <mc:Fallback>
                <p:oleObj name="CorelDRAW" r:id="rId3" imgW="11554631" imgH="5647463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16825913"/>
                        <a:ext cx="16154400" cy="789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1" name="Object 3"/>
          <p:cNvGraphicFramePr>
            <a:graphicFrameLocks noChangeAspect="1"/>
          </p:cNvGraphicFramePr>
          <p:nvPr/>
        </p:nvGraphicFramePr>
        <p:xfrm>
          <a:off x="977900" y="17041813"/>
          <a:ext cx="16154400" cy="789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CorelDRAW" r:id="rId5" imgW="11554631" imgH="5647463" progId="CorelDRAW.Graphic.13">
                  <p:embed/>
                </p:oleObj>
              </mc:Choice>
              <mc:Fallback>
                <p:oleObj name="CorelDRAW" r:id="rId5" imgW="11554631" imgH="5647463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900" y="17041813"/>
                        <a:ext cx="16154400" cy="789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2" name="Object 4"/>
          <p:cNvGraphicFramePr>
            <a:graphicFrameLocks noChangeAspect="1"/>
          </p:cNvGraphicFramePr>
          <p:nvPr/>
        </p:nvGraphicFramePr>
        <p:xfrm>
          <a:off x="1193800" y="17257713"/>
          <a:ext cx="16154400" cy="789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CorelDRAW" r:id="rId6" imgW="11554631" imgH="5647463" progId="CorelDRAW.Graphic.13">
                  <p:embed/>
                </p:oleObj>
              </mc:Choice>
              <mc:Fallback>
                <p:oleObj name="CorelDRAW" r:id="rId6" imgW="11554631" imgH="5647463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3800" y="17257713"/>
                        <a:ext cx="16154400" cy="789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3" name="Object 5"/>
          <p:cNvGraphicFramePr>
            <a:graphicFrameLocks noChangeAspect="1"/>
          </p:cNvGraphicFramePr>
          <p:nvPr/>
        </p:nvGraphicFramePr>
        <p:xfrm>
          <a:off x="1409700" y="17473613"/>
          <a:ext cx="16154400" cy="789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CorelDRAW" r:id="rId7" imgW="11554631" imgH="5647463" progId="CorelDRAW.Graphic.13">
                  <p:embed/>
                </p:oleObj>
              </mc:Choice>
              <mc:Fallback>
                <p:oleObj name="CorelDRAW" r:id="rId7" imgW="11554631" imgH="5647463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17473613"/>
                        <a:ext cx="16154400" cy="789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3734" name="Group 6"/>
          <p:cNvGrpSpPr>
            <a:grpSpLocks/>
          </p:cNvGrpSpPr>
          <p:nvPr/>
        </p:nvGrpSpPr>
        <p:grpSpPr bwMode="auto">
          <a:xfrm>
            <a:off x="381000" y="25131713"/>
            <a:ext cx="19240500" cy="7391400"/>
            <a:chOff x="144" y="10791"/>
            <a:chExt cx="12120" cy="4656"/>
          </a:xfrm>
        </p:grpSpPr>
        <p:sp>
          <p:nvSpPr>
            <p:cNvPr id="73740" name="Text Box 7"/>
            <p:cNvSpPr txBox="1">
              <a:spLocks noChangeArrowheads="1"/>
            </p:cNvSpPr>
            <p:nvPr/>
          </p:nvSpPr>
          <p:spPr bwMode="auto">
            <a:xfrm>
              <a:off x="720" y="14617"/>
              <a:ext cx="11472" cy="83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3403600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340360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3403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3403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3403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3403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3403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3403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3403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cs-CZ" sz="1600" b="1">
                  <a:ea typeface="ＭＳ Ｐゴシック" pitchFamily="34" charset="-128"/>
                </a:rPr>
                <a:t>Figure 2</a:t>
              </a:r>
              <a:r>
                <a:rPr lang="en-US" altLang="cs-CZ" sz="1600">
                  <a:ea typeface="ＭＳ Ｐゴシック" pitchFamily="34" charset="-128"/>
                </a:rPr>
                <a:t>  Distribution of fungal orders (as identified by PlutoF pipeline) based on relative abundance</a:t>
              </a:r>
              <a:r>
                <a:rPr lang="cs-CZ" altLang="cs-CZ" sz="1600">
                  <a:ea typeface="ＭＳ Ｐゴシック" pitchFamily="34" charset="-128"/>
                </a:rPr>
                <a:t>*</a:t>
              </a:r>
              <a:r>
                <a:rPr lang="en-US" altLang="cs-CZ" sz="1600">
                  <a:ea typeface="ＭＳ Ｐゴシック" pitchFamily="34" charset="-128"/>
                </a:rPr>
                <a:t> of 291 most abundant fungal OTUs </a:t>
              </a:r>
              <a:r>
                <a:rPr lang="cs-CZ" altLang="cs-CZ" sz="1600">
                  <a:ea typeface="ＭＳ Ｐゴシック" pitchFamily="34" charset="-128"/>
                </a:rPr>
                <a:t>(</a:t>
              </a:r>
              <a:r>
                <a:rPr lang="cs-CZ" altLang="cs-CZ" sz="1600" b="1">
                  <a:ea typeface="ＭＳ Ｐゴシック" pitchFamily="34" charset="-128"/>
                </a:rPr>
                <a:t>A</a:t>
              </a:r>
              <a:r>
                <a:rPr lang="cs-CZ" altLang="cs-CZ" sz="1600">
                  <a:ea typeface="ＭＳ Ｐゴシック" pitchFamily="34" charset="-128"/>
                </a:rPr>
                <a:t>) and d</a:t>
              </a:r>
              <a:r>
                <a:rPr lang="en-US" altLang="cs-CZ" sz="1600">
                  <a:ea typeface="ＭＳ Ｐゴシック" pitchFamily="34" charset="-128"/>
                </a:rPr>
                <a:t>istribution of </a:t>
              </a:r>
              <a:r>
                <a:rPr lang="cs-CZ" altLang="cs-CZ" sz="1600">
                  <a:ea typeface="ＭＳ Ｐゴシック" pitchFamily="34" charset="-128"/>
                </a:rPr>
                <a:t>bacterial phyla</a:t>
              </a:r>
              <a:r>
                <a:rPr lang="en-US" altLang="cs-CZ" sz="1600">
                  <a:ea typeface="ＭＳ Ｐゴシック" pitchFamily="34" charset="-128"/>
                </a:rPr>
                <a:t> (as identified by) based on relative abundance</a:t>
              </a:r>
              <a:r>
                <a:rPr lang="cs-CZ" altLang="cs-CZ" sz="1600">
                  <a:ea typeface="ＭＳ Ｐゴシック" pitchFamily="34" charset="-128"/>
                </a:rPr>
                <a:t>*</a:t>
              </a:r>
              <a:r>
                <a:rPr lang="en-US" altLang="cs-CZ" sz="1600">
                  <a:ea typeface="ＭＳ Ｐゴシック" pitchFamily="34" charset="-128"/>
                </a:rPr>
                <a:t> of most abundant </a:t>
              </a:r>
              <a:r>
                <a:rPr lang="cs-CZ" altLang="cs-CZ" sz="1600">
                  <a:ea typeface="ＭＳ Ｐゴシック" pitchFamily="34" charset="-128"/>
                </a:rPr>
                <a:t>bacterial</a:t>
              </a:r>
              <a:r>
                <a:rPr lang="en-US" altLang="cs-CZ" sz="1600">
                  <a:ea typeface="ＭＳ Ｐゴシック" pitchFamily="34" charset="-128"/>
                </a:rPr>
                <a:t> OTUs</a:t>
              </a:r>
              <a:r>
                <a:rPr lang="cs-CZ" altLang="cs-CZ" sz="1600">
                  <a:ea typeface="ＭＳ Ｐゴシック" pitchFamily="34" charset="-128"/>
                </a:rPr>
                <a:t> (</a:t>
              </a:r>
              <a:r>
                <a:rPr lang="cs-CZ" altLang="cs-CZ" sz="1600" b="1">
                  <a:ea typeface="ＭＳ Ｐゴシック" pitchFamily="34" charset="-128"/>
                </a:rPr>
                <a:t>B</a:t>
              </a:r>
              <a:r>
                <a:rPr lang="cs-CZ" altLang="cs-CZ" sz="1600">
                  <a:ea typeface="ＭＳ Ｐゴシック" pitchFamily="34" charset="-128"/>
                </a:rPr>
                <a:t>)</a:t>
              </a:r>
              <a:r>
                <a:rPr lang="en-US" altLang="cs-CZ" sz="1600">
                  <a:ea typeface="ＭＳ Ｐゴシック" pitchFamily="34" charset="-128"/>
                </a:rPr>
                <a:t> representative of following samples</a:t>
              </a:r>
              <a:r>
                <a:rPr lang="cs-CZ" altLang="cs-CZ" sz="1600">
                  <a:ea typeface="ＭＳ Ｐゴシック" pitchFamily="34" charset="-128"/>
                </a:rPr>
                <a:t> </a:t>
              </a:r>
              <a:r>
                <a:rPr lang="en-US" altLang="cs-CZ" sz="1600">
                  <a:ea typeface="ＭＳ Ｐゴシック" pitchFamily="34" charset="-128"/>
                </a:rPr>
                <a:t>representative of following samples: L= litter horizon, H= organic horizon, 13= 13C-labeled community, 12= non-labeled community</a:t>
              </a:r>
              <a:endParaRPr lang="cs-CZ" altLang="cs-CZ" sz="1600">
                <a:ea typeface="ＭＳ Ｐゴシック" pitchFamily="34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cs-CZ" sz="1600">
                <a:ea typeface="ＭＳ Ｐゴシック" pitchFamily="34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>
                  <a:ea typeface="ＭＳ Ｐゴシック" pitchFamily="34" charset="-128"/>
                </a:rPr>
                <a:t>*</a:t>
              </a:r>
              <a:r>
                <a:rPr lang="en-US" altLang="cs-CZ" sz="1600">
                  <a:ea typeface="ＭＳ Ｐゴシック" pitchFamily="34" charset="-128"/>
                </a:rPr>
                <a:t>Relative abundance (number of sequences in sample type normalized as parts per thousand for each OTU, total abundance then expressed as sum of normalized abundances in all samples per OTU</a:t>
              </a:r>
            </a:p>
          </p:txBody>
        </p:sp>
        <p:pic>
          <p:nvPicPr>
            <p:cNvPr id="73741" name="Picture 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" y="10791"/>
              <a:ext cx="6120" cy="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42" name="Picture 9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0845"/>
              <a:ext cx="6078" cy="3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3735" name="Text Box 10"/>
          <p:cNvSpPr txBox="1">
            <a:spLocks noChangeArrowheads="1"/>
          </p:cNvSpPr>
          <p:nvPr/>
        </p:nvSpPr>
        <p:spPr bwMode="auto">
          <a:xfrm>
            <a:off x="4427538" y="260350"/>
            <a:ext cx="44656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Příklad: Bakteriální rozkladači celulózy</a:t>
            </a:r>
            <a:endParaRPr lang="cs-CZ" altLang="cs-CZ" sz="2000">
              <a:solidFill>
                <a:srgbClr val="FFFF00"/>
              </a:solidFill>
            </a:endParaRPr>
          </a:p>
        </p:txBody>
      </p:sp>
      <p:sp>
        <p:nvSpPr>
          <p:cNvPr id="73736" name="Text Box 11"/>
          <p:cNvSpPr txBox="1">
            <a:spLocks noChangeArrowheads="1"/>
          </p:cNvSpPr>
          <p:nvPr/>
        </p:nvSpPr>
        <p:spPr bwMode="auto">
          <a:xfrm>
            <a:off x="4716463" y="1077913"/>
            <a:ext cx="3887787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/>
              <a:t>Bakterie označené </a:t>
            </a:r>
            <a:r>
              <a:rPr lang="cs-CZ" altLang="cs-CZ" sz="1600" i="1" baseline="30000"/>
              <a:t>13</a:t>
            </a:r>
            <a:r>
              <a:rPr lang="cs-CZ" altLang="cs-CZ" sz="1600" i="1"/>
              <a:t>C patří hlavně mezi  </a:t>
            </a:r>
            <a:r>
              <a:rPr lang="cs-CZ" altLang="cs-CZ" sz="1600"/>
              <a:t>Betaproteobacteria</a:t>
            </a:r>
            <a:r>
              <a:rPr lang="cs-CZ" altLang="cs-CZ" sz="1600" i="1"/>
              <a:t> a </a:t>
            </a:r>
            <a:r>
              <a:rPr lang="cs-CZ" altLang="cs-CZ" sz="1600"/>
              <a:t>Bacteroidetes</a:t>
            </a:r>
            <a:r>
              <a:rPr lang="cs-CZ" altLang="cs-CZ" sz="1600" i="1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i="1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i="1"/>
              <a:t>Rody </a:t>
            </a:r>
            <a:r>
              <a:rPr lang="cs-CZ" altLang="cs-CZ" sz="1600"/>
              <a:t>Mucilaginibacter</a:t>
            </a:r>
            <a:r>
              <a:rPr lang="cs-CZ" altLang="cs-CZ" sz="1600" i="1"/>
              <a:t> a </a:t>
            </a:r>
            <a:r>
              <a:rPr lang="cs-CZ" altLang="cs-CZ" sz="1600"/>
              <a:t>Herminiimonas</a:t>
            </a:r>
            <a:r>
              <a:rPr lang="cs-CZ" altLang="cs-CZ" sz="1600" i="1"/>
              <a:t> akumulovaly nejvíce </a:t>
            </a:r>
            <a:r>
              <a:rPr lang="cs-CZ" altLang="cs-CZ" sz="1600" i="1" baseline="30000"/>
              <a:t>13</a:t>
            </a:r>
            <a:r>
              <a:rPr lang="cs-CZ" altLang="cs-CZ" sz="1600" i="1"/>
              <a:t>C uhlíku z celulózy.</a:t>
            </a:r>
          </a:p>
        </p:txBody>
      </p:sp>
      <p:sp>
        <p:nvSpPr>
          <p:cNvPr id="73737" name="Rectangle 12"/>
          <p:cNvSpPr>
            <a:spLocks noChangeArrowheads="1"/>
          </p:cNvSpPr>
          <p:nvPr/>
        </p:nvSpPr>
        <p:spPr bwMode="auto">
          <a:xfrm>
            <a:off x="6011863" y="3357563"/>
            <a:ext cx="288925" cy="215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73738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450"/>
            <a:ext cx="3816350" cy="380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9" name="Picture 1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284538"/>
            <a:ext cx="5826125" cy="352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926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Line 2"/>
          <p:cNvSpPr>
            <a:spLocks noChangeShapeType="1"/>
          </p:cNvSpPr>
          <p:nvPr/>
        </p:nvSpPr>
        <p:spPr bwMode="auto">
          <a:xfrm flipH="1">
            <a:off x="5148263" y="908050"/>
            <a:ext cx="1295400" cy="25209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457200" y="1295400"/>
            <a:ext cx="822960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u="sng">
                <a:latin typeface="Tahoma" pitchFamily="34" charset="0"/>
              </a:rPr>
              <a:t>Výhody a nevýhody metody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>
              <a:latin typeface="Tahoma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Tahoma" pitchFamily="34" charset="0"/>
              </a:rPr>
              <a:t> rozlišuje aktivní a neaktivní mikroorganismy (biomasu)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Tahoma" pitchFamily="34" charset="0"/>
              </a:rPr>
              <a:t> umožňuje selektivně sledovat využití určitého (značeného) substrátu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- ve spojení s RT-PCR je extrémně citlivá a umožňuje detekci složení nerostoucího společenstva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cs-CZ" altLang="cs-CZ" sz="1800">
              <a:latin typeface="Tahoma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cs-CZ" altLang="cs-CZ" sz="1800">
              <a:latin typeface="Tahoma" pitchFamily="34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Tahoma" pitchFamily="34" charset="0"/>
              </a:rPr>
              <a:t> vyžaduje spojení s dalšími technikami (PCR nebo RT-PCR a DGGE, RFLP nebo FAME)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Tahoma" pitchFamily="34" charset="0"/>
              </a:rPr>
              <a:t> nutné speciální vybavení (ultracentrufuga a nejlépe také RT-PCR)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1800">
                <a:latin typeface="Tahoma" pitchFamily="34" charset="0"/>
              </a:rPr>
              <a:t> substráty značené stabilními isotopy jsou drahé (13C glukóza – 2.000 Kč/g, </a:t>
            </a:r>
            <a:r>
              <a:rPr lang="cs-CZ" altLang="cs-CZ" sz="1800" baseline="30000">
                <a:latin typeface="Tahoma" pitchFamily="34" charset="0"/>
              </a:rPr>
              <a:t>13</a:t>
            </a:r>
            <a:r>
              <a:rPr lang="cs-CZ" altLang="cs-CZ" sz="1800">
                <a:latin typeface="Tahoma" pitchFamily="34" charset="0"/>
              </a:rPr>
              <a:t>C celulóza – 36.000 Kč/g, 13C lignin – 500.000 Kč/g) a je jich k dispozici omezený počet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cs-CZ" altLang="cs-CZ" sz="1800">
              <a:latin typeface="Tahoma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latin typeface="Tahoma" pitchFamily="34" charset="0"/>
            </a:endParaRPr>
          </a:p>
        </p:txBody>
      </p:sp>
      <p:sp>
        <p:nvSpPr>
          <p:cNvPr id="74756" name="Rectangle 4"/>
          <p:cNvSpPr>
            <a:spLocks noChangeArrowheads="1"/>
          </p:cNvSpPr>
          <p:nvPr/>
        </p:nvSpPr>
        <p:spPr bwMode="auto">
          <a:xfrm>
            <a:off x="1116013" y="260350"/>
            <a:ext cx="678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2400" b="1"/>
              <a:t>Stable Isotope Probing (SIP)</a:t>
            </a:r>
            <a:endParaRPr lang="en-GB" altLang="cs-CZ" sz="2400" b="1"/>
          </a:p>
        </p:txBody>
      </p:sp>
    </p:spTree>
    <p:extLst>
      <p:ext uri="{BB962C8B-B14F-4D97-AF65-F5344CB8AC3E}">
        <p14:creationId xmlns:p14="http://schemas.microsoft.com/office/powerpoint/2010/main" val="25150904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ChangeArrowheads="1"/>
          </p:cNvSpPr>
          <p:nvPr/>
        </p:nvSpPr>
        <p:spPr bwMode="auto">
          <a:xfrm>
            <a:off x="0" y="2889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>
                <a:cs typeface="Arial" pitchFamily="34" charset="0"/>
              </a:rPr>
              <a:t>Exploring ecosystem functioning</a:t>
            </a: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686800" cy="558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cs-CZ" altLang="cs-CZ" sz="1800" b="1" dirty="0" err="1"/>
              <a:t>Stable</a:t>
            </a:r>
            <a:r>
              <a:rPr lang="cs-CZ" altLang="cs-CZ" sz="1800" b="1" dirty="0"/>
              <a:t> isotope </a:t>
            </a:r>
            <a:r>
              <a:rPr lang="cs-CZ" altLang="cs-CZ" sz="1800" b="1" dirty="0" err="1"/>
              <a:t>probing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indication</a:t>
            </a:r>
            <a:r>
              <a:rPr lang="cs-CZ" altLang="cs-CZ" sz="1800" dirty="0"/>
              <a:t> of </a:t>
            </a:r>
            <a:r>
              <a:rPr lang="cs-CZ" altLang="cs-CZ" sz="1800" dirty="0" err="1"/>
              <a:t>microorganisms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involved</a:t>
            </a:r>
            <a:r>
              <a:rPr lang="cs-CZ" altLang="cs-CZ" sz="1800" dirty="0"/>
              <a:t> in </a:t>
            </a:r>
            <a:r>
              <a:rPr lang="cs-CZ" altLang="cs-CZ" sz="1800" dirty="0" err="1"/>
              <a:t>certain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processes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containing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incorporation</a:t>
            </a:r>
            <a:r>
              <a:rPr lang="cs-CZ" altLang="cs-CZ" sz="1800" dirty="0"/>
              <a:t> of C (</a:t>
            </a:r>
            <a:r>
              <a:rPr lang="cs-CZ" altLang="cs-CZ" sz="1800" dirty="0" err="1"/>
              <a:t>stable</a:t>
            </a:r>
            <a:r>
              <a:rPr lang="cs-CZ" altLang="cs-CZ" sz="1800" dirty="0"/>
              <a:t> isotope 13C)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N (</a:t>
            </a:r>
            <a:r>
              <a:rPr lang="cs-CZ" altLang="cs-CZ" sz="1800" dirty="0" err="1"/>
              <a:t>stable</a:t>
            </a:r>
            <a:r>
              <a:rPr lang="cs-CZ" altLang="cs-CZ" sz="1800" dirty="0"/>
              <a:t> isotope </a:t>
            </a:r>
            <a:r>
              <a:rPr lang="cs-CZ" altLang="cs-CZ" sz="1800" dirty="0" err="1" smtClean="0"/>
              <a:t>15N</a:t>
            </a:r>
            <a:r>
              <a:rPr lang="cs-CZ" altLang="cs-CZ" sz="1800" dirty="0"/>
              <a:t>), </a:t>
            </a:r>
            <a:r>
              <a:rPr lang="cs-CZ" altLang="cs-CZ" sz="1800" dirty="0" err="1"/>
              <a:t>need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labelled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substrate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Microorganisms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building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biomass</a:t>
            </a:r>
            <a:r>
              <a:rPr lang="cs-CZ" altLang="cs-CZ" sz="1800" dirty="0"/>
              <a:t> on </a:t>
            </a:r>
            <a:r>
              <a:rPr lang="cs-CZ" altLang="cs-CZ" sz="1800" dirty="0" err="1"/>
              <a:t>incorporated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substrate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get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their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biomolecules</a:t>
            </a:r>
            <a:r>
              <a:rPr lang="cs-CZ" altLang="cs-CZ" sz="1800" dirty="0"/>
              <a:t> (PLFA, DNA, RNA) </a:t>
            </a:r>
            <a:r>
              <a:rPr lang="cs-CZ" altLang="cs-CZ" sz="1800" dirty="0" err="1"/>
              <a:t>labelled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There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danger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cheating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comensalism</a:t>
            </a:r>
            <a:r>
              <a:rPr lang="cs-CZ" altLang="cs-CZ" sz="1800" dirty="0"/>
              <a:t>) and </a:t>
            </a:r>
            <a:r>
              <a:rPr lang="cs-CZ" altLang="cs-CZ" sz="1800" dirty="0" err="1"/>
              <a:t>cross-feeding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predation</a:t>
            </a:r>
            <a:r>
              <a:rPr lang="cs-CZ" altLang="cs-CZ" sz="1800" dirty="0"/>
              <a:t> on </a:t>
            </a:r>
            <a:r>
              <a:rPr lang="cs-CZ" altLang="cs-CZ" sz="1800" dirty="0" err="1"/>
              <a:t>microorganisms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accummulating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labelled</a:t>
            </a:r>
            <a:r>
              <a:rPr lang="cs-CZ" altLang="cs-CZ" sz="1800" dirty="0"/>
              <a:t> isotope). </a:t>
            </a:r>
            <a:r>
              <a:rPr lang="cs-CZ" altLang="cs-CZ" sz="1800" dirty="0" err="1"/>
              <a:t>Leads</a:t>
            </a:r>
            <a:r>
              <a:rPr lang="cs-CZ" altLang="cs-CZ" sz="1800" dirty="0"/>
              <a:t> to „label </a:t>
            </a:r>
            <a:r>
              <a:rPr lang="cs-CZ" altLang="cs-CZ" sz="1800" dirty="0" err="1"/>
              <a:t>dillution</a:t>
            </a:r>
            <a:r>
              <a:rPr lang="cs-CZ" altLang="cs-CZ" sz="1800" dirty="0"/>
              <a:t>“ </a:t>
            </a:r>
            <a:r>
              <a:rPr lang="cs-CZ" altLang="cs-CZ" sz="1800" dirty="0" err="1"/>
              <a:t>over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time</a:t>
            </a:r>
            <a:r>
              <a:rPr lang="cs-CZ" altLang="cs-CZ" sz="1800" dirty="0"/>
              <a:t>.</a:t>
            </a:r>
          </a:p>
          <a:p>
            <a:pPr eaLnBrk="0" hangingPunct="0"/>
            <a:endParaRPr lang="cs-CZ" altLang="cs-CZ" sz="1800" dirty="0"/>
          </a:p>
          <a:p>
            <a:pPr eaLnBrk="0" hangingPunct="0"/>
            <a:r>
              <a:rPr lang="cs-CZ" altLang="cs-CZ" sz="1800" b="1" dirty="0" err="1"/>
              <a:t>Metaproteomics</a:t>
            </a:r>
            <a:r>
              <a:rPr lang="cs-CZ" altLang="cs-CZ" sz="1800" b="1" dirty="0"/>
              <a:t> </a:t>
            </a:r>
            <a:r>
              <a:rPr lang="cs-CZ" altLang="cs-CZ" sz="1800" dirty="0"/>
              <a:t>– </a:t>
            </a:r>
            <a:r>
              <a:rPr lang="cs-CZ" altLang="cs-CZ" sz="1800" dirty="0" err="1"/>
              <a:t>isolation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total</a:t>
            </a:r>
            <a:r>
              <a:rPr lang="cs-CZ" altLang="cs-CZ" sz="1800" dirty="0"/>
              <a:t> protein and „</a:t>
            </a:r>
            <a:r>
              <a:rPr lang="cs-CZ" altLang="cs-CZ" sz="1800" dirty="0" err="1"/>
              <a:t>sequencing</a:t>
            </a:r>
            <a:r>
              <a:rPr lang="cs-CZ" altLang="cs-CZ" sz="1800" dirty="0"/>
              <a:t>“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peptides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Peptides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identified</a:t>
            </a:r>
            <a:r>
              <a:rPr lang="cs-CZ" altLang="cs-CZ" sz="1800" dirty="0"/>
              <a:t>, but </a:t>
            </a:r>
            <a:r>
              <a:rPr lang="cs-CZ" altLang="cs-CZ" sz="1800" dirty="0" err="1"/>
              <a:t>carry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less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information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nucleic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acids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degenerated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code</a:t>
            </a:r>
            <a:r>
              <a:rPr lang="cs-CZ" altLang="cs-CZ" sz="1800" dirty="0"/>
              <a:t>). </a:t>
            </a:r>
            <a:r>
              <a:rPr lang="cs-CZ" altLang="cs-CZ" sz="1800" dirty="0" err="1"/>
              <a:t>Difficulty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with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sequence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assignment</a:t>
            </a:r>
            <a:r>
              <a:rPr lang="cs-CZ" altLang="cs-CZ" sz="1800" dirty="0"/>
              <a:t> + </a:t>
            </a:r>
            <a:r>
              <a:rPr lang="cs-CZ" altLang="cs-CZ" sz="1800" dirty="0" err="1"/>
              <a:t>different</a:t>
            </a:r>
            <a:r>
              <a:rPr lang="cs-CZ" altLang="cs-CZ" sz="1800" dirty="0"/>
              <a:t> stability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proteins</a:t>
            </a:r>
            <a:r>
              <a:rPr lang="cs-CZ" altLang="cs-CZ" sz="1800" dirty="0"/>
              <a:t> in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environment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over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time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Can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extremely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powerfull</a:t>
            </a:r>
            <a:r>
              <a:rPr lang="cs-CZ" altLang="cs-CZ" sz="1800" dirty="0"/>
              <a:t> in </a:t>
            </a:r>
            <a:r>
              <a:rPr lang="cs-CZ" altLang="cs-CZ" sz="1800" dirty="0" err="1"/>
              <a:t>combination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with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metatranscriptomics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metagenomics</a:t>
            </a:r>
            <a:r>
              <a:rPr lang="cs-CZ" altLang="cs-CZ" sz="1800" dirty="0"/>
              <a:t> but </a:t>
            </a:r>
            <a:r>
              <a:rPr lang="cs-CZ" altLang="cs-CZ" sz="1800" dirty="0" err="1"/>
              <a:t>difficult</a:t>
            </a:r>
            <a:r>
              <a:rPr lang="cs-CZ" altLang="cs-CZ" sz="1800" dirty="0"/>
              <a:t> to </a:t>
            </a:r>
            <a:r>
              <a:rPr lang="cs-CZ" altLang="cs-CZ" sz="1800" dirty="0" err="1"/>
              <a:t>be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used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alone</a:t>
            </a:r>
            <a:r>
              <a:rPr lang="cs-CZ" altLang="cs-CZ" sz="1800" dirty="0"/>
              <a:t>.</a:t>
            </a:r>
          </a:p>
          <a:p>
            <a:pPr eaLnBrk="0" hangingPunct="0"/>
            <a:endParaRPr lang="cs-CZ" altLang="cs-CZ" sz="1800" dirty="0"/>
          </a:p>
          <a:p>
            <a:pPr eaLnBrk="0" hangingPunct="0"/>
            <a:r>
              <a:rPr lang="cs-CZ" altLang="cs-CZ" sz="1800" b="1" dirty="0" err="1"/>
              <a:t>Microarray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technologies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hybridization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DNA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RNA </a:t>
            </a:r>
            <a:r>
              <a:rPr lang="cs-CZ" altLang="cs-CZ" sz="1800" dirty="0" err="1"/>
              <a:t>with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chips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avoid</a:t>
            </a:r>
            <a:r>
              <a:rPr lang="cs-CZ" altLang="cs-CZ" sz="1800" dirty="0"/>
              <a:t> reverse </a:t>
            </a:r>
            <a:r>
              <a:rPr lang="cs-CZ" altLang="cs-CZ" sz="1800" dirty="0" err="1"/>
              <a:t>transcription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bias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PCR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bias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High</a:t>
            </a:r>
            <a:r>
              <a:rPr lang="cs-CZ" altLang="cs-CZ" sz="1800" dirty="0"/>
              <a:t> </a:t>
            </a:r>
            <a:r>
              <a:rPr lang="cs-CZ" altLang="cs-CZ" sz="1800" dirty="0" err="1"/>
              <a:t>resolution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across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levels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expression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However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microarrays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only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cover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genes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used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for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their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desing</a:t>
            </a:r>
            <a:r>
              <a:rPr lang="cs-CZ" altLang="cs-CZ" sz="1800" dirty="0"/>
              <a:t>. </a:t>
            </a:r>
            <a:r>
              <a:rPr lang="cs-CZ" altLang="cs-CZ" sz="1800" dirty="0" err="1"/>
              <a:t>Excellent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for</a:t>
            </a:r>
            <a:r>
              <a:rPr lang="cs-CZ" altLang="cs-CZ" sz="1800" dirty="0"/>
              <a:t> study </a:t>
            </a:r>
            <a:r>
              <a:rPr lang="cs-CZ" altLang="cs-CZ" sz="1800" dirty="0" err="1"/>
              <a:t>of</a:t>
            </a:r>
            <a:r>
              <a:rPr lang="cs-CZ" altLang="cs-CZ" sz="1800" dirty="0"/>
              <a:t> </a:t>
            </a:r>
            <a:r>
              <a:rPr lang="cs-CZ" altLang="cs-CZ" sz="1800" dirty="0" err="1"/>
              <a:t>individual</a:t>
            </a:r>
            <a:r>
              <a:rPr lang="cs-CZ" altLang="cs-CZ" sz="1800" dirty="0"/>
              <a:t> taxa in </a:t>
            </a:r>
            <a:r>
              <a:rPr lang="cs-CZ" altLang="cs-CZ" sz="1800" dirty="0" err="1"/>
              <a:t>the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environment</a:t>
            </a:r>
            <a:r>
              <a:rPr lang="cs-CZ" altLang="cs-CZ" sz="1800" dirty="0"/>
              <a:t> </a:t>
            </a:r>
            <a:r>
              <a:rPr lang="cs-CZ" altLang="cs-CZ" sz="1800" dirty="0" err="1"/>
              <a:t>where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sequenced</a:t>
            </a:r>
            <a:r>
              <a:rPr lang="cs-CZ" altLang="cs-CZ" sz="1800" dirty="0"/>
              <a:t> </a:t>
            </a:r>
            <a:r>
              <a:rPr lang="cs-CZ" altLang="cs-CZ" sz="1800" dirty="0" err="1"/>
              <a:t>genomes</a:t>
            </a:r>
            <a:r>
              <a:rPr lang="cs-CZ" altLang="cs-CZ" sz="1800" dirty="0"/>
              <a:t> are </a:t>
            </a:r>
            <a:r>
              <a:rPr lang="cs-CZ" altLang="cs-CZ" sz="1800" dirty="0" err="1"/>
              <a:t>available</a:t>
            </a:r>
            <a:r>
              <a:rPr lang="cs-CZ" altLang="cs-CZ" sz="1800" dirty="0"/>
              <a:t>.</a:t>
            </a:r>
          </a:p>
          <a:p>
            <a:pPr eaLnBrk="0" hangingPunct="0"/>
            <a:endParaRPr lang="cs-CZ" altLang="cs-CZ" sz="1800" dirty="0"/>
          </a:p>
          <a:p>
            <a:pPr eaLnBrk="0" hangingPunct="0"/>
            <a:r>
              <a:rPr lang="cs-CZ" altLang="cs-CZ" sz="1800" b="1" dirty="0" err="1"/>
              <a:t>Isolation</a:t>
            </a:r>
            <a:r>
              <a:rPr lang="cs-CZ" altLang="cs-CZ" sz="1800" b="1" dirty="0"/>
              <a:t> and </a:t>
            </a:r>
            <a:r>
              <a:rPr lang="cs-CZ" altLang="cs-CZ" sz="1800" b="1" dirty="0" err="1"/>
              <a:t>analysis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of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microbial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strains</a:t>
            </a:r>
            <a:r>
              <a:rPr lang="cs-CZ" altLang="cs-CZ" sz="1800" dirty="0"/>
              <a:t> – </a:t>
            </a:r>
            <a:r>
              <a:rPr lang="cs-CZ" altLang="cs-CZ" sz="1800" dirty="0" err="1"/>
              <a:t>challenging</a:t>
            </a:r>
            <a:r>
              <a:rPr lang="cs-CZ" altLang="cs-CZ" sz="1800" dirty="0"/>
              <a:t> but </a:t>
            </a:r>
            <a:r>
              <a:rPr lang="cs-CZ" altLang="cs-CZ" sz="1800" dirty="0" err="1"/>
              <a:t>can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be</a:t>
            </a:r>
            <a:r>
              <a:rPr lang="cs-CZ" altLang="cs-CZ" sz="1800" dirty="0"/>
              <a:t> very </a:t>
            </a:r>
            <a:r>
              <a:rPr lang="cs-CZ" altLang="cs-CZ" sz="1800" dirty="0" err="1"/>
              <a:t>useful</a:t>
            </a:r>
            <a:r>
              <a:rPr lang="cs-CZ" altLang="cs-CZ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0688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94" y="663079"/>
            <a:ext cx="3216946" cy="5626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512" y="228600"/>
            <a:ext cx="8784976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 smtClean="0"/>
              <a:t>Isolation</a:t>
            </a:r>
            <a:r>
              <a:rPr lang="cs-CZ" altLang="cs-CZ" sz="2000" b="1" dirty="0" smtClean="0"/>
              <a:t> and </a:t>
            </a:r>
            <a:r>
              <a:rPr lang="cs-CZ" altLang="cs-CZ" sz="2000" b="1" dirty="0" err="1" smtClean="0"/>
              <a:t>characterization</a:t>
            </a:r>
            <a:r>
              <a:rPr lang="cs-CZ" altLang="cs-CZ" sz="2000" b="1" dirty="0" smtClean="0"/>
              <a:t> of </a:t>
            </a:r>
            <a:r>
              <a:rPr lang="cs-CZ" altLang="cs-CZ" sz="2000" b="1" dirty="0" err="1" smtClean="0"/>
              <a:t>bacterial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strains</a:t>
            </a:r>
            <a:r>
              <a:rPr lang="cs-CZ" altLang="cs-CZ" sz="2000" b="1" dirty="0" smtClean="0"/>
              <a:t>: enzyme </a:t>
            </a:r>
            <a:r>
              <a:rPr lang="cs-CZ" altLang="cs-CZ" sz="2000" b="1" dirty="0" err="1" smtClean="0"/>
              <a:t>activity</a:t>
            </a:r>
            <a:endParaRPr lang="cs-CZ" altLang="cs-CZ" sz="2000" b="1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07504" y="6525344"/>
            <a:ext cx="89289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200" b="1" i="1" dirty="0" err="1" smtClean="0">
                <a:solidFill>
                  <a:srgbClr val="FF0000"/>
                </a:solidFill>
              </a:rPr>
              <a:t>SEE</a:t>
            </a:r>
            <a:r>
              <a:rPr lang="cs-CZ" altLang="en-US" sz="1200" b="1" i="1" dirty="0" smtClean="0">
                <a:solidFill>
                  <a:srgbClr val="FF0000"/>
                </a:solidFill>
              </a:rPr>
              <a:t> MORE IN THE </a:t>
            </a:r>
            <a:r>
              <a:rPr lang="cs-CZ" altLang="en-US" sz="1200" b="1" i="1" dirty="0" err="1" smtClean="0">
                <a:solidFill>
                  <a:srgbClr val="FF0000"/>
                </a:solidFill>
              </a:rPr>
              <a:t>LECTURE</a:t>
            </a:r>
            <a:r>
              <a:rPr lang="cs-CZ" altLang="en-US" sz="1200" b="1" i="1" dirty="0" smtClean="0">
                <a:solidFill>
                  <a:srgbClr val="FF0000"/>
                </a:solidFill>
              </a:rPr>
              <a:t> OF SALVADOR LLADÓ ON </a:t>
            </a:r>
            <a:r>
              <a:rPr lang="cs-CZ" altLang="en-US" sz="1200" b="1" i="1" dirty="0" err="1" smtClean="0">
                <a:solidFill>
                  <a:srgbClr val="FF0000"/>
                </a:solidFill>
              </a:rPr>
              <a:t>WEDNESDAY</a:t>
            </a:r>
            <a:r>
              <a:rPr lang="cs-CZ" altLang="en-US" sz="1200" b="1" i="1" dirty="0" smtClean="0">
                <a:solidFill>
                  <a:srgbClr val="FF0000"/>
                </a:solidFill>
              </a:rPr>
              <a:t>                      </a:t>
            </a:r>
            <a:r>
              <a:rPr lang="cs-CZ" altLang="en-US" sz="1200" b="1" i="1" dirty="0" smtClean="0"/>
              <a:t>Lladó et al. </a:t>
            </a:r>
            <a:r>
              <a:rPr lang="cs-CZ" altLang="en-US" sz="1200" b="1" i="1" dirty="0" err="1" smtClean="0"/>
              <a:t>Biol</a:t>
            </a:r>
            <a:r>
              <a:rPr lang="cs-CZ" altLang="en-US" sz="1200" b="1" i="1" dirty="0" smtClean="0"/>
              <a:t>. </a:t>
            </a:r>
            <a:r>
              <a:rPr lang="cs-CZ" altLang="en-US" sz="1200" b="1" i="1" dirty="0" err="1" smtClean="0"/>
              <a:t>Fertil</a:t>
            </a:r>
            <a:r>
              <a:rPr lang="cs-CZ" altLang="en-US" sz="1200" b="1" i="1" dirty="0" smtClean="0"/>
              <a:t>. </a:t>
            </a:r>
            <a:r>
              <a:rPr lang="cs-CZ" altLang="en-US" sz="1200" b="1" i="1" dirty="0" err="1" smtClean="0"/>
              <a:t>Soils</a:t>
            </a:r>
            <a:r>
              <a:rPr lang="cs-CZ" altLang="en-US" sz="1200" b="1" i="1" dirty="0" smtClean="0"/>
              <a:t> in </a:t>
            </a:r>
            <a:r>
              <a:rPr lang="cs-CZ" altLang="en-US" sz="1200" b="1" i="1" dirty="0" err="1" smtClean="0"/>
              <a:t>press</a:t>
            </a:r>
            <a:endParaRPr lang="cs-CZ" altLang="en-US" sz="1200" b="1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90" y="673369"/>
            <a:ext cx="5354506" cy="5716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5727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298751" y="5877272"/>
            <a:ext cx="86347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en-US" sz="1600" i="1" dirty="0" smtClean="0"/>
              <a:t>Most </a:t>
            </a:r>
            <a:r>
              <a:rPr lang="cs-CZ" altLang="en-US" sz="1600" i="1" dirty="0" err="1" smtClean="0"/>
              <a:t>versatile</a:t>
            </a:r>
            <a:r>
              <a:rPr lang="cs-CZ" altLang="en-US" sz="1600" i="1" dirty="0" smtClean="0"/>
              <a:t> taxa </a:t>
            </a:r>
            <a:r>
              <a:rPr lang="cs-CZ" altLang="en-US" sz="1600" i="1" dirty="0" err="1" smtClean="0"/>
              <a:t>belong</a:t>
            </a:r>
            <a:r>
              <a:rPr lang="cs-CZ" altLang="en-US" sz="1600" i="1" dirty="0" smtClean="0"/>
              <a:t> to Proteobacteria. </a:t>
            </a:r>
          </a:p>
          <a:p>
            <a:pPr algn="ctr"/>
            <a:r>
              <a:rPr lang="cs-CZ" altLang="en-US" sz="1600" i="1" dirty="0" smtClean="0"/>
              <a:t>Acidobacteria and Bacteroidetes </a:t>
            </a:r>
            <a:r>
              <a:rPr lang="cs-CZ" altLang="en-US" sz="1600" i="1" dirty="0" err="1" smtClean="0"/>
              <a:t>can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grow</a:t>
            </a:r>
            <a:r>
              <a:rPr lang="cs-CZ" altLang="en-US" sz="1600" i="1" dirty="0" smtClean="0"/>
              <a:t> on </a:t>
            </a:r>
            <a:r>
              <a:rPr lang="cs-CZ" altLang="en-US" sz="1600" i="1" dirty="0" err="1" smtClean="0"/>
              <a:t>multiple</a:t>
            </a:r>
            <a:r>
              <a:rPr lang="cs-CZ" altLang="en-US" sz="1600" i="1" dirty="0" smtClean="0"/>
              <a:t> mono- and </a:t>
            </a:r>
            <a:r>
              <a:rPr lang="cs-CZ" altLang="en-US" sz="1600" i="1" dirty="0" err="1" smtClean="0"/>
              <a:t>oligosaccharides</a:t>
            </a:r>
            <a:r>
              <a:rPr lang="cs-CZ" altLang="en-US" sz="1600" i="1" dirty="0" smtClean="0"/>
              <a:t>.</a:t>
            </a:r>
            <a:endParaRPr lang="cs-CZ" altLang="en-US" sz="1600" i="1" dirty="0"/>
          </a:p>
        </p:txBody>
      </p:sp>
      <p:pic>
        <p:nvPicPr>
          <p:cNvPr id="22118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3" y="692697"/>
            <a:ext cx="8881784" cy="504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107504" y="6525344"/>
            <a:ext cx="89289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200" b="1" i="1" dirty="0" err="1" smtClean="0">
                <a:solidFill>
                  <a:srgbClr val="FF0000"/>
                </a:solidFill>
              </a:rPr>
              <a:t>SEE</a:t>
            </a:r>
            <a:r>
              <a:rPr lang="cs-CZ" altLang="en-US" sz="1200" b="1" i="1" dirty="0" smtClean="0">
                <a:solidFill>
                  <a:srgbClr val="FF0000"/>
                </a:solidFill>
              </a:rPr>
              <a:t> MORE IN THE </a:t>
            </a:r>
            <a:r>
              <a:rPr lang="cs-CZ" altLang="en-US" sz="1200" b="1" i="1" dirty="0" err="1" smtClean="0">
                <a:solidFill>
                  <a:srgbClr val="FF0000"/>
                </a:solidFill>
              </a:rPr>
              <a:t>LECTURE</a:t>
            </a:r>
            <a:r>
              <a:rPr lang="cs-CZ" altLang="en-US" sz="1200" b="1" i="1" dirty="0" smtClean="0">
                <a:solidFill>
                  <a:srgbClr val="FF0000"/>
                </a:solidFill>
              </a:rPr>
              <a:t> OF SALVADOR LLADÓ ON </a:t>
            </a:r>
            <a:r>
              <a:rPr lang="cs-CZ" altLang="en-US" sz="1200" b="1" i="1" dirty="0" err="1" smtClean="0">
                <a:solidFill>
                  <a:srgbClr val="FF0000"/>
                </a:solidFill>
              </a:rPr>
              <a:t>WEDNESDAY</a:t>
            </a:r>
            <a:r>
              <a:rPr lang="cs-CZ" altLang="en-US" sz="1200" b="1" i="1" dirty="0" smtClean="0">
                <a:solidFill>
                  <a:srgbClr val="FF0000"/>
                </a:solidFill>
              </a:rPr>
              <a:t>                      </a:t>
            </a:r>
            <a:r>
              <a:rPr lang="cs-CZ" altLang="en-US" sz="1200" b="1" i="1" dirty="0" smtClean="0"/>
              <a:t>Lladó et al. </a:t>
            </a:r>
            <a:r>
              <a:rPr lang="cs-CZ" altLang="en-US" sz="1200" b="1" i="1" dirty="0" err="1" smtClean="0"/>
              <a:t>Biol</a:t>
            </a:r>
            <a:r>
              <a:rPr lang="cs-CZ" altLang="en-US" sz="1200" b="1" i="1" dirty="0" smtClean="0"/>
              <a:t>. </a:t>
            </a:r>
            <a:r>
              <a:rPr lang="cs-CZ" altLang="en-US" sz="1200" b="1" i="1" dirty="0" err="1" smtClean="0"/>
              <a:t>Fertil</a:t>
            </a:r>
            <a:r>
              <a:rPr lang="cs-CZ" altLang="en-US" sz="1200" b="1" i="1" dirty="0" smtClean="0"/>
              <a:t>. </a:t>
            </a:r>
            <a:r>
              <a:rPr lang="cs-CZ" altLang="en-US" sz="1200" b="1" i="1" dirty="0" err="1" smtClean="0"/>
              <a:t>Soils</a:t>
            </a:r>
            <a:r>
              <a:rPr lang="cs-CZ" altLang="en-US" sz="1200" b="1" i="1" dirty="0" smtClean="0"/>
              <a:t> in </a:t>
            </a:r>
            <a:r>
              <a:rPr lang="cs-CZ" altLang="en-US" sz="1200" b="1" i="1" dirty="0" err="1" smtClean="0"/>
              <a:t>press</a:t>
            </a:r>
            <a:endParaRPr lang="cs-CZ" altLang="en-US" sz="1200" b="1" i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512" y="116632"/>
            <a:ext cx="8784976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 smtClean="0"/>
              <a:t>Isolation</a:t>
            </a:r>
            <a:r>
              <a:rPr lang="cs-CZ" altLang="cs-CZ" sz="2000" b="1" dirty="0" smtClean="0"/>
              <a:t> and </a:t>
            </a:r>
            <a:r>
              <a:rPr lang="cs-CZ" altLang="cs-CZ" sz="2000" b="1" dirty="0" err="1" smtClean="0"/>
              <a:t>characterization</a:t>
            </a:r>
            <a:r>
              <a:rPr lang="cs-CZ" altLang="cs-CZ" sz="2000" b="1" dirty="0" smtClean="0"/>
              <a:t> of </a:t>
            </a:r>
            <a:r>
              <a:rPr lang="cs-CZ" altLang="cs-CZ" sz="2000" b="1" dirty="0" err="1" smtClean="0"/>
              <a:t>bacterial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strains</a:t>
            </a:r>
            <a:r>
              <a:rPr lang="cs-CZ" altLang="cs-CZ" sz="2000" b="1" dirty="0" smtClean="0"/>
              <a:t>: </a:t>
            </a:r>
            <a:r>
              <a:rPr lang="cs-CZ" altLang="cs-CZ" sz="2000" b="1" dirty="0" err="1" smtClean="0"/>
              <a:t>carbon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sources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23274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348880"/>
            <a:ext cx="87725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512" y="228600"/>
            <a:ext cx="864096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cs-CZ" sz="2000" b="1" dirty="0" smtClean="0"/>
              <a:t>Dominant </a:t>
            </a:r>
            <a:r>
              <a:rPr lang="cs-CZ" altLang="cs-CZ" sz="2000" b="1" dirty="0" err="1" smtClean="0"/>
              <a:t>bacteria</a:t>
            </a:r>
            <a:r>
              <a:rPr lang="cs-CZ" altLang="cs-CZ" sz="2000" b="1" dirty="0" smtClean="0"/>
              <a:t>: </a:t>
            </a:r>
            <a:r>
              <a:rPr lang="cs-CZ" altLang="cs-CZ" sz="2000" b="1" dirty="0" err="1" smtClean="0"/>
              <a:t>Expression</a:t>
            </a:r>
            <a:r>
              <a:rPr lang="cs-CZ" altLang="cs-CZ" sz="2000" b="1" dirty="0" smtClean="0"/>
              <a:t> in </a:t>
            </a:r>
            <a:r>
              <a:rPr lang="cs-CZ" altLang="cs-CZ" sz="2000" b="1" dirty="0" err="1" smtClean="0"/>
              <a:t>forest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soil</a:t>
            </a:r>
            <a:r>
              <a:rPr lang="cs-CZ" altLang="cs-CZ" sz="2000" b="1" dirty="0" smtClean="0"/>
              <a:t> and </a:t>
            </a:r>
            <a:r>
              <a:rPr lang="cs-CZ" altLang="cs-CZ" sz="2000" b="1" dirty="0" err="1" smtClean="0"/>
              <a:t>litter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across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seasons</a:t>
            </a:r>
            <a:endParaRPr lang="cs-CZ" altLang="cs-CZ" sz="2000" b="1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251520" y="1085835"/>
            <a:ext cx="863473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en-US" sz="1600" i="1" dirty="0" err="1" smtClean="0"/>
              <a:t>Isolated</a:t>
            </a:r>
            <a:r>
              <a:rPr lang="cs-CZ" altLang="en-US" sz="1600" i="1" dirty="0" smtClean="0"/>
              <a:t> major </a:t>
            </a:r>
            <a:r>
              <a:rPr lang="cs-CZ" altLang="en-US" sz="1600" i="1" dirty="0" err="1" smtClean="0"/>
              <a:t>bacteria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from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forest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litter</a:t>
            </a:r>
            <a:r>
              <a:rPr lang="cs-CZ" altLang="en-US" sz="1600" i="1" dirty="0" smtClean="0"/>
              <a:t> and </a:t>
            </a:r>
            <a:r>
              <a:rPr lang="cs-CZ" altLang="en-US" sz="1600" i="1" dirty="0" err="1" smtClean="0"/>
              <a:t>soil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were</a:t>
            </a:r>
            <a:r>
              <a:rPr lang="cs-CZ" altLang="en-US" sz="1600" i="1" dirty="0" smtClean="0"/>
              <a:t> genome sequenced</a:t>
            </a:r>
          </a:p>
          <a:p>
            <a:pPr algn="ctr"/>
            <a:r>
              <a:rPr lang="cs-CZ" altLang="en-US" sz="1600" i="1" dirty="0" smtClean="0"/>
              <a:t> </a:t>
            </a:r>
          </a:p>
          <a:p>
            <a:pPr algn="ctr"/>
            <a:r>
              <a:rPr lang="cs-CZ" altLang="en-US" sz="1600" i="1" dirty="0" smtClean="0"/>
              <a:t>Genome </a:t>
            </a:r>
            <a:r>
              <a:rPr lang="cs-CZ" altLang="en-US" sz="1600" i="1" dirty="0" err="1" smtClean="0"/>
              <a:t>sequences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were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used</a:t>
            </a:r>
            <a:r>
              <a:rPr lang="cs-CZ" altLang="en-US" sz="1600" i="1" dirty="0" smtClean="0"/>
              <a:t> to </a:t>
            </a:r>
            <a:r>
              <a:rPr lang="cs-CZ" altLang="en-US" sz="1600" i="1" dirty="0" err="1" smtClean="0"/>
              <a:t>identify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transcripts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belonging</a:t>
            </a:r>
            <a:r>
              <a:rPr lang="cs-CZ" altLang="en-US" sz="1600" i="1" dirty="0" smtClean="0"/>
              <a:t> to the </a:t>
            </a:r>
            <a:r>
              <a:rPr lang="cs-CZ" altLang="en-US" sz="1600" i="1" dirty="0" err="1" smtClean="0"/>
              <a:t>isolated</a:t>
            </a:r>
            <a:r>
              <a:rPr lang="cs-CZ" altLang="en-US" sz="1600" i="1" dirty="0" smtClean="0"/>
              <a:t> taxa</a:t>
            </a:r>
            <a:endParaRPr lang="cs-CZ" altLang="en-US" sz="1600" i="1" dirty="0"/>
          </a:p>
        </p:txBody>
      </p:sp>
      <p:sp>
        <p:nvSpPr>
          <p:cNvPr id="6" name="Text Box 31"/>
          <p:cNvSpPr txBox="1">
            <a:spLocks noChangeArrowheads="1"/>
          </p:cNvSpPr>
          <p:nvPr/>
        </p:nvSpPr>
        <p:spPr bwMode="auto">
          <a:xfrm>
            <a:off x="323528" y="5085184"/>
            <a:ext cx="863473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en-US" sz="1600" i="1" dirty="0" err="1" smtClean="0"/>
              <a:t>Between</a:t>
            </a:r>
            <a:r>
              <a:rPr lang="cs-CZ" altLang="en-US" sz="1600" i="1" dirty="0" smtClean="0"/>
              <a:t> 10 and 300 </a:t>
            </a:r>
            <a:r>
              <a:rPr lang="cs-CZ" altLang="en-US" sz="1600" i="1" dirty="0" err="1" smtClean="0"/>
              <a:t>genes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were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identified</a:t>
            </a:r>
            <a:r>
              <a:rPr lang="cs-CZ" altLang="en-US" sz="1600" i="1" dirty="0" smtClean="0"/>
              <a:t> as </a:t>
            </a:r>
            <a:r>
              <a:rPr lang="cs-CZ" altLang="en-US" sz="1600" i="1" dirty="0" err="1" smtClean="0"/>
              <a:t>transcripts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litter</a:t>
            </a:r>
            <a:r>
              <a:rPr lang="cs-CZ" altLang="en-US" sz="1600" i="1" dirty="0" smtClean="0"/>
              <a:t> and </a:t>
            </a:r>
            <a:r>
              <a:rPr lang="cs-CZ" altLang="en-US" sz="1600" i="1" dirty="0" err="1" smtClean="0"/>
              <a:t>soil</a:t>
            </a:r>
            <a:endParaRPr lang="cs-CZ" altLang="en-US" sz="1600" i="1" dirty="0" smtClean="0"/>
          </a:p>
          <a:p>
            <a:pPr algn="ctr"/>
            <a:endParaRPr lang="cs-CZ" altLang="en-US" sz="1600" i="1" dirty="0"/>
          </a:p>
          <a:p>
            <a:pPr algn="ctr"/>
            <a:r>
              <a:rPr lang="cs-CZ" altLang="en-US" sz="1600" i="1" dirty="0" err="1" smtClean="0"/>
              <a:t>Bacteria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expressed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similar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genes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litter</a:t>
            </a:r>
            <a:r>
              <a:rPr lang="cs-CZ" altLang="en-US" sz="1600" i="1" dirty="0" smtClean="0"/>
              <a:t> and </a:t>
            </a:r>
            <a:r>
              <a:rPr lang="cs-CZ" altLang="en-US" sz="1600" i="1" dirty="0" err="1" smtClean="0"/>
              <a:t>soil</a:t>
            </a:r>
            <a:endParaRPr lang="cs-CZ" altLang="en-US" sz="1600" i="1" dirty="0" smtClean="0"/>
          </a:p>
          <a:p>
            <a:pPr algn="ctr"/>
            <a:endParaRPr lang="cs-CZ" altLang="en-US" sz="1600" i="1" dirty="0"/>
          </a:p>
          <a:p>
            <a:pPr algn="ctr"/>
            <a:r>
              <a:rPr lang="cs-CZ" altLang="en-US" sz="1600" i="1" dirty="0" err="1" smtClean="0"/>
              <a:t>Spectra</a:t>
            </a:r>
            <a:r>
              <a:rPr lang="cs-CZ" altLang="en-US" sz="1600" i="1" dirty="0" smtClean="0"/>
              <a:t> of </a:t>
            </a:r>
            <a:r>
              <a:rPr lang="cs-CZ" altLang="en-US" sz="1600" i="1" dirty="0" err="1" smtClean="0"/>
              <a:t>expressed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genes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differed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between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summer</a:t>
            </a:r>
            <a:r>
              <a:rPr lang="cs-CZ" altLang="en-US" sz="1600" i="1" dirty="0" smtClean="0"/>
              <a:t> and </a:t>
            </a:r>
            <a:r>
              <a:rPr lang="cs-CZ" altLang="en-US" sz="1600" i="1" dirty="0" err="1" smtClean="0"/>
              <a:t>winted</a:t>
            </a:r>
            <a:endParaRPr lang="cs-CZ" altLang="en-US" sz="1600" i="1" dirty="0"/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07504" y="6525344"/>
            <a:ext cx="89289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en-US" sz="1200" b="1" i="1" dirty="0" err="1" smtClean="0">
                <a:solidFill>
                  <a:srgbClr val="FF0000"/>
                </a:solidFill>
              </a:rPr>
              <a:t>SEE</a:t>
            </a:r>
            <a:r>
              <a:rPr lang="cs-CZ" altLang="en-US" sz="1200" b="1" i="1" dirty="0" smtClean="0">
                <a:solidFill>
                  <a:srgbClr val="FF0000"/>
                </a:solidFill>
              </a:rPr>
              <a:t> MORE IN THE </a:t>
            </a:r>
            <a:r>
              <a:rPr lang="cs-CZ" altLang="en-US" sz="1200" b="1" i="1" dirty="0" err="1" smtClean="0">
                <a:solidFill>
                  <a:srgbClr val="FF0000"/>
                </a:solidFill>
              </a:rPr>
              <a:t>LECTURE</a:t>
            </a:r>
            <a:r>
              <a:rPr lang="cs-CZ" altLang="en-US" sz="1200" b="1" i="1" dirty="0" smtClean="0">
                <a:solidFill>
                  <a:srgbClr val="FF0000"/>
                </a:solidFill>
              </a:rPr>
              <a:t> OF SALVADOR LLADÓ ON </a:t>
            </a:r>
            <a:r>
              <a:rPr lang="cs-CZ" altLang="en-US" sz="1200" b="1" i="1" dirty="0" err="1" smtClean="0">
                <a:solidFill>
                  <a:srgbClr val="FF0000"/>
                </a:solidFill>
              </a:rPr>
              <a:t>WEDNESDAY</a:t>
            </a:r>
            <a:endParaRPr lang="cs-CZ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04543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3672408" cy="306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512" y="228600"/>
            <a:ext cx="864096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cs-CZ" altLang="cs-CZ" sz="2000" b="1" dirty="0" err="1" smtClean="0"/>
              <a:t>Activity</a:t>
            </a:r>
            <a:r>
              <a:rPr lang="cs-CZ" altLang="cs-CZ" sz="2000" b="1" dirty="0" smtClean="0"/>
              <a:t> of the dominant </a:t>
            </a:r>
            <a:r>
              <a:rPr lang="cs-CZ" altLang="cs-CZ" sz="2000" b="1" dirty="0" err="1" smtClean="0"/>
              <a:t>fungus</a:t>
            </a:r>
            <a:r>
              <a:rPr lang="cs-CZ" altLang="cs-CZ" sz="2000" b="1" dirty="0" smtClean="0"/>
              <a:t>, mycorrhizal </a:t>
            </a:r>
            <a:r>
              <a:rPr lang="cs-CZ" altLang="cs-CZ" sz="2000" b="1" i="1" dirty="0" smtClean="0"/>
              <a:t>Russula </a:t>
            </a:r>
            <a:r>
              <a:rPr lang="cs-CZ" altLang="cs-CZ" sz="2000" b="1" i="1" dirty="0" err="1" smtClean="0"/>
              <a:t>ochroleuca</a:t>
            </a:r>
            <a:endParaRPr lang="cs-CZ" altLang="cs-CZ" sz="2000" b="1" i="1" dirty="0"/>
          </a:p>
        </p:txBody>
      </p:sp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3707905" y="1013827"/>
            <a:ext cx="5112568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600" i="1" dirty="0" smtClean="0"/>
              <a:t>Russula </a:t>
            </a:r>
            <a:r>
              <a:rPr lang="cs-CZ" altLang="en-US" sz="1600" i="1" dirty="0" err="1" smtClean="0"/>
              <a:t>ochroleuca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represents</a:t>
            </a:r>
            <a:r>
              <a:rPr lang="cs-CZ" altLang="en-US" sz="1600" i="1" dirty="0" smtClean="0"/>
              <a:t> the second most </a:t>
            </a:r>
            <a:r>
              <a:rPr lang="cs-CZ" altLang="en-US" sz="1600" i="1" dirty="0" err="1" smtClean="0"/>
              <a:t>abundant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fungal</a:t>
            </a:r>
            <a:r>
              <a:rPr lang="cs-CZ" altLang="en-US" sz="1600" i="1" dirty="0" smtClean="0"/>
              <a:t> taxon in the </a:t>
            </a:r>
            <a:r>
              <a:rPr lang="cs-CZ" altLang="en-US" sz="1600" i="1" dirty="0" err="1" smtClean="0"/>
              <a:t>studied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forest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soil</a:t>
            </a:r>
            <a:endParaRPr lang="cs-CZ" altLang="en-US" sz="1600" i="1" dirty="0" smtClean="0"/>
          </a:p>
          <a:p>
            <a:endParaRPr lang="cs-CZ" altLang="en-US" sz="1600" i="1" dirty="0" smtClean="0"/>
          </a:p>
          <a:p>
            <a:r>
              <a:rPr lang="cs-CZ" altLang="en-US" sz="1600" i="1" dirty="0" smtClean="0"/>
              <a:t>As mycorrhizal symbiont, </a:t>
            </a:r>
            <a:r>
              <a:rPr lang="cs-CZ" altLang="en-US" sz="1600" i="1" dirty="0" err="1" smtClean="0"/>
              <a:t>it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does</a:t>
            </a:r>
            <a:r>
              <a:rPr lang="cs-CZ" altLang="en-US" sz="1600" i="1" dirty="0" smtClean="0"/>
              <a:t> not </a:t>
            </a:r>
            <a:r>
              <a:rPr lang="cs-CZ" altLang="en-US" sz="1600" i="1" dirty="0" err="1" smtClean="0"/>
              <a:t>grow</a:t>
            </a:r>
            <a:r>
              <a:rPr lang="cs-CZ" altLang="en-US" sz="1600" i="1" dirty="0" smtClean="0"/>
              <a:t> in </a:t>
            </a:r>
            <a:r>
              <a:rPr lang="cs-CZ" altLang="en-US" sz="1600" i="1" dirty="0" err="1" smtClean="0"/>
              <a:t>culture</a:t>
            </a:r>
            <a:endParaRPr lang="cs-CZ" altLang="en-US" sz="1600" i="1" dirty="0"/>
          </a:p>
          <a:p>
            <a:endParaRPr lang="cs-CZ" altLang="en-US" sz="1600" i="1" dirty="0"/>
          </a:p>
          <a:p>
            <a:r>
              <a:rPr lang="cs-CZ" altLang="en-US" sz="1600" i="1" dirty="0" smtClean="0"/>
              <a:t>Genome </a:t>
            </a:r>
            <a:r>
              <a:rPr lang="cs-CZ" altLang="en-US" sz="1600" i="1" dirty="0" err="1" smtClean="0"/>
              <a:t>was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obtained</a:t>
            </a:r>
            <a:r>
              <a:rPr lang="cs-CZ" altLang="en-US" sz="1600" i="1" dirty="0" smtClean="0"/>
              <a:t> by </a:t>
            </a:r>
            <a:r>
              <a:rPr lang="cs-CZ" altLang="en-US" sz="1600" i="1" dirty="0" err="1" smtClean="0"/>
              <a:t>shotgun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sequencing</a:t>
            </a:r>
            <a:r>
              <a:rPr lang="cs-CZ" altLang="en-US" sz="1600" i="1" dirty="0" smtClean="0"/>
              <a:t>  DNA, </a:t>
            </a:r>
            <a:r>
              <a:rPr lang="cs-CZ" altLang="en-US" sz="1600" i="1" dirty="0" err="1" smtClean="0"/>
              <a:t>isolated</a:t>
            </a:r>
            <a:r>
              <a:rPr lang="cs-CZ" altLang="en-US" sz="1600" i="1" dirty="0" smtClean="0"/>
              <a:t>  </a:t>
            </a:r>
            <a:r>
              <a:rPr lang="cs-CZ" altLang="en-US" sz="1600" i="1" dirty="0" err="1" smtClean="0"/>
              <a:t>from</a:t>
            </a:r>
            <a:r>
              <a:rPr lang="cs-CZ" altLang="en-US" sz="1600" i="1" dirty="0" smtClean="0"/>
              <a:t> a </a:t>
            </a:r>
            <a:r>
              <a:rPr lang="cs-CZ" altLang="en-US" sz="1600" i="1" dirty="0" err="1" smtClean="0"/>
              <a:t>fresh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fruitbody</a:t>
            </a:r>
            <a:endParaRPr lang="cs-CZ" altLang="en-US" sz="1600" i="1" dirty="0"/>
          </a:p>
        </p:txBody>
      </p:sp>
      <p:pic>
        <p:nvPicPr>
          <p:cNvPr id="22221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2" t="7634" b="16351"/>
          <a:stretch/>
        </p:blipFill>
        <p:spPr bwMode="auto">
          <a:xfrm>
            <a:off x="331373" y="908720"/>
            <a:ext cx="314586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179512" y="5949280"/>
            <a:ext cx="38164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600" i="1" dirty="0" smtClean="0"/>
              <a:t>The </a:t>
            </a:r>
            <a:r>
              <a:rPr lang="cs-CZ" altLang="en-US" sz="1600" i="1" dirty="0" err="1" smtClean="0"/>
              <a:t>vast</a:t>
            </a:r>
            <a:r>
              <a:rPr lang="cs-CZ" altLang="en-US" sz="1600" i="1" dirty="0" smtClean="0"/>
              <a:t> majority of </a:t>
            </a:r>
            <a:r>
              <a:rPr lang="cs-CZ" altLang="en-US" sz="1600" i="1" dirty="0" err="1" smtClean="0"/>
              <a:t>predicted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genes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does</a:t>
            </a:r>
            <a:r>
              <a:rPr lang="cs-CZ" altLang="en-US" sz="1600" i="1" dirty="0" smtClean="0"/>
              <a:t> not </a:t>
            </a:r>
            <a:r>
              <a:rPr lang="cs-CZ" altLang="en-US" sz="1600" i="1" dirty="0" err="1" smtClean="0"/>
              <a:t>have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clear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relatives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for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which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producer</a:t>
            </a:r>
            <a:r>
              <a:rPr lang="cs-CZ" altLang="en-US" sz="1600" i="1" dirty="0" smtClean="0"/>
              <a:t> and </a:t>
            </a:r>
            <a:r>
              <a:rPr lang="cs-CZ" altLang="en-US" sz="1600" i="1" dirty="0" err="1" smtClean="0"/>
              <a:t>function</a:t>
            </a:r>
            <a:r>
              <a:rPr lang="cs-CZ" altLang="en-US" sz="1600" i="1" dirty="0" smtClean="0"/>
              <a:t> are </a:t>
            </a:r>
            <a:r>
              <a:rPr lang="cs-CZ" altLang="en-US" sz="1600" i="1" dirty="0" err="1" smtClean="0"/>
              <a:t>known</a:t>
            </a:r>
            <a:r>
              <a:rPr lang="cs-CZ" altLang="en-US" sz="1600" i="1" dirty="0" smtClean="0"/>
              <a:t> </a:t>
            </a:r>
            <a:endParaRPr lang="cs-CZ" altLang="en-US" sz="1600" i="1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074"/>
            <a:ext cx="3435956" cy="344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31"/>
          <p:cNvSpPr txBox="1">
            <a:spLocks noChangeArrowheads="1"/>
          </p:cNvSpPr>
          <p:nvPr/>
        </p:nvSpPr>
        <p:spPr bwMode="auto">
          <a:xfrm>
            <a:off x="7308304" y="4581128"/>
            <a:ext cx="165618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cs-CZ" altLang="en-US" sz="1600" i="1" dirty="0" err="1" smtClean="0"/>
              <a:t>Composition</a:t>
            </a:r>
            <a:r>
              <a:rPr lang="cs-CZ" altLang="en-US" sz="1600" i="1" dirty="0" smtClean="0"/>
              <a:t> of </a:t>
            </a:r>
            <a:r>
              <a:rPr lang="cs-CZ" altLang="en-US" sz="1600" i="1" dirty="0" err="1" smtClean="0"/>
              <a:t>expressed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genes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differs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among</a:t>
            </a:r>
            <a:r>
              <a:rPr lang="cs-CZ" altLang="en-US" sz="1600" i="1" dirty="0" smtClean="0"/>
              <a:t> </a:t>
            </a:r>
            <a:r>
              <a:rPr lang="cs-CZ" altLang="en-US" sz="1600" i="1" dirty="0" err="1" smtClean="0"/>
              <a:t>seasons</a:t>
            </a:r>
            <a:endParaRPr lang="cs-CZ" alt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89102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0" y="2889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 dirty="0" smtClean="0">
                <a:cs typeface="Arial" pitchFamily="34" charset="0"/>
              </a:rPr>
              <a:t>Metatranscriptomics – </a:t>
            </a:r>
            <a:r>
              <a:rPr lang="cs-CZ" altLang="cs-CZ" sz="2000" b="1" dirty="0" err="1" smtClean="0">
                <a:cs typeface="Arial" pitchFamily="34" charset="0"/>
              </a:rPr>
              <a:t>summary</a:t>
            </a:r>
            <a:endParaRPr lang="cs-CZ" altLang="cs-CZ" sz="2000" b="1" dirty="0">
              <a:cs typeface="Arial" pitchFamily="34" charset="0"/>
            </a:endParaRPr>
          </a:p>
        </p:txBody>
      </p:sp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251520" y="809417"/>
            <a:ext cx="8443913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higher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percentage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reads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receive</a:t>
            </a:r>
            <a:r>
              <a:rPr lang="cs-CZ" altLang="cs-CZ" sz="2000" dirty="0" smtClean="0"/>
              <a:t> taxonomy </a:t>
            </a:r>
            <a:r>
              <a:rPr lang="cs-CZ" altLang="cs-CZ" sz="2000" dirty="0" err="1" smtClean="0"/>
              <a:t>annotation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than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functional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annotation</a:t>
            </a:r>
            <a:r>
              <a:rPr lang="cs-CZ" altLang="cs-CZ" sz="2000" dirty="0" smtClean="0"/>
              <a:t> (</a:t>
            </a:r>
            <a:r>
              <a:rPr lang="cs-CZ" altLang="cs-CZ" sz="2000" dirty="0" err="1" smtClean="0"/>
              <a:t>due</a:t>
            </a:r>
            <a:r>
              <a:rPr lang="cs-CZ" altLang="cs-CZ" sz="2000" dirty="0" smtClean="0"/>
              <a:t> to </a:t>
            </a:r>
            <a:r>
              <a:rPr lang="cs-CZ" altLang="cs-CZ" sz="2000" dirty="0" err="1" smtClean="0"/>
              <a:t>hypothetical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proteins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known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from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sequenced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genomes</a:t>
            </a:r>
            <a:r>
              <a:rPr lang="cs-CZ" altLang="cs-CZ" sz="2000" dirty="0" smtClean="0"/>
              <a:t>)</a:t>
            </a:r>
          </a:p>
          <a:p>
            <a:pPr marL="342900" indent="-342900" eaLnBrk="0" hangingPunct="0">
              <a:buFontTx/>
              <a:buChar char="-"/>
            </a:pPr>
            <a:endParaRPr lang="cs-CZ" altLang="cs-CZ" sz="2000" dirty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functional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annotation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is</a:t>
            </a:r>
            <a:r>
              <a:rPr lang="cs-CZ" altLang="cs-CZ" sz="2000" dirty="0" smtClean="0"/>
              <a:t> more </a:t>
            </a:r>
            <a:r>
              <a:rPr lang="cs-CZ" altLang="cs-CZ" sz="2000" dirty="0" err="1" smtClean="0"/>
              <a:t>reliable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than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taxonomic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annotation</a:t>
            </a:r>
            <a:endParaRPr lang="cs-CZ" altLang="cs-CZ" sz="2000" dirty="0"/>
          </a:p>
          <a:p>
            <a:pPr marL="342900" indent="-342900" eaLnBrk="0" hangingPunct="0">
              <a:buFontTx/>
              <a:buChar char="-"/>
            </a:pPr>
            <a:endParaRPr lang="cs-CZ" altLang="cs-CZ" sz="2000" dirty="0" smtClean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smtClean="0"/>
              <a:t>in </a:t>
            </a:r>
            <a:r>
              <a:rPr lang="cs-CZ" altLang="cs-CZ" sz="2000" dirty="0" err="1" smtClean="0"/>
              <a:t>fungi</a:t>
            </a:r>
            <a:r>
              <a:rPr lang="cs-CZ" altLang="cs-CZ" sz="2000" dirty="0" smtClean="0"/>
              <a:t>, most </a:t>
            </a:r>
            <a:r>
              <a:rPr lang="cs-CZ" altLang="cs-CZ" sz="2000" dirty="0" err="1" smtClean="0"/>
              <a:t>transcripts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can</a:t>
            </a:r>
            <a:r>
              <a:rPr lang="cs-CZ" altLang="cs-CZ" sz="2000" dirty="0" smtClean="0"/>
              <a:t> not </a:t>
            </a:r>
            <a:r>
              <a:rPr lang="cs-CZ" altLang="cs-CZ" sz="2000" dirty="0" err="1" smtClean="0"/>
              <a:t>be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reliably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assigned</a:t>
            </a:r>
            <a:r>
              <a:rPr lang="cs-CZ" altLang="cs-CZ" sz="2000" dirty="0" smtClean="0"/>
              <a:t> to </a:t>
            </a:r>
            <a:r>
              <a:rPr lang="cs-CZ" altLang="cs-CZ" sz="2000" dirty="0" err="1" smtClean="0"/>
              <a:t>either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Ascomycota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or</a:t>
            </a:r>
            <a:r>
              <a:rPr lang="cs-CZ" altLang="cs-CZ" sz="2000" dirty="0" smtClean="0"/>
              <a:t> Basidiomycota</a:t>
            </a:r>
          </a:p>
          <a:p>
            <a:pPr marL="342900" indent="-342900" eaLnBrk="0" hangingPunct="0">
              <a:buFontTx/>
              <a:buChar char="-"/>
            </a:pPr>
            <a:endParaRPr lang="cs-CZ" altLang="cs-CZ" sz="2000" dirty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current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resources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annotation</a:t>
            </a:r>
            <a:r>
              <a:rPr lang="cs-CZ" altLang="cs-CZ" sz="2000" dirty="0" smtClean="0"/>
              <a:t> (</a:t>
            </a:r>
            <a:r>
              <a:rPr lang="cs-CZ" altLang="cs-CZ" sz="2000" dirty="0" err="1" smtClean="0"/>
              <a:t>GenBank</a:t>
            </a:r>
            <a:r>
              <a:rPr lang="cs-CZ" altLang="cs-CZ" sz="2000" dirty="0" smtClean="0"/>
              <a:t>, MG Rast) </a:t>
            </a:r>
            <a:r>
              <a:rPr lang="cs-CZ" altLang="cs-CZ" sz="2000" dirty="0" err="1" smtClean="0"/>
              <a:t>contain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still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little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fungal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sequences</a:t>
            </a:r>
            <a:r>
              <a:rPr lang="cs-CZ" altLang="cs-CZ" sz="2000" dirty="0" smtClean="0"/>
              <a:t> (and </a:t>
            </a:r>
            <a:r>
              <a:rPr lang="cs-CZ" altLang="cs-CZ" sz="2000" dirty="0" err="1" smtClean="0"/>
              <a:t>genomes</a:t>
            </a:r>
            <a:r>
              <a:rPr lang="cs-CZ" altLang="cs-CZ" sz="2000" dirty="0" smtClean="0"/>
              <a:t>), in reality, many more </a:t>
            </a:r>
            <a:r>
              <a:rPr lang="cs-CZ" altLang="cs-CZ" sz="2000" dirty="0" err="1" smtClean="0"/>
              <a:t>genomes</a:t>
            </a:r>
            <a:r>
              <a:rPr lang="cs-CZ" altLang="cs-CZ" sz="2000" dirty="0" smtClean="0"/>
              <a:t> are </a:t>
            </a:r>
            <a:r>
              <a:rPr lang="cs-CZ" altLang="cs-CZ" sz="2000" dirty="0" err="1" smtClean="0"/>
              <a:t>sequenced</a:t>
            </a:r>
            <a:r>
              <a:rPr lang="cs-CZ" altLang="cs-CZ" sz="2000" dirty="0" smtClean="0"/>
              <a:t>, but </a:t>
            </a:r>
            <a:r>
              <a:rPr lang="cs-CZ" altLang="cs-CZ" sz="2000" dirty="0" err="1" smtClean="0"/>
              <a:t>it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difficult</a:t>
            </a:r>
            <a:r>
              <a:rPr lang="cs-CZ" altLang="cs-CZ" sz="2000" dirty="0" smtClean="0"/>
              <a:t> to use </a:t>
            </a:r>
            <a:r>
              <a:rPr lang="cs-CZ" altLang="cs-CZ" sz="2000" dirty="0" err="1" smtClean="0"/>
              <a:t>them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annotation</a:t>
            </a:r>
            <a:endParaRPr lang="cs-CZ" altLang="cs-CZ" sz="2000" dirty="0" smtClean="0"/>
          </a:p>
          <a:p>
            <a:pPr marL="342900" indent="-342900" eaLnBrk="0" hangingPunct="0">
              <a:buFontTx/>
              <a:buChar char="-"/>
            </a:pPr>
            <a:endParaRPr lang="cs-CZ" altLang="cs-CZ" sz="2000" dirty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smtClean="0"/>
              <a:t>most </a:t>
            </a:r>
            <a:r>
              <a:rPr lang="cs-CZ" altLang="cs-CZ" sz="2000" dirty="0" err="1" smtClean="0"/>
              <a:t>microbial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transcripts</a:t>
            </a:r>
            <a:r>
              <a:rPr lang="cs-CZ" altLang="cs-CZ" sz="2000" dirty="0" smtClean="0"/>
              <a:t>/</a:t>
            </a:r>
            <a:r>
              <a:rPr lang="cs-CZ" altLang="cs-CZ" sz="2000" dirty="0" err="1" smtClean="0"/>
              <a:t>functions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represent</a:t>
            </a:r>
            <a:r>
              <a:rPr lang="cs-CZ" altLang="cs-CZ" sz="2000" dirty="0" smtClean="0"/>
              <a:t> basic </a:t>
            </a:r>
            <a:r>
              <a:rPr lang="cs-CZ" altLang="cs-CZ" sz="2000" dirty="0" err="1" smtClean="0"/>
              <a:t>metabolism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which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can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be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limited </a:t>
            </a:r>
            <a:r>
              <a:rPr lang="cs-CZ" altLang="cs-CZ" sz="2000" dirty="0" err="1" smtClean="0"/>
              <a:t>value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the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exploration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of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environmental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processes</a:t>
            </a:r>
            <a:endParaRPr lang="cs-CZ" altLang="cs-CZ" sz="2000" dirty="0" smtClean="0"/>
          </a:p>
          <a:p>
            <a:pPr marL="342900" indent="-342900" eaLnBrk="0" hangingPunct="0">
              <a:buFontTx/>
              <a:buChar char="-"/>
            </a:pPr>
            <a:endParaRPr lang="cs-CZ" altLang="cs-CZ" sz="2000" dirty="0"/>
          </a:p>
          <a:p>
            <a:pPr eaLnBrk="0" hangingPunct="0"/>
            <a:r>
              <a:rPr lang="cs-CZ" altLang="cs-CZ" sz="2000" b="1" dirty="0" err="1" smtClean="0"/>
              <a:t>Soil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metatranscriptomics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is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currently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technically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feasible</a:t>
            </a:r>
            <a:r>
              <a:rPr lang="cs-CZ" altLang="cs-CZ" sz="2000" b="1" dirty="0" smtClean="0"/>
              <a:t> and </a:t>
            </a:r>
            <a:r>
              <a:rPr lang="cs-CZ" altLang="cs-CZ" sz="2000" b="1" dirty="0" err="1" smtClean="0"/>
              <a:t>can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deliver</a:t>
            </a:r>
            <a:r>
              <a:rPr lang="cs-CZ" altLang="cs-CZ" sz="2000" b="1" dirty="0" smtClean="0"/>
              <a:t> </a:t>
            </a:r>
            <a:r>
              <a:rPr lang="cs-CZ" altLang="cs-CZ" sz="2000" b="1" dirty="0" err="1" smtClean="0"/>
              <a:t>interesting</a:t>
            </a:r>
            <a:r>
              <a:rPr lang="cs-CZ" altLang="cs-CZ" sz="2000" b="1" dirty="0" smtClean="0"/>
              <a:t> data.</a:t>
            </a:r>
            <a:endParaRPr lang="cs-CZ" alt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1065555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ChangeArrowheads="1"/>
          </p:cNvSpPr>
          <p:nvPr/>
        </p:nvSpPr>
        <p:spPr bwMode="auto">
          <a:xfrm>
            <a:off x="0" y="2889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>
                <a:cs typeface="Arial" pitchFamily="34" charset="0"/>
              </a:rPr>
              <a:t>Exploring ecosystem functioning - metagenomics</a:t>
            </a:r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443913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cs-CZ" altLang="cs-CZ" sz="1700" b="1"/>
              <a:t>Pros:</a:t>
            </a:r>
          </a:p>
          <a:p>
            <a:pPr eaLnBrk="0" hangingPunct="0"/>
            <a:endParaRPr lang="cs-CZ" altLang="cs-CZ" sz="1700" b="1"/>
          </a:p>
          <a:p>
            <a:pPr eaLnBrk="0" hangingPunct="0">
              <a:buFontTx/>
              <a:buChar char="-"/>
            </a:pPr>
            <a:r>
              <a:rPr lang="cs-CZ" altLang="cs-CZ" sz="1700"/>
              <a:t> can indicate genetic potential of the community</a:t>
            </a:r>
          </a:p>
          <a:p>
            <a:pPr eaLnBrk="0" hangingPunct="0">
              <a:buFontTx/>
              <a:buChar char="-"/>
            </a:pPr>
            <a:r>
              <a:rPr lang="cs-CZ" altLang="cs-CZ" sz="1700"/>
              <a:t> DNA community relatively stable over time (good representation of the ecosystem)</a:t>
            </a:r>
          </a:p>
          <a:p>
            <a:pPr eaLnBrk="0" hangingPunct="0">
              <a:buFontTx/>
              <a:buChar char="-"/>
            </a:pPr>
            <a:r>
              <a:rPr lang="cs-CZ" altLang="cs-CZ" sz="1700"/>
              <a:t> can theoretically reveal co-occurrence of genes (when longer contigs of DNA covering several genes are assebled)</a:t>
            </a:r>
          </a:p>
          <a:p>
            <a:pPr eaLnBrk="0" hangingPunct="0">
              <a:buFontTx/>
              <a:buChar char="-"/>
            </a:pPr>
            <a:r>
              <a:rPr lang="cs-CZ" altLang="cs-CZ" sz="1700"/>
              <a:t> sometimes gives exact identity of the gene source (when the gene sequence and 16S co-occur on an assebled molecule)</a:t>
            </a:r>
          </a:p>
          <a:p>
            <a:pPr eaLnBrk="0" hangingPunct="0">
              <a:buFontTx/>
              <a:buChar char="-"/>
            </a:pPr>
            <a:r>
              <a:rPr lang="cs-CZ" altLang="cs-CZ" sz="1700"/>
              <a:t> powerfull for exploration of bacteria / archaea</a:t>
            </a:r>
          </a:p>
          <a:p>
            <a:pPr eaLnBrk="0" hangingPunct="0">
              <a:buFontTx/>
              <a:buChar char="-"/>
            </a:pPr>
            <a:endParaRPr lang="cs-CZ" altLang="cs-CZ" sz="1700"/>
          </a:p>
          <a:p>
            <a:pPr eaLnBrk="0" hangingPunct="0"/>
            <a:r>
              <a:rPr lang="cs-CZ" altLang="cs-CZ" sz="1700" b="1"/>
              <a:t>Cons:</a:t>
            </a:r>
          </a:p>
          <a:p>
            <a:pPr eaLnBrk="0" hangingPunct="0"/>
            <a:endParaRPr lang="cs-CZ" altLang="cs-CZ" sz="1700" b="1"/>
          </a:p>
          <a:p>
            <a:pPr eaLnBrk="0" hangingPunct="0">
              <a:buFontTx/>
              <a:buChar char="-"/>
            </a:pPr>
            <a:r>
              <a:rPr lang="cs-CZ" altLang="cs-CZ" sz="1700"/>
              <a:t> eukaryota (e.g. fungi) contain much of noncoding DNA (up to over 90%)</a:t>
            </a:r>
          </a:p>
          <a:p>
            <a:pPr eaLnBrk="0" hangingPunct="0">
              <a:buFontTx/>
              <a:buChar char="-"/>
            </a:pPr>
            <a:r>
              <a:rPr lang="cs-CZ" altLang="cs-CZ" sz="1700"/>
              <a:t> eukaryotic genes contain introns</a:t>
            </a:r>
          </a:p>
          <a:p>
            <a:pPr eaLnBrk="0" hangingPunct="0">
              <a:buFontTx/>
              <a:buChar char="-"/>
            </a:pPr>
            <a:r>
              <a:rPr lang="cs-CZ" altLang="cs-CZ" sz="1700"/>
              <a:t> due to the above, short reads of eukaryotic genes can give no information (noncoding DNA) or be difficult to assign (contains both exons and introns)</a:t>
            </a:r>
          </a:p>
          <a:p>
            <a:pPr eaLnBrk="0" hangingPunct="0">
              <a:buFontTx/>
              <a:buChar char="-"/>
            </a:pPr>
            <a:r>
              <a:rPr lang="cs-CZ" altLang="cs-CZ" sz="1700"/>
              <a:t> need for assembly</a:t>
            </a:r>
          </a:p>
          <a:p>
            <a:pPr eaLnBrk="0" hangingPunct="0">
              <a:buFontTx/>
              <a:buChar char="-"/>
            </a:pPr>
            <a:r>
              <a:rPr lang="cs-CZ" altLang="cs-CZ" sz="1700"/>
              <a:t> potential is not the function, presence is not activity (extracellular DNA, pseudogenes, levels of expression…)</a:t>
            </a:r>
          </a:p>
          <a:p>
            <a:pPr eaLnBrk="0" hangingPunct="0">
              <a:buFontTx/>
              <a:buChar char="-"/>
            </a:pPr>
            <a:r>
              <a:rPr lang="cs-CZ" altLang="cs-CZ" sz="1700"/>
              <a:t> for diverse ecosystems, high depth of sequencing required</a:t>
            </a:r>
          </a:p>
        </p:txBody>
      </p:sp>
    </p:spTree>
    <p:extLst>
      <p:ext uri="{BB962C8B-B14F-4D97-AF65-F5344CB8AC3E}">
        <p14:creationId xmlns:p14="http://schemas.microsoft.com/office/powerpoint/2010/main" val="29317019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ChangeArrowheads="1"/>
          </p:cNvSpPr>
          <p:nvPr/>
        </p:nvSpPr>
        <p:spPr bwMode="auto">
          <a:xfrm>
            <a:off x="0" y="2889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>
                <a:cs typeface="Arial" pitchFamily="34" charset="0"/>
              </a:rPr>
              <a:t>Metatranscriptomics - opportunities</a:t>
            </a:r>
          </a:p>
        </p:txBody>
      </p:sp>
      <p:sp>
        <p:nvSpPr>
          <p:cNvPr id="197635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443913" cy="53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cs-CZ" altLang="cs-CZ" sz="2000" dirty="0"/>
              <a:t>- </a:t>
            </a:r>
            <a:r>
              <a:rPr lang="cs-CZ" altLang="cs-CZ" sz="2000" dirty="0" err="1"/>
              <a:t>can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indicate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activity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studied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ecosystem</a:t>
            </a:r>
            <a:r>
              <a:rPr lang="cs-CZ" altLang="cs-CZ" sz="2000" dirty="0"/>
              <a:t>; fast response to disturbance / </a:t>
            </a:r>
            <a:r>
              <a:rPr lang="cs-CZ" altLang="cs-CZ" sz="2000" dirty="0" err="1"/>
              <a:t>experimental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treatment</a:t>
            </a:r>
            <a:endParaRPr lang="cs-CZ" altLang="cs-CZ" sz="2000" dirty="0"/>
          </a:p>
          <a:p>
            <a:pPr eaLnBrk="0" hangingPunct="0">
              <a:buFontTx/>
              <a:buChar char="-"/>
            </a:pPr>
            <a:r>
              <a:rPr lang="cs-CZ" altLang="cs-CZ" sz="2000" dirty="0"/>
              <a:t> </a:t>
            </a:r>
            <a:r>
              <a:rPr lang="cs-CZ" altLang="cs-CZ" sz="2000" dirty="0" err="1"/>
              <a:t>little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danger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„</a:t>
            </a:r>
            <a:r>
              <a:rPr lang="cs-CZ" altLang="cs-CZ" sz="2000" dirty="0" err="1"/>
              <a:t>ancient</a:t>
            </a:r>
            <a:r>
              <a:rPr lang="cs-CZ" altLang="cs-CZ" sz="2000" dirty="0"/>
              <a:t>“ RNA </a:t>
            </a:r>
            <a:r>
              <a:rPr lang="cs-CZ" altLang="cs-CZ" sz="2000" dirty="0" err="1"/>
              <a:t>from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dead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cells</a:t>
            </a:r>
            <a:r>
              <a:rPr lang="cs-CZ" altLang="cs-CZ" sz="2000" dirty="0"/>
              <a:t> – such RNA </a:t>
            </a:r>
            <a:r>
              <a:rPr lang="cs-CZ" altLang="cs-CZ" sz="2000" dirty="0" err="1"/>
              <a:t>decomposes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rapidly</a:t>
            </a:r>
            <a:endParaRPr lang="cs-CZ" altLang="cs-CZ" sz="2000" dirty="0"/>
          </a:p>
          <a:p>
            <a:pPr eaLnBrk="0" hangingPunct="0">
              <a:buFontTx/>
              <a:buChar char="-"/>
            </a:pPr>
            <a:r>
              <a:rPr lang="cs-CZ" altLang="cs-CZ" sz="2000" dirty="0"/>
              <a:t> </a:t>
            </a:r>
            <a:r>
              <a:rPr lang="cs-CZ" altLang="cs-CZ" sz="2000" dirty="0" err="1"/>
              <a:t>avoids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problem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noncoding</a:t>
            </a:r>
            <a:r>
              <a:rPr lang="cs-CZ" altLang="cs-CZ" sz="2000" dirty="0"/>
              <a:t> DNA</a:t>
            </a:r>
          </a:p>
          <a:p>
            <a:pPr eaLnBrk="0" hangingPunct="0">
              <a:buFontTx/>
              <a:buChar char="-"/>
            </a:pPr>
            <a:r>
              <a:rPr lang="cs-CZ" altLang="cs-CZ" sz="2000" dirty="0"/>
              <a:t>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smtClean="0"/>
              <a:t>gene-</a:t>
            </a:r>
            <a:r>
              <a:rPr lang="cs-CZ" altLang="cs-CZ" sz="2000" dirty="0" err="1" smtClean="0"/>
              <a:t>coding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sequences</a:t>
            </a:r>
            <a:r>
              <a:rPr lang="cs-CZ" altLang="cs-CZ" sz="2000" dirty="0" smtClean="0"/>
              <a:t>, </a:t>
            </a:r>
            <a:r>
              <a:rPr lang="cs-CZ" altLang="cs-CZ" sz="2000" dirty="0" err="1" smtClean="0"/>
              <a:t>functional</a:t>
            </a:r>
            <a:r>
              <a:rPr lang="cs-CZ" altLang="cs-CZ" sz="2000" dirty="0" smtClean="0"/>
              <a:t> and </a:t>
            </a:r>
            <a:r>
              <a:rPr lang="cs-CZ" altLang="cs-CZ" sz="2000" dirty="0" err="1" smtClean="0"/>
              <a:t>taxonomic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assignment</a:t>
            </a:r>
            <a:r>
              <a:rPr lang="cs-CZ" altLang="cs-CZ" sz="2000" dirty="0" smtClean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more </a:t>
            </a:r>
            <a:r>
              <a:rPr lang="cs-CZ" altLang="cs-CZ" sz="2000" dirty="0" err="1" smtClean="0"/>
              <a:t>simple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than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for</a:t>
            </a:r>
            <a:r>
              <a:rPr lang="cs-CZ" altLang="cs-CZ" sz="2000" dirty="0" smtClean="0"/>
              <a:t> DNA, </a:t>
            </a:r>
            <a:r>
              <a:rPr lang="cs-CZ" altLang="cs-CZ" sz="2000" dirty="0" err="1"/>
              <a:t>even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shorter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reads</a:t>
            </a:r>
            <a:endParaRPr lang="cs-CZ" altLang="cs-CZ" sz="2000" dirty="0"/>
          </a:p>
          <a:p>
            <a:pPr eaLnBrk="0" hangingPunct="0">
              <a:buFontTx/>
              <a:buChar char="-"/>
            </a:pPr>
            <a:r>
              <a:rPr lang="cs-CZ" altLang="cs-CZ" sz="2000" dirty="0"/>
              <a:t> </a:t>
            </a:r>
            <a:r>
              <a:rPr lang="cs-CZ" altLang="cs-CZ" sz="2000" dirty="0" err="1"/>
              <a:t>powerfull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exploration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both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prokaryota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eukaryota</a:t>
            </a:r>
            <a:endParaRPr lang="cs-CZ" altLang="cs-CZ" sz="2000" dirty="0"/>
          </a:p>
          <a:p>
            <a:pPr eaLnBrk="0" hangingPunct="0">
              <a:buFontTx/>
              <a:buChar char="-"/>
            </a:pPr>
            <a:r>
              <a:rPr lang="cs-CZ" altLang="cs-CZ" sz="2000" dirty="0"/>
              <a:t> in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case </a:t>
            </a:r>
            <a:r>
              <a:rPr lang="cs-CZ" altLang="cs-CZ" sz="2000" dirty="0" err="1"/>
              <a:t>eukaryota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ease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isolation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purification</a:t>
            </a:r>
            <a:r>
              <a:rPr lang="cs-CZ" altLang="cs-CZ" sz="2000" dirty="0"/>
              <a:t> by „</a:t>
            </a:r>
            <a:r>
              <a:rPr lang="cs-CZ" altLang="cs-CZ" sz="2000" dirty="0" err="1"/>
              <a:t>fishing</a:t>
            </a:r>
            <a:r>
              <a:rPr lang="cs-CZ" altLang="cs-CZ" sz="2000" dirty="0"/>
              <a:t>“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poly</a:t>
            </a:r>
            <a:r>
              <a:rPr lang="cs-CZ" altLang="cs-CZ" sz="2000" dirty="0"/>
              <a:t>-A </a:t>
            </a:r>
            <a:r>
              <a:rPr lang="cs-CZ" altLang="cs-CZ" sz="2000" dirty="0" err="1"/>
              <a:t>tails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mRNA</a:t>
            </a:r>
            <a:r>
              <a:rPr lang="cs-CZ" altLang="cs-CZ" sz="2000" dirty="0"/>
              <a:t> </a:t>
            </a:r>
            <a:r>
              <a:rPr lang="cs-CZ" altLang="cs-CZ" sz="2000" dirty="0" err="1" smtClean="0"/>
              <a:t>molecules</a:t>
            </a:r>
            <a:r>
              <a:rPr lang="cs-CZ" altLang="cs-CZ" sz="2000" dirty="0" smtClean="0"/>
              <a:t> (but </a:t>
            </a:r>
            <a:r>
              <a:rPr lang="cs-CZ" altLang="cs-CZ" sz="2000" dirty="0" err="1" smtClean="0"/>
              <a:t>does</a:t>
            </a:r>
            <a:r>
              <a:rPr lang="cs-CZ" altLang="cs-CZ" sz="2000" dirty="0" smtClean="0"/>
              <a:t> not </a:t>
            </a:r>
            <a:r>
              <a:rPr lang="cs-CZ" altLang="cs-CZ" sz="2000" dirty="0" err="1" smtClean="0"/>
              <a:t>always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work</a:t>
            </a:r>
            <a:r>
              <a:rPr lang="cs-CZ" altLang="cs-CZ" sz="2000" dirty="0" smtClean="0"/>
              <a:t>)</a:t>
            </a:r>
            <a:endParaRPr lang="cs-CZ" altLang="cs-CZ" sz="2000" dirty="0"/>
          </a:p>
          <a:p>
            <a:pPr eaLnBrk="0" hangingPunct="0">
              <a:buFontTx/>
              <a:buChar char="-"/>
            </a:pPr>
            <a:r>
              <a:rPr lang="cs-CZ" altLang="cs-CZ" sz="2000" dirty="0"/>
              <a:t> </a:t>
            </a:r>
            <a:r>
              <a:rPr lang="cs-CZ" altLang="cs-CZ" sz="2000" dirty="0" err="1"/>
              <a:t>metatranscriptomes</a:t>
            </a:r>
            <a:r>
              <a:rPr lang="cs-CZ" altLang="cs-CZ" sz="2000" dirty="0"/>
              <a:t> much </a:t>
            </a:r>
            <a:r>
              <a:rPr lang="cs-CZ" altLang="cs-CZ" sz="2000" dirty="0" err="1"/>
              <a:t>less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complex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metagenomes</a:t>
            </a:r>
            <a:r>
              <a:rPr lang="cs-CZ" altLang="cs-CZ" sz="2000" dirty="0"/>
              <a:t> - </a:t>
            </a:r>
            <a:r>
              <a:rPr lang="cs-CZ" altLang="cs-CZ" sz="2000" dirty="0" err="1"/>
              <a:t>results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easier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assembly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higher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coverage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same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number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reads</a:t>
            </a:r>
            <a:r>
              <a:rPr lang="cs-CZ" altLang="cs-CZ" sz="2000" dirty="0"/>
              <a:t>)</a:t>
            </a:r>
          </a:p>
          <a:p>
            <a:pPr eaLnBrk="0" hangingPunct="0">
              <a:buFontTx/>
              <a:buChar char="-"/>
            </a:pPr>
            <a:r>
              <a:rPr lang="cs-CZ" altLang="cs-CZ" sz="2000" dirty="0"/>
              <a:t>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sufficient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depth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sequencing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relative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importance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individual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processes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analysed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some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depth</a:t>
            </a:r>
            <a:r>
              <a:rPr lang="cs-CZ" altLang="cs-CZ" sz="2000" dirty="0"/>
              <a:t> by </a:t>
            </a:r>
            <a:r>
              <a:rPr lang="cs-CZ" altLang="cs-CZ" sz="2000" dirty="0" err="1"/>
              <a:t>comparison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transcription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level</a:t>
            </a:r>
            <a:endParaRPr lang="cs-CZ" altLang="cs-CZ" sz="2000" dirty="0"/>
          </a:p>
          <a:p>
            <a:pPr eaLnBrk="0" hangingPunct="0">
              <a:buFontTx/>
              <a:buChar char="-"/>
            </a:pPr>
            <a:r>
              <a:rPr lang="cs-CZ" altLang="cs-CZ" sz="2000" dirty="0"/>
              <a:t> </a:t>
            </a:r>
            <a:r>
              <a:rPr lang="cs-CZ" altLang="cs-CZ" sz="2000" dirty="0" err="1"/>
              <a:t>while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metagenomics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tell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which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genes</a:t>
            </a:r>
            <a:r>
              <a:rPr lang="cs-CZ" altLang="cs-CZ" sz="2000" dirty="0"/>
              <a:t> </a:t>
            </a:r>
            <a:r>
              <a:rPr lang="cs-CZ" altLang="cs-CZ" sz="2000" b="1" dirty="0" err="1"/>
              <a:t>may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be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involved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metatranscriptomics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tell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which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genes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actually</a:t>
            </a:r>
            <a:r>
              <a:rPr lang="cs-CZ" altLang="cs-CZ" sz="2000" dirty="0"/>
              <a:t> </a:t>
            </a:r>
            <a:r>
              <a:rPr lang="cs-CZ" altLang="cs-CZ" sz="2000" b="1" dirty="0"/>
              <a:t>are </a:t>
            </a:r>
            <a:r>
              <a:rPr lang="cs-CZ" altLang="cs-CZ" sz="2000" b="1" dirty="0" err="1"/>
              <a:t>involved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expressed</a:t>
            </a:r>
            <a:r>
              <a:rPr lang="cs-CZ" altLang="cs-CZ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89018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ChangeArrowheads="1"/>
          </p:cNvSpPr>
          <p:nvPr/>
        </p:nvSpPr>
        <p:spPr bwMode="auto">
          <a:xfrm>
            <a:off x="0" y="288925"/>
            <a:ext cx="9144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cs-CZ" altLang="cs-CZ" sz="2000" b="1">
                <a:cs typeface="Arial" pitchFamily="34" charset="0"/>
              </a:rPr>
              <a:t>Metatranscriptomics - limitations</a:t>
            </a:r>
          </a:p>
        </p:txBody>
      </p:sp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8443913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expression</a:t>
            </a:r>
            <a:r>
              <a:rPr lang="cs-CZ" altLang="cs-CZ" sz="2000" dirty="0" smtClean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highly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regulated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corresponds</a:t>
            </a:r>
            <a:r>
              <a:rPr lang="cs-CZ" altLang="cs-CZ" sz="2000" dirty="0"/>
              <a:t> to „</a:t>
            </a:r>
            <a:r>
              <a:rPr lang="cs-CZ" altLang="cs-CZ" sz="2000" dirty="0" err="1"/>
              <a:t>actual</a:t>
            </a:r>
            <a:r>
              <a:rPr lang="cs-CZ" altLang="cs-CZ" sz="2000" dirty="0"/>
              <a:t>“ </a:t>
            </a:r>
            <a:r>
              <a:rPr lang="cs-CZ" altLang="cs-CZ" sz="2000" dirty="0" err="1"/>
              <a:t>conditions</a:t>
            </a:r>
            <a:r>
              <a:rPr lang="cs-CZ" altLang="cs-CZ" sz="2000" dirty="0"/>
              <a:t>, not „</a:t>
            </a:r>
            <a:r>
              <a:rPr lang="cs-CZ" altLang="cs-CZ" sz="2000" dirty="0" err="1"/>
              <a:t>mean</a:t>
            </a:r>
            <a:r>
              <a:rPr lang="cs-CZ" altLang="cs-CZ" sz="2000" dirty="0"/>
              <a:t>“ </a:t>
            </a:r>
            <a:r>
              <a:rPr lang="cs-CZ" altLang="cs-CZ" sz="2000" dirty="0" err="1"/>
              <a:t>conditions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site</a:t>
            </a:r>
            <a:r>
              <a:rPr lang="cs-CZ" altLang="cs-CZ" sz="2000" dirty="0"/>
              <a:t>; </a:t>
            </a:r>
            <a:r>
              <a:rPr lang="cs-CZ" altLang="cs-CZ" sz="2000" dirty="0" err="1"/>
              <a:t>for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example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transcription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increases</a:t>
            </a:r>
            <a:r>
              <a:rPr lang="cs-CZ" altLang="cs-CZ" sz="2000" dirty="0"/>
              <a:t> by </a:t>
            </a:r>
            <a:r>
              <a:rPr lang="cs-CZ" altLang="cs-CZ" sz="2000" dirty="0" err="1"/>
              <a:t>orders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magnitude </a:t>
            </a:r>
            <a:r>
              <a:rPr lang="cs-CZ" altLang="cs-CZ" sz="2000" dirty="0" err="1" smtClean="0"/>
              <a:t>when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dry </a:t>
            </a:r>
            <a:r>
              <a:rPr lang="cs-CZ" altLang="cs-CZ" sz="2000" dirty="0" err="1"/>
              <a:t>soil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 smtClean="0"/>
              <a:t>moistened</a:t>
            </a:r>
            <a:endParaRPr lang="cs-CZ" altLang="cs-CZ" sz="2000" dirty="0" smtClean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mRNA</a:t>
            </a:r>
            <a:r>
              <a:rPr lang="cs-CZ" altLang="cs-CZ" sz="2000" dirty="0" smtClean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short-lived</a:t>
            </a:r>
            <a:r>
              <a:rPr lang="cs-CZ" altLang="cs-CZ" sz="2000" dirty="0"/>
              <a:t> so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metatranscriptome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reveals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what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happened</a:t>
            </a:r>
            <a:r>
              <a:rPr lang="cs-CZ" altLang="cs-CZ" sz="2000" dirty="0"/>
              <a:t> </a:t>
            </a:r>
            <a:r>
              <a:rPr lang="cs-CZ" altLang="cs-CZ" sz="2000" dirty="0" err="1"/>
              <a:t>within</a:t>
            </a:r>
            <a:r>
              <a:rPr lang="cs-CZ" altLang="cs-CZ" sz="2000" dirty="0"/>
              <a:t> last </a:t>
            </a:r>
            <a:r>
              <a:rPr lang="cs-CZ" altLang="cs-CZ" sz="2000" dirty="0" err="1"/>
              <a:t>tens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 smtClean="0"/>
              <a:t>minutes</a:t>
            </a:r>
            <a:endParaRPr lang="cs-CZ" altLang="cs-CZ" sz="2000" dirty="0" smtClean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the</a:t>
            </a:r>
            <a:r>
              <a:rPr lang="cs-CZ" altLang="cs-CZ" sz="2000" dirty="0" smtClean="0"/>
              <a:t> </a:t>
            </a:r>
            <a:r>
              <a:rPr lang="cs-CZ" altLang="cs-CZ" sz="2000" dirty="0" err="1"/>
              <a:t>amount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extracted</a:t>
            </a:r>
            <a:r>
              <a:rPr lang="cs-CZ" altLang="cs-CZ" sz="2000" dirty="0"/>
              <a:t> RNA </a:t>
            </a:r>
            <a:r>
              <a:rPr lang="cs-CZ" altLang="cs-CZ" sz="2000" dirty="0" err="1"/>
              <a:t>usually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makes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amplification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necessary</a:t>
            </a:r>
            <a:r>
              <a:rPr lang="cs-CZ" altLang="cs-CZ" sz="2000" dirty="0"/>
              <a:t>; </a:t>
            </a:r>
            <a:r>
              <a:rPr lang="cs-CZ" altLang="cs-CZ" sz="2000" dirty="0" err="1"/>
              <a:t>PCR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amplification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cDNA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brings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bias</a:t>
            </a:r>
            <a:endParaRPr lang="cs-CZ" altLang="cs-CZ" sz="2000" dirty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extracted</a:t>
            </a:r>
            <a:r>
              <a:rPr lang="cs-CZ" altLang="cs-CZ" sz="2000" dirty="0" smtClean="0"/>
              <a:t> </a:t>
            </a:r>
            <a:r>
              <a:rPr lang="cs-CZ" altLang="cs-CZ" sz="2000" dirty="0"/>
              <a:t>RNA </a:t>
            </a:r>
            <a:r>
              <a:rPr lang="cs-CZ" altLang="cs-CZ" sz="2000" dirty="0" err="1"/>
              <a:t>contains</a:t>
            </a:r>
            <a:r>
              <a:rPr lang="cs-CZ" altLang="cs-CZ" sz="2000" dirty="0"/>
              <a:t> much </a:t>
            </a:r>
            <a:r>
              <a:rPr lang="cs-CZ" altLang="cs-CZ" sz="2000" dirty="0" err="1"/>
              <a:t>rRNA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that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be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difficult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remove</a:t>
            </a:r>
            <a:endParaRPr lang="cs-CZ" altLang="cs-CZ" sz="2000" dirty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genes</a:t>
            </a:r>
            <a:r>
              <a:rPr lang="cs-CZ" altLang="cs-CZ" sz="2000" dirty="0" smtClean="0"/>
              <a:t> </a:t>
            </a:r>
            <a:r>
              <a:rPr lang="cs-CZ" altLang="cs-CZ" sz="2000" dirty="0" err="1"/>
              <a:t>with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low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level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expression</a:t>
            </a:r>
            <a:r>
              <a:rPr lang="cs-CZ" altLang="cs-CZ" sz="2000" dirty="0"/>
              <a:t> are </a:t>
            </a:r>
            <a:r>
              <a:rPr lang="cs-CZ" altLang="cs-CZ" sz="2000" dirty="0" err="1"/>
              <a:t>difficult</a:t>
            </a:r>
            <a:r>
              <a:rPr lang="cs-CZ" altLang="cs-CZ" sz="2000" dirty="0"/>
              <a:t> to </a:t>
            </a:r>
            <a:r>
              <a:rPr lang="cs-CZ" altLang="cs-CZ" sz="2000" dirty="0" err="1"/>
              <a:t>recover</a:t>
            </a:r>
            <a:endParaRPr lang="cs-CZ" altLang="cs-CZ" sz="2000" dirty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there</a:t>
            </a:r>
            <a:r>
              <a:rPr lang="cs-CZ" altLang="cs-CZ" sz="2000" dirty="0" smtClean="0"/>
              <a:t> </a:t>
            </a:r>
            <a:r>
              <a:rPr lang="cs-CZ" altLang="cs-CZ" sz="2000" dirty="0" err="1"/>
              <a:t>is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little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if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any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useful</a:t>
            </a:r>
            <a:r>
              <a:rPr lang="cs-CZ" altLang="cs-CZ" sz="2000" dirty="0"/>
              <a:t>) </a:t>
            </a:r>
            <a:r>
              <a:rPr lang="cs-CZ" altLang="cs-CZ" sz="2000" dirty="0" err="1"/>
              <a:t>information</a:t>
            </a:r>
            <a:r>
              <a:rPr lang="cs-CZ" altLang="cs-CZ" sz="2000" dirty="0"/>
              <a:t> on </a:t>
            </a:r>
            <a:r>
              <a:rPr lang="cs-CZ" altLang="cs-CZ" sz="2000" dirty="0" err="1"/>
              <a:t>mRNA</a:t>
            </a:r>
            <a:r>
              <a:rPr lang="cs-CZ" altLang="cs-CZ" sz="2000" dirty="0"/>
              <a:t> stability in </a:t>
            </a:r>
            <a:r>
              <a:rPr lang="cs-CZ" altLang="cs-CZ" sz="2000" dirty="0" err="1"/>
              <a:t>time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translation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rate</a:t>
            </a:r>
            <a:r>
              <a:rPr lang="cs-CZ" altLang="cs-CZ" sz="2000" dirty="0"/>
              <a:t> and </a:t>
            </a:r>
            <a:r>
              <a:rPr lang="cs-CZ" altLang="cs-CZ" sz="2000" dirty="0" err="1"/>
              <a:t>thus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amount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protein </a:t>
            </a:r>
            <a:r>
              <a:rPr lang="cs-CZ" altLang="cs-CZ" sz="2000" dirty="0" err="1"/>
              <a:t>molecules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synthesized</a:t>
            </a:r>
            <a:r>
              <a:rPr lang="cs-CZ" altLang="cs-CZ" sz="2000" dirty="0"/>
              <a:t> per </a:t>
            </a:r>
            <a:r>
              <a:rPr lang="cs-CZ" altLang="cs-CZ" sz="2000" dirty="0" err="1"/>
              <a:t>mRNA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molecule</a:t>
            </a:r>
            <a:r>
              <a:rPr lang="cs-CZ" altLang="cs-CZ" sz="2000" dirty="0"/>
              <a:t> in </a:t>
            </a:r>
            <a:r>
              <a:rPr lang="cs-CZ" altLang="cs-CZ" sz="2000" dirty="0" err="1"/>
              <a:t>its</a:t>
            </a:r>
            <a:r>
              <a:rPr lang="cs-CZ" altLang="cs-CZ" sz="2000" dirty="0"/>
              <a:t> </a:t>
            </a:r>
            <a:r>
              <a:rPr lang="cs-CZ" altLang="cs-CZ" sz="2000" dirty="0" err="1" smtClean="0"/>
              <a:t>lifetime</a:t>
            </a:r>
            <a:endParaRPr lang="cs-CZ" altLang="cs-CZ" sz="2000" dirty="0" smtClean="0"/>
          </a:p>
          <a:p>
            <a:pPr marL="342900" indent="-342900" eaLnBrk="0" hangingPunct="0">
              <a:buFontTx/>
              <a:buChar char="-"/>
            </a:pPr>
            <a:r>
              <a:rPr lang="cs-CZ" altLang="cs-CZ" sz="2000" dirty="0" err="1" smtClean="0"/>
              <a:t>metagenomics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can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theoretically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deliver</a:t>
            </a:r>
            <a:r>
              <a:rPr lang="cs-CZ" altLang="cs-CZ" sz="2000" dirty="0" smtClean="0"/>
              <a:t> long </a:t>
            </a:r>
            <a:r>
              <a:rPr lang="cs-CZ" altLang="cs-CZ" sz="2000" dirty="0" err="1" smtClean="0"/>
              <a:t>contigs</a:t>
            </a:r>
            <a:r>
              <a:rPr lang="cs-CZ" altLang="cs-CZ" sz="2000" dirty="0" smtClean="0"/>
              <a:t> - chromosome </a:t>
            </a:r>
            <a:r>
              <a:rPr lang="cs-CZ" altLang="cs-CZ" sz="2000" dirty="0" err="1" smtClean="0"/>
              <a:t>fragments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with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multiple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genes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that</a:t>
            </a:r>
            <a:r>
              <a:rPr lang="cs-CZ" altLang="cs-CZ" sz="2000" dirty="0" smtClean="0"/>
              <a:t> are </a:t>
            </a:r>
            <a:r>
              <a:rPr lang="cs-CZ" altLang="cs-CZ" sz="2000" dirty="0" err="1" smtClean="0"/>
              <a:t>from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the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same</a:t>
            </a:r>
            <a:r>
              <a:rPr lang="cs-CZ" altLang="cs-CZ" sz="2000" dirty="0" smtClean="0"/>
              <a:t> genome; </a:t>
            </a:r>
            <a:r>
              <a:rPr lang="cs-CZ" altLang="cs-CZ" sz="2000" dirty="0" err="1" smtClean="0"/>
              <a:t>this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is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impossible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for</a:t>
            </a:r>
            <a:r>
              <a:rPr lang="cs-CZ" altLang="cs-CZ" sz="2000" dirty="0" smtClean="0"/>
              <a:t> </a:t>
            </a:r>
            <a:r>
              <a:rPr lang="cs-CZ" altLang="cs-CZ" sz="2000" dirty="0" err="1" smtClean="0"/>
              <a:t>metatranscriptomics</a:t>
            </a:r>
            <a:endParaRPr lang="cs-CZ" altLang="cs-CZ" sz="2000" dirty="0"/>
          </a:p>
        </p:txBody>
      </p:sp>
    </p:spTree>
    <p:extLst>
      <p:ext uri="{BB962C8B-B14F-4D97-AF65-F5344CB8AC3E}">
        <p14:creationId xmlns:p14="http://schemas.microsoft.com/office/powerpoint/2010/main" val="39487571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107950" y="115888"/>
            <a:ext cx="90360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000" b="1">
                <a:cs typeface="Arial" pitchFamily="34" charset="0"/>
              </a:rPr>
              <a:t>Workflow</a:t>
            </a:r>
            <a:endParaRPr lang="cs-CZ" altLang="cs-CZ" sz="2000">
              <a:solidFill>
                <a:srgbClr val="FFFF00"/>
              </a:solidFill>
              <a:cs typeface="Arial" pitchFamily="34" charset="0"/>
            </a:endParaRPr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323850" y="765175"/>
            <a:ext cx="8443913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endParaRPr lang="cs-CZ" altLang="cs-CZ" sz="1600">
              <a:latin typeface="Tahoma" pitchFamily="34" charset="0"/>
            </a:endParaRPr>
          </a:p>
          <a:p>
            <a:pPr eaLnBrk="0" hangingPunct="0"/>
            <a:endParaRPr lang="cs-CZ" altLang="cs-CZ" sz="1600">
              <a:latin typeface="Tahoma" pitchFamily="34" charset="0"/>
            </a:endParaRPr>
          </a:p>
          <a:p>
            <a:pPr eaLnBrk="0" hangingPunct="0"/>
            <a:endParaRPr lang="cs-CZ" altLang="cs-CZ" sz="1600">
              <a:latin typeface="Tahoma" pitchFamily="34" charset="0"/>
            </a:endParaRP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304800" y="720725"/>
            <a:ext cx="8443913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cs-CZ" altLang="cs-CZ" sz="1600" dirty="0" err="1">
                <a:latin typeface="Tahoma" pitchFamily="34" charset="0"/>
              </a:rPr>
              <a:t>Sampling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sample </a:t>
            </a:r>
            <a:r>
              <a:rPr lang="cs-CZ" altLang="cs-CZ" sz="1600" dirty="0" err="1">
                <a:latin typeface="Tahoma" pitchFamily="34" charset="0"/>
              </a:rPr>
              <a:t>collection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</a:t>
            </a:r>
            <a:r>
              <a:rPr lang="cs-CZ" altLang="cs-CZ" sz="1600" dirty="0" err="1">
                <a:latin typeface="Tahoma" pitchFamily="34" charset="0"/>
              </a:rPr>
              <a:t>stabilization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</a:t>
            </a:r>
            <a:r>
              <a:rPr lang="cs-CZ" altLang="cs-CZ" sz="1600" dirty="0" err="1">
                <a:latin typeface="Tahoma" pitchFamily="34" charset="0"/>
              </a:rPr>
              <a:t>storage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 err="1">
                <a:latin typeface="Tahoma" pitchFamily="34" charset="0"/>
              </a:rPr>
              <a:t>Library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preparation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RNA </a:t>
            </a:r>
            <a:r>
              <a:rPr lang="cs-CZ" altLang="cs-CZ" sz="1600" dirty="0" err="1">
                <a:latin typeface="Tahoma" pitchFamily="34" charset="0"/>
              </a:rPr>
              <a:t>isolation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RNA </a:t>
            </a:r>
            <a:r>
              <a:rPr lang="cs-CZ" altLang="cs-CZ" sz="1600" dirty="0" err="1">
                <a:latin typeface="Tahoma" pitchFamily="34" charset="0"/>
              </a:rPr>
              <a:t>purification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DNA </a:t>
            </a:r>
            <a:r>
              <a:rPr lang="cs-CZ" altLang="cs-CZ" sz="1600" dirty="0" err="1">
                <a:latin typeface="Tahoma" pitchFamily="34" charset="0"/>
              </a:rPr>
              <a:t>removal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</a:t>
            </a:r>
            <a:r>
              <a:rPr lang="cs-CZ" altLang="cs-CZ" sz="1600" dirty="0" err="1">
                <a:latin typeface="Tahoma" pitchFamily="34" charset="0"/>
              </a:rPr>
              <a:t>rRNA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removal</a:t>
            </a:r>
            <a:r>
              <a:rPr lang="cs-CZ" altLang="cs-CZ" sz="1600" dirty="0">
                <a:latin typeface="Tahoma" pitchFamily="34" charset="0"/>
              </a:rPr>
              <a:t> (to </a:t>
            </a:r>
            <a:r>
              <a:rPr lang="cs-CZ" altLang="cs-CZ" sz="1600" dirty="0" err="1">
                <a:latin typeface="Tahoma" pitchFamily="34" charset="0"/>
              </a:rPr>
              <a:t>recover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all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mRNA</a:t>
            </a:r>
            <a:r>
              <a:rPr lang="cs-CZ" altLang="cs-CZ" sz="1600" dirty="0">
                <a:latin typeface="Tahoma" pitchFamily="34" charset="0"/>
              </a:rPr>
              <a:t>) </a:t>
            </a:r>
            <a:r>
              <a:rPr lang="cs-CZ" altLang="cs-CZ" sz="1600" dirty="0" err="1">
                <a:latin typeface="Tahoma" pitchFamily="34" charset="0"/>
              </a:rPr>
              <a:t>or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capture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of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eukaryotic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mRNA</a:t>
            </a:r>
            <a:r>
              <a:rPr lang="cs-CZ" altLang="cs-CZ" sz="1600" dirty="0">
                <a:latin typeface="Tahoma" pitchFamily="34" charset="0"/>
              </a:rPr>
              <a:t> (</a:t>
            </a:r>
            <a:r>
              <a:rPr lang="cs-CZ" altLang="cs-CZ" sz="1600" dirty="0" err="1">
                <a:latin typeface="Tahoma" pitchFamily="34" charset="0"/>
              </a:rPr>
              <a:t>poly</a:t>
            </a:r>
            <a:r>
              <a:rPr lang="cs-CZ" altLang="cs-CZ" sz="1600" dirty="0">
                <a:latin typeface="Tahoma" pitchFamily="34" charset="0"/>
              </a:rPr>
              <a:t> A)</a:t>
            </a: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RNA </a:t>
            </a:r>
            <a:r>
              <a:rPr lang="cs-CZ" altLang="cs-CZ" sz="1600" dirty="0" err="1">
                <a:latin typeface="Tahoma" pitchFamily="34" charset="0"/>
              </a:rPr>
              <a:t>fragmentation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</a:t>
            </a:r>
            <a:r>
              <a:rPr lang="cs-CZ" altLang="cs-CZ" sz="1600" dirty="0" err="1">
                <a:latin typeface="Tahoma" pitchFamily="34" charset="0"/>
              </a:rPr>
              <a:t>cDNA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synthesis</a:t>
            </a:r>
            <a:r>
              <a:rPr lang="cs-CZ" altLang="cs-CZ" sz="1600" dirty="0">
                <a:latin typeface="Tahoma" pitchFamily="34" charset="0"/>
              </a:rPr>
              <a:t> </a:t>
            </a: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RNA </a:t>
            </a:r>
            <a:r>
              <a:rPr lang="cs-CZ" altLang="cs-CZ" sz="1600" dirty="0" err="1">
                <a:latin typeface="Tahoma" pitchFamily="34" charset="0"/>
              </a:rPr>
              <a:t>removal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adapter </a:t>
            </a:r>
            <a:r>
              <a:rPr lang="cs-CZ" altLang="cs-CZ" sz="1600" dirty="0" err="1">
                <a:latin typeface="Tahoma" pitchFamily="34" charset="0"/>
              </a:rPr>
              <a:t>ligation</a:t>
            </a:r>
            <a:r>
              <a:rPr lang="cs-CZ" altLang="cs-CZ" sz="1600" dirty="0">
                <a:latin typeface="Tahoma" pitchFamily="34" charset="0"/>
              </a:rPr>
              <a:t> (</a:t>
            </a:r>
            <a:r>
              <a:rPr lang="cs-CZ" altLang="cs-CZ" sz="1600" dirty="0" err="1">
                <a:latin typeface="Tahoma" pitchFamily="34" charset="0"/>
              </a:rPr>
              <a:t>with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barcodes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when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multiple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samples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will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be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sequenced</a:t>
            </a:r>
            <a:r>
              <a:rPr lang="cs-CZ" altLang="cs-CZ" sz="1600" dirty="0">
                <a:latin typeface="Tahoma" pitchFamily="34" charset="0"/>
              </a:rPr>
              <a:t>)</a:t>
            </a: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</a:t>
            </a:r>
            <a:r>
              <a:rPr lang="cs-CZ" altLang="cs-CZ" sz="1600" dirty="0" err="1">
                <a:latin typeface="Tahoma" pitchFamily="34" charset="0"/>
              </a:rPr>
              <a:t>amplification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</a:t>
            </a:r>
            <a:r>
              <a:rPr lang="cs-CZ" altLang="cs-CZ" sz="1600" dirty="0" err="1">
                <a:latin typeface="Tahoma" pitchFamily="34" charset="0"/>
              </a:rPr>
              <a:t>selection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of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molecules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of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approppriate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size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 err="1" smtClean="0">
                <a:latin typeface="Tahoma" pitchFamily="34" charset="0"/>
              </a:rPr>
              <a:t>Sequencing</a:t>
            </a:r>
            <a:endParaRPr lang="cs-CZ" altLang="cs-CZ" sz="1600" dirty="0" smtClean="0">
              <a:latin typeface="Tahoma" pitchFamily="34" charset="0"/>
            </a:endParaRPr>
          </a:p>
          <a:p>
            <a:pPr eaLnBrk="0" hangingPunct="0"/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Data </a:t>
            </a:r>
            <a:r>
              <a:rPr lang="cs-CZ" altLang="cs-CZ" sz="1600" dirty="0" err="1">
                <a:latin typeface="Tahoma" pitchFamily="34" charset="0"/>
              </a:rPr>
              <a:t>analysis</a:t>
            </a:r>
            <a:endParaRPr lang="cs-CZ" altLang="cs-CZ" sz="1600" dirty="0">
              <a:latin typeface="Tahoma" pitchFamily="34" charset="0"/>
            </a:endParaRP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long </a:t>
            </a:r>
            <a:r>
              <a:rPr lang="cs-CZ" altLang="cs-CZ" sz="1600" dirty="0" err="1">
                <a:latin typeface="Tahoma" pitchFamily="34" charset="0"/>
              </a:rPr>
              <a:t>sequences</a:t>
            </a:r>
            <a:r>
              <a:rPr lang="cs-CZ" altLang="cs-CZ" sz="1600" dirty="0">
                <a:latin typeface="Tahoma" pitchFamily="34" charset="0"/>
              </a:rPr>
              <a:t> – direct </a:t>
            </a:r>
            <a:r>
              <a:rPr lang="cs-CZ" altLang="cs-CZ" sz="1600" dirty="0" err="1">
                <a:latin typeface="Tahoma" pitchFamily="34" charset="0"/>
              </a:rPr>
              <a:t>annotation</a:t>
            </a:r>
            <a:r>
              <a:rPr lang="cs-CZ" altLang="cs-CZ" sz="1600" dirty="0">
                <a:latin typeface="Tahoma" pitchFamily="34" charset="0"/>
              </a:rPr>
              <a:t> (</a:t>
            </a:r>
            <a:r>
              <a:rPr lang="cs-CZ" altLang="cs-CZ" sz="1600" dirty="0" err="1">
                <a:latin typeface="Tahoma" pitchFamily="34" charset="0"/>
              </a:rPr>
              <a:t>function</a:t>
            </a:r>
            <a:r>
              <a:rPr lang="cs-CZ" altLang="cs-CZ" sz="1600" dirty="0">
                <a:latin typeface="Tahoma" pitchFamily="34" charset="0"/>
              </a:rPr>
              <a:t>, </a:t>
            </a:r>
            <a:r>
              <a:rPr lang="cs-CZ" altLang="cs-CZ" sz="1600" dirty="0" err="1">
                <a:latin typeface="Tahoma" pitchFamily="34" charset="0"/>
              </a:rPr>
              <a:t>binning</a:t>
            </a:r>
            <a:r>
              <a:rPr lang="cs-CZ" altLang="cs-CZ" sz="1600" dirty="0">
                <a:latin typeface="Tahoma" pitchFamily="34" charset="0"/>
              </a:rPr>
              <a:t> to </a:t>
            </a:r>
            <a:r>
              <a:rPr lang="cs-CZ" altLang="cs-CZ" sz="1600" dirty="0" err="1">
                <a:latin typeface="Tahoma" pitchFamily="34" charset="0"/>
              </a:rPr>
              <a:t>microbial</a:t>
            </a:r>
            <a:r>
              <a:rPr lang="cs-CZ" altLang="cs-CZ" sz="1600" dirty="0">
                <a:latin typeface="Tahoma" pitchFamily="34" charset="0"/>
              </a:rPr>
              <a:t> taxa)</a:t>
            </a:r>
          </a:p>
          <a:p>
            <a:pPr eaLnBrk="0" hangingPunct="0"/>
            <a:r>
              <a:rPr lang="cs-CZ" altLang="cs-CZ" sz="1600" dirty="0">
                <a:latin typeface="Tahoma" pitchFamily="34" charset="0"/>
              </a:rPr>
              <a:t>	</a:t>
            </a:r>
            <a:r>
              <a:rPr lang="cs-CZ" altLang="cs-CZ" sz="1600" dirty="0" err="1">
                <a:latin typeface="Tahoma" pitchFamily="34" charset="0"/>
              </a:rPr>
              <a:t>short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sequences</a:t>
            </a:r>
            <a:r>
              <a:rPr lang="cs-CZ" altLang="cs-CZ" sz="1600" dirty="0">
                <a:latin typeface="Tahoma" pitchFamily="34" charset="0"/>
              </a:rPr>
              <a:t> – </a:t>
            </a:r>
            <a:r>
              <a:rPr lang="cs-CZ" altLang="cs-CZ" sz="1600" dirty="0" err="1">
                <a:latin typeface="Tahoma" pitchFamily="34" charset="0"/>
              </a:rPr>
              <a:t>sequence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assembly</a:t>
            </a:r>
            <a:r>
              <a:rPr lang="cs-CZ" altLang="cs-CZ" sz="1600" dirty="0">
                <a:latin typeface="Tahoma" pitchFamily="34" charset="0"/>
              </a:rPr>
              <a:t> and </a:t>
            </a:r>
            <a:r>
              <a:rPr lang="cs-CZ" altLang="cs-CZ" sz="1600" dirty="0" err="1">
                <a:latin typeface="Tahoma" pitchFamily="34" charset="0"/>
              </a:rPr>
              <a:t>annotation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of</a:t>
            </a:r>
            <a:r>
              <a:rPr lang="cs-CZ" altLang="cs-CZ" sz="1600" dirty="0">
                <a:latin typeface="Tahoma" pitchFamily="34" charset="0"/>
              </a:rPr>
              <a:t> </a:t>
            </a:r>
            <a:r>
              <a:rPr lang="cs-CZ" altLang="cs-CZ" sz="1600" dirty="0" err="1">
                <a:latin typeface="Tahoma" pitchFamily="34" charset="0"/>
              </a:rPr>
              <a:t>contigs</a:t>
            </a:r>
            <a:r>
              <a:rPr lang="cs-CZ" altLang="cs-CZ" sz="1600" dirty="0">
                <a:latin typeface="Tahoma" pitchFamily="34" charset="0"/>
              </a:rPr>
              <a:t> (</a:t>
            </a:r>
            <a:r>
              <a:rPr lang="cs-CZ" altLang="cs-CZ" sz="1600" dirty="0" err="1">
                <a:latin typeface="Tahoma" pitchFamily="34" charset="0"/>
              </a:rPr>
              <a:t>scaffolds</a:t>
            </a:r>
            <a:r>
              <a:rPr lang="cs-CZ" altLang="cs-CZ" sz="1600" dirty="0">
                <a:latin typeface="Tahom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06526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2440</TotalTime>
  <Words>3215</Words>
  <Application>Microsoft Office PowerPoint</Application>
  <PresentationFormat>Předvádění na obrazovce (4:3)</PresentationFormat>
  <Paragraphs>496</Paragraphs>
  <Slides>54</Slides>
  <Notes>3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54</vt:i4>
      </vt:variant>
    </vt:vector>
  </HeadingPairs>
  <TitlesOfParts>
    <vt:vector size="57" baseType="lpstr">
      <vt:lpstr>Výchozí návrh</vt:lpstr>
      <vt:lpstr>Chart</vt:lpstr>
      <vt:lpstr>CorelDRAW</vt:lpstr>
      <vt:lpstr>Prezentace aplikace PowerPoint</vt:lpstr>
      <vt:lpstr>Prezentace aplikace PowerPoint</vt:lpstr>
      <vt:lpstr>Fungal activity in litter and soil in contrasting seasons</vt:lpstr>
      <vt:lpstr>Methods choice and methodology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The seasonality project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Metaproteomics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Other methods to detect microbial activity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Baldrianovi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Petr Baldrian</dc:creator>
  <cp:lastModifiedBy>videnska</cp:lastModifiedBy>
  <cp:revision>153</cp:revision>
  <dcterms:created xsi:type="dcterms:W3CDTF">2010-10-04T20:43:04Z</dcterms:created>
  <dcterms:modified xsi:type="dcterms:W3CDTF">2016-04-29T12:44:32Z</dcterms:modified>
</cp:coreProperties>
</file>