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3" r:id="rId4"/>
    <p:sldId id="270" r:id="rId5"/>
    <p:sldId id="268" r:id="rId6"/>
    <p:sldId id="271" r:id="rId7"/>
    <p:sldId id="274" r:id="rId8"/>
    <p:sldId id="275" r:id="rId9"/>
    <p:sldId id="276" r:id="rId10"/>
    <p:sldId id="277" r:id="rId11"/>
    <p:sldId id="278" r:id="rId12"/>
    <p:sldId id="257" r:id="rId13"/>
    <p:sldId id="261" r:id="rId14"/>
    <p:sldId id="258" r:id="rId15"/>
    <p:sldId id="259" r:id="rId16"/>
    <p:sldId id="260" r:id="rId17"/>
    <p:sldId id="262" r:id="rId18"/>
    <p:sldId id="263" r:id="rId19"/>
    <p:sldId id="264" r:id="rId20"/>
    <p:sldId id="269" r:id="rId21"/>
    <p:sldId id="265" r:id="rId22"/>
    <p:sldId id="26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54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8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79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51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41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66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94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68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0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84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51915-A0AD-45BE-8E82-98D85B99FF8B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F94D-F508-43FC-83C6-F1F12EA312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29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Metagenomika</a:t>
            </a:r>
            <a:r>
              <a:rPr lang="cs-CZ" dirty="0" smtClean="0"/>
              <a:t> – </a:t>
            </a:r>
            <a:r>
              <a:rPr lang="cs-CZ" dirty="0" err="1" smtClean="0"/>
              <a:t>virom</a:t>
            </a:r>
            <a:r>
              <a:rPr lang="cs-CZ" dirty="0" smtClean="0"/>
              <a:t> a </a:t>
            </a:r>
            <a:r>
              <a:rPr lang="cs-CZ" dirty="0" err="1" smtClean="0"/>
              <a:t>eukaryota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Petra Vídeňská,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58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 txBox="1">
            <a:spLocks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/>
              <a:t>Distribuce eukaryontních i prokaryontních společentví v průběhu času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684338"/>
            <a:ext cx="5691188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7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389188"/>
            <a:ext cx="9064625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2051050" y="2460625"/>
            <a:ext cx="1008063" cy="649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214438" y="4044950"/>
            <a:ext cx="1412875" cy="1584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650038" y="3500438"/>
            <a:ext cx="1697037" cy="1873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750" name="Nadpis 1"/>
          <p:cNvSpPr txBox="1">
            <a:spLocks/>
          </p:cNvSpPr>
          <p:nvPr/>
        </p:nvSpPr>
        <p:spPr bwMode="auto">
          <a:xfrm>
            <a:off x="395288" y="404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/>
              <a:t>PCA Biplot mikrobiální komunity  </a:t>
            </a:r>
          </a:p>
        </p:txBody>
      </p:sp>
    </p:spTree>
    <p:extLst>
      <p:ext uri="{BB962C8B-B14F-4D97-AF65-F5344CB8AC3E}">
        <p14:creationId xmlns:p14="http://schemas.microsoft.com/office/powerpoint/2010/main" val="26819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Neexistuje univerzální konzervovanou oblast</a:t>
            </a:r>
          </a:p>
          <a:p>
            <a:r>
              <a:rPr lang="cs-CZ" dirty="0" smtClean="0"/>
              <a:t>Není sjednocená metodika</a:t>
            </a:r>
          </a:p>
          <a:p>
            <a:r>
              <a:rPr lang="cs-CZ" dirty="0" smtClean="0"/>
              <a:t>Problém RNA x DNA viry</a:t>
            </a:r>
          </a:p>
          <a:p>
            <a:r>
              <a:rPr lang="cs-CZ" dirty="0" smtClean="0"/>
              <a:t>Ve vzorku je většinou virální DNA/RNA minimum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25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metod</a:t>
            </a:r>
            <a:endParaRPr lang="cs-CZ" dirty="0"/>
          </a:p>
        </p:txBody>
      </p:sp>
      <p:pic>
        <p:nvPicPr>
          <p:cNvPr id="4" name="Zástupný symbol pro obsah 3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t="16590" r="27717" b="6123"/>
          <a:stretch/>
        </p:blipFill>
        <p:spPr>
          <a:xfrm>
            <a:off x="1475656" y="1556792"/>
            <a:ext cx="6192688" cy="5201410"/>
          </a:xfrm>
        </p:spPr>
      </p:pic>
    </p:spTree>
    <p:extLst>
      <p:ext uri="{BB962C8B-B14F-4D97-AF65-F5344CB8AC3E}">
        <p14:creationId xmlns:p14="http://schemas.microsoft.com/office/powerpoint/2010/main" val="397616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pic>
        <p:nvPicPr>
          <p:cNvPr id="4" name="Zástupný symbol pro obsah 3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8900" r="29438" b="7080"/>
          <a:stretch/>
        </p:blipFill>
        <p:spPr>
          <a:xfrm>
            <a:off x="2483768" y="1111128"/>
            <a:ext cx="3888432" cy="5597632"/>
          </a:xfrm>
        </p:spPr>
      </p:pic>
    </p:spTree>
    <p:extLst>
      <p:ext uri="{BB962C8B-B14F-4D97-AF65-F5344CB8AC3E}">
        <p14:creationId xmlns:p14="http://schemas.microsoft.com/office/powerpoint/2010/main" val="1708069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homogenizace</a:t>
            </a:r>
            <a:endParaRPr lang="cs-CZ" dirty="0"/>
          </a:p>
        </p:txBody>
      </p:sp>
      <p:pic>
        <p:nvPicPr>
          <p:cNvPr id="4" name="Zástupný symbol pro obsah 3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8223" r="29310" b="50063"/>
          <a:stretch/>
        </p:blipFill>
        <p:spPr>
          <a:xfrm>
            <a:off x="395536" y="1124744"/>
            <a:ext cx="8697386" cy="5112568"/>
          </a:xfrm>
        </p:spPr>
      </p:pic>
    </p:spTree>
    <p:extLst>
      <p:ext uri="{BB962C8B-B14F-4D97-AF65-F5344CB8AC3E}">
        <p14:creationId xmlns:p14="http://schemas.microsoft.com/office/powerpoint/2010/main" val="167212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</a:t>
            </a:r>
            <a:r>
              <a:rPr lang="cs-CZ" dirty="0" smtClean="0"/>
              <a:t>centrifugace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rep16532.pdf - Adobe Acrobat Pro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52387" r="29310" b="3450"/>
          <a:stretch/>
        </p:blipFill>
        <p:spPr>
          <a:xfrm>
            <a:off x="467544" y="1262915"/>
            <a:ext cx="8496944" cy="52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6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filtrace</a:t>
            </a:r>
            <a:endParaRPr lang="cs-CZ" dirty="0"/>
          </a:p>
        </p:txBody>
      </p:sp>
      <p:pic>
        <p:nvPicPr>
          <p:cNvPr id="5" name="Zástupný symbol pro obsah 4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t="13232" r="16632" b="22818"/>
          <a:stretch/>
        </p:blipFill>
        <p:spPr>
          <a:xfrm>
            <a:off x="285695" y="1532914"/>
            <a:ext cx="8462769" cy="5064438"/>
          </a:xfrm>
        </p:spPr>
      </p:pic>
    </p:spTree>
    <p:extLst>
      <p:ext uri="{BB962C8B-B14F-4D97-AF65-F5344CB8AC3E}">
        <p14:creationId xmlns:p14="http://schemas.microsoft.com/office/powerpoint/2010/main" val="140941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ošetření chloroformem </a:t>
            </a:r>
            <a:endParaRPr lang="cs-CZ" dirty="0"/>
          </a:p>
        </p:txBody>
      </p:sp>
      <p:pic>
        <p:nvPicPr>
          <p:cNvPr id="4" name="Zástupný symbol pro obsah 3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t="10394" r="18863" b="17976"/>
          <a:stretch/>
        </p:blipFill>
        <p:spPr>
          <a:xfrm>
            <a:off x="621890" y="1203857"/>
            <a:ext cx="8054566" cy="5537511"/>
          </a:xfrm>
        </p:spPr>
      </p:pic>
    </p:spTree>
    <p:extLst>
      <p:ext uri="{BB962C8B-B14F-4D97-AF65-F5344CB8AC3E}">
        <p14:creationId xmlns:p14="http://schemas.microsoft.com/office/powerpoint/2010/main" val="343294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 amplifikace s náhodnými </a:t>
            </a:r>
            <a:r>
              <a:rPr lang="cs-CZ" dirty="0" err="1" smtClean="0"/>
              <a:t>hexamery</a:t>
            </a:r>
            <a:endParaRPr lang="cs-CZ" dirty="0"/>
          </a:p>
        </p:txBody>
      </p:sp>
      <p:pic>
        <p:nvPicPr>
          <p:cNvPr id="6" name="Zástupný symbol pro obsah 5" descr="srep16532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14067" r="18254" b="10963"/>
          <a:stretch/>
        </p:blipFill>
        <p:spPr>
          <a:xfrm>
            <a:off x="1186553" y="1484785"/>
            <a:ext cx="7047803" cy="5256583"/>
          </a:xfrm>
        </p:spPr>
      </p:pic>
    </p:spTree>
    <p:extLst>
      <p:ext uri="{BB962C8B-B14F-4D97-AF65-F5344CB8AC3E}">
        <p14:creationId xmlns:p14="http://schemas.microsoft.com/office/powerpoint/2010/main" val="68176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Eukaryota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 s velikými rozdíly (dělají se zejména plísně, kvasinky, vyšší houby, paraziti a protozoa)</a:t>
            </a:r>
          </a:p>
          <a:p>
            <a:r>
              <a:rPr lang="cs-CZ" dirty="0" smtClean="0"/>
              <a:t>Lze využít různé </a:t>
            </a:r>
            <a:r>
              <a:rPr lang="cs-CZ" dirty="0" err="1" smtClean="0"/>
              <a:t>markery</a:t>
            </a:r>
            <a:r>
              <a:rPr lang="cs-CZ" dirty="0" smtClean="0"/>
              <a:t> – 18S </a:t>
            </a:r>
            <a:r>
              <a:rPr lang="cs-CZ" dirty="0" err="1" smtClean="0"/>
              <a:t>rDNA</a:t>
            </a:r>
            <a:r>
              <a:rPr lang="cs-CZ" dirty="0" smtClean="0"/>
              <a:t>, ITS 1/2, D2…</a:t>
            </a:r>
          </a:p>
          <a:p>
            <a:r>
              <a:rPr lang="cs-CZ" dirty="0" smtClean="0"/>
              <a:t>Která oblast je nejlepší na co – literatura</a:t>
            </a:r>
          </a:p>
          <a:p>
            <a:r>
              <a:rPr lang="cs-CZ" dirty="0" smtClean="0"/>
              <a:t>Nyní se nejvíce využívá </a:t>
            </a:r>
            <a:r>
              <a:rPr lang="cs-CZ" dirty="0" err="1" smtClean="0"/>
              <a:t>celometagenomové</a:t>
            </a:r>
            <a:r>
              <a:rPr lang="cs-CZ" dirty="0" smtClean="0"/>
              <a:t> </a:t>
            </a:r>
            <a:r>
              <a:rPr lang="cs-CZ" dirty="0" err="1" smtClean="0"/>
              <a:t>sekvenování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13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metod</a:t>
            </a:r>
            <a:endParaRPr lang="cs-CZ" dirty="0"/>
          </a:p>
        </p:txBody>
      </p:sp>
      <p:pic>
        <p:nvPicPr>
          <p:cNvPr id="6" name="Zástupný symbol pro obsah 5" descr="Evaluation of rapid and simple techniques for the enrichment of viruses prior to metagenomic virus discovery - 1-s2.0-S0166093413003820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3" t="15989" r="24017" b="2581"/>
          <a:stretch/>
        </p:blipFill>
        <p:spPr>
          <a:xfrm>
            <a:off x="1907704" y="1556792"/>
            <a:ext cx="5544616" cy="4971036"/>
          </a:xfrm>
        </p:spPr>
      </p:pic>
    </p:spTree>
    <p:extLst>
      <p:ext uri="{BB962C8B-B14F-4D97-AF65-F5344CB8AC3E}">
        <p14:creationId xmlns:p14="http://schemas.microsoft.com/office/powerpoint/2010/main" val="381826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valuation of rapid and simple techniques for the enrichment of viruses prior to metagenomic virus discovery - 1-s2.0-S0166093413003820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60986" r="71043" b="29998"/>
          <a:stretch/>
        </p:blipFill>
        <p:spPr>
          <a:xfrm>
            <a:off x="539552" y="5887879"/>
            <a:ext cx="3024336" cy="824820"/>
          </a:xfrm>
        </p:spPr>
      </p:pic>
      <p:pic>
        <p:nvPicPr>
          <p:cNvPr id="5" name="Obrázek 4" descr="Evaluation of rapid and simple techniques for the enrichment of viruses prior to metagenomic virus discovery - 1-s2.0-S0166093413003820-main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16447" r="11074" b="8848"/>
          <a:stretch/>
        </p:blipFill>
        <p:spPr>
          <a:xfrm>
            <a:off x="107504" y="887022"/>
            <a:ext cx="8784976" cy="496201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Srovnání metod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63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valuation of rapid and simple techniques for the enrichment of viruses prior to metagenomic virus discovery - 1-s2.0-S0166093413003820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46794" r="13653" b="15805"/>
          <a:stretch/>
        </p:blipFill>
        <p:spPr>
          <a:xfrm>
            <a:off x="76581" y="2204864"/>
            <a:ext cx="9016809" cy="2629903"/>
          </a:xfr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metod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98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využití genu pro 18S </a:t>
            </a:r>
            <a:r>
              <a:rPr lang="cs-CZ" dirty="0" err="1" smtClean="0"/>
              <a:t>rRNA</a:t>
            </a:r>
            <a:endParaRPr lang="cs-CZ" dirty="0"/>
          </a:p>
        </p:txBody>
      </p:sp>
      <p:pic>
        <p:nvPicPr>
          <p:cNvPr id="4" name="Zástupný symbol pro obsah 3" descr="A novel method to assess the biodiversity of parasites using 18S rDNA Illumina sequencing; parasitome analysis method - 1-s2.0-S1383576916300010-main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12398" r="22368" b="26325"/>
          <a:stretch/>
        </p:blipFill>
        <p:spPr>
          <a:xfrm>
            <a:off x="1331641" y="1844824"/>
            <a:ext cx="6264695" cy="4313588"/>
          </a:xfrm>
        </p:spPr>
      </p:pic>
    </p:spTree>
    <p:extLst>
      <p:ext uri="{BB962C8B-B14F-4D97-AF65-F5344CB8AC3E}">
        <p14:creationId xmlns:p14="http://schemas.microsoft.com/office/powerpoint/2010/main" val="213837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770732"/>
            <a:ext cx="57150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5199732"/>
            <a:ext cx="7620000" cy="317500"/>
          </a:xfrm>
          <a:prstGeom prst="rect">
            <a:avLst/>
          </a:prstGeom>
        </p:spPr>
        <p:txBody>
          <a:bodyPr/>
          <a:lstStyle/>
          <a:p>
            <a:r>
              <a:rPr lang="en-US" sz="1000" i="0" baseline="0">
                <a:latin typeface="Arial"/>
              </a:rPr>
              <a:t> Fig. 1. An illustration to compare the traditional method and the 18S rRNA based metagenome approach using next generation sequencers. With 18S rRNA based metagenomics, parasites can be detected and identified in a high-throughput manner.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Ukázka využití genu pro 18S rRNA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532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 novel method to assess the biodiversity of parasites using 18S rDNA Illumina sequencing; parasitome analysis metho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25891" r="39109" b="18150"/>
          <a:stretch/>
        </p:blipFill>
        <p:spPr>
          <a:xfrm>
            <a:off x="1043608" y="1268760"/>
            <a:ext cx="7056784" cy="5008521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Ukázka využití genu pro 18S rRNA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71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A novel method to assess the biodiversity of parasites using 18S rDNA Illumina sequencing; parasitome analysis metho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22416" r="38844" b="7790"/>
          <a:stretch/>
        </p:blipFill>
        <p:spPr>
          <a:xfrm>
            <a:off x="1115616" y="1268760"/>
            <a:ext cx="6192688" cy="5348228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Ukázka využití genu pro 18S rRNA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18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mtClean="0"/>
              <a:t>Mikrobiální diverzita na </a:t>
            </a:r>
            <a:r>
              <a:rPr lang="cs-CZ" altLang="cs-CZ" i="1" smtClean="0"/>
              <a:t>Vitis vinifera</a:t>
            </a:r>
            <a:endParaRPr lang="cs-CZ" altLang="cs-CZ" smtClean="0"/>
          </a:p>
        </p:txBody>
      </p:sp>
      <p:pic>
        <p:nvPicPr>
          <p:cNvPr id="27651" name="Zástupný symbol pro obsah 3" descr="MolekMetodySpolecenstva_pomucka_ke_studiu (1)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8185" r="27795" b="24454"/>
          <a:stretch>
            <a:fillRect/>
          </a:stretch>
        </p:blipFill>
        <p:spPr>
          <a:xfrm>
            <a:off x="1220788" y="3743325"/>
            <a:ext cx="6985000" cy="2349500"/>
          </a:xfrm>
        </p:spPr>
      </p:pic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6429375" y="6092825"/>
            <a:ext cx="1190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/>
              <a:t>Gryndler, 2013</a:t>
            </a:r>
          </a:p>
        </p:txBody>
      </p:sp>
      <p:sp>
        <p:nvSpPr>
          <p:cNvPr id="27653" name="TextovéPole 5"/>
          <p:cNvSpPr txBox="1">
            <a:spLocks noChangeArrowheads="1"/>
          </p:cNvSpPr>
          <p:nvPr/>
        </p:nvSpPr>
        <p:spPr bwMode="auto">
          <a:xfrm>
            <a:off x="1187450" y="2060575"/>
            <a:ext cx="7334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altLang="cs-CZ"/>
              <a:t>sběr zdravých i napadených listů </a:t>
            </a:r>
            <a:r>
              <a:rPr lang="cs-CZ" altLang="cs-CZ" i="1"/>
              <a:t>V. vinifera </a:t>
            </a:r>
            <a:r>
              <a:rPr lang="cs-CZ" altLang="cs-CZ"/>
              <a:t>cv</a:t>
            </a:r>
            <a:r>
              <a:rPr lang="cs-CZ" altLang="cs-CZ" i="1"/>
              <a:t> </a:t>
            </a:r>
            <a:r>
              <a:rPr lang="cs-CZ" altLang="cs-CZ"/>
              <a:t>Tempranillo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odběr 10x od května do června </a:t>
            </a:r>
            <a:r>
              <a:rPr lang="cs-CZ" altLang="cs-CZ">
                <a:sym typeface="Wingdings" pitchFamily="2" charset="2"/>
              </a:rPr>
              <a:t></a:t>
            </a:r>
            <a:r>
              <a:rPr lang="cs-CZ" altLang="cs-CZ"/>
              <a:t> T1-T10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uskladnění listů při -80°C, izolace DNA 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příprava knihovny oblasti V6 16S rDNA pro prokaryotickou populaci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příprava knihovny ITS2 a D2 pro eukaryotickou populaci</a:t>
            </a:r>
          </a:p>
        </p:txBody>
      </p:sp>
    </p:spTree>
    <p:extLst>
      <p:ext uri="{BB962C8B-B14F-4D97-AF65-F5344CB8AC3E}">
        <p14:creationId xmlns:p14="http://schemas.microsoft.com/office/powerpoint/2010/main" val="40005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0" b="33330"/>
          <a:stretch>
            <a:fillRect/>
          </a:stretch>
        </p:blipFill>
        <p:spPr bwMode="auto">
          <a:xfrm>
            <a:off x="4716463" y="1412875"/>
            <a:ext cx="42545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70"/>
          <a:stretch>
            <a:fillRect/>
          </a:stretch>
        </p:blipFill>
        <p:spPr bwMode="auto">
          <a:xfrm>
            <a:off x="250825" y="1412875"/>
            <a:ext cx="42719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6670" r="-4784"/>
          <a:stretch>
            <a:fillRect/>
          </a:stretch>
        </p:blipFill>
        <p:spPr bwMode="auto">
          <a:xfrm>
            <a:off x="2489200" y="4149725"/>
            <a:ext cx="44592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Nadpis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/>
              <a:t>Rarefakční křivky</a:t>
            </a:r>
          </a:p>
        </p:txBody>
      </p:sp>
    </p:spTree>
    <p:extLst>
      <p:ext uri="{BB962C8B-B14F-4D97-AF65-F5344CB8AC3E}">
        <p14:creationId xmlns:p14="http://schemas.microsoft.com/office/powerpoint/2010/main" val="39586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97000"/>
            <a:ext cx="7793038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/>
              <a:t>Dynamika biodiverzity</a:t>
            </a:r>
          </a:p>
        </p:txBody>
      </p:sp>
    </p:spTree>
    <p:extLst>
      <p:ext uri="{BB962C8B-B14F-4D97-AF65-F5344CB8AC3E}">
        <p14:creationId xmlns:p14="http://schemas.microsoft.com/office/powerpoint/2010/main" val="176865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232</Words>
  <Application>Microsoft Office PowerPoint</Application>
  <PresentationFormat>Předvádění na obrazovce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Metagenomika – virom a eukaryota</vt:lpstr>
      <vt:lpstr>Eukaryota </vt:lpstr>
      <vt:lpstr>Ukázka využití genu pro 18S rRNA</vt:lpstr>
      <vt:lpstr>Prezentace aplikace PowerPoint</vt:lpstr>
      <vt:lpstr>Prezentace aplikace PowerPoint</vt:lpstr>
      <vt:lpstr>Prezentace aplikace PowerPoint</vt:lpstr>
      <vt:lpstr>Mikrobiální diverzita na Vitis vinifera</vt:lpstr>
      <vt:lpstr>Prezentace aplikace PowerPoint</vt:lpstr>
      <vt:lpstr>Prezentace aplikace PowerPoint</vt:lpstr>
      <vt:lpstr>Prezentace aplikace PowerPoint</vt:lpstr>
      <vt:lpstr>Prezentace aplikace PowerPoint</vt:lpstr>
      <vt:lpstr>Virom</vt:lpstr>
      <vt:lpstr>Srovnání metod</vt:lpstr>
      <vt:lpstr>Postup</vt:lpstr>
      <vt:lpstr>Vliv homogenizace</vt:lpstr>
      <vt:lpstr>Vliv centrifugace</vt:lpstr>
      <vt:lpstr>Vliv filtrace</vt:lpstr>
      <vt:lpstr>Vliv ošetření chloroformem </vt:lpstr>
      <vt:lpstr>Vliv amplifikace s náhodnými hexamery</vt:lpstr>
      <vt:lpstr>Srovnání metod</vt:lpstr>
      <vt:lpstr>Prezentace aplikace PowerPoint</vt:lpstr>
      <vt:lpstr>Srovnání metod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videnska</dc:creator>
  <cp:lastModifiedBy>videnska</cp:lastModifiedBy>
  <cp:revision>12</cp:revision>
  <dcterms:created xsi:type="dcterms:W3CDTF">2016-04-13T06:57:09Z</dcterms:created>
  <dcterms:modified xsi:type="dcterms:W3CDTF">2016-04-18T06:18:41Z</dcterms:modified>
</cp:coreProperties>
</file>