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8" r:id="rId2"/>
    <p:sldMasterId id="2147483721" r:id="rId3"/>
    <p:sldMasterId id="2147483734" r:id="rId4"/>
    <p:sldMasterId id="2147483748" r:id="rId5"/>
  </p:sldMasterIdLst>
  <p:notesMasterIdLst>
    <p:notesMasterId r:id="rId42"/>
  </p:notesMasterIdLst>
  <p:handoutMasterIdLst>
    <p:handoutMasterId r:id="rId43"/>
  </p:handoutMasterIdLst>
  <p:sldIdLst>
    <p:sldId id="256" r:id="rId6"/>
    <p:sldId id="257" r:id="rId7"/>
    <p:sldId id="259" r:id="rId8"/>
    <p:sldId id="268" r:id="rId9"/>
    <p:sldId id="269" r:id="rId10"/>
    <p:sldId id="270" r:id="rId11"/>
    <p:sldId id="271" r:id="rId12"/>
    <p:sldId id="264" r:id="rId13"/>
    <p:sldId id="263" r:id="rId14"/>
    <p:sldId id="272" r:id="rId15"/>
    <p:sldId id="274" r:id="rId16"/>
    <p:sldId id="278" r:id="rId17"/>
    <p:sldId id="277" r:id="rId18"/>
    <p:sldId id="280" r:id="rId19"/>
    <p:sldId id="279" r:id="rId20"/>
    <p:sldId id="281" r:id="rId21"/>
    <p:sldId id="282" r:id="rId22"/>
    <p:sldId id="283" r:id="rId23"/>
    <p:sldId id="261" r:id="rId24"/>
    <p:sldId id="273" r:id="rId25"/>
    <p:sldId id="284" r:id="rId26"/>
    <p:sldId id="296" r:id="rId27"/>
    <p:sldId id="285" r:id="rId28"/>
    <p:sldId id="260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4" r:id="rId38"/>
    <p:sldId id="265" r:id="rId39"/>
    <p:sldId id="267" r:id="rId40"/>
    <p:sldId id="258" r:id="rId41"/>
  </p:sldIdLst>
  <p:sldSz cx="9144000" cy="6858000" type="screen4x3"/>
  <p:notesSz cx="6648450" cy="98964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169"/>
    <a:srgbClr val="292929"/>
    <a:srgbClr val="444492"/>
    <a:srgbClr val="BCA36A"/>
    <a:srgbClr val="C2BD94"/>
    <a:srgbClr val="CBC6A1"/>
    <a:srgbClr val="000000"/>
    <a:srgbClr val="2D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37" autoAdjust="0"/>
  </p:normalViewPr>
  <p:slideViewPr>
    <p:cSldViewPr>
      <p:cViewPr varScale="1">
        <p:scale>
          <a:sx n="74" d="100"/>
          <a:sy n="74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18B56F-D84D-453B-AC9C-AD648A5C0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2950"/>
            <a:ext cx="4946650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700588"/>
            <a:ext cx="5318125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12F4A2-3617-45A5-9DDF-D2373D226E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224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D666-4CD6-4AF5-AE45-D9509D9AEE0A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0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D666-4CD6-4AF5-AE45-D9509D9AEE0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7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D666-4CD6-4AF5-AE45-D9509D9AEE0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2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z="2400" b="1" smtClean="0">
                <a:solidFill>
                  <a:srgbClr val="00B07E"/>
                </a:solidFill>
                <a:latin typeface="Arial" pitchFamily="34" charset="0"/>
                <a:cs typeface="Arial" pitchFamily="34" charset="0"/>
              </a:rPr>
              <a:t>Baví vás vědecky pracovat? </a:t>
            </a:r>
            <a:endParaRPr lang="cs-CZ" altLang="en-US" sz="2400" smtClean="0">
              <a:solidFill>
                <a:srgbClr val="00B07E"/>
              </a:solidFill>
              <a:latin typeface="Arial" pitchFamily="34" charset="0"/>
              <a:cs typeface="Arial" pitchFamily="34" charset="0"/>
            </a:endParaRPr>
          </a:p>
          <a:p>
            <a:endParaRPr lang="cs-CZ" altLang="en-US" sz="1600" smtClean="0">
              <a:latin typeface="Arial" pitchFamily="34" charset="0"/>
              <a:cs typeface="Arial" pitchFamily="34" charset="0"/>
            </a:endParaRPr>
          </a:p>
          <a:p>
            <a:r>
              <a:rPr lang="cs-CZ" altLang="en-US" smtClean="0">
                <a:solidFill>
                  <a:srgbClr val="5869DA"/>
                </a:solidFill>
                <a:latin typeface="Arial" pitchFamily="34" charset="0"/>
                <a:cs typeface="Arial" pitchFamily="34" charset="0"/>
              </a:rPr>
              <a:t>Pokud se chcete realizovat v oborech </a:t>
            </a:r>
            <a:r>
              <a:rPr lang="cs-CZ" altLang="en-US" b="1" smtClean="0">
                <a:solidFill>
                  <a:srgbClr val="5869DA"/>
                </a:solidFill>
                <a:latin typeface="Arial" pitchFamily="34" charset="0"/>
                <a:cs typeface="Arial" pitchFamily="34" charset="0"/>
              </a:rPr>
              <a:t>organická syntéza, analytická chemie, farmaceutická technologie, organická technologie, chemie pevné fáze,</a:t>
            </a:r>
            <a:r>
              <a:rPr lang="cs-CZ" altLang="en-US" smtClean="0">
                <a:solidFill>
                  <a:srgbClr val="5869DA"/>
                </a:solidFill>
                <a:latin typeface="Arial" pitchFamily="34" charset="0"/>
                <a:cs typeface="Arial" pitchFamily="34" charset="0"/>
              </a:rPr>
              <a:t> přijďte se poradit o vaší budoucí kariéře</a:t>
            </a:r>
            <a:endParaRPr lang="cs-CZ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80E2A7-DC6A-4DB1-B5CB-DA3FED7E733E}" type="slidenum">
              <a:rPr lang="fr-FR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29E165BE-A71B-4D42-93B2-A2F3B18D0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14766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9BBCC734-3DEF-4BF8-845B-E40F87AA5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46BD097E-7B50-4339-8F89-B1EDE35D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1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5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673100"/>
            <a:ext cx="5429249" cy="1886670"/>
          </a:xfrm>
        </p:spPr>
        <p:txBody>
          <a:bodyPr/>
          <a:lstStyle>
            <a:lvl1pPr>
              <a:spcBef>
                <a:spcPts val="1200"/>
              </a:spcBef>
              <a:defRPr sz="280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600" cap="all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8" name="Freeform 14"/>
          <p:cNvSpPr>
            <a:spLocks noChangeAspect="1" noEditPoints="1"/>
          </p:cNvSpPr>
          <p:nvPr userDrawn="1"/>
        </p:nvSpPr>
        <p:spPr bwMode="auto">
          <a:xfrm>
            <a:off x="-1" y="3241786"/>
            <a:ext cx="9144000" cy="2851099"/>
          </a:xfrm>
          <a:custGeom>
            <a:avLst/>
            <a:gdLst>
              <a:gd name="T0" fmla="*/ 1347 w 1347"/>
              <a:gd name="T1" fmla="*/ 7 h 418"/>
              <a:gd name="T2" fmla="*/ 1123 w 1347"/>
              <a:gd name="T3" fmla="*/ 7 h 418"/>
              <a:gd name="T4" fmla="*/ 1123 w 1347"/>
              <a:gd name="T5" fmla="*/ 411 h 418"/>
              <a:gd name="T6" fmla="*/ 1347 w 1347"/>
              <a:gd name="T7" fmla="*/ 411 h 418"/>
              <a:gd name="T8" fmla="*/ 1347 w 1347"/>
              <a:gd name="T9" fmla="*/ 320 h 418"/>
              <a:gd name="T10" fmla="*/ 1222 w 1347"/>
              <a:gd name="T11" fmla="*/ 320 h 418"/>
              <a:gd name="T12" fmla="*/ 1222 w 1347"/>
              <a:gd name="T13" fmla="*/ 251 h 418"/>
              <a:gd name="T14" fmla="*/ 1343 w 1347"/>
              <a:gd name="T15" fmla="*/ 251 h 418"/>
              <a:gd name="T16" fmla="*/ 1343 w 1347"/>
              <a:gd name="T17" fmla="*/ 161 h 418"/>
              <a:gd name="T18" fmla="*/ 1222 w 1347"/>
              <a:gd name="T19" fmla="*/ 161 h 418"/>
              <a:gd name="T20" fmla="*/ 1222 w 1347"/>
              <a:gd name="T21" fmla="*/ 98 h 418"/>
              <a:gd name="T22" fmla="*/ 1347 w 1347"/>
              <a:gd name="T23" fmla="*/ 98 h 418"/>
              <a:gd name="T24" fmla="*/ 1347 w 1347"/>
              <a:gd name="T25" fmla="*/ 7 h 418"/>
              <a:gd name="T26" fmla="*/ 941 w 1347"/>
              <a:gd name="T27" fmla="*/ 7 h 418"/>
              <a:gd name="T28" fmla="*/ 809 w 1347"/>
              <a:gd name="T29" fmla="*/ 7 h 418"/>
              <a:gd name="T30" fmla="*/ 809 w 1347"/>
              <a:gd name="T31" fmla="*/ 411 h 418"/>
              <a:gd name="T32" fmla="*/ 908 w 1347"/>
              <a:gd name="T33" fmla="*/ 411 h 418"/>
              <a:gd name="T34" fmla="*/ 908 w 1347"/>
              <a:gd name="T35" fmla="*/ 284 h 418"/>
              <a:gd name="T36" fmla="*/ 953 w 1347"/>
              <a:gd name="T37" fmla="*/ 284 h 418"/>
              <a:gd name="T38" fmla="*/ 1070 w 1347"/>
              <a:gd name="T39" fmla="*/ 249 h 418"/>
              <a:gd name="T40" fmla="*/ 1113 w 1347"/>
              <a:gd name="T41" fmla="*/ 144 h 418"/>
              <a:gd name="T42" fmla="*/ 1065 w 1347"/>
              <a:gd name="T43" fmla="*/ 37 h 418"/>
              <a:gd name="T44" fmla="*/ 941 w 1347"/>
              <a:gd name="T45" fmla="*/ 7 h 418"/>
              <a:gd name="T46" fmla="*/ 338 w 1347"/>
              <a:gd name="T47" fmla="*/ 7 h 418"/>
              <a:gd name="T48" fmla="*/ 235 w 1347"/>
              <a:gd name="T49" fmla="*/ 7 h 418"/>
              <a:gd name="T50" fmla="*/ 235 w 1347"/>
              <a:gd name="T51" fmla="*/ 159 h 418"/>
              <a:gd name="T52" fmla="*/ 103 w 1347"/>
              <a:gd name="T53" fmla="*/ 159 h 418"/>
              <a:gd name="T54" fmla="*/ 103 w 1347"/>
              <a:gd name="T55" fmla="*/ 7 h 418"/>
              <a:gd name="T56" fmla="*/ 0 w 1347"/>
              <a:gd name="T57" fmla="*/ 7 h 418"/>
              <a:gd name="T58" fmla="*/ 0 w 1347"/>
              <a:gd name="T59" fmla="*/ 411 h 418"/>
              <a:gd name="T60" fmla="*/ 103 w 1347"/>
              <a:gd name="T61" fmla="*/ 411 h 418"/>
              <a:gd name="T62" fmla="*/ 103 w 1347"/>
              <a:gd name="T63" fmla="*/ 249 h 418"/>
              <a:gd name="T64" fmla="*/ 235 w 1347"/>
              <a:gd name="T65" fmla="*/ 249 h 418"/>
              <a:gd name="T66" fmla="*/ 235 w 1347"/>
              <a:gd name="T67" fmla="*/ 411 h 418"/>
              <a:gd name="T68" fmla="*/ 338 w 1347"/>
              <a:gd name="T69" fmla="*/ 411 h 418"/>
              <a:gd name="T70" fmla="*/ 338 w 1347"/>
              <a:gd name="T71" fmla="*/ 7 h 418"/>
              <a:gd name="T72" fmla="*/ 908 w 1347"/>
              <a:gd name="T73" fmla="*/ 194 h 418"/>
              <a:gd name="T74" fmla="*/ 908 w 1347"/>
              <a:gd name="T75" fmla="*/ 98 h 418"/>
              <a:gd name="T76" fmla="*/ 946 w 1347"/>
              <a:gd name="T77" fmla="*/ 98 h 418"/>
              <a:gd name="T78" fmla="*/ 1014 w 1347"/>
              <a:gd name="T79" fmla="*/ 145 h 418"/>
              <a:gd name="T80" fmla="*/ 950 w 1347"/>
              <a:gd name="T81" fmla="*/ 194 h 418"/>
              <a:gd name="T82" fmla="*/ 908 w 1347"/>
              <a:gd name="T83" fmla="*/ 194 h 418"/>
              <a:gd name="T84" fmla="*/ 575 w 1347"/>
              <a:gd name="T85" fmla="*/ 328 h 418"/>
              <a:gd name="T86" fmla="*/ 464 w 1347"/>
              <a:gd name="T87" fmla="*/ 208 h 418"/>
              <a:gd name="T88" fmla="*/ 574 w 1347"/>
              <a:gd name="T89" fmla="*/ 90 h 418"/>
              <a:gd name="T90" fmla="*/ 683 w 1347"/>
              <a:gd name="T91" fmla="*/ 210 h 418"/>
              <a:gd name="T92" fmla="*/ 575 w 1347"/>
              <a:gd name="T93" fmla="*/ 328 h 418"/>
              <a:gd name="T94" fmla="*/ 573 w 1347"/>
              <a:gd name="T95" fmla="*/ 0 h 418"/>
              <a:gd name="T96" fmla="*/ 377 w 1347"/>
              <a:gd name="T97" fmla="*/ 128 h 418"/>
              <a:gd name="T98" fmla="*/ 361 w 1347"/>
              <a:gd name="T99" fmla="*/ 214 h 418"/>
              <a:gd name="T100" fmla="*/ 573 w 1347"/>
              <a:gd name="T101" fmla="*/ 418 h 418"/>
              <a:gd name="T102" fmla="*/ 786 w 1347"/>
              <a:gd name="T103" fmla="*/ 209 h 418"/>
              <a:gd name="T104" fmla="*/ 573 w 1347"/>
              <a:gd name="T10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7" h="418">
                <a:moveTo>
                  <a:pt x="1347" y="7"/>
                </a:moveTo>
                <a:cubicBezTo>
                  <a:pt x="1123" y="7"/>
                  <a:pt x="1123" y="7"/>
                  <a:pt x="1123" y="7"/>
                </a:cubicBezTo>
                <a:cubicBezTo>
                  <a:pt x="1123" y="411"/>
                  <a:pt x="1123" y="411"/>
                  <a:pt x="1123" y="411"/>
                </a:cubicBezTo>
                <a:cubicBezTo>
                  <a:pt x="1347" y="411"/>
                  <a:pt x="1347" y="411"/>
                  <a:pt x="1347" y="411"/>
                </a:cubicBezTo>
                <a:cubicBezTo>
                  <a:pt x="1347" y="320"/>
                  <a:pt x="1347" y="320"/>
                  <a:pt x="1347" y="320"/>
                </a:cubicBezTo>
                <a:cubicBezTo>
                  <a:pt x="1222" y="320"/>
                  <a:pt x="1222" y="320"/>
                  <a:pt x="1222" y="320"/>
                </a:cubicBezTo>
                <a:cubicBezTo>
                  <a:pt x="1222" y="251"/>
                  <a:pt x="1222" y="251"/>
                  <a:pt x="1222" y="251"/>
                </a:cubicBezTo>
                <a:cubicBezTo>
                  <a:pt x="1343" y="251"/>
                  <a:pt x="1343" y="251"/>
                  <a:pt x="1343" y="251"/>
                </a:cubicBezTo>
                <a:cubicBezTo>
                  <a:pt x="1343" y="161"/>
                  <a:pt x="1343" y="161"/>
                  <a:pt x="1343" y="161"/>
                </a:cubicBezTo>
                <a:cubicBezTo>
                  <a:pt x="1222" y="161"/>
                  <a:pt x="1222" y="161"/>
                  <a:pt x="1222" y="161"/>
                </a:cubicBezTo>
                <a:cubicBezTo>
                  <a:pt x="1222" y="98"/>
                  <a:pt x="1222" y="98"/>
                  <a:pt x="1222" y="98"/>
                </a:cubicBezTo>
                <a:cubicBezTo>
                  <a:pt x="1347" y="98"/>
                  <a:pt x="1347" y="98"/>
                  <a:pt x="1347" y="98"/>
                </a:cubicBezTo>
                <a:cubicBezTo>
                  <a:pt x="1347" y="7"/>
                  <a:pt x="1347" y="7"/>
                  <a:pt x="1347" y="7"/>
                </a:cubicBezTo>
                <a:moveTo>
                  <a:pt x="941" y="7"/>
                </a:moveTo>
                <a:cubicBezTo>
                  <a:pt x="809" y="7"/>
                  <a:pt x="809" y="7"/>
                  <a:pt x="809" y="7"/>
                </a:cubicBezTo>
                <a:cubicBezTo>
                  <a:pt x="809" y="411"/>
                  <a:pt x="809" y="411"/>
                  <a:pt x="809" y="411"/>
                </a:cubicBezTo>
                <a:cubicBezTo>
                  <a:pt x="908" y="411"/>
                  <a:pt x="908" y="411"/>
                  <a:pt x="908" y="411"/>
                </a:cubicBezTo>
                <a:cubicBezTo>
                  <a:pt x="908" y="284"/>
                  <a:pt x="908" y="284"/>
                  <a:pt x="908" y="284"/>
                </a:cubicBezTo>
                <a:cubicBezTo>
                  <a:pt x="953" y="284"/>
                  <a:pt x="953" y="284"/>
                  <a:pt x="953" y="284"/>
                </a:cubicBezTo>
                <a:cubicBezTo>
                  <a:pt x="1015" y="284"/>
                  <a:pt x="1043" y="273"/>
                  <a:pt x="1070" y="249"/>
                </a:cubicBezTo>
                <a:cubicBezTo>
                  <a:pt x="1096" y="228"/>
                  <a:pt x="1113" y="185"/>
                  <a:pt x="1113" y="144"/>
                </a:cubicBezTo>
                <a:cubicBezTo>
                  <a:pt x="1113" y="103"/>
                  <a:pt x="1097" y="63"/>
                  <a:pt x="1065" y="37"/>
                </a:cubicBezTo>
                <a:cubicBezTo>
                  <a:pt x="1044" y="19"/>
                  <a:pt x="1016" y="7"/>
                  <a:pt x="941" y="7"/>
                </a:cubicBezTo>
                <a:moveTo>
                  <a:pt x="338" y="7"/>
                </a:moveTo>
                <a:cubicBezTo>
                  <a:pt x="235" y="7"/>
                  <a:pt x="235" y="7"/>
                  <a:pt x="235" y="7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7"/>
                  <a:pt x="103" y="7"/>
                  <a:pt x="103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411"/>
                  <a:pt x="0" y="411"/>
                  <a:pt x="0" y="411"/>
                </a:cubicBezTo>
                <a:cubicBezTo>
                  <a:pt x="103" y="411"/>
                  <a:pt x="103" y="411"/>
                  <a:pt x="103" y="411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411"/>
                  <a:pt x="235" y="411"/>
                  <a:pt x="235" y="411"/>
                </a:cubicBezTo>
                <a:cubicBezTo>
                  <a:pt x="338" y="411"/>
                  <a:pt x="338" y="411"/>
                  <a:pt x="338" y="411"/>
                </a:cubicBezTo>
                <a:cubicBezTo>
                  <a:pt x="338" y="7"/>
                  <a:pt x="338" y="7"/>
                  <a:pt x="338" y="7"/>
                </a:cubicBezTo>
                <a:moveTo>
                  <a:pt x="908" y="194"/>
                </a:moveTo>
                <a:cubicBezTo>
                  <a:pt x="908" y="98"/>
                  <a:pt x="908" y="98"/>
                  <a:pt x="908" y="98"/>
                </a:cubicBezTo>
                <a:cubicBezTo>
                  <a:pt x="946" y="98"/>
                  <a:pt x="946" y="98"/>
                  <a:pt x="946" y="98"/>
                </a:cubicBezTo>
                <a:cubicBezTo>
                  <a:pt x="968" y="98"/>
                  <a:pt x="1014" y="98"/>
                  <a:pt x="1014" y="145"/>
                </a:cubicBezTo>
                <a:cubicBezTo>
                  <a:pt x="1014" y="194"/>
                  <a:pt x="970" y="194"/>
                  <a:pt x="950" y="194"/>
                </a:cubicBezTo>
                <a:cubicBezTo>
                  <a:pt x="908" y="194"/>
                  <a:pt x="908" y="194"/>
                  <a:pt x="908" y="194"/>
                </a:cubicBezTo>
                <a:moveTo>
                  <a:pt x="575" y="328"/>
                </a:moveTo>
                <a:cubicBezTo>
                  <a:pt x="506" y="328"/>
                  <a:pt x="464" y="270"/>
                  <a:pt x="464" y="208"/>
                </a:cubicBezTo>
                <a:cubicBezTo>
                  <a:pt x="464" y="151"/>
                  <a:pt x="502" y="90"/>
                  <a:pt x="574" y="90"/>
                </a:cubicBezTo>
                <a:cubicBezTo>
                  <a:pt x="648" y="90"/>
                  <a:pt x="683" y="157"/>
                  <a:pt x="683" y="210"/>
                </a:cubicBezTo>
                <a:cubicBezTo>
                  <a:pt x="683" y="261"/>
                  <a:pt x="648" y="328"/>
                  <a:pt x="575" y="328"/>
                </a:cubicBezTo>
                <a:moveTo>
                  <a:pt x="573" y="0"/>
                </a:moveTo>
                <a:cubicBezTo>
                  <a:pt x="461" y="0"/>
                  <a:pt x="398" y="76"/>
                  <a:pt x="377" y="128"/>
                </a:cubicBezTo>
                <a:cubicBezTo>
                  <a:pt x="365" y="157"/>
                  <a:pt x="361" y="187"/>
                  <a:pt x="361" y="214"/>
                </a:cubicBezTo>
                <a:cubicBezTo>
                  <a:pt x="361" y="318"/>
                  <a:pt x="446" y="418"/>
                  <a:pt x="573" y="418"/>
                </a:cubicBezTo>
                <a:cubicBezTo>
                  <a:pt x="698" y="418"/>
                  <a:pt x="786" y="321"/>
                  <a:pt x="786" y="209"/>
                </a:cubicBezTo>
                <a:cubicBezTo>
                  <a:pt x="786" y="97"/>
                  <a:pt x="698" y="0"/>
                  <a:pt x="573" y="0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6464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515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744663" y="0"/>
            <a:ext cx="7399337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84000" y="4280923"/>
            <a:ext cx="3060000" cy="1188000"/>
          </a:xfrm>
          <a:solidFill>
            <a:schemeClr val="accent1">
              <a:alpha val="75000"/>
            </a:schemeClr>
          </a:solidFill>
        </p:spPr>
        <p:txBody>
          <a:bodyPr lIns="252000" tIns="180000" rIns="180000"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A38-D893-4DE7-921B-58A300AD66A6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44663" cy="6027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orme libre 9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2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64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2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2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18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07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5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596169"/>
                </a:solidFill>
              </a:defRPr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6169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3104084B-6E80-48E2-AB67-ECB7CF1B0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0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5" hasCustomPrompt="1"/>
          </p:nvPr>
        </p:nvSpPr>
        <p:spPr>
          <a:xfrm>
            <a:off x="226800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8" name="Espace réservé du graphique 7"/>
          <p:cNvSpPr>
            <a:spLocks noGrp="1"/>
          </p:cNvSpPr>
          <p:nvPr>
            <p:ph type="chart" sz="quarter" idx="16" hasCustomPrompt="1"/>
          </p:nvPr>
        </p:nvSpPr>
        <p:spPr>
          <a:xfrm>
            <a:off x="589157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157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612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5607" y="720000"/>
            <a:ext cx="5917449" cy="5720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7" hasCustomPrompt="1"/>
          </p:nvPr>
        </p:nvSpPr>
        <p:spPr>
          <a:xfrm>
            <a:off x="2486025" y="1682152"/>
            <a:ext cx="5916613" cy="383282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3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456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47723"/>
            <a:ext cx="2366300" cy="12465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5999" y="660400"/>
            <a:ext cx="4428001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000" y="1897296"/>
            <a:ext cx="2430700" cy="1208023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944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1876635"/>
            <a:ext cx="5429249" cy="1470146"/>
          </a:xfrm>
        </p:spPr>
        <p:txBody>
          <a:bodyPr/>
          <a:lstStyle>
            <a:lvl1pPr>
              <a:spcBef>
                <a:spcPts val="120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800" b="0" cap="none"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6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1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68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673100"/>
            <a:ext cx="5429249" cy="1886670"/>
          </a:xfrm>
        </p:spPr>
        <p:txBody>
          <a:bodyPr/>
          <a:lstStyle>
            <a:lvl1pPr>
              <a:spcBef>
                <a:spcPts val="1200"/>
              </a:spcBef>
              <a:defRPr sz="280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600" cap="all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8" name="Freeform 14"/>
          <p:cNvSpPr>
            <a:spLocks noChangeAspect="1" noEditPoints="1"/>
          </p:cNvSpPr>
          <p:nvPr userDrawn="1"/>
        </p:nvSpPr>
        <p:spPr bwMode="auto">
          <a:xfrm>
            <a:off x="-1" y="3241786"/>
            <a:ext cx="9144000" cy="2851099"/>
          </a:xfrm>
          <a:custGeom>
            <a:avLst/>
            <a:gdLst>
              <a:gd name="T0" fmla="*/ 1347 w 1347"/>
              <a:gd name="T1" fmla="*/ 7 h 418"/>
              <a:gd name="T2" fmla="*/ 1123 w 1347"/>
              <a:gd name="T3" fmla="*/ 7 h 418"/>
              <a:gd name="T4" fmla="*/ 1123 w 1347"/>
              <a:gd name="T5" fmla="*/ 411 h 418"/>
              <a:gd name="T6" fmla="*/ 1347 w 1347"/>
              <a:gd name="T7" fmla="*/ 411 h 418"/>
              <a:gd name="T8" fmla="*/ 1347 w 1347"/>
              <a:gd name="T9" fmla="*/ 320 h 418"/>
              <a:gd name="T10" fmla="*/ 1222 w 1347"/>
              <a:gd name="T11" fmla="*/ 320 h 418"/>
              <a:gd name="T12" fmla="*/ 1222 w 1347"/>
              <a:gd name="T13" fmla="*/ 251 h 418"/>
              <a:gd name="T14" fmla="*/ 1343 w 1347"/>
              <a:gd name="T15" fmla="*/ 251 h 418"/>
              <a:gd name="T16" fmla="*/ 1343 w 1347"/>
              <a:gd name="T17" fmla="*/ 161 h 418"/>
              <a:gd name="T18" fmla="*/ 1222 w 1347"/>
              <a:gd name="T19" fmla="*/ 161 h 418"/>
              <a:gd name="T20" fmla="*/ 1222 w 1347"/>
              <a:gd name="T21" fmla="*/ 98 h 418"/>
              <a:gd name="T22" fmla="*/ 1347 w 1347"/>
              <a:gd name="T23" fmla="*/ 98 h 418"/>
              <a:gd name="T24" fmla="*/ 1347 w 1347"/>
              <a:gd name="T25" fmla="*/ 7 h 418"/>
              <a:gd name="T26" fmla="*/ 941 w 1347"/>
              <a:gd name="T27" fmla="*/ 7 h 418"/>
              <a:gd name="T28" fmla="*/ 809 w 1347"/>
              <a:gd name="T29" fmla="*/ 7 h 418"/>
              <a:gd name="T30" fmla="*/ 809 w 1347"/>
              <a:gd name="T31" fmla="*/ 411 h 418"/>
              <a:gd name="T32" fmla="*/ 908 w 1347"/>
              <a:gd name="T33" fmla="*/ 411 h 418"/>
              <a:gd name="T34" fmla="*/ 908 w 1347"/>
              <a:gd name="T35" fmla="*/ 284 h 418"/>
              <a:gd name="T36" fmla="*/ 953 w 1347"/>
              <a:gd name="T37" fmla="*/ 284 h 418"/>
              <a:gd name="T38" fmla="*/ 1070 w 1347"/>
              <a:gd name="T39" fmla="*/ 249 h 418"/>
              <a:gd name="T40" fmla="*/ 1113 w 1347"/>
              <a:gd name="T41" fmla="*/ 144 h 418"/>
              <a:gd name="T42" fmla="*/ 1065 w 1347"/>
              <a:gd name="T43" fmla="*/ 37 h 418"/>
              <a:gd name="T44" fmla="*/ 941 w 1347"/>
              <a:gd name="T45" fmla="*/ 7 h 418"/>
              <a:gd name="T46" fmla="*/ 338 w 1347"/>
              <a:gd name="T47" fmla="*/ 7 h 418"/>
              <a:gd name="T48" fmla="*/ 235 w 1347"/>
              <a:gd name="T49" fmla="*/ 7 h 418"/>
              <a:gd name="T50" fmla="*/ 235 w 1347"/>
              <a:gd name="T51" fmla="*/ 159 h 418"/>
              <a:gd name="T52" fmla="*/ 103 w 1347"/>
              <a:gd name="T53" fmla="*/ 159 h 418"/>
              <a:gd name="T54" fmla="*/ 103 w 1347"/>
              <a:gd name="T55" fmla="*/ 7 h 418"/>
              <a:gd name="T56" fmla="*/ 0 w 1347"/>
              <a:gd name="T57" fmla="*/ 7 h 418"/>
              <a:gd name="T58" fmla="*/ 0 w 1347"/>
              <a:gd name="T59" fmla="*/ 411 h 418"/>
              <a:gd name="T60" fmla="*/ 103 w 1347"/>
              <a:gd name="T61" fmla="*/ 411 h 418"/>
              <a:gd name="T62" fmla="*/ 103 w 1347"/>
              <a:gd name="T63" fmla="*/ 249 h 418"/>
              <a:gd name="T64" fmla="*/ 235 w 1347"/>
              <a:gd name="T65" fmla="*/ 249 h 418"/>
              <a:gd name="T66" fmla="*/ 235 w 1347"/>
              <a:gd name="T67" fmla="*/ 411 h 418"/>
              <a:gd name="T68" fmla="*/ 338 w 1347"/>
              <a:gd name="T69" fmla="*/ 411 h 418"/>
              <a:gd name="T70" fmla="*/ 338 w 1347"/>
              <a:gd name="T71" fmla="*/ 7 h 418"/>
              <a:gd name="T72" fmla="*/ 908 w 1347"/>
              <a:gd name="T73" fmla="*/ 194 h 418"/>
              <a:gd name="T74" fmla="*/ 908 w 1347"/>
              <a:gd name="T75" fmla="*/ 98 h 418"/>
              <a:gd name="T76" fmla="*/ 946 w 1347"/>
              <a:gd name="T77" fmla="*/ 98 h 418"/>
              <a:gd name="T78" fmla="*/ 1014 w 1347"/>
              <a:gd name="T79" fmla="*/ 145 h 418"/>
              <a:gd name="T80" fmla="*/ 950 w 1347"/>
              <a:gd name="T81" fmla="*/ 194 h 418"/>
              <a:gd name="T82" fmla="*/ 908 w 1347"/>
              <a:gd name="T83" fmla="*/ 194 h 418"/>
              <a:gd name="T84" fmla="*/ 575 w 1347"/>
              <a:gd name="T85" fmla="*/ 328 h 418"/>
              <a:gd name="T86" fmla="*/ 464 w 1347"/>
              <a:gd name="T87" fmla="*/ 208 h 418"/>
              <a:gd name="T88" fmla="*/ 574 w 1347"/>
              <a:gd name="T89" fmla="*/ 90 h 418"/>
              <a:gd name="T90" fmla="*/ 683 w 1347"/>
              <a:gd name="T91" fmla="*/ 210 h 418"/>
              <a:gd name="T92" fmla="*/ 575 w 1347"/>
              <a:gd name="T93" fmla="*/ 328 h 418"/>
              <a:gd name="T94" fmla="*/ 573 w 1347"/>
              <a:gd name="T95" fmla="*/ 0 h 418"/>
              <a:gd name="T96" fmla="*/ 377 w 1347"/>
              <a:gd name="T97" fmla="*/ 128 h 418"/>
              <a:gd name="T98" fmla="*/ 361 w 1347"/>
              <a:gd name="T99" fmla="*/ 214 h 418"/>
              <a:gd name="T100" fmla="*/ 573 w 1347"/>
              <a:gd name="T101" fmla="*/ 418 h 418"/>
              <a:gd name="T102" fmla="*/ 786 w 1347"/>
              <a:gd name="T103" fmla="*/ 209 h 418"/>
              <a:gd name="T104" fmla="*/ 573 w 1347"/>
              <a:gd name="T10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7" h="418">
                <a:moveTo>
                  <a:pt x="1347" y="7"/>
                </a:moveTo>
                <a:cubicBezTo>
                  <a:pt x="1123" y="7"/>
                  <a:pt x="1123" y="7"/>
                  <a:pt x="1123" y="7"/>
                </a:cubicBezTo>
                <a:cubicBezTo>
                  <a:pt x="1123" y="411"/>
                  <a:pt x="1123" y="411"/>
                  <a:pt x="1123" y="411"/>
                </a:cubicBezTo>
                <a:cubicBezTo>
                  <a:pt x="1347" y="411"/>
                  <a:pt x="1347" y="411"/>
                  <a:pt x="1347" y="411"/>
                </a:cubicBezTo>
                <a:cubicBezTo>
                  <a:pt x="1347" y="320"/>
                  <a:pt x="1347" y="320"/>
                  <a:pt x="1347" y="320"/>
                </a:cubicBezTo>
                <a:cubicBezTo>
                  <a:pt x="1222" y="320"/>
                  <a:pt x="1222" y="320"/>
                  <a:pt x="1222" y="320"/>
                </a:cubicBezTo>
                <a:cubicBezTo>
                  <a:pt x="1222" y="251"/>
                  <a:pt x="1222" y="251"/>
                  <a:pt x="1222" y="251"/>
                </a:cubicBezTo>
                <a:cubicBezTo>
                  <a:pt x="1343" y="251"/>
                  <a:pt x="1343" y="251"/>
                  <a:pt x="1343" y="251"/>
                </a:cubicBezTo>
                <a:cubicBezTo>
                  <a:pt x="1343" y="161"/>
                  <a:pt x="1343" y="161"/>
                  <a:pt x="1343" y="161"/>
                </a:cubicBezTo>
                <a:cubicBezTo>
                  <a:pt x="1222" y="161"/>
                  <a:pt x="1222" y="161"/>
                  <a:pt x="1222" y="161"/>
                </a:cubicBezTo>
                <a:cubicBezTo>
                  <a:pt x="1222" y="98"/>
                  <a:pt x="1222" y="98"/>
                  <a:pt x="1222" y="98"/>
                </a:cubicBezTo>
                <a:cubicBezTo>
                  <a:pt x="1347" y="98"/>
                  <a:pt x="1347" y="98"/>
                  <a:pt x="1347" y="98"/>
                </a:cubicBezTo>
                <a:cubicBezTo>
                  <a:pt x="1347" y="7"/>
                  <a:pt x="1347" y="7"/>
                  <a:pt x="1347" y="7"/>
                </a:cubicBezTo>
                <a:moveTo>
                  <a:pt x="941" y="7"/>
                </a:moveTo>
                <a:cubicBezTo>
                  <a:pt x="809" y="7"/>
                  <a:pt x="809" y="7"/>
                  <a:pt x="809" y="7"/>
                </a:cubicBezTo>
                <a:cubicBezTo>
                  <a:pt x="809" y="411"/>
                  <a:pt x="809" y="411"/>
                  <a:pt x="809" y="411"/>
                </a:cubicBezTo>
                <a:cubicBezTo>
                  <a:pt x="908" y="411"/>
                  <a:pt x="908" y="411"/>
                  <a:pt x="908" y="411"/>
                </a:cubicBezTo>
                <a:cubicBezTo>
                  <a:pt x="908" y="284"/>
                  <a:pt x="908" y="284"/>
                  <a:pt x="908" y="284"/>
                </a:cubicBezTo>
                <a:cubicBezTo>
                  <a:pt x="953" y="284"/>
                  <a:pt x="953" y="284"/>
                  <a:pt x="953" y="284"/>
                </a:cubicBezTo>
                <a:cubicBezTo>
                  <a:pt x="1015" y="284"/>
                  <a:pt x="1043" y="273"/>
                  <a:pt x="1070" y="249"/>
                </a:cubicBezTo>
                <a:cubicBezTo>
                  <a:pt x="1096" y="228"/>
                  <a:pt x="1113" y="185"/>
                  <a:pt x="1113" y="144"/>
                </a:cubicBezTo>
                <a:cubicBezTo>
                  <a:pt x="1113" y="103"/>
                  <a:pt x="1097" y="63"/>
                  <a:pt x="1065" y="37"/>
                </a:cubicBezTo>
                <a:cubicBezTo>
                  <a:pt x="1044" y="19"/>
                  <a:pt x="1016" y="7"/>
                  <a:pt x="941" y="7"/>
                </a:cubicBezTo>
                <a:moveTo>
                  <a:pt x="338" y="7"/>
                </a:moveTo>
                <a:cubicBezTo>
                  <a:pt x="235" y="7"/>
                  <a:pt x="235" y="7"/>
                  <a:pt x="235" y="7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7"/>
                  <a:pt x="103" y="7"/>
                  <a:pt x="103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411"/>
                  <a:pt x="0" y="411"/>
                  <a:pt x="0" y="411"/>
                </a:cubicBezTo>
                <a:cubicBezTo>
                  <a:pt x="103" y="411"/>
                  <a:pt x="103" y="411"/>
                  <a:pt x="103" y="411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411"/>
                  <a:pt x="235" y="411"/>
                  <a:pt x="235" y="411"/>
                </a:cubicBezTo>
                <a:cubicBezTo>
                  <a:pt x="338" y="411"/>
                  <a:pt x="338" y="411"/>
                  <a:pt x="338" y="411"/>
                </a:cubicBezTo>
                <a:cubicBezTo>
                  <a:pt x="338" y="7"/>
                  <a:pt x="338" y="7"/>
                  <a:pt x="338" y="7"/>
                </a:cubicBezTo>
                <a:moveTo>
                  <a:pt x="908" y="194"/>
                </a:moveTo>
                <a:cubicBezTo>
                  <a:pt x="908" y="98"/>
                  <a:pt x="908" y="98"/>
                  <a:pt x="908" y="98"/>
                </a:cubicBezTo>
                <a:cubicBezTo>
                  <a:pt x="946" y="98"/>
                  <a:pt x="946" y="98"/>
                  <a:pt x="946" y="98"/>
                </a:cubicBezTo>
                <a:cubicBezTo>
                  <a:pt x="968" y="98"/>
                  <a:pt x="1014" y="98"/>
                  <a:pt x="1014" y="145"/>
                </a:cubicBezTo>
                <a:cubicBezTo>
                  <a:pt x="1014" y="194"/>
                  <a:pt x="970" y="194"/>
                  <a:pt x="950" y="194"/>
                </a:cubicBezTo>
                <a:cubicBezTo>
                  <a:pt x="908" y="194"/>
                  <a:pt x="908" y="194"/>
                  <a:pt x="908" y="194"/>
                </a:cubicBezTo>
                <a:moveTo>
                  <a:pt x="575" y="328"/>
                </a:moveTo>
                <a:cubicBezTo>
                  <a:pt x="506" y="328"/>
                  <a:pt x="464" y="270"/>
                  <a:pt x="464" y="208"/>
                </a:cubicBezTo>
                <a:cubicBezTo>
                  <a:pt x="464" y="151"/>
                  <a:pt x="502" y="90"/>
                  <a:pt x="574" y="90"/>
                </a:cubicBezTo>
                <a:cubicBezTo>
                  <a:pt x="648" y="90"/>
                  <a:pt x="683" y="157"/>
                  <a:pt x="683" y="210"/>
                </a:cubicBezTo>
                <a:cubicBezTo>
                  <a:pt x="683" y="261"/>
                  <a:pt x="648" y="328"/>
                  <a:pt x="575" y="328"/>
                </a:cubicBezTo>
                <a:moveTo>
                  <a:pt x="573" y="0"/>
                </a:moveTo>
                <a:cubicBezTo>
                  <a:pt x="461" y="0"/>
                  <a:pt x="398" y="76"/>
                  <a:pt x="377" y="128"/>
                </a:cubicBezTo>
                <a:cubicBezTo>
                  <a:pt x="365" y="157"/>
                  <a:pt x="361" y="187"/>
                  <a:pt x="361" y="214"/>
                </a:cubicBezTo>
                <a:cubicBezTo>
                  <a:pt x="361" y="318"/>
                  <a:pt x="446" y="418"/>
                  <a:pt x="573" y="418"/>
                </a:cubicBezTo>
                <a:cubicBezTo>
                  <a:pt x="698" y="418"/>
                  <a:pt x="786" y="321"/>
                  <a:pt x="786" y="209"/>
                </a:cubicBezTo>
                <a:cubicBezTo>
                  <a:pt x="786" y="97"/>
                  <a:pt x="698" y="0"/>
                  <a:pt x="573" y="0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6464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254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744663" y="0"/>
            <a:ext cx="7399337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84000" y="4280923"/>
            <a:ext cx="3060000" cy="1188000"/>
          </a:xfrm>
          <a:solidFill>
            <a:schemeClr val="accent1">
              <a:alpha val="75000"/>
            </a:schemeClr>
          </a:solidFill>
        </p:spPr>
        <p:txBody>
          <a:bodyPr lIns="252000" tIns="180000" rIns="180000"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A38-D893-4DE7-921B-58A300AD66A6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44663" cy="6027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orme libre 9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2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90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2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18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2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BAED630-642E-486B-9E77-FD640251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54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0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5" hasCustomPrompt="1"/>
          </p:nvPr>
        </p:nvSpPr>
        <p:spPr>
          <a:xfrm>
            <a:off x="226800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8" name="Espace réservé du graphique 7"/>
          <p:cNvSpPr>
            <a:spLocks noGrp="1"/>
          </p:cNvSpPr>
          <p:nvPr>
            <p:ph type="chart" sz="quarter" idx="16" hasCustomPrompt="1"/>
          </p:nvPr>
        </p:nvSpPr>
        <p:spPr>
          <a:xfrm>
            <a:off x="589157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157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991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5607" y="720000"/>
            <a:ext cx="5917449" cy="5720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7" hasCustomPrompt="1"/>
          </p:nvPr>
        </p:nvSpPr>
        <p:spPr>
          <a:xfrm>
            <a:off x="2486025" y="1682152"/>
            <a:ext cx="5916613" cy="383282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456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47723"/>
            <a:ext cx="2366300" cy="12465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5999" y="660400"/>
            <a:ext cx="4428001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000" y="1897296"/>
            <a:ext cx="2430700" cy="1208023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090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1876635"/>
            <a:ext cx="5429249" cy="1470146"/>
          </a:xfrm>
        </p:spPr>
        <p:txBody>
          <a:bodyPr/>
          <a:lstStyle>
            <a:lvl1pPr>
              <a:spcBef>
                <a:spcPts val="120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800" b="0" cap="none"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9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1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92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673100"/>
            <a:ext cx="5429249" cy="1886670"/>
          </a:xfrm>
        </p:spPr>
        <p:txBody>
          <a:bodyPr/>
          <a:lstStyle>
            <a:lvl1pPr>
              <a:spcBef>
                <a:spcPts val="1200"/>
              </a:spcBef>
              <a:defRPr sz="280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600" cap="all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8" name="Freeform 14"/>
          <p:cNvSpPr>
            <a:spLocks noChangeAspect="1" noEditPoints="1"/>
          </p:cNvSpPr>
          <p:nvPr userDrawn="1"/>
        </p:nvSpPr>
        <p:spPr bwMode="auto">
          <a:xfrm>
            <a:off x="-1" y="3241786"/>
            <a:ext cx="9144000" cy="2851099"/>
          </a:xfrm>
          <a:custGeom>
            <a:avLst/>
            <a:gdLst>
              <a:gd name="T0" fmla="*/ 1347 w 1347"/>
              <a:gd name="T1" fmla="*/ 7 h 418"/>
              <a:gd name="T2" fmla="*/ 1123 w 1347"/>
              <a:gd name="T3" fmla="*/ 7 h 418"/>
              <a:gd name="T4" fmla="*/ 1123 w 1347"/>
              <a:gd name="T5" fmla="*/ 411 h 418"/>
              <a:gd name="T6" fmla="*/ 1347 w 1347"/>
              <a:gd name="T7" fmla="*/ 411 h 418"/>
              <a:gd name="T8" fmla="*/ 1347 w 1347"/>
              <a:gd name="T9" fmla="*/ 320 h 418"/>
              <a:gd name="T10" fmla="*/ 1222 w 1347"/>
              <a:gd name="T11" fmla="*/ 320 h 418"/>
              <a:gd name="T12" fmla="*/ 1222 w 1347"/>
              <a:gd name="T13" fmla="*/ 251 h 418"/>
              <a:gd name="T14" fmla="*/ 1343 w 1347"/>
              <a:gd name="T15" fmla="*/ 251 h 418"/>
              <a:gd name="T16" fmla="*/ 1343 w 1347"/>
              <a:gd name="T17" fmla="*/ 161 h 418"/>
              <a:gd name="T18" fmla="*/ 1222 w 1347"/>
              <a:gd name="T19" fmla="*/ 161 h 418"/>
              <a:gd name="T20" fmla="*/ 1222 w 1347"/>
              <a:gd name="T21" fmla="*/ 98 h 418"/>
              <a:gd name="T22" fmla="*/ 1347 w 1347"/>
              <a:gd name="T23" fmla="*/ 98 h 418"/>
              <a:gd name="T24" fmla="*/ 1347 w 1347"/>
              <a:gd name="T25" fmla="*/ 7 h 418"/>
              <a:gd name="T26" fmla="*/ 941 w 1347"/>
              <a:gd name="T27" fmla="*/ 7 h 418"/>
              <a:gd name="T28" fmla="*/ 809 w 1347"/>
              <a:gd name="T29" fmla="*/ 7 h 418"/>
              <a:gd name="T30" fmla="*/ 809 w 1347"/>
              <a:gd name="T31" fmla="*/ 411 h 418"/>
              <a:gd name="T32" fmla="*/ 908 w 1347"/>
              <a:gd name="T33" fmla="*/ 411 h 418"/>
              <a:gd name="T34" fmla="*/ 908 w 1347"/>
              <a:gd name="T35" fmla="*/ 284 h 418"/>
              <a:gd name="T36" fmla="*/ 953 w 1347"/>
              <a:gd name="T37" fmla="*/ 284 h 418"/>
              <a:gd name="T38" fmla="*/ 1070 w 1347"/>
              <a:gd name="T39" fmla="*/ 249 h 418"/>
              <a:gd name="T40" fmla="*/ 1113 w 1347"/>
              <a:gd name="T41" fmla="*/ 144 h 418"/>
              <a:gd name="T42" fmla="*/ 1065 w 1347"/>
              <a:gd name="T43" fmla="*/ 37 h 418"/>
              <a:gd name="T44" fmla="*/ 941 w 1347"/>
              <a:gd name="T45" fmla="*/ 7 h 418"/>
              <a:gd name="T46" fmla="*/ 338 w 1347"/>
              <a:gd name="T47" fmla="*/ 7 h 418"/>
              <a:gd name="T48" fmla="*/ 235 w 1347"/>
              <a:gd name="T49" fmla="*/ 7 h 418"/>
              <a:gd name="T50" fmla="*/ 235 w 1347"/>
              <a:gd name="T51" fmla="*/ 159 h 418"/>
              <a:gd name="T52" fmla="*/ 103 w 1347"/>
              <a:gd name="T53" fmla="*/ 159 h 418"/>
              <a:gd name="T54" fmla="*/ 103 w 1347"/>
              <a:gd name="T55" fmla="*/ 7 h 418"/>
              <a:gd name="T56" fmla="*/ 0 w 1347"/>
              <a:gd name="T57" fmla="*/ 7 h 418"/>
              <a:gd name="T58" fmla="*/ 0 w 1347"/>
              <a:gd name="T59" fmla="*/ 411 h 418"/>
              <a:gd name="T60" fmla="*/ 103 w 1347"/>
              <a:gd name="T61" fmla="*/ 411 h 418"/>
              <a:gd name="T62" fmla="*/ 103 w 1347"/>
              <a:gd name="T63" fmla="*/ 249 h 418"/>
              <a:gd name="T64" fmla="*/ 235 w 1347"/>
              <a:gd name="T65" fmla="*/ 249 h 418"/>
              <a:gd name="T66" fmla="*/ 235 w 1347"/>
              <a:gd name="T67" fmla="*/ 411 h 418"/>
              <a:gd name="T68" fmla="*/ 338 w 1347"/>
              <a:gd name="T69" fmla="*/ 411 h 418"/>
              <a:gd name="T70" fmla="*/ 338 w 1347"/>
              <a:gd name="T71" fmla="*/ 7 h 418"/>
              <a:gd name="T72" fmla="*/ 908 w 1347"/>
              <a:gd name="T73" fmla="*/ 194 h 418"/>
              <a:gd name="T74" fmla="*/ 908 w 1347"/>
              <a:gd name="T75" fmla="*/ 98 h 418"/>
              <a:gd name="T76" fmla="*/ 946 w 1347"/>
              <a:gd name="T77" fmla="*/ 98 h 418"/>
              <a:gd name="T78" fmla="*/ 1014 w 1347"/>
              <a:gd name="T79" fmla="*/ 145 h 418"/>
              <a:gd name="T80" fmla="*/ 950 w 1347"/>
              <a:gd name="T81" fmla="*/ 194 h 418"/>
              <a:gd name="T82" fmla="*/ 908 w 1347"/>
              <a:gd name="T83" fmla="*/ 194 h 418"/>
              <a:gd name="T84" fmla="*/ 575 w 1347"/>
              <a:gd name="T85" fmla="*/ 328 h 418"/>
              <a:gd name="T86" fmla="*/ 464 w 1347"/>
              <a:gd name="T87" fmla="*/ 208 h 418"/>
              <a:gd name="T88" fmla="*/ 574 w 1347"/>
              <a:gd name="T89" fmla="*/ 90 h 418"/>
              <a:gd name="T90" fmla="*/ 683 w 1347"/>
              <a:gd name="T91" fmla="*/ 210 h 418"/>
              <a:gd name="T92" fmla="*/ 575 w 1347"/>
              <a:gd name="T93" fmla="*/ 328 h 418"/>
              <a:gd name="T94" fmla="*/ 573 w 1347"/>
              <a:gd name="T95" fmla="*/ 0 h 418"/>
              <a:gd name="T96" fmla="*/ 377 w 1347"/>
              <a:gd name="T97" fmla="*/ 128 h 418"/>
              <a:gd name="T98" fmla="*/ 361 w 1347"/>
              <a:gd name="T99" fmla="*/ 214 h 418"/>
              <a:gd name="T100" fmla="*/ 573 w 1347"/>
              <a:gd name="T101" fmla="*/ 418 h 418"/>
              <a:gd name="T102" fmla="*/ 786 w 1347"/>
              <a:gd name="T103" fmla="*/ 209 h 418"/>
              <a:gd name="T104" fmla="*/ 573 w 1347"/>
              <a:gd name="T10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7" h="418">
                <a:moveTo>
                  <a:pt x="1347" y="7"/>
                </a:moveTo>
                <a:cubicBezTo>
                  <a:pt x="1123" y="7"/>
                  <a:pt x="1123" y="7"/>
                  <a:pt x="1123" y="7"/>
                </a:cubicBezTo>
                <a:cubicBezTo>
                  <a:pt x="1123" y="411"/>
                  <a:pt x="1123" y="411"/>
                  <a:pt x="1123" y="411"/>
                </a:cubicBezTo>
                <a:cubicBezTo>
                  <a:pt x="1347" y="411"/>
                  <a:pt x="1347" y="411"/>
                  <a:pt x="1347" y="411"/>
                </a:cubicBezTo>
                <a:cubicBezTo>
                  <a:pt x="1347" y="320"/>
                  <a:pt x="1347" y="320"/>
                  <a:pt x="1347" y="320"/>
                </a:cubicBezTo>
                <a:cubicBezTo>
                  <a:pt x="1222" y="320"/>
                  <a:pt x="1222" y="320"/>
                  <a:pt x="1222" y="320"/>
                </a:cubicBezTo>
                <a:cubicBezTo>
                  <a:pt x="1222" y="251"/>
                  <a:pt x="1222" y="251"/>
                  <a:pt x="1222" y="251"/>
                </a:cubicBezTo>
                <a:cubicBezTo>
                  <a:pt x="1343" y="251"/>
                  <a:pt x="1343" y="251"/>
                  <a:pt x="1343" y="251"/>
                </a:cubicBezTo>
                <a:cubicBezTo>
                  <a:pt x="1343" y="161"/>
                  <a:pt x="1343" y="161"/>
                  <a:pt x="1343" y="161"/>
                </a:cubicBezTo>
                <a:cubicBezTo>
                  <a:pt x="1222" y="161"/>
                  <a:pt x="1222" y="161"/>
                  <a:pt x="1222" y="161"/>
                </a:cubicBezTo>
                <a:cubicBezTo>
                  <a:pt x="1222" y="98"/>
                  <a:pt x="1222" y="98"/>
                  <a:pt x="1222" y="98"/>
                </a:cubicBezTo>
                <a:cubicBezTo>
                  <a:pt x="1347" y="98"/>
                  <a:pt x="1347" y="98"/>
                  <a:pt x="1347" y="98"/>
                </a:cubicBezTo>
                <a:cubicBezTo>
                  <a:pt x="1347" y="7"/>
                  <a:pt x="1347" y="7"/>
                  <a:pt x="1347" y="7"/>
                </a:cubicBezTo>
                <a:moveTo>
                  <a:pt x="941" y="7"/>
                </a:moveTo>
                <a:cubicBezTo>
                  <a:pt x="809" y="7"/>
                  <a:pt x="809" y="7"/>
                  <a:pt x="809" y="7"/>
                </a:cubicBezTo>
                <a:cubicBezTo>
                  <a:pt x="809" y="411"/>
                  <a:pt x="809" y="411"/>
                  <a:pt x="809" y="411"/>
                </a:cubicBezTo>
                <a:cubicBezTo>
                  <a:pt x="908" y="411"/>
                  <a:pt x="908" y="411"/>
                  <a:pt x="908" y="411"/>
                </a:cubicBezTo>
                <a:cubicBezTo>
                  <a:pt x="908" y="284"/>
                  <a:pt x="908" y="284"/>
                  <a:pt x="908" y="284"/>
                </a:cubicBezTo>
                <a:cubicBezTo>
                  <a:pt x="953" y="284"/>
                  <a:pt x="953" y="284"/>
                  <a:pt x="953" y="284"/>
                </a:cubicBezTo>
                <a:cubicBezTo>
                  <a:pt x="1015" y="284"/>
                  <a:pt x="1043" y="273"/>
                  <a:pt x="1070" y="249"/>
                </a:cubicBezTo>
                <a:cubicBezTo>
                  <a:pt x="1096" y="228"/>
                  <a:pt x="1113" y="185"/>
                  <a:pt x="1113" y="144"/>
                </a:cubicBezTo>
                <a:cubicBezTo>
                  <a:pt x="1113" y="103"/>
                  <a:pt x="1097" y="63"/>
                  <a:pt x="1065" y="37"/>
                </a:cubicBezTo>
                <a:cubicBezTo>
                  <a:pt x="1044" y="19"/>
                  <a:pt x="1016" y="7"/>
                  <a:pt x="941" y="7"/>
                </a:cubicBezTo>
                <a:moveTo>
                  <a:pt x="338" y="7"/>
                </a:moveTo>
                <a:cubicBezTo>
                  <a:pt x="235" y="7"/>
                  <a:pt x="235" y="7"/>
                  <a:pt x="235" y="7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7"/>
                  <a:pt x="103" y="7"/>
                  <a:pt x="103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411"/>
                  <a:pt x="0" y="411"/>
                  <a:pt x="0" y="411"/>
                </a:cubicBezTo>
                <a:cubicBezTo>
                  <a:pt x="103" y="411"/>
                  <a:pt x="103" y="411"/>
                  <a:pt x="103" y="411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411"/>
                  <a:pt x="235" y="411"/>
                  <a:pt x="235" y="411"/>
                </a:cubicBezTo>
                <a:cubicBezTo>
                  <a:pt x="338" y="411"/>
                  <a:pt x="338" y="411"/>
                  <a:pt x="338" y="411"/>
                </a:cubicBezTo>
                <a:cubicBezTo>
                  <a:pt x="338" y="7"/>
                  <a:pt x="338" y="7"/>
                  <a:pt x="338" y="7"/>
                </a:cubicBezTo>
                <a:moveTo>
                  <a:pt x="908" y="194"/>
                </a:moveTo>
                <a:cubicBezTo>
                  <a:pt x="908" y="98"/>
                  <a:pt x="908" y="98"/>
                  <a:pt x="908" y="98"/>
                </a:cubicBezTo>
                <a:cubicBezTo>
                  <a:pt x="946" y="98"/>
                  <a:pt x="946" y="98"/>
                  <a:pt x="946" y="98"/>
                </a:cubicBezTo>
                <a:cubicBezTo>
                  <a:pt x="968" y="98"/>
                  <a:pt x="1014" y="98"/>
                  <a:pt x="1014" y="145"/>
                </a:cubicBezTo>
                <a:cubicBezTo>
                  <a:pt x="1014" y="194"/>
                  <a:pt x="970" y="194"/>
                  <a:pt x="950" y="194"/>
                </a:cubicBezTo>
                <a:cubicBezTo>
                  <a:pt x="908" y="194"/>
                  <a:pt x="908" y="194"/>
                  <a:pt x="908" y="194"/>
                </a:cubicBezTo>
                <a:moveTo>
                  <a:pt x="575" y="328"/>
                </a:moveTo>
                <a:cubicBezTo>
                  <a:pt x="506" y="328"/>
                  <a:pt x="464" y="270"/>
                  <a:pt x="464" y="208"/>
                </a:cubicBezTo>
                <a:cubicBezTo>
                  <a:pt x="464" y="151"/>
                  <a:pt x="502" y="90"/>
                  <a:pt x="574" y="90"/>
                </a:cubicBezTo>
                <a:cubicBezTo>
                  <a:pt x="648" y="90"/>
                  <a:pt x="683" y="157"/>
                  <a:pt x="683" y="210"/>
                </a:cubicBezTo>
                <a:cubicBezTo>
                  <a:pt x="683" y="261"/>
                  <a:pt x="648" y="328"/>
                  <a:pt x="575" y="328"/>
                </a:cubicBezTo>
                <a:moveTo>
                  <a:pt x="573" y="0"/>
                </a:moveTo>
                <a:cubicBezTo>
                  <a:pt x="461" y="0"/>
                  <a:pt x="398" y="76"/>
                  <a:pt x="377" y="128"/>
                </a:cubicBezTo>
                <a:cubicBezTo>
                  <a:pt x="365" y="157"/>
                  <a:pt x="361" y="187"/>
                  <a:pt x="361" y="214"/>
                </a:cubicBezTo>
                <a:cubicBezTo>
                  <a:pt x="361" y="318"/>
                  <a:pt x="446" y="418"/>
                  <a:pt x="573" y="418"/>
                </a:cubicBezTo>
                <a:cubicBezTo>
                  <a:pt x="698" y="418"/>
                  <a:pt x="786" y="321"/>
                  <a:pt x="786" y="209"/>
                </a:cubicBezTo>
                <a:cubicBezTo>
                  <a:pt x="786" y="97"/>
                  <a:pt x="698" y="0"/>
                  <a:pt x="573" y="0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6464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604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744663" y="0"/>
            <a:ext cx="7399337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84000" y="4280923"/>
            <a:ext cx="3060000" cy="1188000"/>
          </a:xfrm>
          <a:solidFill>
            <a:schemeClr val="accent1">
              <a:alpha val="75000"/>
            </a:schemeClr>
          </a:solidFill>
        </p:spPr>
        <p:txBody>
          <a:bodyPr lIns="252000" tIns="180000" rIns="180000"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A38-D893-4DE7-921B-58A300AD66A6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44663" cy="6027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orme libre 9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9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0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7832D4C1-714B-4311-AA04-D48DE53E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2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2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18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2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9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0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5" hasCustomPrompt="1"/>
          </p:nvPr>
        </p:nvSpPr>
        <p:spPr>
          <a:xfrm>
            <a:off x="226800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8" name="Espace réservé du graphique 7"/>
          <p:cNvSpPr>
            <a:spLocks noGrp="1"/>
          </p:cNvSpPr>
          <p:nvPr>
            <p:ph type="chart" sz="quarter" idx="16" hasCustomPrompt="1"/>
          </p:nvPr>
        </p:nvSpPr>
        <p:spPr>
          <a:xfrm>
            <a:off x="589157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157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954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5607" y="720000"/>
            <a:ext cx="5917449" cy="5720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7" hasCustomPrompt="1"/>
          </p:nvPr>
        </p:nvSpPr>
        <p:spPr>
          <a:xfrm>
            <a:off x="2486025" y="1682152"/>
            <a:ext cx="5916613" cy="383282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7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456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47723"/>
            <a:ext cx="2366300" cy="12465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5999" y="660400"/>
            <a:ext cx="4428001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000" y="1897296"/>
            <a:ext cx="2430700" cy="1208023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982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1876635"/>
            <a:ext cx="5429249" cy="1470146"/>
          </a:xfrm>
        </p:spPr>
        <p:txBody>
          <a:bodyPr/>
          <a:lstStyle>
            <a:lvl1pPr>
              <a:spcBef>
                <a:spcPts val="120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800" b="0" cap="none"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n b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niveau 1</a:t>
            </a:r>
          </a:p>
          <a:p>
            <a:pPr lvl="1"/>
            <a:r>
              <a:rPr lang="fr-FR" noProof="0" dirty="0" smtClean="0"/>
              <a:t>Texte niveau 2</a:t>
            </a:r>
          </a:p>
          <a:p>
            <a:pPr lvl="2"/>
            <a:r>
              <a:rPr lang="fr-FR" noProof="0" dirty="0" smtClean="0"/>
              <a:t>Texte niveau 3</a:t>
            </a:r>
          </a:p>
          <a:p>
            <a:pPr lvl="3"/>
            <a:r>
              <a:rPr lang="fr-FR" noProof="0" dirty="0" smtClean="0"/>
              <a:t>Texte niveau 4</a:t>
            </a:r>
          </a:p>
          <a:p>
            <a:pPr lvl="4"/>
            <a:r>
              <a:rPr lang="fr-FR" noProof="0" dirty="0" smtClean="0"/>
              <a:t>Texte niveau 5</a:t>
            </a:r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fr-FR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fr-FR" smtClean="0">
                <a:solidFill>
                  <a:srgbClr val="646464"/>
                </a:solidFill>
              </a:rPr>
              <a:pPr/>
              <a:t>‹#›</a:t>
            </a:fld>
            <a:endParaRPr lang="fr-FR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EN BREF</a:t>
            </a:r>
            <a:endParaRPr lang="fr-FR" sz="900" dirty="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276999"/>
          </a:xfrm>
        </p:spPr>
        <p:txBody>
          <a:bodyPr/>
          <a:lstStyle/>
          <a:p>
            <a:endParaRPr lang="fr-FR" noProof="0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10800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noProof="0" dirty="0" smtClean="0"/>
              <a:t>Crédits photo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4609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1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181D586C-D467-410F-8263-4BB799B29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4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673100"/>
            <a:ext cx="5429249" cy="1886670"/>
          </a:xfrm>
        </p:spPr>
        <p:txBody>
          <a:bodyPr/>
          <a:lstStyle>
            <a:lvl1pPr>
              <a:spcBef>
                <a:spcPts val="1200"/>
              </a:spcBef>
              <a:defRPr sz="280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600" cap="all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8" name="Freeform 14"/>
          <p:cNvSpPr>
            <a:spLocks noChangeAspect="1" noEditPoints="1"/>
          </p:cNvSpPr>
          <p:nvPr userDrawn="1"/>
        </p:nvSpPr>
        <p:spPr bwMode="auto">
          <a:xfrm>
            <a:off x="-1" y="3241786"/>
            <a:ext cx="9144000" cy="2851099"/>
          </a:xfrm>
          <a:custGeom>
            <a:avLst/>
            <a:gdLst>
              <a:gd name="T0" fmla="*/ 1347 w 1347"/>
              <a:gd name="T1" fmla="*/ 7 h 418"/>
              <a:gd name="T2" fmla="*/ 1123 w 1347"/>
              <a:gd name="T3" fmla="*/ 7 h 418"/>
              <a:gd name="T4" fmla="*/ 1123 w 1347"/>
              <a:gd name="T5" fmla="*/ 411 h 418"/>
              <a:gd name="T6" fmla="*/ 1347 w 1347"/>
              <a:gd name="T7" fmla="*/ 411 h 418"/>
              <a:gd name="T8" fmla="*/ 1347 w 1347"/>
              <a:gd name="T9" fmla="*/ 320 h 418"/>
              <a:gd name="T10" fmla="*/ 1222 w 1347"/>
              <a:gd name="T11" fmla="*/ 320 h 418"/>
              <a:gd name="T12" fmla="*/ 1222 w 1347"/>
              <a:gd name="T13" fmla="*/ 251 h 418"/>
              <a:gd name="T14" fmla="*/ 1343 w 1347"/>
              <a:gd name="T15" fmla="*/ 251 h 418"/>
              <a:gd name="T16" fmla="*/ 1343 w 1347"/>
              <a:gd name="T17" fmla="*/ 161 h 418"/>
              <a:gd name="T18" fmla="*/ 1222 w 1347"/>
              <a:gd name="T19" fmla="*/ 161 h 418"/>
              <a:gd name="T20" fmla="*/ 1222 w 1347"/>
              <a:gd name="T21" fmla="*/ 98 h 418"/>
              <a:gd name="T22" fmla="*/ 1347 w 1347"/>
              <a:gd name="T23" fmla="*/ 98 h 418"/>
              <a:gd name="T24" fmla="*/ 1347 w 1347"/>
              <a:gd name="T25" fmla="*/ 7 h 418"/>
              <a:gd name="T26" fmla="*/ 941 w 1347"/>
              <a:gd name="T27" fmla="*/ 7 h 418"/>
              <a:gd name="T28" fmla="*/ 809 w 1347"/>
              <a:gd name="T29" fmla="*/ 7 h 418"/>
              <a:gd name="T30" fmla="*/ 809 w 1347"/>
              <a:gd name="T31" fmla="*/ 411 h 418"/>
              <a:gd name="T32" fmla="*/ 908 w 1347"/>
              <a:gd name="T33" fmla="*/ 411 h 418"/>
              <a:gd name="T34" fmla="*/ 908 w 1347"/>
              <a:gd name="T35" fmla="*/ 284 h 418"/>
              <a:gd name="T36" fmla="*/ 953 w 1347"/>
              <a:gd name="T37" fmla="*/ 284 h 418"/>
              <a:gd name="T38" fmla="*/ 1070 w 1347"/>
              <a:gd name="T39" fmla="*/ 249 h 418"/>
              <a:gd name="T40" fmla="*/ 1113 w 1347"/>
              <a:gd name="T41" fmla="*/ 144 h 418"/>
              <a:gd name="T42" fmla="*/ 1065 w 1347"/>
              <a:gd name="T43" fmla="*/ 37 h 418"/>
              <a:gd name="T44" fmla="*/ 941 w 1347"/>
              <a:gd name="T45" fmla="*/ 7 h 418"/>
              <a:gd name="T46" fmla="*/ 338 w 1347"/>
              <a:gd name="T47" fmla="*/ 7 h 418"/>
              <a:gd name="T48" fmla="*/ 235 w 1347"/>
              <a:gd name="T49" fmla="*/ 7 h 418"/>
              <a:gd name="T50" fmla="*/ 235 w 1347"/>
              <a:gd name="T51" fmla="*/ 159 h 418"/>
              <a:gd name="T52" fmla="*/ 103 w 1347"/>
              <a:gd name="T53" fmla="*/ 159 h 418"/>
              <a:gd name="T54" fmla="*/ 103 w 1347"/>
              <a:gd name="T55" fmla="*/ 7 h 418"/>
              <a:gd name="T56" fmla="*/ 0 w 1347"/>
              <a:gd name="T57" fmla="*/ 7 h 418"/>
              <a:gd name="T58" fmla="*/ 0 w 1347"/>
              <a:gd name="T59" fmla="*/ 411 h 418"/>
              <a:gd name="T60" fmla="*/ 103 w 1347"/>
              <a:gd name="T61" fmla="*/ 411 h 418"/>
              <a:gd name="T62" fmla="*/ 103 w 1347"/>
              <a:gd name="T63" fmla="*/ 249 h 418"/>
              <a:gd name="T64" fmla="*/ 235 w 1347"/>
              <a:gd name="T65" fmla="*/ 249 h 418"/>
              <a:gd name="T66" fmla="*/ 235 w 1347"/>
              <a:gd name="T67" fmla="*/ 411 h 418"/>
              <a:gd name="T68" fmla="*/ 338 w 1347"/>
              <a:gd name="T69" fmla="*/ 411 h 418"/>
              <a:gd name="T70" fmla="*/ 338 w 1347"/>
              <a:gd name="T71" fmla="*/ 7 h 418"/>
              <a:gd name="T72" fmla="*/ 908 w 1347"/>
              <a:gd name="T73" fmla="*/ 194 h 418"/>
              <a:gd name="T74" fmla="*/ 908 w 1347"/>
              <a:gd name="T75" fmla="*/ 98 h 418"/>
              <a:gd name="T76" fmla="*/ 946 w 1347"/>
              <a:gd name="T77" fmla="*/ 98 h 418"/>
              <a:gd name="T78" fmla="*/ 1014 w 1347"/>
              <a:gd name="T79" fmla="*/ 145 h 418"/>
              <a:gd name="T80" fmla="*/ 950 w 1347"/>
              <a:gd name="T81" fmla="*/ 194 h 418"/>
              <a:gd name="T82" fmla="*/ 908 w 1347"/>
              <a:gd name="T83" fmla="*/ 194 h 418"/>
              <a:gd name="T84" fmla="*/ 575 w 1347"/>
              <a:gd name="T85" fmla="*/ 328 h 418"/>
              <a:gd name="T86" fmla="*/ 464 w 1347"/>
              <a:gd name="T87" fmla="*/ 208 h 418"/>
              <a:gd name="T88" fmla="*/ 574 w 1347"/>
              <a:gd name="T89" fmla="*/ 90 h 418"/>
              <a:gd name="T90" fmla="*/ 683 w 1347"/>
              <a:gd name="T91" fmla="*/ 210 h 418"/>
              <a:gd name="T92" fmla="*/ 575 w 1347"/>
              <a:gd name="T93" fmla="*/ 328 h 418"/>
              <a:gd name="T94" fmla="*/ 573 w 1347"/>
              <a:gd name="T95" fmla="*/ 0 h 418"/>
              <a:gd name="T96" fmla="*/ 377 w 1347"/>
              <a:gd name="T97" fmla="*/ 128 h 418"/>
              <a:gd name="T98" fmla="*/ 361 w 1347"/>
              <a:gd name="T99" fmla="*/ 214 h 418"/>
              <a:gd name="T100" fmla="*/ 573 w 1347"/>
              <a:gd name="T101" fmla="*/ 418 h 418"/>
              <a:gd name="T102" fmla="*/ 786 w 1347"/>
              <a:gd name="T103" fmla="*/ 209 h 418"/>
              <a:gd name="T104" fmla="*/ 573 w 1347"/>
              <a:gd name="T10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7" h="418">
                <a:moveTo>
                  <a:pt x="1347" y="7"/>
                </a:moveTo>
                <a:cubicBezTo>
                  <a:pt x="1123" y="7"/>
                  <a:pt x="1123" y="7"/>
                  <a:pt x="1123" y="7"/>
                </a:cubicBezTo>
                <a:cubicBezTo>
                  <a:pt x="1123" y="411"/>
                  <a:pt x="1123" y="411"/>
                  <a:pt x="1123" y="411"/>
                </a:cubicBezTo>
                <a:cubicBezTo>
                  <a:pt x="1347" y="411"/>
                  <a:pt x="1347" y="411"/>
                  <a:pt x="1347" y="411"/>
                </a:cubicBezTo>
                <a:cubicBezTo>
                  <a:pt x="1347" y="320"/>
                  <a:pt x="1347" y="320"/>
                  <a:pt x="1347" y="320"/>
                </a:cubicBezTo>
                <a:cubicBezTo>
                  <a:pt x="1222" y="320"/>
                  <a:pt x="1222" y="320"/>
                  <a:pt x="1222" y="320"/>
                </a:cubicBezTo>
                <a:cubicBezTo>
                  <a:pt x="1222" y="251"/>
                  <a:pt x="1222" y="251"/>
                  <a:pt x="1222" y="251"/>
                </a:cubicBezTo>
                <a:cubicBezTo>
                  <a:pt x="1343" y="251"/>
                  <a:pt x="1343" y="251"/>
                  <a:pt x="1343" y="251"/>
                </a:cubicBezTo>
                <a:cubicBezTo>
                  <a:pt x="1343" y="161"/>
                  <a:pt x="1343" y="161"/>
                  <a:pt x="1343" y="161"/>
                </a:cubicBezTo>
                <a:cubicBezTo>
                  <a:pt x="1222" y="161"/>
                  <a:pt x="1222" y="161"/>
                  <a:pt x="1222" y="161"/>
                </a:cubicBezTo>
                <a:cubicBezTo>
                  <a:pt x="1222" y="98"/>
                  <a:pt x="1222" y="98"/>
                  <a:pt x="1222" y="98"/>
                </a:cubicBezTo>
                <a:cubicBezTo>
                  <a:pt x="1347" y="98"/>
                  <a:pt x="1347" y="98"/>
                  <a:pt x="1347" y="98"/>
                </a:cubicBezTo>
                <a:cubicBezTo>
                  <a:pt x="1347" y="7"/>
                  <a:pt x="1347" y="7"/>
                  <a:pt x="1347" y="7"/>
                </a:cubicBezTo>
                <a:moveTo>
                  <a:pt x="941" y="7"/>
                </a:moveTo>
                <a:cubicBezTo>
                  <a:pt x="809" y="7"/>
                  <a:pt x="809" y="7"/>
                  <a:pt x="809" y="7"/>
                </a:cubicBezTo>
                <a:cubicBezTo>
                  <a:pt x="809" y="411"/>
                  <a:pt x="809" y="411"/>
                  <a:pt x="809" y="411"/>
                </a:cubicBezTo>
                <a:cubicBezTo>
                  <a:pt x="908" y="411"/>
                  <a:pt x="908" y="411"/>
                  <a:pt x="908" y="411"/>
                </a:cubicBezTo>
                <a:cubicBezTo>
                  <a:pt x="908" y="284"/>
                  <a:pt x="908" y="284"/>
                  <a:pt x="908" y="284"/>
                </a:cubicBezTo>
                <a:cubicBezTo>
                  <a:pt x="953" y="284"/>
                  <a:pt x="953" y="284"/>
                  <a:pt x="953" y="284"/>
                </a:cubicBezTo>
                <a:cubicBezTo>
                  <a:pt x="1015" y="284"/>
                  <a:pt x="1043" y="273"/>
                  <a:pt x="1070" y="249"/>
                </a:cubicBezTo>
                <a:cubicBezTo>
                  <a:pt x="1096" y="228"/>
                  <a:pt x="1113" y="185"/>
                  <a:pt x="1113" y="144"/>
                </a:cubicBezTo>
                <a:cubicBezTo>
                  <a:pt x="1113" y="103"/>
                  <a:pt x="1097" y="63"/>
                  <a:pt x="1065" y="37"/>
                </a:cubicBezTo>
                <a:cubicBezTo>
                  <a:pt x="1044" y="19"/>
                  <a:pt x="1016" y="7"/>
                  <a:pt x="941" y="7"/>
                </a:cubicBezTo>
                <a:moveTo>
                  <a:pt x="338" y="7"/>
                </a:moveTo>
                <a:cubicBezTo>
                  <a:pt x="235" y="7"/>
                  <a:pt x="235" y="7"/>
                  <a:pt x="235" y="7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7"/>
                  <a:pt x="103" y="7"/>
                  <a:pt x="103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411"/>
                  <a:pt x="0" y="411"/>
                  <a:pt x="0" y="411"/>
                </a:cubicBezTo>
                <a:cubicBezTo>
                  <a:pt x="103" y="411"/>
                  <a:pt x="103" y="411"/>
                  <a:pt x="103" y="411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411"/>
                  <a:pt x="235" y="411"/>
                  <a:pt x="235" y="411"/>
                </a:cubicBezTo>
                <a:cubicBezTo>
                  <a:pt x="338" y="411"/>
                  <a:pt x="338" y="411"/>
                  <a:pt x="338" y="411"/>
                </a:cubicBezTo>
                <a:cubicBezTo>
                  <a:pt x="338" y="7"/>
                  <a:pt x="338" y="7"/>
                  <a:pt x="338" y="7"/>
                </a:cubicBezTo>
                <a:moveTo>
                  <a:pt x="908" y="194"/>
                </a:moveTo>
                <a:cubicBezTo>
                  <a:pt x="908" y="98"/>
                  <a:pt x="908" y="98"/>
                  <a:pt x="908" y="98"/>
                </a:cubicBezTo>
                <a:cubicBezTo>
                  <a:pt x="946" y="98"/>
                  <a:pt x="946" y="98"/>
                  <a:pt x="946" y="98"/>
                </a:cubicBezTo>
                <a:cubicBezTo>
                  <a:pt x="968" y="98"/>
                  <a:pt x="1014" y="98"/>
                  <a:pt x="1014" y="145"/>
                </a:cubicBezTo>
                <a:cubicBezTo>
                  <a:pt x="1014" y="194"/>
                  <a:pt x="970" y="194"/>
                  <a:pt x="950" y="194"/>
                </a:cubicBezTo>
                <a:cubicBezTo>
                  <a:pt x="908" y="194"/>
                  <a:pt x="908" y="194"/>
                  <a:pt x="908" y="194"/>
                </a:cubicBezTo>
                <a:moveTo>
                  <a:pt x="575" y="328"/>
                </a:moveTo>
                <a:cubicBezTo>
                  <a:pt x="506" y="328"/>
                  <a:pt x="464" y="270"/>
                  <a:pt x="464" y="208"/>
                </a:cubicBezTo>
                <a:cubicBezTo>
                  <a:pt x="464" y="151"/>
                  <a:pt x="502" y="90"/>
                  <a:pt x="574" y="90"/>
                </a:cubicBezTo>
                <a:cubicBezTo>
                  <a:pt x="648" y="90"/>
                  <a:pt x="683" y="157"/>
                  <a:pt x="683" y="210"/>
                </a:cubicBezTo>
                <a:cubicBezTo>
                  <a:pt x="683" y="261"/>
                  <a:pt x="648" y="328"/>
                  <a:pt x="575" y="328"/>
                </a:cubicBezTo>
                <a:moveTo>
                  <a:pt x="573" y="0"/>
                </a:moveTo>
                <a:cubicBezTo>
                  <a:pt x="461" y="0"/>
                  <a:pt x="398" y="76"/>
                  <a:pt x="377" y="128"/>
                </a:cubicBezTo>
                <a:cubicBezTo>
                  <a:pt x="365" y="157"/>
                  <a:pt x="361" y="187"/>
                  <a:pt x="361" y="214"/>
                </a:cubicBezTo>
                <a:cubicBezTo>
                  <a:pt x="361" y="318"/>
                  <a:pt x="446" y="418"/>
                  <a:pt x="573" y="418"/>
                </a:cubicBezTo>
                <a:cubicBezTo>
                  <a:pt x="698" y="418"/>
                  <a:pt x="786" y="321"/>
                  <a:pt x="786" y="209"/>
                </a:cubicBezTo>
                <a:cubicBezTo>
                  <a:pt x="786" y="97"/>
                  <a:pt x="698" y="0"/>
                  <a:pt x="573" y="0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646464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744663" y="0"/>
            <a:ext cx="7399337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84000" y="4280923"/>
            <a:ext cx="3060000" cy="1188000"/>
          </a:xfrm>
          <a:solidFill>
            <a:schemeClr val="accent1">
              <a:alpha val="75000"/>
            </a:schemeClr>
          </a:solidFill>
        </p:spPr>
        <p:txBody>
          <a:bodyPr lIns="252000" tIns="180000" rIns="180000"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6A38-D893-4DE7-921B-58A300AD66A6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44663" cy="6027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orme libre 9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9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25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at a glanc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AT A GLANCE</a:t>
            </a:r>
            <a:endParaRPr lang="fr-FR" sz="90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96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1325" y="5038194"/>
            <a:ext cx="4892675" cy="532800"/>
          </a:xfrm>
          <a:solidFill>
            <a:schemeClr val="accent2">
              <a:alpha val="80000"/>
            </a:schemeClr>
          </a:solidFill>
        </p:spPr>
        <p:txBody>
          <a:bodyPr lIns="180000" rIns="180000" anchor="ctr" anchorCtr="0"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1325" y="3733800"/>
            <a:ext cx="4892675" cy="1304394"/>
          </a:xfrm>
          <a:solidFill>
            <a:schemeClr val="tx2">
              <a:alpha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l">
              <a:buNone/>
              <a:defRPr sz="185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smtClean="0"/>
              <a:t>Text</a:t>
            </a:r>
            <a:endParaRPr lang="en-GB" noProof="0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sp>
        <p:nvSpPr>
          <p:cNvPr id="18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688137" y="5850000"/>
            <a:ext cx="2286000" cy="110800"/>
          </a:xfrm>
        </p:spPr>
        <p:txBody>
          <a:bodyPr/>
          <a:lstStyle>
            <a:lvl1pPr algn="r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3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9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720000"/>
            <a:ext cx="3942000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6026400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31" y="5850000"/>
            <a:ext cx="1798402" cy="105476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smtClean="0"/>
              <a:t>Photography credits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7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0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5" hasCustomPrompt="1"/>
          </p:nvPr>
        </p:nvSpPr>
        <p:spPr>
          <a:xfrm>
            <a:off x="226800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8" name="Espace réservé du graphique 7"/>
          <p:cNvSpPr>
            <a:spLocks noGrp="1"/>
          </p:cNvSpPr>
          <p:nvPr>
            <p:ph type="chart" sz="quarter" idx="16" hasCustomPrompt="1"/>
          </p:nvPr>
        </p:nvSpPr>
        <p:spPr>
          <a:xfrm>
            <a:off x="5891570" y="1875174"/>
            <a:ext cx="2622430" cy="363969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Chart</a:t>
            </a:r>
            <a:endParaRPr lang="fr-FR"/>
          </a:p>
        </p:txBody>
      </p:sp>
      <p:sp>
        <p:nvSpPr>
          <p:cNvPr id="2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1570" y="720001"/>
            <a:ext cx="2622431" cy="69473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0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ofi Country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44663" y="0"/>
            <a:ext cx="7399337" cy="602773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5607" y="720000"/>
            <a:ext cx="5917449" cy="5720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944620"/>
            <a:ext cx="1312200" cy="12465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00" b="0" cap="all" baseline="0">
                <a:solidFill>
                  <a:schemeClr val="accent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900"/>
            </a:lvl2pPr>
            <a:lvl3pPr>
              <a:lnSpc>
                <a:spcPct val="90000"/>
              </a:lnSpc>
              <a:spcBef>
                <a:spcPts val="600"/>
              </a:spcBef>
              <a:defRPr sz="900"/>
            </a:lvl3pPr>
            <a:lvl4pPr>
              <a:lnSpc>
                <a:spcPct val="90000"/>
              </a:lnSpc>
              <a:spcBef>
                <a:spcPts val="600"/>
              </a:spcBef>
              <a:defRPr sz="900"/>
            </a:lvl4pPr>
            <a:lvl5pPr>
              <a:lnSpc>
                <a:spcPct val="90000"/>
              </a:lnSpc>
              <a:spcBef>
                <a:spcPts val="600"/>
              </a:spcBef>
              <a:defRPr sz="900"/>
            </a:lvl5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7" hasCustomPrompt="1"/>
          </p:nvPr>
        </p:nvSpPr>
        <p:spPr>
          <a:xfrm>
            <a:off x="2486025" y="1682152"/>
            <a:ext cx="5916613" cy="383282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3456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47723"/>
            <a:ext cx="2366300" cy="12465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5999" y="660400"/>
            <a:ext cx="4428001" cy="1772793"/>
          </a:xfrm>
        </p:spPr>
        <p:txBody>
          <a:bodyPr/>
          <a:lstStyle>
            <a:lvl1pPr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000" y="1897296"/>
            <a:ext cx="2430700" cy="1208023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defRPr sz="13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685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9314C65-9687-439B-ABFC-2A9CF3FF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0" cy="6027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86100" y="1876635"/>
            <a:ext cx="5429249" cy="1470146"/>
          </a:xfrm>
        </p:spPr>
        <p:txBody>
          <a:bodyPr/>
          <a:lstStyle>
            <a:lvl1pPr>
              <a:spcBef>
                <a:spcPts val="120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defRPr sz="1800" b="0" cap="none" baseline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1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ofi en b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3181422"/>
            <a:ext cx="1312200" cy="193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9" y="720000"/>
            <a:ext cx="3943349" cy="1772793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niveau 1</a:t>
            </a:r>
          </a:p>
          <a:p>
            <a:pPr lvl="1"/>
            <a:r>
              <a:rPr lang="fr-FR" noProof="0" dirty="0" smtClean="0"/>
              <a:t>Texte niveau 2</a:t>
            </a:r>
          </a:p>
          <a:p>
            <a:pPr lvl="2"/>
            <a:r>
              <a:rPr lang="fr-FR" noProof="0" dirty="0" smtClean="0"/>
              <a:t>Texte niveau 3</a:t>
            </a:r>
          </a:p>
          <a:p>
            <a:pPr lvl="3"/>
            <a:r>
              <a:rPr lang="fr-FR" noProof="0" dirty="0" smtClean="0"/>
              <a:t>Texte niveau 4</a:t>
            </a:r>
          </a:p>
          <a:p>
            <a:pPr lvl="4"/>
            <a:r>
              <a:rPr lang="fr-FR" noProof="0" dirty="0" smtClean="0"/>
              <a:t>Texte niveau 5</a:t>
            </a:r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fr-FR" dirty="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fr-FR" smtClean="0">
                <a:solidFill>
                  <a:srgbClr val="646464"/>
                </a:solidFill>
              </a:rPr>
              <a:pPr/>
              <a:t>‹#›</a:t>
            </a:fld>
            <a:endParaRPr lang="fr-FR" dirty="0">
              <a:solidFill>
                <a:srgbClr val="646464"/>
              </a:solidFill>
            </a:endParaRPr>
          </a:p>
        </p:txBody>
      </p:sp>
      <p:sp>
        <p:nvSpPr>
          <p:cNvPr id="7" name="Forme libre 6"/>
          <p:cNvSpPr>
            <a:spLocks noChangeAspect="1"/>
          </p:cNvSpPr>
          <p:nvPr userDrawn="1"/>
        </p:nvSpPr>
        <p:spPr>
          <a:xfrm>
            <a:off x="0" y="2770869"/>
            <a:ext cx="243000" cy="486000"/>
          </a:xfrm>
          <a:custGeom>
            <a:avLst/>
            <a:gdLst>
              <a:gd name="connsiteX0" fmla="*/ 0 w 243000"/>
              <a:gd name="connsiteY0" fmla="*/ 0 h 486000"/>
              <a:gd name="connsiteX1" fmla="*/ 243000 w 243000"/>
              <a:gd name="connsiteY1" fmla="*/ 243000 h 486000"/>
              <a:gd name="connsiteX2" fmla="*/ 0 w 243000"/>
              <a:gd name="connsiteY2" fmla="*/ 48600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00" h="486000">
                <a:moveTo>
                  <a:pt x="0" y="0"/>
                </a:moveTo>
                <a:cubicBezTo>
                  <a:pt x="134205" y="0"/>
                  <a:pt x="243000" y="108795"/>
                  <a:pt x="243000" y="243000"/>
                </a:cubicBezTo>
                <a:cubicBezTo>
                  <a:pt x="243000" y="377205"/>
                  <a:pt x="134205" y="486000"/>
                  <a:pt x="0" y="486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288000" y="2944620"/>
            <a:ext cx="131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ACB317"/>
                </a:solidFill>
                <a:latin typeface="Arial" panose="020B0604020202020204"/>
              </a:rPr>
              <a:t>SANOFI EN BREF</a:t>
            </a:r>
            <a:endParaRPr lang="fr-FR" sz="900" dirty="0">
              <a:solidFill>
                <a:srgbClr val="ACB317"/>
              </a:solidFill>
              <a:latin typeface="Arial" panose="020B0604020202020204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744662" y="0"/>
            <a:ext cx="2160000" cy="276999"/>
          </a:xfrm>
        </p:spPr>
        <p:txBody>
          <a:bodyPr/>
          <a:lstStyle/>
          <a:p>
            <a:endParaRPr lang="fr-FR" noProof="0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331" y="5850000"/>
            <a:ext cx="1798402" cy="110800"/>
          </a:xfrm>
        </p:spPr>
        <p:txBody>
          <a:bodyPr/>
          <a:lstStyle>
            <a:lvl1pPr algn="l">
              <a:lnSpc>
                <a:spcPct val="90000"/>
              </a:lnSpc>
              <a:defRPr sz="800" b="0"/>
            </a:lvl1pPr>
            <a:lvl2pPr algn="r">
              <a:lnSpc>
                <a:spcPct val="90000"/>
              </a:lnSpc>
              <a:spcBef>
                <a:spcPts val="0"/>
              </a:spcBef>
              <a:defRPr sz="800"/>
            </a:lvl2pPr>
            <a:lvl3pPr algn="r">
              <a:lnSpc>
                <a:spcPct val="90000"/>
              </a:lnSpc>
              <a:spcBef>
                <a:spcPts val="0"/>
              </a:spcBef>
              <a:defRPr sz="800"/>
            </a:lvl3pPr>
            <a:lvl4pPr algn="r">
              <a:lnSpc>
                <a:spcPct val="90000"/>
              </a:lnSpc>
              <a:spcBef>
                <a:spcPts val="0"/>
              </a:spcBef>
              <a:defRPr sz="800"/>
            </a:lvl4pPr>
            <a:lvl5pPr algn="r">
              <a:lnSpc>
                <a:spcPct val="90000"/>
              </a:lnSpc>
              <a:spcBef>
                <a:spcPts val="0"/>
              </a:spcBef>
              <a:defRPr sz="800"/>
            </a:lvl5pPr>
          </a:lstStyle>
          <a:p>
            <a:pPr lvl="0"/>
            <a:r>
              <a:rPr lang="fr-FR" noProof="0" dirty="0" smtClean="0"/>
              <a:t>Crédits photo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209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34B28ED5-A104-4AEB-8D66-4943B5A24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E103A128-E8A3-41E8-953B-D6D69D43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D395D9EF-AAAA-4449-A7CC-DDD9E974A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Cliquez pour modifier les styles du texte du masque</a:t>
            </a:r>
          </a:p>
          <a:p>
            <a:pPr lvl="1"/>
            <a:r>
              <a:rPr lang="en-US" altLang="cs-CZ" smtClean="0"/>
              <a:t>Deuxième niveau</a:t>
            </a:r>
          </a:p>
          <a:p>
            <a:pPr lvl="2"/>
            <a:r>
              <a:rPr lang="en-US" altLang="cs-CZ" smtClean="0"/>
              <a:t>Troisième niveau</a:t>
            </a:r>
          </a:p>
          <a:p>
            <a:pPr lvl="3"/>
            <a:r>
              <a:rPr lang="en-US" altLang="cs-CZ" smtClean="0"/>
              <a:t>Quatrième niveau</a:t>
            </a:r>
          </a:p>
          <a:p>
            <a:pPr lvl="4"/>
            <a:r>
              <a:rPr lang="en-US" altLang="cs-CZ" smtClean="0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96169"/>
                </a:solidFill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112E4FF8-D2F5-40AE-80EF-265C5E8E0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0" descr="C:\Users\00066491\Desktop\Generics_logo_RG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303963"/>
            <a:ext cx="30749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2916920"/>
            <a:ext cx="1312200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67" y="1825625"/>
            <a:ext cx="5738282" cy="18420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26" y="6356351"/>
            <a:ext cx="30861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  <a:latin typeface="Arial" panose="020B0604020202020204"/>
              </a:rPr>
              <a:t>Corporate presentation</a:t>
            </a:r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012" y="6356351"/>
            <a:ext cx="28098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49E3F-F7A8-47F1-A579-B94246E0A518}" type="slidenum">
              <a:rPr lang="en-GB" smtClean="0">
                <a:solidFill>
                  <a:srgbClr val="64646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8765381" y="6320802"/>
            <a:ext cx="0" cy="1871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0" y="6030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7" userDrawn="1">
          <p15:clr>
            <a:srgbClr val="F26B43"/>
          </p15:clr>
        </p15:guide>
        <p15:guide id="2" pos="10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2916920"/>
            <a:ext cx="1312200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67" y="1825625"/>
            <a:ext cx="5738282" cy="18420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26" y="6356351"/>
            <a:ext cx="30861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  <a:latin typeface="Arial" panose="020B0604020202020204"/>
              </a:rPr>
              <a:t>Corporate presentation</a:t>
            </a:r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012" y="6356351"/>
            <a:ext cx="28098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49E3F-F7A8-47F1-A579-B94246E0A518}" type="slidenum">
              <a:rPr lang="en-GB" smtClean="0">
                <a:solidFill>
                  <a:srgbClr val="64646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8765381" y="6320802"/>
            <a:ext cx="0" cy="1871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0" y="6030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7" userDrawn="1">
          <p15:clr>
            <a:srgbClr val="F26B43"/>
          </p15:clr>
        </p15:guide>
        <p15:guide id="2" pos="109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2916920"/>
            <a:ext cx="1312200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67" y="1825625"/>
            <a:ext cx="5738282" cy="18420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26" y="6356351"/>
            <a:ext cx="30861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  <a:latin typeface="Arial" panose="020B0604020202020204"/>
              </a:rPr>
              <a:t>Corporate presentation</a:t>
            </a:r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012" y="6356351"/>
            <a:ext cx="28098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49E3F-F7A8-47F1-A579-B94246E0A518}" type="slidenum">
              <a:rPr lang="en-GB" smtClean="0">
                <a:solidFill>
                  <a:srgbClr val="64646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8765381" y="6320802"/>
            <a:ext cx="0" cy="1871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0" y="6030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0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7" userDrawn="1">
          <p15:clr>
            <a:srgbClr val="F26B43"/>
          </p15:clr>
        </p15:guide>
        <p15:guide id="2" pos="109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2916920"/>
            <a:ext cx="1312200" cy="1938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smtClean="0"/>
              <a:t>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67" y="1825625"/>
            <a:ext cx="5738282" cy="18420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noProof="0" smtClean="0"/>
              <a:t>Text level 1</a:t>
            </a:r>
            <a:endParaRPr lang="en-GB" noProof="0" dirty="0" smtClean="0"/>
          </a:p>
          <a:p>
            <a:pPr lvl="1"/>
            <a:r>
              <a:rPr lang="en-GB" noProof="0" smtClean="0"/>
              <a:t>Text level 2</a:t>
            </a:r>
            <a:endParaRPr lang="en-GB" noProof="0" dirty="0" smtClean="0"/>
          </a:p>
          <a:p>
            <a:pPr lvl="2"/>
            <a:r>
              <a:rPr lang="en-GB" noProof="0" smtClean="0"/>
              <a:t>Text level 3</a:t>
            </a:r>
            <a:endParaRPr lang="en-GB" noProof="0" dirty="0" smtClean="0"/>
          </a:p>
          <a:p>
            <a:pPr lvl="3"/>
            <a:r>
              <a:rPr lang="en-GB" noProof="0" smtClean="0"/>
              <a:t>Text level 4</a:t>
            </a:r>
            <a:endParaRPr lang="en-GB" noProof="0" dirty="0" smtClean="0"/>
          </a:p>
          <a:p>
            <a:pPr lvl="4"/>
            <a:r>
              <a:rPr lang="en-GB" noProof="0" smtClean="0"/>
              <a:t>Text level 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26" y="6356351"/>
            <a:ext cx="30861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646464"/>
                </a:solidFill>
                <a:latin typeface="Arial" panose="020B0604020202020204"/>
              </a:rPr>
              <a:t>Corporate presentation</a:t>
            </a:r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012" y="6356351"/>
            <a:ext cx="28098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49E3F-F7A8-47F1-A579-B94246E0A518}" type="slidenum">
              <a:rPr lang="en-GB" smtClean="0">
                <a:solidFill>
                  <a:srgbClr val="646464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46464"/>
              </a:solidFill>
              <a:latin typeface="Arial" panose="020B060402020202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5" y="6320802"/>
            <a:ext cx="1142775" cy="24488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8765381" y="6320802"/>
            <a:ext cx="0" cy="18715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0" y="6030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7" userDrawn="1">
          <p15:clr>
            <a:srgbClr val="F26B43"/>
          </p15:clr>
        </p15:guide>
        <p15:guide id="2" pos="10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2.wmf"/><Relationship Id="rId4" Type="http://schemas.openxmlformats.org/officeDocument/2006/relationships/oleObject" Target="../embeddings/Microsoft_Word_97_-_2003_Document1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Mikrobiologie ve farmacii</a:t>
            </a:r>
            <a:endParaRPr lang="en-US" alt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 smtClean="0"/>
              <a:t>Seminář mikrobiologie a molekulární biotechnologie</a:t>
            </a:r>
          </a:p>
          <a:p>
            <a:r>
              <a:rPr lang="cs-CZ" altLang="cs-CZ" dirty="0" smtClean="0"/>
              <a:t>Brno, 28.4.2016</a:t>
            </a:r>
          </a:p>
          <a:p>
            <a:r>
              <a:rPr lang="cs-CZ" altLang="cs-CZ" dirty="0" smtClean="0"/>
              <a:t>M. Bursík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10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Požadavky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mikrobiální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kvalitu</a:t>
            </a:r>
            <a:r>
              <a:rPr lang="cs-CZ" altLang="cs-CZ" dirty="0" smtClean="0"/>
              <a:t> – proč, jak a co kontrolovat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3033"/>
              </p:ext>
            </p:extLst>
          </p:nvPr>
        </p:nvGraphicFramePr>
        <p:xfrm>
          <a:off x="107504" y="2892846"/>
          <a:ext cx="8850312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MS Organizační diagram" r:id="rId3" imgW="7259283" imgH="901243" progId="OrgPlusWOPX.4">
                  <p:embed followColorScheme="full"/>
                </p:oleObj>
              </mc:Choice>
              <mc:Fallback>
                <p:oleObj name="MS Organizační diagram" r:id="rId3" imgW="7259283" imgH="901243" progId="OrgPlusWOPX.4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892846"/>
                        <a:ext cx="8850312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 descr="ta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2605"/>
            <a:ext cx="4248472" cy="7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evel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2604"/>
            <a:ext cx="4248472" cy="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11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Ph. Eur.: </a:t>
            </a:r>
            <a:r>
              <a:rPr lang="en-US" altLang="cs-CZ" dirty="0" err="1" smtClean="0"/>
              <a:t>sterilita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en-US" altLang="cs-CZ" dirty="0" smtClean="0"/>
              <a:t>“</a:t>
            </a:r>
            <a:r>
              <a:rPr lang="en-US" altLang="cs-CZ" dirty="0" err="1" smtClean="0"/>
              <a:t>Přípravky</a:t>
            </a:r>
            <a:r>
              <a:rPr lang="en-US" altLang="cs-CZ" dirty="0" smtClean="0"/>
              <a:t>, u </a:t>
            </a:r>
            <a:r>
              <a:rPr lang="en-US" altLang="cs-CZ" dirty="0" err="1" smtClean="0"/>
              <a:t>nichž</a:t>
            </a:r>
            <a:r>
              <a:rPr lang="en-US" altLang="cs-CZ" dirty="0" smtClean="0"/>
              <a:t> je v </a:t>
            </a:r>
            <a:r>
              <a:rPr lang="en-US" altLang="cs-CZ" dirty="0" err="1" smtClean="0"/>
              <a:t>platném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článku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lékovou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formu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předepsána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sterilita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nebo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jiné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přípravky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jež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jsou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označeny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jako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sterilní</a:t>
            </a:r>
            <a:r>
              <a:rPr lang="en-US" altLang="cs-CZ" dirty="0" smtClean="0"/>
              <a:t>“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předepsáno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např</a:t>
            </a:r>
            <a:r>
              <a:rPr lang="en-US" altLang="cs-CZ" dirty="0" smtClean="0"/>
              <a:t>. pro </a:t>
            </a:r>
            <a:r>
              <a:rPr lang="en-US" altLang="cs-CZ" dirty="0" err="1" smtClean="0"/>
              <a:t>parenterália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injekce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infuze</a:t>
            </a:r>
            <a:r>
              <a:rPr lang="en-US" altLang="cs-CZ" dirty="0" smtClean="0"/>
              <a:t>), </a:t>
            </a:r>
            <a:r>
              <a:rPr lang="en-US" altLang="cs-CZ" dirty="0" err="1" smtClean="0"/>
              <a:t>oční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přípravky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přípravky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popáleniny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chirurgický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materiál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apod</a:t>
            </a:r>
            <a:r>
              <a:rPr lang="en-US" altLang="cs-CZ" dirty="0" smtClean="0"/>
              <a:t>. </a:t>
            </a:r>
            <a:endParaRPr lang="cs-CZ" altLang="cs-CZ" dirty="0" smtClean="0"/>
          </a:p>
          <a:p>
            <a:pPr marL="457200" lvl="1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N</a:t>
            </a:r>
            <a:r>
              <a:rPr lang="en-US" altLang="cs-CZ" dirty="0" err="1" smtClean="0"/>
              <a:t>ěkteré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látky</a:t>
            </a:r>
            <a:r>
              <a:rPr lang="en-US" altLang="cs-CZ" dirty="0" smtClean="0"/>
              <a:t>:”</a:t>
            </a:r>
            <a:r>
              <a:rPr lang="en-US" altLang="cs-CZ" dirty="0" err="1" smtClean="0"/>
              <a:t>Pokud</a:t>
            </a:r>
            <a:r>
              <a:rPr lang="en-US" altLang="cs-CZ" dirty="0" smtClean="0"/>
              <a:t> je </a:t>
            </a:r>
            <a:r>
              <a:rPr lang="en-US" altLang="cs-CZ" dirty="0" err="1" smtClean="0"/>
              <a:t>určena</a:t>
            </a:r>
            <a:r>
              <a:rPr lang="en-US" altLang="cs-CZ" dirty="0" smtClean="0"/>
              <a:t> k </a:t>
            </a:r>
            <a:r>
              <a:rPr lang="en-US" altLang="cs-CZ" dirty="0" err="1" smtClean="0"/>
              <a:t>výrobě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parenterálních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přípravků</a:t>
            </a:r>
            <a:r>
              <a:rPr lang="en-US" altLang="cs-CZ" dirty="0" smtClean="0"/>
              <a:t> bez </a:t>
            </a:r>
            <a:r>
              <a:rPr lang="en-US" altLang="cs-CZ" dirty="0" err="1" smtClean="0"/>
              <a:t>dalšího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vhodného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sterilizačního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postupu</a:t>
            </a:r>
            <a:r>
              <a:rPr lang="en-US" altLang="cs-CZ" dirty="0" smtClean="0"/>
              <a:t>…“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sterilizovaná</a:t>
            </a:r>
            <a:r>
              <a:rPr lang="en-US" altLang="cs-CZ" dirty="0" smtClean="0"/>
              <a:t> VNI, </a:t>
            </a:r>
            <a:r>
              <a:rPr lang="en-US" altLang="cs-CZ" dirty="0" err="1" smtClean="0"/>
              <a:t>radioaktivně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značená</a:t>
            </a:r>
            <a:r>
              <a:rPr lang="en-US" altLang="cs-CZ" dirty="0" smtClean="0"/>
              <a:t> VNI</a:t>
            </a:r>
            <a:endParaRPr lang="cs-CZ" altLang="cs-CZ" dirty="0" smtClean="0"/>
          </a:p>
          <a:p>
            <a:pPr marL="457200" lvl="1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Ž</a:t>
            </a:r>
            <a:r>
              <a:rPr lang="en-US" altLang="cs-CZ" dirty="0" err="1" smtClean="0"/>
              <a:t>ivné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půdy</a:t>
            </a:r>
            <a:r>
              <a:rPr lang="en-US" altLang="cs-CZ" dirty="0" smtClean="0"/>
              <a:t> pro testy sterility</a:t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6" name="Picture 14" descr="1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246312" cy="1501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12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Test sterility = </a:t>
            </a:r>
            <a:r>
              <a:rPr lang="en-US" altLang="cs-CZ" dirty="0" err="1" smtClean="0"/>
              <a:t>kvalitativní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stanovení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mikroorganismů</a:t>
            </a:r>
            <a:r>
              <a:rPr lang="en-US" altLang="cs-CZ" dirty="0" smtClean="0"/>
              <a:t>, “….</a:t>
            </a:r>
            <a:r>
              <a:rPr lang="en-US" altLang="cs-CZ" dirty="0" err="1" smtClean="0"/>
              <a:t>zjistitelných</a:t>
            </a:r>
            <a:r>
              <a:rPr lang="en-US" altLang="cs-CZ" dirty="0" smtClean="0"/>
              <a:t> v </a:t>
            </a:r>
            <a:r>
              <a:rPr lang="en-US" altLang="cs-CZ" dirty="0" err="1" smtClean="0"/>
              <a:t>podmínkách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zkoušky</a:t>
            </a:r>
            <a:r>
              <a:rPr lang="en-US" altLang="cs-CZ" dirty="0" smtClean="0"/>
              <a:t>.” 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většina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běžných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aerobních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i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anaerobních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bakterií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kvasinek</a:t>
            </a:r>
            <a:r>
              <a:rPr lang="en-US" altLang="cs-CZ" dirty="0" smtClean="0"/>
              <a:t> a </a:t>
            </a:r>
            <a:r>
              <a:rPr lang="en-US" altLang="cs-CZ" dirty="0" err="1" smtClean="0"/>
              <a:t>plísní</a:t>
            </a:r>
            <a:endParaRPr lang="cs-CZ" altLang="cs-CZ" dirty="0" smtClean="0"/>
          </a:p>
          <a:p>
            <a:r>
              <a:rPr lang="cs-CZ" altLang="cs-CZ" dirty="0" smtClean="0"/>
              <a:t>Metody</a:t>
            </a:r>
          </a:p>
          <a:p>
            <a:pPr lvl="1"/>
            <a:r>
              <a:rPr lang="en-US" altLang="cs-CZ" dirty="0" err="1" smtClean="0"/>
              <a:t>membránová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filtrace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často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filtrační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přístroje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přímé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očkování</a:t>
            </a:r>
            <a:r>
              <a:rPr lang="en-US" altLang="cs-CZ" dirty="0" smtClean="0"/>
              <a:t> do </a:t>
            </a:r>
            <a:r>
              <a:rPr lang="en-US" altLang="cs-CZ" dirty="0" err="1" smtClean="0"/>
              <a:t>živných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</a:t>
            </a:r>
            <a:r>
              <a:rPr lang="en-US" altLang="cs-CZ" dirty="0" smtClean="0"/>
              <a:t> 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kultivace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dvou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různých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půdách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thioglykolanová</a:t>
            </a:r>
            <a:r>
              <a:rPr lang="en-US" altLang="cs-CZ" dirty="0" smtClean="0"/>
              <a:t> a </a:t>
            </a:r>
            <a:r>
              <a:rPr lang="en-US" altLang="cs-CZ" dirty="0" err="1" smtClean="0"/>
              <a:t>soja-kasein</a:t>
            </a:r>
            <a:r>
              <a:rPr lang="en-US" altLang="cs-CZ" dirty="0" smtClean="0"/>
              <a:t>) </a:t>
            </a:r>
            <a:r>
              <a:rPr lang="en-US" altLang="cs-CZ" dirty="0" err="1" smtClean="0"/>
              <a:t>při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dvou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různých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teplotách</a:t>
            </a:r>
            <a:r>
              <a:rPr lang="en-US" altLang="cs-CZ" dirty="0" smtClean="0"/>
              <a:t> (30-35 a 20-25°C) </a:t>
            </a:r>
            <a:r>
              <a:rPr lang="en-US" altLang="cs-CZ" dirty="0" err="1" smtClean="0"/>
              <a:t>nejméně</a:t>
            </a:r>
            <a:r>
              <a:rPr lang="en-US" altLang="cs-CZ" dirty="0" smtClean="0"/>
              <a:t> 14 </a:t>
            </a:r>
            <a:r>
              <a:rPr lang="en-US" altLang="cs-CZ" dirty="0" err="1" smtClean="0"/>
              <a:t>dní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lze využít i alternativní metody (např. produkce 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 – systém </a:t>
            </a:r>
            <a:r>
              <a:rPr lang="cs-CZ" altLang="cs-CZ" dirty="0" err="1" smtClean="0"/>
              <a:t>Bact-alert</a:t>
            </a:r>
            <a:r>
              <a:rPr lang="cs-CZ" altLang="cs-CZ" dirty="0" smtClean="0"/>
              <a:t>)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7" name="Picture 18" descr="steri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3610"/>
            <a:ext cx="2520280" cy="19433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ctalert_food_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38265"/>
            <a:ext cx="2091718" cy="15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teritest integ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11" y="4133610"/>
            <a:ext cx="2597647" cy="19433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13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Sterilní přípravky – kvalita prostředí je klíčová</a:t>
            </a:r>
            <a:endParaRPr lang="cs-CZ" altLang="cs-CZ" dirty="0" smtClean="0"/>
          </a:p>
          <a:p>
            <a:r>
              <a:rPr lang="cs-CZ" altLang="cs-CZ" dirty="0" smtClean="0"/>
              <a:t>Dosažení aseptických podmínek použitím laminárního boxu nebo izolátoru</a:t>
            </a:r>
          </a:p>
          <a:p>
            <a:pPr lvl="1"/>
            <a:r>
              <a:rPr lang="cs-CZ" altLang="cs-CZ" dirty="0" smtClean="0"/>
              <a:t>izolátorová technologie – ochrana procesu před vnějším prostředím</a:t>
            </a:r>
          </a:p>
          <a:p>
            <a:pPr lvl="1"/>
            <a:r>
              <a:rPr lang="cs-CZ" altLang="cs-CZ" dirty="0" smtClean="0"/>
              <a:t>izolátor pracuje v přetlaku a </a:t>
            </a:r>
            <a:r>
              <a:rPr lang="cs-CZ" altLang="cs-CZ" dirty="0" smtClean="0"/>
              <a:t>využívá transferových systémů </a:t>
            </a:r>
          </a:p>
          <a:p>
            <a:pPr lvl="1"/>
            <a:r>
              <a:rPr lang="cs-CZ" altLang="cs-CZ" dirty="0" smtClean="0"/>
              <a:t>pracovní prostor </a:t>
            </a:r>
            <a:r>
              <a:rPr lang="cs-CZ" altLang="cs-CZ" dirty="0" err="1" smtClean="0"/>
              <a:t>sterilizovatelný</a:t>
            </a:r>
            <a:r>
              <a:rPr lang="cs-CZ" altLang="cs-CZ" dirty="0" smtClean="0"/>
              <a:t>, bez přístupu personálu</a:t>
            </a:r>
          </a:p>
          <a:p>
            <a:r>
              <a:rPr lang="cs-CZ" altLang="cs-CZ" dirty="0" smtClean="0"/>
              <a:t>Hlavní cíl: eliminace člověka jako nejvýznamnějšího zdroje znečištění</a:t>
            </a:r>
            <a:endParaRPr lang="en-US" altLang="cs-CZ" dirty="0" smtClean="0"/>
          </a:p>
        </p:txBody>
      </p:sp>
      <p:pic>
        <p:nvPicPr>
          <p:cNvPr id="11" name="Picture 8" descr="ruční plnění ampulí 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343400" cy="32162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01935" y="3627795"/>
            <a:ext cx="275453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8000"/>
                </a:solidFill>
                <a:latin typeface="Tahoma" pitchFamily="34" charset="0"/>
              </a:rPr>
              <a:t>Ruční plnění ampulí 1930</a:t>
            </a:r>
            <a:endParaRPr lang="cs-CZ" altLang="cs-CZ" dirty="0"/>
          </a:p>
        </p:txBody>
      </p:sp>
      <p:pic>
        <p:nvPicPr>
          <p:cNvPr id="13" name="Picture 9" descr="izolátor léč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6367"/>
            <a:ext cx="4510481" cy="3222923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289987" y="3643169"/>
            <a:ext cx="303301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8000"/>
                </a:solidFill>
                <a:latin typeface="Tahoma" pitchFamily="34" charset="0"/>
              </a:rPr>
              <a:t>Izolátorová plnící linka </a:t>
            </a:r>
            <a:r>
              <a:rPr lang="cs-CZ" altLang="cs-CZ" dirty="0" smtClean="0">
                <a:solidFill>
                  <a:srgbClr val="008000"/>
                </a:solidFill>
                <a:latin typeface="Tahoma" pitchFamily="34" charset="0"/>
              </a:rPr>
              <a:t>2016</a:t>
            </a:r>
            <a:endParaRPr lang="cs-CZ" altLang="cs-CZ" dirty="0">
              <a:solidFill>
                <a:srgbClr val="008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14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Izolátor - omezená nutnost převlékání - čas, náklady, pohodlí při práci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8" name="Picture 8" descr="vstup do Č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927600" cy="3811588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zolátor septodo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213"/>
            <a:ext cx="3457575" cy="4608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15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O</a:t>
            </a:r>
            <a:r>
              <a:rPr lang="en-US" altLang="cs-CZ" dirty="0" err="1" smtClean="0"/>
              <a:t>dběr</a:t>
            </a:r>
            <a:r>
              <a:rPr lang="en-US" altLang="cs-CZ" dirty="0" smtClean="0"/>
              <a:t> a </a:t>
            </a:r>
            <a:r>
              <a:rPr lang="en-US" altLang="cs-CZ" dirty="0" err="1" smtClean="0"/>
              <a:t>navažování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sterilních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substancí</a:t>
            </a:r>
            <a:r>
              <a:rPr lang="en-US" altLang="cs-CZ" dirty="0" smtClean="0"/>
              <a:t> v </a:t>
            </a:r>
            <a:r>
              <a:rPr lang="en-US" altLang="cs-CZ" dirty="0" err="1" smtClean="0"/>
              <a:t>izolátoru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7" name="Picture 1043" descr="kosmona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5" y="2276872"/>
            <a:ext cx="4273882" cy="321183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00066444\Documents\MartinB\Presentations\PřF MU Brno 28.4.2016\materials\izolátor výroba Zentiva\izolátor M+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2" y="2276871"/>
            <a:ext cx="4000944" cy="321183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16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268760"/>
            <a:ext cx="7862887" cy="4248150"/>
          </a:xfrm>
        </p:spPr>
        <p:txBody>
          <a:bodyPr/>
          <a:lstStyle/>
          <a:p>
            <a:r>
              <a:rPr lang="cs-CZ" altLang="cs-CZ" dirty="0" smtClean="0"/>
              <a:t>Izolátor pro test sterility v Zentivě Praha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10" name="Picture 4" descr="izoláto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9" y="1629420"/>
            <a:ext cx="6185125" cy="439186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17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268760"/>
            <a:ext cx="7862887" cy="4248150"/>
          </a:xfrm>
        </p:spPr>
        <p:txBody>
          <a:bodyPr/>
          <a:lstStyle/>
          <a:p>
            <a:r>
              <a:rPr lang="cs-CZ" altLang="cs-CZ" dirty="0" smtClean="0"/>
              <a:t>Izolátor pro test sterility v Zentivě Praha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7" name="Picture 7" descr="izolátor env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2666"/>
            <a:ext cx="3024336" cy="226204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zolátor jirk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565924" cy="33878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izolátor jir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024336" cy="226334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18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sterilitu</a:t>
            </a:r>
            <a:r>
              <a:rPr lang="cs-CZ" altLang="cs-CZ" dirty="0" smtClean="0"/>
              <a:t> (izolátorová technologie)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268760"/>
            <a:ext cx="7862887" cy="4248150"/>
          </a:xfrm>
        </p:spPr>
        <p:txBody>
          <a:bodyPr/>
          <a:lstStyle/>
          <a:p>
            <a:r>
              <a:rPr lang="cs-CZ" altLang="cs-CZ" dirty="0" smtClean="0"/>
              <a:t>Izolátor pro test sterility v Zentivě Praha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7" name="Picture 7" descr="izolátor env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2666"/>
            <a:ext cx="3024336" cy="226204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zolátor jirk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565924" cy="33878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izolátor jir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024336" cy="226334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19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zkoušení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nesterilních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výrobků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04877"/>
              </p:ext>
            </p:extLst>
          </p:nvPr>
        </p:nvGraphicFramePr>
        <p:xfrm>
          <a:off x="251520" y="1152791"/>
          <a:ext cx="8640763" cy="4940505"/>
        </p:xfrm>
        <a:graphic>
          <a:graphicData uri="http://schemas.openxmlformats.org/drawingml/2006/table">
            <a:tbl>
              <a:tblPr/>
              <a:tblGrid>
                <a:gridCol w="2736850"/>
                <a:gridCol w="752475"/>
                <a:gridCol w="750888"/>
                <a:gridCol w="4400550"/>
              </a:tblGrid>
              <a:tr h="11000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Způsob podání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TAMC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(CFU/g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CFU/ml)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TYMC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(CFU/g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CFU/ml)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Specifické mikroorganismy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perorální - nevodné přípravky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perorální - vodné přípravky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rektální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orální, na dásně, kožní, nosní, ušní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Staph. aureus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Pseud. aeruginosa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vaginální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Pseud. aeruginosa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Staph. aureus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Candida albicans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transdermální náplasti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(limity pro jednu náplast včetně lepivé a zadní vrstvy)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 náplasti)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aeruginosa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 náplasti)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inhalační podání (zvláštní požadavky se vztahují na tekuté přípravky k rozprašování)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</a:t>
                      </a: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aureus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</a:t>
                      </a: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aeruginosa</a:t>
                      </a: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žluč tolerujících gramnegativních bakterií (v 1 g nebo 1 ml)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707904" y="6167045"/>
            <a:ext cx="4572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TAMC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otal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erobic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icrobial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ount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TYMC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otal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easts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/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oulds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ount</a:t>
            </a:r>
            <a:r>
              <a:rPr lang="en-GB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1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Úvod</a:t>
            </a:r>
            <a:endParaRPr lang="en-US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dirty="0" err="1" smtClean="0"/>
              <a:t>Úvod</a:t>
            </a:r>
            <a:r>
              <a:rPr lang="cs-CZ" altLang="cs-CZ" dirty="0" smtClean="0"/>
              <a:t> </a:t>
            </a:r>
            <a:r>
              <a:rPr lang="cs-CZ" altLang="cs-CZ" dirty="0"/>
              <a:t>– představení mikrobiologie Zentiva</a:t>
            </a:r>
          </a:p>
          <a:p>
            <a:r>
              <a:rPr lang="en-GB" altLang="cs-CZ" dirty="0" err="1" smtClean="0"/>
              <a:t>Požadavky</a:t>
            </a:r>
            <a:r>
              <a:rPr lang="en-GB" altLang="cs-CZ" dirty="0" smtClean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mikrobiální</a:t>
            </a:r>
            <a:r>
              <a:rPr lang="en-GB" altLang="cs-CZ" dirty="0"/>
              <a:t> </a:t>
            </a:r>
            <a:r>
              <a:rPr lang="en-GB" altLang="cs-CZ" dirty="0" err="1"/>
              <a:t>kvalitu</a:t>
            </a:r>
            <a:r>
              <a:rPr lang="cs-CZ" altLang="cs-CZ" dirty="0"/>
              <a:t> – proč, jak a co </a:t>
            </a:r>
            <a:r>
              <a:rPr lang="cs-CZ" altLang="cs-CZ" dirty="0" smtClean="0"/>
              <a:t>kontrolovat</a:t>
            </a:r>
          </a:p>
          <a:p>
            <a:r>
              <a:rPr lang="en-GB" altLang="cs-CZ" dirty="0" err="1" smtClean="0"/>
              <a:t>Zkouška</a:t>
            </a:r>
            <a:r>
              <a:rPr lang="en-GB" altLang="cs-CZ" dirty="0" smtClean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sterilitu</a:t>
            </a:r>
            <a:r>
              <a:rPr lang="cs-CZ" altLang="cs-CZ" dirty="0"/>
              <a:t> (izolátorová technologie)</a:t>
            </a:r>
            <a:r>
              <a:rPr lang="en-GB" altLang="cs-CZ" dirty="0"/>
              <a:t> </a:t>
            </a:r>
            <a:endParaRPr lang="cs-CZ" altLang="cs-CZ" dirty="0" smtClean="0"/>
          </a:p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/>
              <a:t>zkoušení</a:t>
            </a:r>
            <a:r>
              <a:rPr lang="en-GB" altLang="cs-CZ" dirty="0"/>
              <a:t> </a:t>
            </a:r>
            <a:r>
              <a:rPr lang="en-GB" altLang="cs-CZ" dirty="0" err="1"/>
              <a:t>nesterilních</a:t>
            </a:r>
            <a:r>
              <a:rPr lang="en-GB" altLang="cs-CZ" dirty="0"/>
              <a:t> </a:t>
            </a:r>
            <a:r>
              <a:rPr lang="en-GB" altLang="cs-CZ" dirty="0" err="1"/>
              <a:t>výrobků</a:t>
            </a:r>
            <a:r>
              <a:rPr lang="en-GB" altLang="cs-CZ" dirty="0"/>
              <a:t> </a:t>
            </a:r>
            <a:endParaRPr lang="cs-CZ" altLang="cs-CZ" dirty="0" smtClean="0"/>
          </a:p>
          <a:p>
            <a:r>
              <a:rPr lang="cs-CZ" altLang="cs-CZ" dirty="0" smtClean="0"/>
              <a:t>Monitoring </a:t>
            </a:r>
            <a:r>
              <a:rPr lang="cs-CZ" altLang="cs-CZ" dirty="0"/>
              <a:t>čistých prostor</a:t>
            </a:r>
          </a:p>
          <a:p>
            <a:r>
              <a:rPr lang="cs-CZ" altLang="cs-CZ" dirty="0" smtClean="0"/>
              <a:t>Další </a:t>
            </a:r>
            <a:r>
              <a:rPr lang="cs-CZ" altLang="cs-CZ" dirty="0"/>
              <a:t>mikrobiologické metody</a:t>
            </a:r>
          </a:p>
          <a:p>
            <a:r>
              <a:rPr lang="cs-CZ" altLang="cs-CZ" dirty="0" smtClean="0"/>
              <a:t>Možnosti </a:t>
            </a:r>
            <a:r>
              <a:rPr lang="cs-CZ" altLang="cs-CZ" dirty="0"/>
              <a:t>uplatnění absolventa </a:t>
            </a:r>
            <a:r>
              <a:rPr lang="cs-CZ" altLang="cs-CZ" dirty="0" smtClean="0"/>
              <a:t>v Zentivě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20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zkoušení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nesterilních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výrobků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graphicFrame>
        <p:nvGraphicFramePr>
          <p:cNvPr id="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71738"/>
              </p:ext>
            </p:extLst>
          </p:nvPr>
        </p:nvGraphicFramePr>
        <p:xfrm>
          <a:off x="539501" y="1988914"/>
          <a:ext cx="8208963" cy="4025900"/>
        </p:xfrm>
        <a:graphic>
          <a:graphicData uri="http://schemas.openxmlformats.org/drawingml/2006/table">
            <a:tbl>
              <a:tblPr/>
              <a:tblGrid>
                <a:gridCol w="2600325"/>
                <a:gridCol w="712788"/>
                <a:gridCol w="715962"/>
                <a:gridCol w="4179888"/>
              </a:tblGrid>
              <a:tr h="180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perorální lékové formy obsahující suroviny přírodního (živočišného, rostlinného nebo nerostného) původu, které nelze protimikrobně ošetřit a pro něž oprávněná autorita připouští TAMC suroviny přesahující 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CFU v gramu nebo mililitru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nejvýše 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CFU žluč tolerujících gramnegativních bakterií 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 sp.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10 g nebo 10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Staph. aureus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rostlinné léčivé přípravky pro perorální použití: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určené pro přípravu nálevů a odvarů za použití vroucí vody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jiný způsob přípravy (např. extrakce), který redukuje hladinu mikroorganismů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dle typu extrakce)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 více než 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CFU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 sp.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25 g)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 více než 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/10</a:t>
                      </a:r>
                      <a:r>
                        <a:rPr kumimoji="0" lang="cs-C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CFU žluč tolerujících gramnegativních bakterií (v 1 g nebo 1 ml)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1 g nebo 1 ml)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nepřítomnost </a:t>
                      </a:r>
                      <a:r>
                        <a:rPr kumimoji="0" 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 sp.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 25 g)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67126"/>
              </p:ext>
            </p:extLst>
          </p:nvPr>
        </p:nvGraphicFramePr>
        <p:xfrm>
          <a:off x="539501" y="1196752"/>
          <a:ext cx="8208963" cy="777875"/>
        </p:xfrm>
        <a:graphic>
          <a:graphicData uri="http://schemas.openxmlformats.org/drawingml/2006/table">
            <a:tbl>
              <a:tblPr/>
              <a:tblGrid>
                <a:gridCol w="2600325"/>
                <a:gridCol w="714375"/>
                <a:gridCol w="714375"/>
                <a:gridCol w="4179888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Způsob podání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TAMC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(CFU/g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CFU/ml)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TYMC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(CFU/g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CFU/ml)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Specifické mikroorganismy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3707904" y="6167045"/>
            <a:ext cx="4572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TAMC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otal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erobic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icrobial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ount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TYMC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otal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easts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/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oulds</a:t>
            </a:r>
            <a:r>
              <a:rPr lang="cs-CZ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</a:t>
            </a:r>
            <a:r>
              <a:rPr lang="cs-CZ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ount</a:t>
            </a:r>
            <a:r>
              <a:rPr lang="en-GB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5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21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zkoušení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nesterilních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výrobků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</a:t>
            </a:r>
            <a:r>
              <a:rPr lang="en-US" altLang="cs-CZ" dirty="0" err="1" smtClean="0"/>
              <a:t>vantitativní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stanovení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aerobních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mikroorganismů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bakterie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kvasinky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plísně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membránová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filtrace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např</a:t>
            </a:r>
            <a:r>
              <a:rPr lang="en-US" altLang="cs-CZ" dirty="0" smtClean="0"/>
              <a:t>. </a:t>
            </a:r>
            <a:r>
              <a:rPr lang="en-US" altLang="cs-CZ" dirty="0" err="1" smtClean="0"/>
              <a:t>vody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náplasti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 marL="457200" lvl="1" indent="0">
              <a:buNone/>
            </a:pPr>
            <a:endParaRPr lang="cs-CZ" altLang="cs-CZ" dirty="0" smtClean="0"/>
          </a:p>
          <a:p>
            <a:pPr lvl="1"/>
            <a:r>
              <a:rPr lang="en-US" altLang="cs-CZ" dirty="0" err="1" smtClean="0"/>
              <a:t>počítání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pevných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půdách</a:t>
            </a:r>
            <a:r>
              <a:rPr lang="en-US" altLang="cs-CZ" dirty="0" smtClean="0"/>
              <a:t> - </a:t>
            </a:r>
            <a:r>
              <a:rPr lang="en-US" altLang="cs-CZ" dirty="0" err="1" smtClean="0"/>
              <a:t>zalévání</a:t>
            </a:r>
            <a:r>
              <a:rPr lang="en-US" altLang="cs-CZ" dirty="0" smtClean="0"/>
              <a:t> do </a:t>
            </a:r>
            <a:r>
              <a:rPr lang="en-US" altLang="cs-CZ" dirty="0" err="1" smtClean="0"/>
              <a:t>agaru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počítání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pevných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půdách</a:t>
            </a:r>
            <a:r>
              <a:rPr lang="en-US" altLang="cs-CZ" dirty="0" smtClean="0"/>
              <a:t> - </a:t>
            </a:r>
            <a:r>
              <a:rPr lang="en-US" altLang="cs-CZ" dirty="0" err="1" smtClean="0"/>
              <a:t>očkování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povrch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agarové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půdy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metoda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nejpravděpodobnějšího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počtu</a:t>
            </a:r>
            <a:r>
              <a:rPr lang="en-US" altLang="cs-CZ" dirty="0" smtClean="0"/>
              <a:t> </a:t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9" name="Obrázek 8" descr="schleicher schu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700808"/>
            <a:ext cx="1663731" cy="1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5" descr="total coun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4309864" cy="25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5" descr="MP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023981" cy="35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22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zkoušení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nesterilních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výrobků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 smtClean="0"/>
              <a:t>Zkoušky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specifické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mikroorganismy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kvantitativní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i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kvalitativní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stanovení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patogenních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mikroorganismů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zkoušky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založeny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využití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selektivních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půd</a:t>
            </a:r>
            <a:r>
              <a:rPr lang="en-US" altLang="cs-CZ" dirty="0" smtClean="0"/>
              <a:t> 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možné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použití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alternativních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metod</a:t>
            </a:r>
            <a:r>
              <a:rPr lang="cs-CZ" altLang="cs-CZ" dirty="0"/>
              <a:t> </a:t>
            </a:r>
            <a:r>
              <a:rPr lang="cs-CZ" altLang="cs-CZ" dirty="0" smtClean="0"/>
              <a:t>(ATP-bioluminiscence, </a:t>
            </a:r>
            <a:r>
              <a:rPr lang="cs-CZ" altLang="cs-CZ" dirty="0" err="1" smtClean="0"/>
              <a:t>cytometrie</a:t>
            </a:r>
            <a:r>
              <a:rPr lang="cs-CZ" altLang="cs-CZ" dirty="0" smtClean="0"/>
              <a:t> v pevné fázi, průtokové </a:t>
            </a:r>
            <a:r>
              <a:rPr lang="cs-CZ" altLang="cs-CZ" dirty="0" err="1" smtClean="0"/>
              <a:t>cytometrie</a:t>
            </a:r>
            <a:r>
              <a:rPr lang="cs-CZ" altLang="cs-CZ" dirty="0" smtClean="0"/>
              <a:t> atd.)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8" name="Picture 8" descr="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8" y="4579987"/>
            <a:ext cx="20970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Skupina 8"/>
          <p:cNvGrpSpPr>
            <a:grpSpLocks/>
          </p:cNvGrpSpPr>
          <p:nvPr/>
        </p:nvGrpSpPr>
        <p:grpSpPr bwMode="auto">
          <a:xfrm>
            <a:off x="467544" y="2852936"/>
            <a:ext cx="8191649" cy="1727051"/>
            <a:chOff x="271413" y="3286124"/>
            <a:chExt cx="9563183" cy="2428892"/>
          </a:xfrm>
        </p:grpSpPr>
        <p:pic>
          <p:nvPicPr>
            <p:cNvPr id="13" name="Obrázek 6" descr="baird park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073" y="3286124"/>
              <a:ext cx="3238523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7" descr="mcconk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13" y="3286124"/>
              <a:ext cx="3109951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 descr="cetrimid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64" y="3286124"/>
              <a:ext cx="3238522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6" y="4647455"/>
            <a:ext cx="2419350" cy="1608137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1" descr="latex agglutinat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06" y="4647455"/>
            <a:ext cx="1357313" cy="16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23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Mikrobiologické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zkoušení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nesterilních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výrobků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Prostředí: “Stanovení se provádí za podmínek, vylučujících nahodilé znečištění zkoušeného výrobku.”</a:t>
            </a:r>
          </a:p>
        </p:txBody>
      </p:sp>
      <p:grpSp>
        <p:nvGrpSpPr>
          <p:cNvPr id="8" name="Skupina 8"/>
          <p:cNvGrpSpPr>
            <a:grpSpLocks/>
          </p:cNvGrpSpPr>
          <p:nvPr/>
        </p:nvGrpSpPr>
        <p:grpSpPr bwMode="auto">
          <a:xfrm>
            <a:off x="611560" y="2505174"/>
            <a:ext cx="7858125" cy="2940050"/>
            <a:chOff x="380968" y="3500438"/>
            <a:chExt cx="7858180" cy="2939948"/>
          </a:xfrm>
        </p:grpSpPr>
        <p:pic>
          <p:nvPicPr>
            <p:cNvPr id="9" name="Picture 3" descr="C:\Documents and Settings\00066444\Plocha\Foto\P101058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68" y="3500438"/>
              <a:ext cx="3929090" cy="2939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Documents and Settings\00066444\Plocha\Foto\P101057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58" y="3500438"/>
              <a:ext cx="3929090" cy="2939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1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24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Monitoring čistých prostor</a:t>
            </a:r>
            <a:endParaRPr lang="en-US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 smtClean="0"/>
              <a:t>Třídy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čistoty</a:t>
            </a:r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pPr marL="0" indent="0">
              <a:buNone/>
            </a:pPr>
            <a:r>
              <a:rPr lang="en-US" altLang="cs-CZ" dirty="0" err="1" smtClean="0"/>
              <a:t>Třída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čistoty</a:t>
            </a:r>
            <a:r>
              <a:rPr lang="en-US" altLang="cs-CZ" dirty="0" smtClean="0"/>
              <a:t> je </a:t>
            </a:r>
            <a:r>
              <a:rPr lang="en-US" altLang="cs-CZ" dirty="0" err="1" smtClean="0"/>
              <a:t>definována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počtem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částic</a:t>
            </a:r>
            <a:r>
              <a:rPr lang="en-US" altLang="cs-CZ" dirty="0" smtClean="0"/>
              <a:t> a </a:t>
            </a:r>
            <a:r>
              <a:rPr lang="en-US" altLang="cs-CZ" dirty="0" err="1" smtClean="0"/>
              <a:t>mikroorganismů</a:t>
            </a:r>
            <a:r>
              <a:rPr lang="en-US" altLang="cs-CZ" dirty="0" smtClean="0"/>
              <a:t> v 1 m</a:t>
            </a:r>
            <a:r>
              <a:rPr lang="en-US" altLang="cs-CZ" baseline="30000" dirty="0" smtClean="0"/>
              <a:t>3</a:t>
            </a:r>
            <a:r>
              <a:rPr lang="en-US" altLang="cs-CZ" dirty="0" smtClean="0"/>
              <a:t>  </a:t>
            </a:r>
            <a:br>
              <a:rPr lang="en-US" altLang="cs-CZ" dirty="0" smtClean="0"/>
            </a:br>
            <a:endParaRPr lang="en-US" altLang="cs-CZ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b="9455"/>
          <a:stretch/>
        </p:blipFill>
        <p:spPr bwMode="auto">
          <a:xfrm>
            <a:off x="107504" y="1725769"/>
            <a:ext cx="8925123" cy="1596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17020"/>
              </p:ext>
            </p:extLst>
          </p:nvPr>
        </p:nvGraphicFramePr>
        <p:xfrm>
          <a:off x="-252536" y="3852316"/>
          <a:ext cx="8567738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kument" r:id="rId4" imgW="6138672" imgH="1658112" progId="Word.Document.8">
                  <p:embed/>
                </p:oleObj>
              </mc:Choice>
              <mc:Fallback>
                <p:oleObj name="dokument" r:id="rId4" imgW="6138672" imgH="165811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3852316"/>
                        <a:ext cx="8567738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005624"/>
              </p:ext>
            </p:extLst>
          </p:nvPr>
        </p:nvGraphicFramePr>
        <p:xfrm>
          <a:off x="7668344" y="3645024"/>
          <a:ext cx="12255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Photo Editor Photo" r:id="rId6" imgW="1228571" imgH="2333333" progId="MSPhotoEd.3">
                  <p:embed/>
                </p:oleObj>
              </mc:Choice>
              <mc:Fallback>
                <p:oleObj name="Photo Editor Photo" r:id="rId6" imgW="1228571" imgH="2333333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645024"/>
                        <a:ext cx="1225550" cy="2108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0000"/>
                          </a:gs>
                          <a:gs pos="39999">
                            <a:srgbClr val="0A128C"/>
                          </a:gs>
                          <a:gs pos="70000">
                            <a:srgbClr val="181CC7"/>
                          </a:gs>
                          <a:gs pos="88000">
                            <a:srgbClr val="7005D4"/>
                          </a:gs>
                          <a:gs pos="100000">
                            <a:srgbClr val="8C3D91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25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Monitoring čistých prostor</a:t>
            </a:r>
            <a:endParaRPr lang="en-US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4005064"/>
            <a:ext cx="7862887" cy="1440160"/>
          </a:xfrm>
        </p:spPr>
        <p:txBody>
          <a:bodyPr/>
          <a:lstStyle/>
          <a:p>
            <a:r>
              <a:rPr lang="cs-CZ" altLang="cs-CZ" dirty="0"/>
              <a:t>K</a:t>
            </a:r>
            <a:r>
              <a:rPr lang="cs-CZ" altLang="cs-CZ" dirty="0" smtClean="0"/>
              <a:t>aždý výrobce musí mít definovaný </a:t>
            </a:r>
            <a:r>
              <a:rPr lang="cs-CZ" altLang="cs-CZ" b="1" dirty="0" smtClean="0"/>
              <a:t>monitorovací program</a:t>
            </a:r>
          </a:p>
          <a:p>
            <a:pPr lvl="1"/>
            <a:r>
              <a:rPr lang="cs-CZ" altLang="cs-CZ" dirty="0" smtClean="0"/>
              <a:t>popis (plánky, místa, frekvence)</a:t>
            </a:r>
          </a:p>
          <a:p>
            <a:pPr lvl="1"/>
            <a:r>
              <a:rPr lang="cs-CZ" altLang="cs-CZ" dirty="0" smtClean="0"/>
              <a:t>metodika</a:t>
            </a:r>
          </a:p>
          <a:p>
            <a:pPr lvl="1"/>
            <a:r>
              <a:rPr lang="cs-CZ" altLang="cs-CZ" dirty="0" smtClean="0"/>
              <a:t>zodpovědnosti</a:t>
            </a:r>
          </a:p>
          <a:p>
            <a:pPr lvl="1"/>
            <a:r>
              <a:rPr lang="cs-CZ" altLang="cs-CZ" dirty="0" smtClean="0"/>
              <a:t>způsob vyhodnocování, </a:t>
            </a:r>
            <a:r>
              <a:rPr lang="cs-CZ" altLang="cs-CZ" dirty="0" err="1" smtClean="0"/>
              <a:t>trendování</a:t>
            </a:r>
            <a:r>
              <a:rPr lang="cs-CZ" altLang="cs-CZ" dirty="0" smtClean="0"/>
              <a:t> dat</a:t>
            </a:r>
          </a:p>
          <a:p>
            <a:pPr lvl="1"/>
            <a:r>
              <a:rPr lang="cs-CZ" altLang="cs-CZ" dirty="0" smtClean="0"/>
              <a:t>nastavení limitů pro hodnocení</a:t>
            </a:r>
          </a:p>
          <a:p>
            <a:pPr lvl="1"/>
            <a:r>
              <a:rPr lang="cs-CZ" altLang="cs-CZ" dirty="0" smtClean="0"/>
              <a:t>nápravná opatření</a:t>
            </a:r>
            <a:endParaRPr lang="cs-CZ" altLang="cs-CZ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9308"/>
              </p:ext>
            </p:extLst>
          </p:nvPr>
        </p:nvGraphicFramePr>
        <p:xfrm>
          <a:off x="179512" y="1255118"/>
          <a:ext cx="8481318" cy="272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kument" r:id="rId3" imgW="6138672" imgH="1975104" progId="Word.Document.8">
                  <p:embed/>
                </p:oleObj>
              </mc:Choice>
              <mc:Fallback>
                <p:oleObj name="dokument" r:id="rId3" imgW="6138672" imgH="1975104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55118"/>
                        <a:ext cx="8481318" cy="2726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8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26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Monitoring čistých prostor</a:t>
            </a:r>
            <a:endParaRPr lang="en-US" altLang="cs-CZ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3113"/>
            <a:ext cx="899160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27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Monitoring čistých prostor</a:t>
            </a:r>
            <a:endParaRPr lang="en-US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862887" cy="1440160"/>
          </a:xfrm>
        </p:spPr>
        <p:txBody>
          <a:bodyPr/>
          <a:lstStyle/>
          <a:p>
            <a:r>
              <a:rPr lang="cs-CZ" altLang="cs-CZ" dirty="0" smtClean="0"/>
              <a:t>Aktivní kontrola</a:t>
            </a:r>
          </a:p>
          <a:p>
            <a:pPr marL="0" indent="0">
              <a:buNone/>
            </a:pPr>
            <a:r>
              <a:rPr lang="cs-CZ" altLang="cs-CZ" dirty="0" smtClean="0"/>
              <a:t>ovzduší</a:t>
            </a:r>
            <a:endParaRPr lang="cs-CZ" altLang="cs-CZ" b="1" dirty="0" smtClean="0"/>
          </a:p>
        </p:txBody>
      </p:sp>
      <p:pic>
        <p:nvPicPr>
          <p:cNvPr id="7" name="Picture 9" descr="airide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053355"/>
            <a:ext cx="3744913" cy="2809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iride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933080"/>
            <a:ext cx="3743325" cy="2808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R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3355"/>
            <a:ext cx="1824037" cy="2735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MD8fil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61643"/>
            <a:ext cx="4800600" cy="2879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28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Monitoring čistých prostor</a:t>
            </a:r>
            <a:endParaRPr lang="en-US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862887" cy="1440160"/>
          </a:xfrm>
        </p:spPr>
        <p:txBody>
          <a:bodyPr/>
          <a:lstStyle/>
          <a:p>
            <a:r>
              <a:rPr lang="cs-CZ" altLang="cs-CZ" b="1" dirty="0" smtClean="0"/>
              <a:t>Pasivní kontrola ovzduší – spadové plotny</a:t>
            </a:r>
          </a:p>
          <a:p>
            <a:pPr marL="0" indent="0">
              <a:buNone/>
            </a:pPr>
            <a:endParaRPr lang="cs-CZ" altLang="cs-CZ" b="1" dirty="0" smtClean="0"/>
          </a:p>
        </p:txBody>
      </p:sp>
      <p:pic>
        <p:nvPicPr>
          <p:cNvPr id="11" name="Picture 9" descr="sp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30" y="1661048"/>
            <a:ext cx="5710014" cy="42882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29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</a:t>
            </a:r>
            <a:r>
              <a:rPr lang="en-GB" altLang="cs-CZ" dirty="0" err="1" smtClean="0"/>
              <a:t>ikrobiologické</a:t>
            </a:r>
            <a:r>
              <a:rPr lang="en-GB" altLang="cs-CZ" dirty="0" smtClean="0"/>
              <a:t> </a:t>
            </a:r>
            <a:r>
              <a:rPr lang="cs-CZ" altLang="cs-CZ" dirty="0" smtClean="0"/>
              <a:t>metody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90650"/>
            <a:ext cx="7862887" cy="1966342"/>
          </a:xfrm>
        </p:spPr>
        <p:txBody>
          <a:bodyPr/>
          <a:lstStyle/>
          <a:p>
            <a:r>
              <a:rPr lang="cs-CZ" altLang="cs-CZ" dirty="0" smtClean="0"/>
              <a:t>Simulační testy (Media </a:t>
            </a:r>
            <a:r>
              <a:rPr lang="cs-CZ" altLang="cs-CZ" dirty="0" err="1" smtClean="0"/>
              <a:t>Fills</a:t>
            </a:r>
            <a:r>
              <a:rPr lang="cs-CZ" altLang="cs-CZ" dirty="0" smtClean="0"/>
              <a:t>)</a:t>
            </a:r>
          </a:p>
          <a:p>
            <a:pPr lvl="1"/>
            <a:r>
              <a:rPr lang="en-US" altLang="cs-CZ" dirty="0" err="1" smtClean="0"/>
              <a:t>ověření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aseptického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výrobního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postupu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místo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přípravku</a:t>
            </a:r>
            <a:r>
              <a:rPr lang="en-US" altLang="cs-CZ" dirty="0" smtClean="0"/>
              <a:t> se </a:t>
            </a:r>
            <a:r>
              <a:rPr lang="en-US" altLang="cs-CZ" dirty="0" err="1" smtClean="0"/>
              <a:t>rozplňuje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živné</a:t>
            </a:r>
            <a:r>
              <a:rPr lang="en-US" altLang="cs-CZ" dirty="0" smtClean="0"/>
              <a:t> medium s </a:t>
            </a:r>
            <a:r>
              <a:rPr lang="en-US" altLang="cs-CZ" dirty="0" err="1" smtClean="0"/>
              <a:t>cílem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zjistit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možný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zdroj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kontaminace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výrobě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plánovaná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simulace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všech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možných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zásahů</a:t>
            </a:r>
            <a:r>
              <a:rPr lang="en-US" altLang="cs-CZ" dirty="0" smtClean="0"/>
              <a:t> do </a:t>
            </a:r>
            <a:r>
              <a:rPr lang="en-US" altLang="cs-CZ" dirty="0" err="1" smtClean="0"/>
              <a:t>výrobního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procesu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kultivace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jako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při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zkoušce</a:t>
            </a:r>
            <a:r>
              <a:rPr lang="en-US" altLang="cs-CZ" dirty="0" smtClean="0"/>
              <a:t> sterility</a:t>
            </a:r>
            <a:endParaRPr lang="cs-CZ" altLang="cs-CZ" dirty="0" smtClean="0"/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21505" name="Picture 1" descr="C:\Users\00066444\Documents\MartinB\Presentations\PřF MU Brno 28.4.2016\materials\izolátor výroba Zentiva\PICT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57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3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Úvod – Historie Zentivy / Sanofi </a:t>
            </a:r>
            <a:r>
              <a:rPr lang="cs-CZ" altLang="cs-CZ" dirty="0" err="1" smtClean="0"/>
              <a:t>Generics</a:t>
            </a:r>
            <a:endParaRPr lang="en-US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Výrobní závod Praha -</a:t>
            </a:r>
            <a:r>
              <a:rPr lang="en-US" b="1" dirty="0" smtClean="0"/>
              <a:t> </a:t>
            </a:r>
            <a:r>
              <a:rPr lang="en-US" b="1" dirty="0" err="1" smtClean="0"/>
              <a:t>Dolní</a:t>
            </a:r>
            <a:r>
              <a:rPr lang="en-US" b="1" dirty="0" smtClean="0"/>
              <a:t> </a:t>
            </a:r>
            <a:r>
              <a:rPr lang="en-US" b="1" dirty="0" err="1" smtClean="0"/>
              <a:t>Měcholupy</a:t>
            </a:r>
            <a:r>
              <a:rPr lang="cs-CZ" b="1" dirty="0" smtClean="0"/>
              <a:t>: </a:t>
            </a:r>
            <a:r>
              <a:rPr lang="cs-CZ" b="1" dirty="0" smtClean="0"/>
              <a:t>85 let výroby léků </a:t>
            </a:r>
            <a:endParaRPr lang="en-US" b="1" dirty="0" smtClean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"/>
          <a:stretch/>
        </p:blipFill>
        <p:spPr bwMode="auto">
          <a:xfrm>
            <a:off x="528509" y="1832050"/>
            <a:ext cx="8219955" cy="38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30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</a:t>
            </a:r>
            <a:r>
              <a:rPr lang="en-GB" altLang="cs-CZ" dirty="0" err="1" smtClean="0"/>
              <a:t>ikrobiologické</a:t>
            </a:r>
            <a:r>
              <a:rPr lang="en-GB" altLang="cs-CZ" dirty="0" smtClean="0"/>
              <a:t> </a:t>
            </a:r>
            <a:r>
              <a:rPr lang="cs-CZ" altLang="cs-CZ" dirty="0" smtClean="0"/>
              <a:t>metody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90650"/>
            <a:ext cx="7862887" cy="1966342"/>
          </a:xfrm>
        </p:spPr>
        <p:txBody>
          <a:bodyPr/>
          <a:lstStyle/>
          <a:p>
            <a:r>
              <a:rPr lang="cs-CZ" altLang="cs-CZ" dirty="0" smtClean="0"/>
              <a:t>Identifikace mikroorganismů</a:t>
            </a:r>
          </a:p>
          <a:p>
            <a:pPr lvl="1"/>
            <a:r>
              <a:rPr lang="pl-PL" altLang="cs-CZ" dirty="0" smtClean="0"/>
              <a:t>hodnocení růstu a morfologie kolonií</a:t>
            </a:r>
          </a:p>
          <a:p>
            <a:pPr lvl="1"/>
            <a:r>
              <a:rPr lang="pl-PL" altLang="cs-CZ" dirty="0" smtClean="0"/>
              <a:t>Gramovo barvení</a:t>
            </a:r>
          </a:p>
          <a:p>
            <a:pPr lvl="1"/>
            <a:r>
              <a:rPr lang="pl-PL" altLang="cs-CZ" dirty="0" smtClean="0"/>
              <a:t>biochemická identifikace (Enterotest, API)</a:t>
            </a:r>
          </a:p>
          <a:p>
            <a:pPr lvl="1"/>
            <a:r>
              <a:rPr lang="pl-PL" altLang="cs-CZ" dirty="0" smtClean="0"/>
              <a:t>latexové aglutinace</a:t>
            </a:r>
          </a:p>
          <a:p>
            <a:pPr lvl="1"/>
            <a:r>
              <a:rPr lang="pl-PL" altLang="cs-CZ" dirty="0" smtClean="0"/>
              <a:t>automatické systémy</a:t>
            </a:r>
            <a:br>
              <a:rPr lang="pl-PL" altLang="cs-CZ" dirty="0" smtClean="0"/>
            </a:br>
            <a:endParaRPr lang="pl-PL" altLang="cs-CZ" dirty="0" smtClean="0"/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8" name="Obrázek 7" descr="gram porovnání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7623"/>
            <a:ext cx="4291062" cy="23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0" descr="AP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6250"/>
            <a:ext cx="4106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j03052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03" y="1528192"/>
            <a:ext cx="11382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31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</a:t>
            </a:r>
            <a:r>
              <a:rPr lang="en-GB" altLang="cs-CZ" dirty="0" err="1" smtClean="0"/>
              <a:t>ikrobiologické</a:t>
            </a:r>
            <a:r>
              <a:rPr lang="en-GB" altLang="cs-CZ" dirty="0" smtClean="0"/>
              <a:t> </a:t>
            </a:r>
            <a:r>
              <a:rPr lang="cs-CZ" altLang="cs-CZ" dirty="0" smtClean="0"/>
              <a:t>metody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90650"/>
            <a:ext cx="7862887" cy="1966342"/>
          </a:xfrm>
        </p:spPr>
        <p:txBody>
          <a:bodyPr/>
          <a:lstStyle/>
          <a:p>
            <a:r>
              <a:rPr lang="cs-CZ" altLang="cs-CZ" dirty="0" smtClean="0"/>
              <a:t>Mikrobiologické testování účinnosti antibiotik</a:t>
            </a:r>
          </a:p>
          <a:p>
            <a:pPr lvl="1"/>
            <a:r>
              <a:rPr lang="pl-PL" altLang="cs-CZ" dirty="0" smtClean="0"/>
              <a:t>princip: sledování inhibice růstu vybraných citlivých mikroorganismů (srovnání vzorek vs. standard)</a:t>
            </a:r>
          </a:p>
          <a:p>
            <a:pPr lvl="1"/>
            <a:r>
              <a:rPr lang="pl-PL" altLang="cs-CZ" dirty="0" smtClean="0"/>
              <a:t>metody: difuzní, turbidimetrická</a:t>
            </a:r>
          </a:p>
          <a:p>
            <a:pPr lvl="1"/>
            <a:r>
              <a:rPr lang="pl-PL" altLang="cs-CZ" dirty="0" smtClean="0"/>
              <a:t>trend: nahrazováno chemickým stanovením</a:t>
            </a:r>
            <a:br>
              <a:rPr lang="pl-PL" altLang="cs-CZ" dirty="0" smtClean="0"/>
            </a:br>
            <a:endParaRPr lang="pl-PL" altLang="cs-CZ" dirty="0" smtClean="0"/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20482" name="Picture 2" descr="Výsledek obrázku pro antibiotic growth inhibition petri d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08" y="3284984"/>
            <a:ext cx="3274176" cy="21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32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</a:t>
            </a:r>
            <a:r>
              <a:rPr lang="en-GB" altLang="cs-CZ" dirty="0" err="1" smtClean="0"/>
              <a:t>ikrobiologické</a:t>
            </a:r>
            <a:r>
              <a:rPr lang="en-GB" altLang="cs-CZ" dirty="0" smtClean="0"/>
              <a:t> </a:t>
            </a:r>
            <a:r>
              <a:rPr lang="cs-CZ" altLang="cs-CZ" dirty="0" smtClean="0"/>
              <a:t>metody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90650"/>
            <a:ext cx="7862887" cy="1966342"/>
          </a:xfrm>
        </p:spPr>
        <p:txBody>
          <a:bodyPr/>
          <a:lstStyle/>
          <a:p>
            <a:r>
              <a:rPr lang="cs-CZ" altLang="cs-CZ" dirty="0" smtClean="0"/>
              <a:t>Účinnost </a:t>
            </a:r>
            <a:r>
              <a:rPr lang="cs-CZ" altLang="cs-CZ" dirty="0" err="1" smtClean="0"/>
              <a:t>protimikrobní</a:t>
            </a:r>
            <a:r>
              <a:rPr lang="cs-CZ" altLang="cs-CZ" dirty="0" smtClean="0"/>
              <a:t> konzervace </a:t>
            </a:r>
          </a:p>
          <a:p>
            <a:pPr lvl="1"/>
            <a:r>
              <a:rPr lang="pl-PL" altLang="cs-CZ" dirty="0" smtClean="0"/>
              <a:t>princip: zkoušený přípravek zaočkován testovacím kmenem, kontrola případné změny počtu mikroorganismů </a:t>
            </a:r>
          </a:p>
          <a:p>
            <a:pPr lvl="1"/>
            <a:r>
              <a:rPr lang="pl-PL" altLang="cs-CZ" dirty="0" smtClean="0"/>
              <a:t>provádí se u vícedávkových balení</a:t>
            </a:r>
          </a:p>
          <a:p>
            <a:pPr lvl="1"/>
            <a:r>
              <a:rPr lang="pl-PL" altLang="cs-CZ" dirty="0" smtClean="0"/>
              <a:t>součást vývoje léčivého přípravku</a:t>
            </a:r>
            <a:br>
              <a:rPr lang="pl-PL" altLang="cs-CZ" dirty="0" smtClean="0"/>
            </a:br>
            <a:endParaRPr lang="pl-PL" altLang="cs-CZ" dirty="0" smtClean="0"/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205317" cy="331236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58" y="3421173"/>
            <a:ext cx="2071687" cy="21288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6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33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m</a:t>
            </a:r>
            <a:r>
              <a:rPr lang="en-GB" altLang="cs-CZ" dirty="0" err="1" smtClean="0"/>
              <a:t>ikrobiologické</a:t>
            </a:r>
            <a:r>
              <a:rPr lang="en-GB" altLang="cs-CZ" dirty="0" smtClean="0"/>
              <a:t> </a:t>
            </a:r>
            <a:r>
              <a:rPr lang="cs-CZ" altLang="cs-CZ" dirty="0" smtClean="0"/>
              <a:t>metody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390650"/>
            <a:ext cx="7862887" cy="1966342"/>
          </a:xfrm>
        </p:spPr>
        <p:txBody>
          <a:bodyPr/>
          <a:lstStyle/>
          <a:p>
            <a:r>
              <a:rPr lang="cs-CZ" altLang="cs-CZ" dirty="0" smtClean="0"/>
              <a:t>Příprava a zkoušení živných půd</a:t>
            </a:r>
          </a:p>
          <a:p>
            <a:pPr lvl="1"/>
            <a:r>
              <a:rPr lang="pl-PL" altLang="cs-CZ" dirty="0" smtClean="0"/>
              <a:t>ověření růstových a selektivních vlastností</a:t>
            </a:r>
          </a:p>
          <a:p>
            <a:pPr lvl="1"/>
            <a:r>
              <a:rPr lang="pl-PL" altLang="cs-CZ" dirty="0" smtClean="0"/>
              <a:t>zkouška sterility, předinkubace</a:t>
            </a:r>
            <a:br>
              <a:rPr lang="pl-PL" altLang="cs-CZ" dirty="0" smtClean="0"/>
            </a:br>
            <a:endParaRPr lang="pl-PL" altLang="cs-CZ" dirty="0" smtClean="0"/>
          </a:p>
          <a:p>
            <a:pPr marL="457200" lvl="1" indent="0">
              <a:buNone/>
            </a:pPr>
            <a:endParaRPr lang="cs-CZ" altLang="cs-CZ" dirty="0"/>
          </a:p>
        </p:txBody>
      </p:sp>
      <p:pic>
        <p:nvPicPr>
          <p:cNvPr id="6" name="Picture 11" descr="DSC00309_Změnit velik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299966" cy="3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SC00308_Změnit velik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4" y="2712176"/>
            <a:ext cx="4316596" cy="3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3620"/>
            <a:ext cx="1786384" cy="2138677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 txBox="1">
            <a:spLocks/>
          </p:cNvSpPr>
          <p:nvPr/>
        </p:nvSpPr>
        <p:spPr bwMode="auto">
          <a:xfrm>
            <a:off x="585788" y="442913"/>
            <a:ext cx="7829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cs-CZ" altLang="cs-CZ" sz="3200" dirty="0" smtClean="0"/>
              <a:t>Možnosti uplatnění absolventa v Zentivě</a:t>
            </a:r>
            <a:endParaRPr lang="en-US" altLang="cs-CZ" sz="3200" dirty="0"/>
          </a:p>
        </p:txBody>
      </p:sp>
      <p:sp>
        <p:nvSpPr>
          <p:cNvPr id="78851" name="Rectangle 36"/>
          <p:cNvSpPr>
            <a:spLocks noChangeArrowheads="1"/>
          </p:cNvSpPr>
          <p:nvPr/>
        </p:nvSpPr>
        <p:spPr bwMode="auto">
          <a:xfrm>
            <a:off x="755650" y="5100638"/>
            <a:ext cx="3529013" cy="1368425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lIns="0" tIns="0" rIns="0" bIns="0" anchor="ctr">
            <a:flatTx/>
          </a:bodyPr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5869DA"/>
              </a:solidFill>
            </a:endParaRPr>
          </a:p>
        </p:txBody>
      </p:sp>
      <p:grpSp>
        <p:nvGrpSpPr>
          <p:cNvPr id="78852" name="Group 41"/>
          <p:cNvGrpSpPr>
            <a:grpSpLocks/>
          </p:cNvGrpSpPr>
          <p:nvPr/>
        </p:nvGrpSpPr>
        <p:grpSpPr bwMode="auto">
          <a:xfrm>
            <a:off x="676275" y="1282700"/>
            <a:ext cx="3600450" cy="647700"/>
            <a:chOff x="335" y="676"/>
            <a:chExt cx="2268" cy="408"/>
          </a:xfrm>
        </p:grpSpPr>
        <p:sp>
          <p:nvSpPr>
            <p:cNvPr id="78872" name="Oval 33"/>
            <p:cNvSpPr>
              <a:spLocks noChangeArrowheads="1"/>
            </p:cNvSpPr>
            <p:nvPr/>
          </p:nvSpPr>
          <p:spPr bwMode="auto">
            <a:xfrm>
              <a:off x="335" y="676"/>
              <a:ext cx="2268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rgbClr val="5869DA"/>
                </a:solidFill>
              </a:endParaRPr>
            </a:p>
          </p:txBody>
        </p:sp>
        <p:sp>
          <p:nvSpPr>
            <p:cNvPr id="78873" name="Text Box 9"/>
            <p:cNvSpPr txBox="1">
              <a:spLocks noChangeArrowheads="1"/>
            </p:cNvSpPr>
            <p:nvPr/>
          </p:nvSpPr>
          <p:spPr bwMode="auto">
            <a:xfrm>
              <a:off x="612" y="775"/>
              <a:ext cx="150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ctr" eaLnBrk="1" hangingPunct="1">
                <a:lnSpc>
                  <a:spcPct val="80000"/>
                </a:lnSpc>
                <a:buClrTx/>
                <a:buFontTx/>
                <a:buNone/>
              </a:pPr>
              <a:r>
                <a:rPr lang="cs-CZ" altLang="en-US" sz="1800" b="0">
                  <a:solidFill>
                    <a:srgbClr val="222249"/>
                  </a:solidFill>
                </a:rPr>
                <a:t>Oddělení vývoje</a:t>
              </a:r>
            </a:p>
          </p:txBody>
        </p:sp>
      </p:grp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55650" y="2060575"/>
            <a:ext cx="3527425" cy="1655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0" tIns="0" rIns="0" bIns="0" anchor="ctr">
            <a:flatTx/>
          </a:bodyPr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5869DA"/>
              </a:solidFill>
            </a:endParaRPr>
          </a:p>
        </p:txBody>
      </p:sp>
      <p:sp>
        <p:nvSpPr>
          <p:cNvPr id="78854" name="Text Box 12"/>
          <p:cNvSpPr txBox="1">
            <a:spLocks noChangeArrowheads="1"/>
          </p:cNvSpPr>
          <p:nvPr/>
        </p:nvSpPr>
        <p:spPr bwMode="auto">
          <a:xfrm>
            <a:off x="500063" y="5100638"/>
            <a:ext cx="3711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26670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Inženýr pro farmaceutické procesy 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Specialista přípravkové technologie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Analytik kontroly kvality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Technolog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endParaRPr lang="cs-CZ" altLang="en-US" b="0">
              <a:solidFill>
                <a:srgbClr val="222249"/>
              </a:solidFill>
            </a:endParaRPr>
          </a:p>
        </p:txBody>
      </p:sp>
      <p:grpSp>
        <p:nvGrpSpPr>
          <p:cNvPr id="78855" name="Group 40"/>
          <p:cNvGrpSpPr>
            <a:grpSpLocks/>
          </p:cNvGrpSpPr>
          <p:nvPr/>
        </p:nvGrpSpPr>
        <p:grpSpPr bwMode="auto">
          <a:xfrm>
            <a:off x="684213" y="4294188"/>
            <a:ext cx="3600450" cy="647700"/>
            <a:chOff x="249" y="2659"/>
            <a:chExt cx="2268" cy="408"/>
          </a:xfrm>
        </p:grpSpPr>
        <p:sp>
          <p:nvSpPr>
            <p:cNvPr id="78870" name="Oval 35"/>
            <p:cNvSpPr>
              <a:spLocks noChangeArrowheads="1"/>
            </p:cNvSpPr>
            <p:nvPr/>
          </p:nvSpPr>
          <p:spPr bwMode="auto">
            <a:xfrm>
              <a:off x="249" y="2659"/>
              <a:ext cx="2268" cy="408"/>
            </a:xfrm>
            <a:prstGeom prst="ellipse">
              <a:avLst/>
            </a:prstGeom>
            <a:gradFill rotWithShape="1">
              <a:gsLst>
                <a:gs pos="0">
                  <a:srgbClr val="996633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rgbClr val="5869DA"/>
                </a:solidFill>
              </a:endParaRPr>
            </a:p>
          </p:txBody>
        </p:sp>
        <p:sp>
          <p:nvSpPr>
            <p:cNvPr id="78871" name="Text Box 15"/>
            <p:cNvSpPr txBox="1">
              <a:spLocks noChangeArrowheads="1"/>
            </p:cNvSpPr>
            <p:nvPr/>
          </p:nvSpPr>
          <p:spPr bwMode="auto">
            <a:xfrm>
              <a:off x="748" y="2750"/>
              <a:ext cx="1315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cs-CZ" altLang="en-US">
                  <a:solidFill>
                    <a:srgbClr val="222249"/>
                  </a:solidFill>
                  <a:sym typeface="Symbol" pitchFamily="18" charset="2"/>
                </a:rPr>
                <a:t>Výroba a logistika</a:t>
              </a:r>
            </a:p>
          </p:txBody>
        </p:sp>
      </p:grpSp>
      <p:sp>
        <p:nvSpPr>
          <p:cNvPr id="78856" name="Oval 17"/>
          <p:cNvSpPr>
            <a:spLocks noChangeArrowheads="1"/>
          </p:cNvSpPr>
          <p:nvPr/>
        </p:nvSpPr>
        <p:spPr bwMode="auto">
          <a:xfrm>
            <a:off x="4597400" y="1281113"/>
            <a:ext cx="3600450" cy="647700"/>
          </a:xfrm>
          <a:prstGeom prst="ellipse">
            <a:avLst/>
          </a:prstGeom>
          <a:gradFill rotWithShape="1">
            <a:gsLst>
              <a:gs pos="0">
                <a:srgbClr val="CC3399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rgbClr val="CC3399"/>
            </a:extrusionClr>
          </a:sp3d>
        </p:spPr>
        <p:txBody>
          <a:bodyPr lIns="0" tIns="0" rIns="0" bIns="0" anchor="ctr">
            <a:flatTx/>
          </a:bodyPr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5869DA"/>
              </a:solidFill>
            </a:endParaRPr>
          </a:p>
        </p:txBody>
      </p:sp>
      <p:sp>
        <p:nvSpPr>
          <p:cNvPr id="78857" name="Text Box 18"/>
          <p:cNvSpPr txBox="1">
            <a:spLocks noChangeArrowheads="1"/>
          </p:cNvSpPr>
          <p:nvPr/>
        </p:nvSpPr>
        <p:spPr bwMode="auto">
          <a:xfrm>
            <a:off x="4237038" y="1449388"/>
            <a:ext cx="39608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en-US" sz="1800" b="0">
                <a:solidFill>
                  <a:srgbClr val="222249"/>
                </a:solidFill>
              </a:rPr>
              <a:t>Léková regulace a jištění jakosti</a:t>
            </a:r>
          </a:p>
        </p:txBody>
      </p:sp>
      <p:grpSp>
        <p:nvGrpSpPr>
          <p:cNvPr id="78858" name="Group 39"/>
          <p:cNvGrpSpPr>
            <a:grpSpLocks/>
          </p:cNvGrpSpPr>
          <p:nvPr/>
        </p:nvGrpSpPr>
        <p:grpSpPr bwMode="auto">
          <a:xfrm>
            <a:off x="4572000" y="4294188"/>
            <a:ext cx="3600450" cy="647700"/>
            <a:chOff x="2699" y="2659"/>
            <a:chExt cx="2268" cy="408"/>
          </a:xfrm>
        </p:grpSpPr>
        <p:sp>
          <p:nvSpPr>
            <p:cNvPr id="78868" name="Oval 37"/>
            <p:cNvSpPr>
              <a:spLocks noChangeArrowheads="1"/>
            </p:cNvSpPr>
            <p:nvPr/>
          </p:nvSpPr>
          <p:spPr bwMode="auto">
            <a:xfrm>
              <a:off x="2699" y="2659"/>
              <a:ext cx="2268" cy="408"/>
            </a:xfrm>
            <a:prstGeom prst="ellipse">
              <a:avLst/>
            </a:prstGeom>
            <a:gradFill rotWithShape="1">
              <a:gsLst>
                <a:gs pos="0">
                  <a:srgbClr val="00CC66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rgbClr val="00CC66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rgbClr val="5869DA"/>
                </a:solidFill>
              </a:endParaRPr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3194" y="2763"/>
              <a:ext cx="140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F82"/>
                </a:buClr>
                <a:buSzPct val="130000"/>
                <a:buFont typeface="Verdana" pitchFamily="34" charset="0"/>
                <a:buChar char="●"/>
                <a:defRPr>
                  <a:solidFill>
                    <a:srgbClr val="1C6DC3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C6DC3"/>
                </a:buClr>
                <a:buFont typeface="Verdana" pitchFamily="34" charset="0"/>
                <a:buChar char="●"/>
                <a:defRPr sz="1600" b="1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F82"/>
                </a:buClr>
                <a:buChar char="•"/>
                <a:defRPr sz="1600">
                  <a:solidFill>
                    <a:srgbClr val="49494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cs-CZ" altLang="en-US">
                  <a:solidFill>
                    <a:srgbClr val="222249"/>
                  </a:solidFill>
                  <a:sym typeface="Symbol" pitchFamily="18" charset="2"/>
                </a:rPr>
                <a:t>Marketing a obchod</a:t>
              </a:r>
            </a:p>
          </p:txBody>
        </p:sp>
      </p:grpSp>
      <p:sp>
        <p:nvSpPr>
          <p:cNvPr id="78859" name="Rectangle 22"/>
          <p:cNvSpPr>
            <a:spLocks noChangeArrowheads="1"/>
          </p:cNvSpPr>
          <p:nvPr/>
        </p:nvSpPr>
        <p:spPr bwMode="auto">
          <a:xfrm>
            <a:off x="4572000" y="5108575"/>
            <a:ext cx="3600450" cy="720725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lIns="0" tIns="0" rIns="0" bIns="0" anchor="ctr">
            <a:flatTx/>
          </a:bodyPr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5869DA"/>
              </a:solidFill>
            </a:endParaRPr>
          </a:p>
        </p:txBody>
      </p:sp>
      <p:pic>
        <p:nvPicPr>
          <p:cNvPr id="7886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941888"/>
            <a:ext cx="1714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29"/>
          <p:cNvSpPr txBox="1">
            <a:spLocks noChangeArrowheads="1"/>
          </p:cNvSpPr>
          <p:nvPr/>
        </p:nvSpPr>
        <p:spPr bwMode="auto">
          <a:xfrm>
            <a:off x="1514475" y="2081213"/>
            <a:ext cx="28082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26670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Vývojový analytik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Vývojový chemik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Chemický inženýr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Formulační specialista</a:t>
            </a:r>
          </a:p>
          <a:p>
            <a:pPr lvl="1" algn="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Projektový manažer</a:t>
            </a:r>
          </a:p>
        </p:txBody>
      </p:sp>
      <p:sp>
        <p:nvSpPr>
          <p:cNvPr id="78862" name="Text Box 30"/>
          <p:cNvSpPr txBox="1">
            <a:spLocks noChangeArrowheads="1"/>
          </p:cNvSpPr>
          <p:nvPr/>
        </p:nvSpPr>
        <p:spPr bwMode="auto">
          <a:xfrm>
            <a:off x="4500563" y="5121275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26670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Produktový manažer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Medicínský reprezentant</a:t>
            </a:r>
          </a:p>
        </p:txBody>
      </p:sp>
      <p:sp>
        <p:nvSpPr>
          <p:cNvPr id="78863" name="Rectangle 19"/>
          <p:cNvSpPr>
            <a:spLocks noChangeArrowheads="1"/>
          </p:cNvSpPr>
          <p:nvPr/>
        </p:nvSpPr>
        <p:spPr bwMode="auto">
          <a:xfrm>
            <a:off x="4572000" y="2060575"/>
            <a:ext cx="3529013" cy="167640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rgbClr val="CC3399"/>
            </a:extrusionClr>
          </a:sp3d>
        </p:spPr>
        <p:txBody>
          <a:bodyPr lIns="0" tIns="0" rIns="0" bIns="0" anchor="ctr">
            <a:flatTx/>
          </a:bodyPr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5869DA"/>
              </a:solidFill>
            </a:endParaRPr>
          </a:p>
        </p:txBody>
      </p:sp>
      <p:sp>
        <p:nvSpPr>
          <p:cNvPr id="78864" name="Text Box 31"/>
          <p:cNvSpPr txBox="1">
            <a:spLocks noChangeArrowheads="1"/>
          </p:cNvSpPr>
          <p:nvPr/>
        </p:nvSpPr>
        <p:spPr bwMode="auto">
          <a:xfrm>
            <a:off x="4446588" y="2124075"/>
            <a:ext cx="34559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26670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Specialista registrací - junior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Specialista DMF (Drug Master File)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Specialista farmakovigilance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Specialista jištění jakosti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en-US" b="0">
                <a:solidFill>
                  <a:srgbClr val="222249"/>
                </a:solidFill>
              </a:rPr>
              <a:t>Inspektor jištění jakosti</a:t>
            </a:r>
          </a:p>
        </p:txBody>
      </p:sp>
      <p:pic>
        <p:nvPicPr>
          <p:cNvPr id="78865" name="Picture 26" descr="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87675"/>
            <a:ext cx="18716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44" descr="_57E18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748338"/>
            <a:ext cx="14398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7" name="Picture 47" descr="0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13477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939087" cy="46307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cs-CZ" sz="2000" dirty="0" smtClean="0"/>
              <a:t>PhD Program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pro studenty </a:t>
            </a:r>
            <a:r>
              <a:rPr lang="cs-CZ" dirty="0" smtClean="0">
                <a:solidFill>
                  <a:schemeClr val="tx1"/>
                </a:solidFill>
              </a:rPr>
              <a:t>posledního </a:t>
            </a:r>
            <a:r>
              <a:rPr lang="cs-CZ" dirty="0">
                <a:solidFill>
                  <a:schemeClr val="tx1"/>
                </a:solidFill>
              </a:rPr>
              <a:t>ročníku </a:t>
            </a:r>
            <a:r>
              <a:rPr lang="cs-CZ" dirty="0" smtClean="0">
                <a:solidFill>
                  <a:schemeClr val="tx1"/>
                </a:solidFill>
              </a:rPr>
              <a:t>magisterského studia / </a:t>
            </a:r>
            <a:r>
              <a:rPr lang="cs-CZ" dirty="0" smtClean="0">
                <a:solidFill>
                  <a:schemeClr val="tx1"/>
                </a:solidFill>
              </a:rPr>
              <a:t>čerstvé absolventy, pro studenty </a:t>
            </a:r>
            <a:r>
              <a:rPr lang="cs-CZ" dirty="0">
                <a:solidFill>
                  <a:schemeClr val="tx1"/>
                </a:solidFill>
              </a:rPr>
              <a:t>doktorandského </a:t>
            </a:r>
            <a:r>
              <a:rPr lang="cs-CZ" dirty="0" smtClean="0">
                <a:solidFill>
                  <a:schemeClr val="tx1"/>
                </a:solidFill>
              </a:rPr>
              <a:t>studia</a:t>
            </a:r>
            <a:endParaRPr lang="cs-CZ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spolupráce </a:t>
            </a:r>
            <a:r>
              <a:rPr lang="cs-CZ" dirty="0">
                <a:solidFill>
                  <a:schemeClr val="tx1"/>
                </a:solidFill>
              </a:rPr>
              <a:t>po celou dobu </a:t>
            </a:r>
            <a:r>
              <a:rPr lang="cs-CZ" dirty="0" smtClean="0">
                <a:solidFill>
                  <a:schemeClr val="tx1"/>
                </a:solidFill>
              </a:rPr>
              <a:t>doktorského studia + nabídka </a:t>
            </a:r>
            <a:r>
              <a:rPr lang="cs-CZ" dirty="0">
                <a:solidFill>
                  <a:schemeClr val="tx1"/>
                </a:solidFill>
              </a:rPr>
              <a:t>pracovní pozice po úspěšném </a:t>
            </a:r>
            <a:r>
              <a:rPr lang="cs-CZ" dirty="0" smtClean="0">
                <a:solidFill>
                  <a:schemeClr val="tx1"/>
                </a:solidFill>
              </a:rPr>
              <a:t>absolvování</a:t>
            </a:r>
            <a:endParaRPr lang="cs-CZ" sz="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cs-CZ" sz="2000" dirty="0" smtClean="0"/>
              <a:t>VIE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International Job </a:t>
            </a:r>
            <a:r>
              <a:rPr lang="cs-CZ" dirty="0" err="1">
                <a:solidFill>
                  <a:schemeClr val="tx1"/>
                </a:solidFill>
              </a:rPr>
              <a:t>Rotation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Program – absolventi Mgr. studia </a:t>
            </a:r>
            <a:r>
              <a:rPr lang="cs-CZ" altLang="en-US" dirty="0" smtClean="0">
                <a:solidFill>
                  <a:schemeClr val="tx1"/>
                </a:solidFill>
              </a:rPr>
              <a:t>(1</a:t>
            </a:r>
            <a:r>
              <a:rPr lang="en-US" altLang="en-US" dirty="0" smtClean="0">
                <a:solidFill>
                  <a:schemeClr val="tx1"/>
                </a:solidFill>
              </a:rPr>
              <a:t>8</a:t>
            </a:r>
            <a:r>
              <a:rPr lang="cs-CZ" altLang="en-US" dirty="0" smtClean="0">
                <a:solidFill>
                  <a:schemeClr val="tx1"/>
                </a:solidFill>
              </a:rPr>
              <a:t>-</a:t>
            </a:r>
            <a:r>
              <a:rPr lang="en-US" altLang="en-US" dirty="0" smtClean="0">
                <a:solidFill>
                  <a:schemeClr val="tx1"/>
                </a:solidFill>
              </a:rPr>
              <a:t>28 </a:t>
            </a:r>
            <a:r>
              <a:rPr lang="cs-CZ" altLang="en-US" dirty="0" smtClean="0">
                <a:solidFill>
                  <a:schemeClr val="tx1"/>
                </a:solidFill>
              </a:rPr>
              <a:t>let)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cs-CZ" sz="2000" dirty="0" err="1" smtClean="0"/>
              <a:t>Trainee</a:t>
            </a:r>
            <a:endParaRPr lang="cs-CZ" sz="20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pro čerstvé </a:t>
            </a:r>
            <a:r>
              <a:rPr lang="cs-CZ" dirty="0" smtClean="0">
                <a:solidFill>
                  <a:schemeClr val="tx1"/>
                </a:solidFill>
              </a:rPr>
              <a:t>absolventy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1 rok </a:t>
            </a:r>
            <a:r>
              <a:rPr lang="cs-CZ" dirty="0" err="1" smtClean="0">
                <a:solidFill>
                  <a:schemeClr val="tx1"/>
                </a:solidFill>
              </a:rPr>
              <a:t>trainee</a:t>
            </a:r>
            <a:r>
              <a:rPr lang="cs-CZ" dirty="0" smtClean="0">
                <a:solidFill>
                  <a:schemeClr val="tx1"/>
                </a:solidFill>
              </a:rPr>
              <a:t> program </a:t>
            </a:r>
            <a:r>
              <a:rPr lang="cs-CZ" dirty="0">
                <a:solidFill>
                  <a:schemeClr val="tx1"/>
                </a:solidFill>
              </a:rPr>
              <a:t>+ nabídka pracovní pozice po úspěšném absolvování</a:t>
            </a:r>
            <a:endParaRPr lang="cs-CZ" sz="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cs-CZ" sz="2000" dirty="0" smtClean="0"/>
              <a:t>Jak </a:t>
            </a:r>
            <a:r>
              <a:rPr lang="cs-CZ" sz="2000" dirty="0" smtClean="0"/>
              <a:t>se přihlásit: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Kontaktovat personální oddělení a zaslat životopis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80900" name="Picture 10" descr="_57E1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44951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585788" y="442913"/>
            <a:ext cx="7829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F82"/>
              </a:buClr>
              <a:buSzPct val="130000"/>
              <a:buFont typeface="Verdana" pitchFamily="34" charset="0"/>
              <a:buChar char="●"/>
              <a:defRPr>
                <a:solidFill>
                  <a:srgbClr val="1C6DC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6DC3"/>
              </a:buClr>
              <a:buFont typeface="Verdana" pitchFamily="34" charset="0"/>
              <a:buChar char="●"/>
              <a:defRPr sz="1600" b="1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82"/>
              </a:buClr>
              <a:buChar char="•"/>
              <a:defRPr sz="1600">
                <a:solidFill>
                  <a:srgbClr val="49494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cs-CZ" altLang="cs-CZ" sz="3200" dirty="0" smtClean="0"/>
              <a:t>Možnosti uplatnění absolventa v Zentivě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6697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31825" y="625475"/>
            <a:ext cx="7935913" cy="5527675"/>
          </a:xfrm>
          <a:prstGeom prst="rect">
            <a:avLst/>
          </a:prstGeom>
          <a:solidFill>
            <a:srgbClr val="4444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3008313"/>
            <a:ext cx="4975225" cy="841375"/>
          </a:xfrm>
        </p:spPr>
        <p:txBody>
          <a:bodyPr/>
          <a:lstStyle/>
          <a:p>
            <a:pPr algn="ctr"/>
            <a:r>
              <a:rPr lang="cs-CZ" altLang="cs-CZ" sz="3600" dirty="0" smtClean="0">
                <a:solidFill>
                  <a:schemeClr val="bg1"/>
                </a:solidFill>
              </a:rPr>
              <a:t>Děkuji vám za pozornost!</a:t>
            </a:r>
            <a:endParaRPr lang="en-US" altLang="cs-CZ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8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4293096"/>
            <a:ext cx="137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Zaoblený obdélník 51"/>
          <p:cNvSpPr/>
          <p:nvPr/>
        </p:nvSpPr>
        <p:spPr>
          <a:xfrm>
            <a:off x="8088002" y="2925714"/>
            <a:ext cx="1052932" cy="33166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3181422"/>
            <a:ext cx="1312200" cy="304699"/>
          </a:xfr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sz="1100"/>
              <a:t>hIsTORICAL</a:t>
            </a:r>
            <a:br>
              <a:rPr lang="fr-FR" sz="1100"/>
            </a:br>
            <a:r>
              <a:rPr lang="fr-FR" sz="1100"/>
              <a:t>ROOTS</a:t>
            </a: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288000" y="2944620"/>
            <a:ext cx="1312200" cy="124650"/>
          </a:xfrm>
        </p:spPr>
        <p:txBody>
          <a:bodyPr/>
          <a:lstStyle/>
          <a:p>
            <a:r>
              <a:rPr lang="fr-FR" smtClean="0"/>
              <a:t>Sanofi GENERICS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83098" y="305692"/>
            <a:ext cx="371475" cy="45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Espace réservé du pied de page 2"/>
          <p:cNvSpPr txBox="1">
            <a:spLocks/>
          </p:cNvSpPr>
          <p:nvPr/>
        </p:nvSpPr>
        <p:spPr>
          <a:xfrm>
            <a:off x="5572126" y="6356351"/>
            <a:ext cx="3086100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5" name="Zaoblený obdélník 71"/>
          <p:cNvSpPr/>
          <p:nvPr/>
        </p:nvSpPr>
        <p:spPr>
          <a:xfrm>
            <a:off x="7414169" y="3613716"/>
            <a:ext cx="1359447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6" name="Zaoblený obdélník 69"/>
          <p:cNvSpPr/>
          <p:nvPr/>
        </p:nvSpPr>
        <p:spPr>
          <a:xfrm>
            <a:off x="6172615" y="3613716"/>
            <a:ext cx="1160841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7" name="Zaoblený obdélník 67"/>
          <p:cNvSpPr/>
          <p:nvPr/>
        </p:nvSpPr>
        <p:spPr>
          <a:xfrm>
            <a:off x="4947927" y="3613716"/>
            <a:ext cx="1160841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8" name="Zaoblený obdélník 6"/>
          <p:cNvSpPr/>
          <p:nvPr/>
        </p:nvSpPr>
        <p:spPr>
          <a:xfrm>
            <a:off x="1552667" y="2934445"/>
            <a:ext cx="6807886" cy="3016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9" name="Zaoblený obdélník 72"/>
          <p:cNvSpPr/>
          <p:nvPr/>
        </p:nvSpPr>
        <p:spPr>
          <a:xfrm>
            <a:off x="3724347" y="3613716"/>
            <a:ext cx="1160841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0" name="Zaoblený obdélník 70"/>
          <p:cNvSpPr/>
          <p:nvPr/>
        </p:nvSpPr>
        <p:spPr>
          <a:xfrm>
            <a:off x="2504586" y="3613716"/>
            <a:ext cx="1160841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1" name="Zaoblený obdélník 68"/>
          <p:cNvSpPr/>
          <p:nvPr/>
        </p:nvSpPr>
        <p:spPr>
          <a:xfrm>
            <a:off x="6201517" y="979620"/>
            <a:ext cx="2868515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Zaoblený obdélník 66"/>
          <p:cNvSpPr/>
          <p:nvPr/>
        </p:nvSpPr>
        <p:spPr>
          <a:xfrm>
            <a:off x="3885456" y="979926"/>
            <a:ext cx="1500363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3" name="Zaoblený obdélník 65"/>
          <p:cNvSpPr/>
          <p:nvPr/>
        </p:nvSpPr>
        <p:spPr>
          <a:xfrm>
            <a:off x="2555776" y="979926"/>
            <a:ext cx="1229900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4" name="Zaoblený obdélník 2"/>
          <p:cNvSpPr/>
          <p:nvPr/>
        </p:nvSpPr>
        <p:spPr>
          <a:xfrm>
            <a:off x="1006277" y="979926"/>
            <a:ext cx="1341383" cy="1527849"/>
          </a:xfrm>
          <a:prstGeom prst="roundRect">
            <a:avLst>
              <a:gd name="adj" fmla="val 11738"/>
            </a:avLst>
          </a:prstGeom>
          <a:solidFill>
            <a:schemeClr val="bg1"/>
          </a:solidFill>
          <a:ln w="9525">
            <a:noFill/>
            <a:prstDash val="dash"/>
          </a:ln>
          <a:effectLst>
            <a:outerShdw blurRad="76200" dist="76200" dir="36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86" name="Picture 8" descr="C:\Users\00066491\Desktop\All\PREZI\Umbrella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75" y="1037630"/>
            <a:ext cx="2837058" cy="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ovéPole 25"/>
          <p:cNvSpPr txBox="1"/>
          <p:nvPr/>
        </p:nvSpPr>
        <p:spPr>
          <a:xfrm>
            <a:off x="996752" y="1661374"/>
            <a:ext cx="1341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596169"/>
                </a:solidFill>
                <a:latin typeface="Arial" panose="020B0604020202020204"/>
              </a:rPr>
              <a:t>Harmonization of the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Western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European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Gx business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00" dirty="0">
              <a:solidFill>
                <a:srgbClr val="596169"/>
              </a:solidFill>
              <a:latin typeface="Arial" panose="020B0604020202020204"/>
            </a:endParaRPr>
          </a:p>
        </p:txBody>
      </p:sp>
      <p:sp>
        <p:nvSpPr>
          <p:cNvPr id="88" name="TextovéPole 26"/>
          <p:cNvSpPr txBox="1"/>
          <p:nvPr/>
        </p:nvSpPr>
        <p:spPr>
          <a:xfrm>
            <a:off x="2555776" y="1658338"/>
            <a:ext cx="122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Acquisition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of </a:t>
            </a:r>
            <a:r>
              <a:rPr lang="en-US" sz="1000" b="1" dirty="0" err="1">
                <a:solidFill>
                  <a:srgbClr val="596169"/>
                </a:solidFill>
                <a:latin typeface="Arial" panose="020B0604020202020204"/>
              </a:rPr>
              <a:t>Zentiva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 -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 leading Gx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company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in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CEE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endParaRPr lang="en-US" sz="1000" dirty="0">
              <a:solidFill>
                <a:srgbClr val="596169"/>
              </a:solidFill>
              <a:latin typeface="Arial" panose="020B0604020202020204"/>
            </a:endParaRPr>
          </a:p>
        </p:txBody>
      </p:sp>
      <p:sp>
        <p:nvSpPr>
          <p:cNvPr id="89" name="TextovéPole 27"/>
          <p:cNvSpPr txBox="1"/>
          <p:nvPr/>
        </p:nvSpPr>
        <p:spPr>
          <a:xfrm>
            <a:off x="3908776" y="1658338"/>
            <a:ext cx="145944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Acquisition</a:t>
            </a:r>
            <a:br>
              <a:rPr lang="en-US" sz="1000" dirty="0">
                <a:solidFill>
                  <a:srgbClr val="596169"/>
                </a:solidFill>
                <a:latin typeface="Arial" panose="020B0604020202020204"/>
              </a:rPr>
            </a:b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of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Helvepharm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in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Switzerland</a:t>
            </a:r>
          </a:p>
        </p:txBody>
      </p:sp>
      <p:sp>
        <p:nvSpPr>
          <p:cNvPr id="90" name="TextovéPole 28"/>
          <p:cNvSpPr txBox="1"/>
          <p:nvPr/>
        </p:nvSpPr>
        <p:spPr>
          <a:xfrm>
            <a:off x="2495061" y="4222942"/>
            <a:ext cx="1160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Acquisition</a:t>
            </a:r>
            <a:endParaRPr lang="cs-CZ" sz="1000" dirty="0">
              <a:solidFill>
                <a:srgbClr val="596169"/>
              </a:solidFill>
              <a:latin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596169"/>
                </a:solidFill>
                <a:latin typeface="Arial" panose="020B0604020202020204"/>
              </a:rPr>
              <a:t>of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Medley</a:t>
            </a:r>
            <a:r>
              <a:rPr lang="fr-FR" sz="100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fr-FR" sz="1000">
                <a:solidFill>
                  <a:srgbClr val="596169"/>
                </a:solidFill>
                <a:latin typeface="Arial" panose="020B0604020202020204"/>
              </a:rPr>
              <a:t>- </a:t>
            </a:r>
            <a:r>
              <a:rPr lang="en-US" sz="1000">
                <a:solidFill>
                  <a:srgbClr val="596169"/>
                </a:solidFill>
                <a:latin typeface="Arial" panose="020B0604020202020204"/>
              </a:rPr>
              <a:t>a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leading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Gx company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/>
            </a:r>
            <a:br>
              <a:rPr lang="cs-CZ" sz="1000" dirty="0">
                <a:solidFill>
                  <a:srgbClr val="596169"/>
                </a:solidFill>
                <a:latin typeface="Arial" panose="020B0604020202020204"/>
              </a:rPr>
            </a:b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in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Brazil</a:t>
            </a:r>
          </a:p>
        </p:txBody>
      </p:sp>
      <p:sp>
        <p:nvSpPr>
          <p:cNvPr id="91" name="TextovéPole 29"/>
          <p:cNvSpPr txBox="1"/>
          <p:nvPr/>
        </p:nvSpPr>
        <p:spPr>
          <a:xfrm>
            <a:off x="3756375" y="4222942"/>
            <a:ext cx="1104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Acquisition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/>
            </a:r>
            <a:br>
              <a:rPr lang="cs-CZ" sz="1000" dirty="0">
                <a:solidFill>
                  <a:srgbClr val="596169"/>
                </a:solidFill>
                <a:latin typeface="Arial" panose="020B0604020202020204"/>
              </a:rPr>
            </a:b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of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Kendrick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in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Mexico</a:t>
            </a:r>
          </a:p>
        </p:txBody>
      </p:sp>
      <p:sp>
        <p:nvSpPr>
          <p:cNvPr id="92" name="TextovéPole 30"/>
          <p:cNvSpPr txBox="1"/>
          <p:nvPr/>
        </p:nvSpPr>
        <p:spPr>
          <a:xfrm>
            <a:off x="4956770" y="4222942"/>
            <a:ext cx="113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Joint Venture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with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b="1" dirty="0" err="1">
                <a:solidFill>
                  <a:srgbClr val="596169"/>
                </a:solidFill>
                <a:latin typeface="Arial" panose="020B0604020202020204"/>
              </a:rPr>
              <a:t>Nichi</a:t>
            </a:r>
            <a:r>
              <a:rPr lang="cs-CZ" sz="1000" b="1">
                <a:solidFill>
                  <a:srgbClr val="596169"/>
                </a:solidFill>
                <a:latin typeface="Arial" panose="020B0604020202020204"/>
              </a:rPr>
              <a:t>-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Iko</a:t>
            </a:r>
            <a:r>
              <a:rPr lang="fr-FR" sz="1000" b="1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fr-FR" sz="1000" b="1">
                <a:solidFill>
                  <a:srgbClr val="596169"/>
                </a:solidFill>
                <a:latin typeface="Arial" panose="020B0604020202020204"/>
              </a:rPr>
              <a:t>- </a:t>
            </a:r>
            <a:r>
              <a:rPr lang="fr-FR" sz="1000">
                <a:solidFill>
                  <a:srgbClr val="596169"/>
                </a:solidFill>
                <a:latin typeface="Arial" panose="020B0604020202020204"/>
              </a:rPr>
              <a:t>a</a:t>
            </a:r>
            <a:r>
              <a:rPr lang="fr-FR" sz="1000" b="1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>
                <a:solidFill>
                  <a:srgbClr val="596169"/>
                </a:solidFill>
                <a:latin typeface="Arial" panose="020B0604020202020204"/>
              </a:rPr>
              <a:t>leading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Gx player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in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Japan</a:t>
            </a:r>
          </a:p>
        </p:txBody>
      </p:sp>
      <p:sp>
        <p:nvSpPr>
          <p:cNvPr id="93" name="TextovéPole 31"/>
          <p:cNvSpPr txBox="1"/>
          <p:nvPr/>
        </p:nvSpPr>
        <p:spPr>
          <a:xfrm>
            <a:off x="6181120" y="4222942"/>
            <a:ext cx="1149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Acquisition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/>
            </a:r>
            <a:br>
              <a:rPr lang="cs-CZ" sz="1000" dirty="0">
                <a:solidFill>
                  <a:srgbClr val="596169"/>
                </a:solidFill>
                <a:latin typeface="Arial" panose="020B0604020202020204"/>
              </a:rPr>
            </a:br>
            <a:r>
              <a:rPr lang="en-US" sz="1000">
                <a:solidFill>
                  <a:srgbClr val="596169"/>
                </a:solidFill>
                <a:latin typeface="Arial" panose="020B0604020202020204"/>
              </a:rPr>
              <a:t>of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Genfar</a:t>
            </a:r>
            <a:r>
              <a:rPr lang="fr-FR" sz="1000" b="1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fr-FR" sz="1000" b="1">
                <a:solidFill>
                  <a:srgbClr val="596169"/>
                </a:solidFill>
                <a:latin typeface="Arial" panose="020B0604020202020204"/>
              </a:rPr>
              <a:t>- </a:t>
            </a:r>
            <a:r>
              <a:rPr lang="en-US" sz="1000">
                <a:solidFill>
                  <a:srgbClr val="596169"/>
                </a:solidFill>
                <a:latin typeface="Arial" panose="020B0604020202020204"/>
              </a:rPr>
              <a:t>a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leading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Gx</a:t>
            </a: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company in 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Colombia</a:t>
            </a:r>
          </a:p>
        </p:txBody>
      </p:sp>
      <p:sp>
        <p:nvSpPr>
          <p:cNvPr id="94" name="TextovéPole 32"/>
          <p:cNvSpPr txBox="1"/>
          <p:nvPr/>
        </p:nvSpPr>
        <p:spPr>
          <a:xfrm>
            <a:off x="7414169" y="4222942"/>
            <a:ext cx="135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Joint Venture</a:t>
            </a:r>
            <a:endParaRPr lang="cs-CZ" sz="1000" b="1" dirty="0">
              <a:solidFill>
                <a:srgbClr val="596169"/>
              </a:solidFill>
              <a:latin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96169"/>
                </a:solidFill>
                <a:latin typeface="Arial" panose="020B0604020202020204"/>
              </a:rPr>
              <a:t>w</a:t>
            </a:r>
            <a:r>
              <a:rPr lang="cs-CZ" sz="1000" err="1">
                <a:solidFill>
                  <a:srgbClr val="596169"/>
                </a:solidFill>
                <a:latin typeface="Arial" panose="020B0604020202020204"/>
              </a:rPr>
              <a:t>ith</a:t>
            </a:r>
            <a:r>
              <a:rPr lang="cs-CZ" sz="100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cs-CZ" sz="1000" b="1">
                <a:solidFill>
                  <a:srgbClr val="596169"/>
                </a:solidFill>
                <a:latin typeface="Arial" panose="020B0604020202020204"/>
              </a:rPr>
              <a:t>Dubai </a:t>
            </a:r>
            <a:r>
              <a:rPr lang="cs-CZ" sz="1000" b="1">
                <a:solidFill>
                  <a:srgbClr val="596169"/>
                </a:solidFill>
                <a:latin typeface="Arial" panose="020B0604020202020204"/>
              </a:rPr>
              <a:t>investments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fr-FR" sz="1000">
                <a:solidFill>
                  <a:srgbClr val="596169"/>
                </a:solidFill>
                <a:latin typeface="Arial" panose="020B0604020202020204"/>
              </a:rPr>
              <a:t>in the </a:t>
            </a:r>
            <a:r>
              <a:rPr lang="fr-FR" sz="1000" b="1" dirty="0">
                <a:solidFill>
                  <a:srgbClr val="596169"/>
                </a:solidFill>
                <a:latin typeface="Arial" panose="020B0604020202020204"/>
              </a:rPr>
              <a:t>Middle-East</a:t>
            </a:r>
            <a:endParaRPr lang="en-US" sz="1000" b="1" dirty="0">
              <a:solidFill>
                <a:srgbClr val="596169"/>
              </a:solidFill>
              <a:latin typeface="Arial" panose="020B0604020202020204"/>
            </a:endParaRPr>
          </a:p>
        </p:txBody>
      </p:sp>
      <p:sp>
        <p:nvSpPr>
          <p:cNvPr id="95" name="TextovéPole 33"/>
          <p:cNvSpPr txBox="1"/>
          <p:nvPr/>
        </p:nvSpPr>
        <p:spPr>
          <a:xfrm>
            <a:off x="6065558" y="1685181"/>
            <a:ext cx="3093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000" dirty="0">
                <a:solidFill>
                  <a:srgbClr val="596169"/>
                </a:solidFill>
                <a:latin typeface="Arial" panose="020B0604020202020204"/>
              </a:rPr>
              <a:t>Creation of </a:t>
            </a:r>
            <a:r>
              <a:rPr lang="cs-CZ" sz="1000" b="1" dirty="0">
                <a:solidFill>
                  <a:srgbClr val="596169"/>
                </a:solidFill>
                <a:latin typeface="Arial" panose="020B0604020202020204"/>
              </a:rPr>
              <a:t>Sanofi</a:t>
            </a:r>
            <a:r>
              <a:rPr lang="en-US" sz="1000" b="1" dirty="0">
                <a:solidFill>
                  <a:srgbClr val="596169"/>
                </a:solidFill>
                <a:latin typeface="Arial" panose="020B0604020202020204"/>
              </a:rPr>
              <a:t>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Generics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Hosting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strong, well-established </a:t>
            </a:r>
            <a:endParaRPr lang="en-US" sz="1000" b="1">
              <a:solidFill>
                <a:srgbClr val="596169"/>
              </a:solidFill>
              <a:latin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and </a:t>
            </a:r>
            <a:r>
              <a:rPr lang="en-US" sz="1000" b="1">
                <a:solidFill>
                  <a:srgbClr val="596169"/>
                </a:solidFill>
                <a:latin typeface="Arial" panose="020B0604020202020204"/>
              </a:rPr>
              <a:t>recognized  brands for Gx</a:t>
            </a:r>
            <a:endParaRPr lang="en-US" sz="1000" b="1" dirty="0" err="1">
              <a:solidFill>
                <a:srgbClr val="596169"/>
              </a:solidFill>
              <a:latin typeface="Arial" panose="020B0604020202020204"/>
            </a:endParaRPr>
          </a:p>
        </p:txBody>
      </p:sp>
      <p:grpSp>
        <p:nvGrpSpPr>
          <p:cNvPr id="96" name="Skupina 10"/>
          <p:cNvGrpSpPr/>
          <p:nvPr/>
        </p:nvGrpSpPr>
        <p:grpSpPr>
          <a:xfrm>
            <a:off x="1914641" y="2507776"/>
            <a:ext cx="6052957" cy="1260830"/>
            <a:chOff x="1457441" y="2955451"/>
            <a:chExt cx="6052957" cy="1260830"/>
          </a:xfrm>
        </p:grpSpPr>
        <p:cxnSp>
          <p:nvCxnSpPr>
            <p:cNvPr id="97" name="Přímá spojnice 40"/>
            <p:cNvCxnSpPr/>
            <p:nvPr/>
          </p:nvCxnSpPr>
          <p:spPr>
            <a:xfrm>
              <a:off x="7510398" y="3689815"/>
              <a:ext cx="0" cy="526466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39"/>
            <p:cNvCxnSpPr/>
            <p:nvPr/>
          </p:nvCxnSpPr>
          <p:spPr>
            <a:xfrm>
              <a:off x="4606836" y="3668487"/>
              <a:ext cx="0" cy="526466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41"/>
            <p:cNvCxnSpPr/>
            <p:nvPr/>
          </p:nvCxnSpPr>
          <p:spPr>
            <a:xfrm>
              <a:off x="5812681" y="3668487"/>
              <a:ext cx="0" cy="526466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34"/>
            <p:cNvCxnSpPr/>
            <p:nvPr/>
          </p:nvCxnSpPr>
          <p:spPr>
            <a:xfrm>
              <a:off x="1457441" y="2986094"/>
              <a:ext cx="0" cy="464876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35"/>
            <p:cNvCxnSpPr/>
            <p:nvPr/>
          </p:nvCxnSpPr>
          <p:spPr>
            <a:xfrm>
              <a:off x="2949951" y="2955451"/>
              <a:ext cx="7353" cy="462796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36"/>
            <p:cNvCxnSpPr/>
            <p:nvPr/>
          </p:nvCxnSpPr>
          <p:spPr>
            <a:xfrm>
              <a:off x="3424605" y="2955451"/>
              <a:ext cx="0" cy="580421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37"/>
            <p:cNvCxnSpPr/>
            <p:nvPr/>
          </p:nvCxnSpPr>
          <p:spPr>
            <a:xfrm>
              <a:off x="3054822" y="3668487"/>
              <a:ext cx="0" cy="392904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38"/>
            <p:cNvCxnSpPr/>
            <p:nvPr/>
          </p:nvCxnSpPr>
          <p:spPr>
            <a:xfrm>
              <a:off x="3696206" y="3668487"/>
              <a:ext cx="0" cy="392904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42"/>
            <p:cNvCxnSpPr/>
            <p:nvPr/>
          </p:nvCxnSpPr>
          <p:spPr>
            <a:xfrm>
              <a:off x="7023445" y="2955451"/>
              <a:ext cx="0" cy="477633"/>
            </a:xfrm>
            <a:prstGeom prst="line">
              <a:avLst/>
            </a:prstGeom>
            <a:ln w="12700">
              <a:solidFill>
                <a:srgbClr val="5264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5"/>
          <p:cNvSpPr txBox="1"/>
          <p:nvPr/>
        </p:nvSpPr>
        <p:spPr>
          <a:xfrm>
            <a:off x="5798450" y="2925714"/>
            <a:ext cx="389344" cy="31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46464"/>
                </a:solidFill>
                <a:latin typeface="Arial" panose="020B0604020202020204"/>
              </a:rPr>
              <a:t>JV</a:t>
            </a:r>
            <a:endParaRPr lang="en-US" sz="1200" dirty="0">
              <a:solidFill>
                <a:srgbClr val="646464"/>
              </a:solidFill>
              <a:latin typeface="Arial" panose="020B0604020202020204"/>
            </a:endParaRPr>
          </a:p>
        </p:txBody>
      </p:sp>
      <p:sp>
        <p:nvSpPr>
          <p:cNvPr id="107" name="Zaoblený obdélník 45"/>
          <p:cNvSpPr/>
          <p:nvPr/>
        </p:nvSpPr>
        <p:spPr>
          <a:xfrm>
            <a:off x="7324484" y="2919362"/>
            <a:ext cx="1161099" cy="331669"/>
          </a:xfrm>
          <a:prstGeom prst="roundRect">
            <a:avLst>
              <a:gd name="adj" fmla="val 50000"/>
            </a:avLst>
          </a:prstGeom>
          <a:solidFill>
            <a:srgbClr val="5264BE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8" name="Zaoblený obdélník 46"/>
          <p:cNvSpPr/>
          <p:nvPr/>
        </p:nvSpPr>
        <p:spPr>
          <a:xfrm>
            <a:off x="6500312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9" name="Zaoblený obdélník 47"/>
          <p:cNvSpPr/>
          <p:nvPr/>
        </p:nvSpPr>
        <p:spPr>
          <a:xfrm>
            <a:off x="5641610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rgbClr val="5264BE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0" name="Zaoblený obdélník 48"/>
          <p:cNvSpPr/>
          <p:nvPr/>
        </p:nvSpPr>
        <p:spPr>
          <a:xfrm>
            <a:off x="4773197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1" name="Zaoblený obdélník 49"/>
          <p:cNvSpPr/>
          <p:nvPr/>
        </p:nvSpPr>
        <p:spPr>
          <a:xfrm>
            <a:off x="3921131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rgbClr val="5264BE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2" name="Zaoblený obdélník 50"/>
          <p:cNvSpPr/>
          <p:nvPr/>
        </p:nvSpPr>
        <p:spPr>
          <a:xfrm>
            <a:off x="3066683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3" name="Zaoblený obdélník 51"/>
          <p:cNvSpPr/>
          <p:nvPr/>
        </p:nvSpPr>
        <p:spPr>
          <a:xfrm>
            <a:off x="1384993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4" name="Zaoblený obdélník 52"/>
          <p:cNvSpPr/>
          <p:nvPr/>
        </p:nvSpPr>
        <p:spPr>
          <a:xfrm>
            <a:off x="2227491" y="2919362"/>
            <a:ext cx="1052932" cy="331669"/>
          </a:xfrm>
          <a:prstGeom prst="roundRect">
            <a:avLst>
              <a:gd name="adj" fmla="val 50000"/>
            </a:avLst>
          </a:prstGeom>
          <a:solidFill>
            <a:srgbClr val="5264BE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5" name="Ovál 53"/>
          <p:cNvSpPr/>
          <p:nvPr/>
        </p:nvSpPr>
        <p:spPr>
          <a:xfrm>
            <a:off x="2185687" y="2919215"/>
            <a:ext cx="331963" cy="331963"/>
          </a:xfrm>
          <a:prstGeom prst="ellipse">
            <a:avLst/>
          </a:prstGeom>
          <a:solidFill>
            <a:srgbClr val="7F7F7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5" name="Ovál 54"/>
          <p:cNvSpPr/>
          <p:nvPr/>
        </p:nvSpPr>
        <p:spPr>
          <a:xfrm>
            <a:off x="3010554" y="2919215"/>
            <a:ext cx="331963" cy="331963"/>
          </a:xfrm>
          <a:prstGeom prst="ellipse">
            <a:avLst/>
          </a:prstGeom>
          <a:solidFill>
            <a:srgbClr val="2C387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68" name="Obdélník se zakulaceným rohem na stejné straně 76"/>
          <p:cNvSpPr/>
          <p:nvPr/>
        </p:nvSpPr>
        <p:spPr>
          <a:xfrm>
            <a:off x="3724348" y="3605218"/>
            <a:ext cx="1160840" cy="589146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72" name="Ovál 55"/>
          <p:cNvSpPr/>
          <p:nvPr/>
        </p:nvSpPr>
        <p:spPr>
          <a:xfrm>
            <a:off x="3855475" y="2919215"/>
            <a:ext cx="331963" cy="3319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3" name="Ovál 56"/>
          <p:cNvSpPr/>
          <p:nvPr/>
        </p:nvSpPr>
        <p:spPr>
          <a:xfrm>
            <a:off x="4695029" y="2919215"/>
            <a:ext cx="331963" cy="331963"/>
          </a:xfrm>
          <a:prstGeom prst="ellipse">
            <a:avLst/>
          </a:prstGeom>
          <a:solidFill>
            <a:srgbClr val="2C387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4" name="Ovál 57"/>
          <p:cNvSpPr/>
          <p:nvPr/>
        </p:nvSpPr>
        <p:spPr>
          <a:xfrm>
            <a:off x="5581196" y="2919215"/>
            <a:ext cx="331963" cy="3319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5" name="Ovál 58"/>
          <p:cNvSpPr/>
          <p:nvPr/>
        </p:nvSpPr>
        <p:spPr>
          <a:xfrm>
            <a:off x="6463760" y="2919215"/>
            <a:ext cx="331963" cy="331963"/>
          </a:xfrm>
          <a:prstGeom prst="ellipse">
            <a:avLst/>
          </a:prstGeom>
          <a:solidFill>
            <a:srgbClr val="2C387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6" name="Ovál 59"/>
          <p:cNvSpPr/>
          <p:nvPr/>
        </p:nvSpPr>
        <p:spPr>
          <a:xfrm>
            <a:off x="7312241" y="2919215"/>
            <a:ext cx="331963" cy="3319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7" name="Ovál 60"/>
          <p:cNvSpPr/>
          <p:nvPr/>
        </p:nvSpPr>
        <p:spPr>
          <a:xfrm>
            <a:off x="8153621" y="2919215"/>
            <a:ext cx="331963" cy="331963"/>
          </a:xfrm>
          <a:prstGeom prst="ellipse">
            <a:avLst/>
          </a:prstGeom>
          <a:solidFill>
            <a:srgbClr val="2C387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78" name="Text Box 4"/>
          <p:cNvSpPr txBox="1">
            <a:spLocks noChangeArrowheads="1"/>
          </p:cNvSpPr>
          <p:nvPr/>
        </p:nvSpPr>
        <p:spPr bwMode="auto">
          <a:xfrm>
            <a:off x="1552667" y="2970572"/>
            <a:ext cx="7400833" cy="2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3627" rIns="87255" bIns="43627" anchor="ctr"/>
          <a:lstStyle/>
          <a:p>
            <a:pPr defTabSz="873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sz="1200" b="1" kern="700" dirty="0">
                <a:solidFill>
                  <a:srgbClr val="FFFFFF"/>
                </a:solidFill>
                <a:latin typeface="Arial" panose="020B0604020202020204"/>
              </a:rPr>
              <a:t>  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1995  	</a:t>
            </a:r>
            <a:r>
              <a:rPr lang="en-US" sz="1200" b="1" kern="700" dirty="0">
                <a:solidFill>
                  <a:srgbClr val="FFFFFF"/>
                </a:solidFill>
                <a:latin typeface="Arial" panose="020B0604020202020204"/>
              </a:rPr>
              <a:t>   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2008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      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 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2009    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 </a:t>
            </a:r>
            <a:r>
              <a:rPr lang="en-US" sz="1200" b="1" kern="7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  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2010</a:t>
            </a:r>
            <a:r>
              <a:rPr lang="en-US" sz="1200" b="1" kern="700" dirty="0">
                <a:solidFill>
                  <a:srgbClr val="FFFFFF"/>
                </a:solidFill>
                <a:latin typeface="Arial" panose="020B0604020202020204"/>
              </a:rPr>
              <a:t>      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    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2011      </a:t>
            </a:r>
            <a:r>
              <a:rPr lang="cs-CZ" sz="1200" b="1" kern="700" dirty="0">
                <a:solidFill>
                  <a:srgbClr val="FFFFFF"/>
                </a:solidFill>
                <a:latin typeface="Arial" panose="020B0604020202020204"/>
              </a:rPr>
              <a:t>       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2012	  </a:t>
            </a:r>
            <a:r>
              <a:rPr lang="en-GB" sz="1200" b="1" kern="700">
                <a:solidFill>
                  <a:srgbClr val="FFFFFF"/>
                </a:solidFill>
                <a:latin typeface="Arial" panose="020B0604020202020204"/>
              </a:rPr>
              <a:t>2013</a:t>
            </a:r>
            <a:r>
              <a:rPr lang="cs-CZ" sz="1200" b="1" kern="700">
                <a:solidFill>
                  <a:srgbClr val="FFFFFF"/>
                </a:solidFill>
                <a:latin typeface="Arial" panose="020B0604020202020204"/>
              </a:rPr>
              <a:t>   </a:t>
            </a:r>
            <a:r>
              <a:rPr lang="en-GB" sz="1200" b="1" kern="700">
                <a:solidFill>
                  <a:srgbClr val="FFFFFF"/>
                </a:solidFill>
                <a:latin typeface="Arial" panose="020B0604020202020204"/>
              </a:rPr>
              <a:t>     </a:t>
            </a:r>
            <a:r>
              <a:rPr lang="cs-CZ" sz="1200" b="1" kern="700">
                <a:solidFill>
                  <a:srgbClr val="FFFFFF"/>
                </a:solidFill>
                <a:latin typeface="Arial" panose="020B0604020202020204"/>
              </a:rPr>
              <a:t>    </a:t>
            </a:r>
            <a:r>
              <a:rPr lang="en-GB" sz="1200" b="1" kern="700">
                <a:solidFill>
                  <a:srgbClr val="FFFFFF"/>
                </a:solidFill>
                <a:latin typeface="Arial" panose="020B0604020202020204"/>
              </a:rPr>
              <a:t>2014	2015</a:t>
            </a:r>
            <a:r>
              <a:rPr lang="en-GB" sz="1200" b="1" kern="700" dirty="0">
                <a:solidFill>
                  <a:srgbClr val="FFFFFF"/>
                </a:solidFill>
                <a:latin typeface="Arial" panose="020B0604020202020204"/>
              </a:rPr>
              <a:t>	</a:t>
            </a:r>
          </a:p>
        </p:txBody>
      </p:sp>
      <p:grpSp>
        <p:nvGrpSpPr>
          <p:cNvPr id="179" name="Skupina 8"/>
          <p:cNvGrpSpPr/>
          <p:nvPr/>
        </p:nvGrpSpPr>
        <p:grpSpPr>
          <a:xfrm>
            <a:off x="5173549" y="3397692"/>
            <a:ext cx="2816363" cy="233325"/>
            <a:chOff x="4563949" y="3845367"/>
            <a:chExt cx="2816363" cy="233325"/>
          </a:xfrm>
        </p:grpSpPr>
        <p:sp>
          <p:nvSpPr>
            <p:cNvPr id="180" name="TextBox 51"/>
            <p:cNvSpPr txBox="1"/>
            <p:nvPr/>
          </p:nvSpPr>
          <p:spPr>
            <a:xfrm>
              <a:off x="4563949" y="3847860"/>
              <a:ext cx="3893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264BE"/>
                  </a:solidFill>
                  <a:latin typeface="Arial" panose="020B0604020202020204"/>
                </a:rPr>
                <a:t>JV</a:t>
              </a:r>
              <a:endParaRPr lang="en-US" sz="900" b="1" dirty="0">
                <a:solidFill>
                  <a:srgbClr val="5264BE"/>
                </a:solidFill>
                <a:latin typeface="Arial" panose="020B0604020202020204"/>
              </a:endParaRPr>
            </a:p>
          </p:txBody>
        </p:sp>
        <p:sp>
          <p:nvSpPr>
            <p:cNvPr id="181" name="TextBox 51"/>
            <p:cNvSpPr txBox="1"/>
            <p:nvPr/>
          </p:nvSpPr>
          <p:spPr>
            <a:xfrm>
              <a:off x="6990968" y="3845367"/>
              <a:ext cx="3893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264BE"/>
                  </a:solidFill>
                  <a:latin typeface="Arial" panose="020B0604020202020204"/>
                </a:rPr>
                <a:t>JV</a:t>
              </a:r>
              <a:endParaRPr lang="en-US" sz="900" b="1" dirty="0">
                <a:solidFill>
                  <a:srgbClr val="5264BE"/>
                </a:solidFill>
                <a:latin typeface="Arial" panose="020B0604020202020204"/>
              </a:endParaRPr>
            </a:p>
          </p:txBody>
        </p:sp>
      </p:grpSp>
      <p:sp>
        <p:nvSpPr>
          <p:cNvPr id="182" name="Obdélník se zakulaceným rohem na stejné straně 75"/>
          <p:cNvSpPr/>
          <p:nvPr/>
        </p:nvSpPr>
        <p:spPr>
          <a:xfrm>
            <a:off x="2496506" y="3613717"/>
            <a:ext cx="1160841" cy="572148"/>
          </a:xfrm>
          <a:prstGeom prst="round2SameRect">
            <a:avLst>
              <a:gd name="adj1" fmla="val 23660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3" name="Obdélník se zakulaceným rohem na stejné straně 78"/>
          <p:cNvSpPr/>
          <p:nvPr/>
        </p:nvSpPr>
        <p:spPr>
          <a:xfrm>
            <a:off x="4947928" y="3613717"/>
            <a:ext cx="1160840" cy="572147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4" name="Obdélník se zakulaceným rohem na stejné straně 79"/>
          <p:cNvSpPr/>
          <p:nvPr/>
        </p:nvSpPr>
        <p:spPr>
          <a:xfrm>
            <a:off x="6172615" y="3613716"/>
            <a:ext cx="1160841" cy="563650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5" name="Obdélník se zakulaceným rohem na stejné straně 80"/>
          <p:cNvSpPr/>
          <p:nvPr/>
        </p:nvSpPr>
        <p:spPr>
          <a:xfrm>
            <a:off x="7414169" y="3613717"/>
            <a:ext cx="1359447" cy="563649"/>
          </a:xfrm>
          <a:prstGeom prst="round2SameRect">
            <a:avLst>
              <a:gd name="adj1" fmla="val 26693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186" name="Picture 3" descr="C:\Users\E0214255\Desktop\Genfar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04" y="3769249"/>
            <a:ext cx="680965" cy="2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C:\Users\E0214255\Desktop\globalpharma_EN-w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27" y="3773413"/>
            <a:ext cx="914851" cy="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C:\Users\E0214255\Desktop\nichi-iko_w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24" y="3844798"/>
            <a:ext cx="808370" cy="1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C:\Users\E0214255\Desktop\Home\3_Corporate_Identity\1_Sanofi_Generics\Loga\Images\Medley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46" y="3751106"/>
            <a:ext cx="655988" cy="3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Obdélník se zakulaceným rohem na stejné straně 81"/>
          <p:cNvSpPr/>
          <p:nvPr/>
        </p:nvSpPr>
        <p:spPr>
          <a:xfrm>
            <a:off x="1003069" y="979926"/>
            <a:ext cx="1335065" cy="672450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91" name="Obdélník se zakulaceným rohem na stejné straně 82"/>
          <p:cNvSpPr/>
          <p:nvPr/>
        </p:nvSpPr>
        <p:spPr>
          <a:xfrm>
            <a:off x="2564068" y="979620"/>
            <a:ext cx="1229900" cy="672756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92" name="Obdélník se zakulaceným rohem na stejné straně 83"/>
          <p:cNvSpPr/>
          <p:nvPr/>
        </p:nvSpPr>
        <p:spPr>
          <a:xfrm>
            <a:off x="3885457" y="979620"/>
            <a:ext cx="1500362" cy="672756"/>
          </a:xfrm>
          <a:prstGeom prst="round2SameRect">
            <a:avLst>
              <a:gd name="adj1" fmla="val 21699"/>
              <a:gd name="adj2" fmla="val 0"/>
            </a:avLst>
          </a:prstGeom>
          <a:solidFill>
            <a:srgbClr val="2C3874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194" name="Picture 6" descr="C:\Users\E0214255\Desktop\Home\3_Corporate_Identity\8_Helvepharm\Logo\Helvepharm_EN-w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78" y="1157305"/>
            <a:ext cx="1173842" cy="3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7" descr="C:\Users\E0214255\Desktop\Home\3_Corporate_Identity\3_Zentiva\Logo\EN\zentiva-sanofi-eng-w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91" y="1208154"/>
            <a:ext cx="800070" cy="2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C:\Users\E0214255\Desktop\Kendrick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81" y="3785876"/>
            <a:ext cx="883428" cy="2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74" y="1160784"/>
            <a:ext cx="89187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6302213"/>
            <a:ext cx="213395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44662" y="0"/>
            <a:ext cx="2160000" cy="6027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sz="1100"/>
              <a:t>Our portfolio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</a:rPr>
              <a:t>Our </a:t>
            </a:r>
            <a:r>
              <a:rPr lang="en-US" sz="2400" b="1" smtClean="0">
                <a:solidFill>
                  <a:schemeClr val="bg1"/>
                </a:solidFill>
              </a:rPr>
              <a:t>Brands</a:t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1600" b="1" smtClean="0">
                <a:solidFill>
                  <a:schemeClr val="accent2"/>
                </a:solidFill>
              </a:rPr>
              <a:t/>
            </a:r>
            <a:br>
              <a:rPr lang="en-US" sz="1600" b="1" smtClean="0">
                <a:solidFill>
                  <a:schemeClr val="accent2"/>
                </a:solidFill>
              </a:rPr>
            </a:br>
            <a:r>
              <a:rPr lang="en-US" sz="1300">
                <a:solidFill>
                  <a:schemeClr val="bg1"/>
                </a:solidFill>
              </a:rPr>
              <a:t>Sanofi Generics operates worldwide using already</a:t>
            </a:r>
          </a:p>
          <a:p>
            <a:pPr lvl="1">
              <a:spcBef>
                <a:spcPts val="0"/>
              </a:spcBef>
            </a:pPr>
            <a:r>
              <a:rPr lang="en-US" sz="1300">
                <a:solidFill>
                  <a:schemeClr val="bg1"/>
                </a:solidFill>
              </a:rPr>
              <a:t>strong generics brands like Zentiva, Medley, Genfar, Winthrop and Globalpharma.</a:t>
            </a:r>
            <a:endParaRPr lang="fr-FR" sz="130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mtClean="0"/>
              <a:t>Sanofi generics</a:t>
            </a:r>
            <a:endParaRPr lang="fr-FR"/>
          </a:p>
        </p:txBody>
      </p:sp>
      <p:sp>
        <p:nvSpPr>
          <p:cNvPr id="13" name="Espace réservé du pied de page 2"/>
          <p:cNvSpPr txBox="1">
            <a:spLocks/>
          </p:cNvSpPr>
          <p:nvPr/>
        </p:nvSpPr>
        <p:spPr>
          <a:xfrm>
            <a:off x="5572126" y="6356351"/>
            <a:ext cx="3086100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10029" y="558800"/>
            <a:ext cx="5009921" cy="4716000"/>
            <a:chOff x="4067179" y="558800"/>
            <a:chExt cx="5009921" cy="471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9" y="558800"/>
              <a:ext cx="4953227" cy="47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563" y="2624360"/>
              <a:ext cx="893537" cy="288000"/>
            </a:xfrm>
            <a:prstGeom prst="rect">
              <a:avLst/>
            </a:prstGeom>
          </p:spPr>
        </p:pic>
      </p:grp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873737" y="1723229"/>
            <a:ext cx="1905000" cy="16342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Our Brands</a:t>
            </a:r>
            <a:br>
              <a:rPr lang="en-US" sz="2400" b="1" smtClean="0">
                <a:solidFill>
                  <a:prstClr val="white"/>
                </a:solidFill>
              </a:rPr>
            </a:br>
            <a:r>
              <a:rPr lang="en-US" sz="1600" b="1" smtClean="0">
                <a:solidFill>
                  <a:srgbClr val="DC6B2F"/>
                </a:solidFill>
              </a:rPr>
              <a:t/>
            </a:r>
            <a:br>
              <a:rPr lang="en-US" sz="1600" b="1" smtClean="0">
                <a:solidFill>
                  <a:srgbClr val="DC6B2F"/>
                </a:solidFill>
              </a:rPr>
            </a:br>
            <a:r>
              <a:rPr lang="en-US" sz="1300" smtClean="0">
                <a:solidFill>
                  <a:prstClr val="white"/>
                </a:solidFill>
              </a:rPr>
              <a:t>Sanofi Generics operates worldwide using already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300" smtClean="0">
                <a:solidFill>
                  <a:prstClr val="white"/>
                </a:solidFill>
              </a:rPr>
              <a:t>strong generics brands like Zentiva, Medley, Genfar, Winthrop and Globalpharma.</a:t>
            </a:r>
            <a:endParaRPr lang="fr-FR" sz="13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6302213"/>
            <a:ext cx="213395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3181422"/>
            <a:ext cx="1312200" cy="152349"/>
          </a:xfr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sz="1100"/>
              <a:t>Key figures</a:t>
            </a:r>
            <a:endParaRPr lang="en-US" sz="11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mtClean="0"/>
              <a:t>Sanofi Generics</a:t>
            </a:r>
            <a:endParaRPr lang="en-US"/>
          </a:p>
        </p:txBody>
      </p:sp>
      <p:grpSp>
        <p:nvGrpSpPr>
          <p:cNvPr id="19" name="Skupina 7"/>
          <p:cNvGrpSpPr/>
          <p:nvPr/>
        </p:nvGrpSpPr>
        <p:grpSpPr>
          <a:xfrm>
            <a:off x="2159211" y="348541"/>
            <a:ext cx="6480720" cy="5420065"/>
            <a:chOff x="2168477" y="363023"/>
            <a:chExt cx="6710862" cy="5612541"/>
          </a:xfrm>
          <a:noFill/>
        </p:grpSpPr>
        <p:sp>
          <p:nvSpPr>
            <p:cNvPr id="20" name="Ovál 8"/>
            <p:cNvSpPr/>
            <p:nvPr/>
          </p:nvSpPr>
          <p:spPr>
            <a:xfrm>
              <a:off x="3109199" y="1024743"/>
              <a:ext cx="4536504" cy="4536504"/>
            </a:xfrm>
            <a:prstGeom prst="ellipse">
              <a:avLst/>
            </a:prstGeom>
            <a:grpFill/>
            <a:ln w="6350" cap="flat" cmpd="sng" algn="ctr">
              <a:solidFill>
                <a:srgbClr val="ACB31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100" kern="0">
                <a:solidFill>
                  <a:prstClr val="white"/>
                </a:solidFill>
                <a:latin typeface="Arial" panose="020B0604020202020204"/>
                <a:cs typeface="Arial" pitchFamily="34" charset="0"/>
              </a:endParaRPr>
            </a:p>
          </p:txBody>
        </p:sp>
        <p:pic>
          <p:nvPicPr>
            <p:cNvPr id="21" name="Picture 4" descr="C:\Users\E0214255\Desktop\SAG-at-a-glan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510" y="1713874"/>
              <a:ext cx="3286125" cy="3162300"/>
            </a:xfrm>
            <a:prstGeom prst="rect">
              <a:avLst/>
            </a:prstGeom>
            <a:grpFill/>
            <a:extLst/>
          </p:spPr>
        </p:pic>
        <p:sp>
          <p:nvSpPr>
            <p:cNvPr id="22" name="TextovéPole 10"/>
            <p:cNvSpPr txBox="1"/>
            <p:nvPr/>
          </p:nvSpPr>
          <p:spPr>
            <a:xfrm>
              <a:off x="3866738" y="363023"/>
              <a:ext cx="1510714" cy="1223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Around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00" kern="0" spc="-300" dirty="0">
                  <a:solidFill>
                    <a:srgbClr val="646464">
                      <a:lumMod val="60000"/>
                      <a:lumOff val="40000"/>
                    </a:srgbClr>
                  </a:solidFill>
                  <a:latin typeface="Arial" panose="020B0604020202020204"/>
                  <a:cs typeface="Arial" panose="020B0604020202020204" pitchFamily="34" charset="0"/>
                </a:rPr>
                <a:t>7.</a:t>
              </a:r>
              <a:r>
                <a:rPr lang="cs-CZ" sz="4000" kern="0" spc="-150" dirty="0">
                  <a:solidFill>
                    <a:srgbClr val="646464">
                      <a:lumMod val="60000"/>
                      <a:lumOff val="40000"/>
                    </a:srgbClr>
                  </a:solidFill>
                  <a:latin typeface="Arial" panose="020B0604020202020204"/>
                  <a:cs typeface="Arial" panose="020B0604020202020204" pitchFamily="34" charset="0"/>
                </a:rPr>
                <a:t>000</a:t>
              </a:r>
              <a:endParaRPr lang="cs-CZ" sz="1200" kern="0" spc="-150" dirty="0">
                <a:solidFill>
                  <a:srgbClr val="646464">
                    <a:lumMod val="60000"/>
                    <a:lumOff val="40000"/>
                  </a:srgbClr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People working for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Sanofi Generics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23" name="TextovéPole 11"/>
            <p:cNvSpPr txBox="1"/>
            <p:nvPr/>
          </p:nvSpPr>
          <p:spPr>
            <a:xfrm>
              <a:off x="6338626" y="850306"/>
              <a:ext cx="2099164" cy="91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8</a:t>
              </a:r>
              <a:r>
                <a:rPr lang="cs-CZ" sz="1100" kern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d</a:t>
              </a:r>
              <a:r>
                <a:rPr lang="cs-CZ" sz="1200" kern="0" dirty="0" err="1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edicated</a:t>
              </a:r>
              <a:r>
                <a:rPr lang="cs-CZ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cs-CZ" sz="1200" kern="0" dirty="0" err="1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Generics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Manufacturing</a:t>
              </a:r>
              <a:r>
                <a:rPr lang="cs-CZ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 Sites</a:t>
              </a:r>
              <a:r>
                <a:rPr lang="en-US" sz="11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/>
              </a:r>
              <a:br>
                <a:rPr lang="en-US" sz="11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</a:br>
              <a:endParaRPr lang="cs-CZ" sz="11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24" name="TextovéPole 12"/>
            <p:cNvSpPr txBox="1"/>
            <p:nvPr/>
          </p:nvSpPr>
          <p:spPr>
            <a:xfrm>
              <a:off x="2168477" y="2265242"/>
              <a:ext cx="1698259" cy="675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00" kern="0" spc="-30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1.</a:t>
              </a:r>
              <a:r>
                <a:rPr lang="fr-FR" sz="4000" kern="0" spc="-30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9</a:t>
              </a:r>
              <a:r>
                <a:rPr lang="cs-CZ" sz="2000" kern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cs-CZ" sz="2400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bn€</a:t>
              </a:r>
              <a:r>
                <a:rPr lang="cs-CZ" sz="800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/>
              </a:r>
              <a:br>
                <a:rPr lang="cs-CZ" sz="800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cs-CZ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Net Sales </a:t>
              </a:r>
              <a:r>
                <a:rPr lang="cs-CZ" sz="1200" kern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in 201</a:t>
              </a:r>
              <a:r>
                <a:rPr lang="fr-FR" sz="1200" kern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5</a:t>
              </a:r>
              <a:endParaRPr lang="cs-CZ" sz="11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25" name="TextovéPole 13"/>
            <p:cNvSpPr txBox="1"/>
            <p:nvPr/>
          </p:nvSpPr>
          <p:spPr>
            <a:xfrm>
              <a:off x="2172940" y="3756485"/>
              <a:ext cx="1990982" cy="11154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kern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#</a:t>
              </a:r>
              <a:r>
                <a:rPr lang="fr-FR" sz="4000" kern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4</a:t>
              </a:r>
              <a:r>
                <a:rPr lang="en-US" sz="1200" kern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en-US" sz="1200" kern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Global Generics Player In Emerging Markets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26" name="TextovéPole 14"/>
            <p:cNvSpPr txBox="1"/>
            <p:nvPr/>
          </p:nvSpPr>
          <p:spPr>
            <a:xfrm>
              <a:off x="4594519" y="5146928"/>
              <a:ext cx="1565868" cy="828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spc="-30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~</a:t>
              </a:r>
              <a:r>
                <a:rPr lang="en-US" sz="4000" kern="0" spc="-30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900</a:t>
              </a:r>
              <a:r>
                <a:rPr lang="en-US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en-US" sz="2000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M</a:t>
              </a:r>
              <a:r>
                <a:rPr lang="cs-CZ" sz="800" kern="0" dirty="0">
                  <a:solidFill>
                    <a:srgbClr val="DC6B2F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endParaRPr lang="en-US" sz="800" kern="0" dirty="0">
                <a:solidFill>
                  <a:srgbClr val="DC6B2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boxes per year</a:t>
              </a:r>
            </a:p>
          </p:txBody>
        </p:sp>
        <p:sp>
          <p:nvSpPr>
            <p:cNvPr id="27" name="TextovéPole 15"/>
            <p:cNvSpPr txBox="1"/>
            <p:nvPr/>
          </p:nvSpPr>
          <p:spPr>
            <a:xfrm>
              <a:off x="6853615" y="4410014"/>
              <a:ext cx="1584176" cy="11154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00" kern="0" spc="-300" dirty="0">
                  <a:solidFill>
                    <a:srgbClr val="646464">
                      <a:lumMod val="60000"/>
                      <a:lumOff val="40000"/>
                    </a:srgbClr>
                  </a:solidFill>
                  <a:latin typeface="Arial" panose="020B0604020202020204"/>
                  <a:cs typeface="Arial" panose="020B0604020202020204" pitchFamily="34" charset="0"/>
                </a:rPr>
                <a:t>7</a:t>
              </a:r>
              <a:r>
                <a:rPr lang="cs-CZ" sz="4000" kern="0" spc="-150" dirty="0">
                  <a:solidFill>
                    <a:srgbClr val="646464">
                      <a:lumMod val="60000"/>
                      <a:lumOff val="40000"/>
                    </a:srgbClr>
                  </a:solidFill>
                  <a:latin typeface="Arial" panose="020B0604020202020204"/>
                  <a:cs typeface="Arial" panose="020B0604020202020204" pitchFamily="34" charset="0"/>
                </a:rPr>
                <a:t>00</a:t>
              </a:r>
              <a:endParaRPr lang="cs-CZ" sz="1200" kern="0" spc="-150" dirty="0">
                <a:solidFill>
                  <a:srgbClr val="646464">
                    <a:lumMod val="60000"/>
                    <a:lumOff val="40000"/>
                  </a:srgbClr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Molecules marketed globally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28" name="TextovéPole 16"/>
            <p:cNvSpPr txBox="1"/>
            <p:nvPr/>
          </p:nvSpPr>
          <p:spPr>
            <a:xfrm>
              <a:off x="7336993" y="2400482"/>
              <a:ext cx="1542346" cy="854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kern="0" dirty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5</a:t>
              </a:r>
              <a:r>
                <a:rPr lang="cs-CZ" sz="1100" kern="0">
                  <a:solidFill>
                    <a:srgbClr val="BCA36A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dedicated</a:t>
              </a:r>
              <a:endParaRPr lang="cs-CZ" sz="1200" kern="0" dirty="0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kern="0" dirty="0" err="1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Generics</a:t>
              </a: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 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rgbClr val="646464"/>
                  </a:solidFill>
                  <a:latin typeface="Arial" panose="020B0604020202020204"/>
                  <a:cs typeface="Arial" panose="020B0604020202020204" pitchFamily="34" charset="0"/>
                </a:rPr>
                <a:t>Development Centers</a:t>
              </a:r>
            </a:p>
          </p:txBody>
        </p:sp>
      </p:grpSp>
      <p:sp>
        <p:nvSpPr>
          <p:cNvPr id="17" name="Espace réservé du pied de page 2"/>
          <p:cNvSpPr txBox="1">
            <a:spLocks/>
          </p:cNvSpPr>
          <p:nvPr/>
        </p:nvSpPr>
        <p:spPr>
          <a:xfrm>
            <a:off x="5572126" y="6356351"/>
            <a:ext cx="3086100" cy="11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6302213"/>
            <a:ext cx="213395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3181422"/>
            <a:ext cx="1312200" cy="609528"/>
          </a:xfrm>
        </p:spPr>
        <p:txBody>
          <a:bodyPr/>
          <a:lstStyle/>
          <a:p>
            <a:r>
              <a:rPr lang="en-US" sz="1100"/>
              <a:t>INDUSTRIAL AFFAIRS BU Gx MANUFACTURING ORGANIZATION </a:t>
            </a:r>
            <a:endParaRPr lang="fr-FR" sz="110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mtClean="0"/>
              <a:t>Sanofi generics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51622" y="308492"/>
            <a:ext cx="74961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600" b="1">
                <a:solidFill>
                  <a:srgbClr val="DC6B2F"/>
                </a:solidFill>
                <a:latin typeface="Arial" panose="020B0604020202020204"/>
              </a:rPr>
              <a:t>A WORLDWIDE FOOTPRINT OF COMPETITIVE GX DEDICATED SITES </a:t>
            </a:r>
            <a:r>
              <a:rPr lang="en-US" sz="1600" b="1">
                <a:solidFill>
                  <a:srgbClr val="DC6B2F"/>
                </a:solidFill>
                <a:latin typeface="Arial" panose="020B0604020202020204"/>
              </a:rPr>
              <a:t>COVERING ALL MARKETS NEEDS</a:t>
            </a:r>
            <a:endParaRPr lang="en-US" sz="1600" b="1">
              <a:solidFill>
                <a:srgbClr val="DC6B2F"/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6302213"/>
            <a:ext cx="2133958" cy="25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Corporate presentation</a:t>
            </a:r>
            <a:endParaRPr lang="en-GB" dirty="0">
              <a:solidFill>
                <a:srgbClr val="64646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43" y="1328738"/>
            <a:ext cx="7458859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0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8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Úvod</a:t>
            </a:r>
            <a:r>
              <a:rPr lang="cs-CZ" altLang="cs-CZ" dirty="0" smtClean="0"/>
              <a:t> – představení mikrobiologie Zentiva</a:t>
            </a:r>
            <a:endParaRPr lang="cs-CZ" altLang="cs-CZ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Laboratoře mikrobiologické kontroly Zentiva Praha</a:t>
            </a:r>
          </a:p>
          <a:p>
            <a:pPr lvl="1"/>
            <a:r>
              <a:rPr lang="cs-CZ" altLang="cs-CZ" dirty="0" smtClean="0"/>
              <a:t>10 zaměstnanců</a:t>
            </a:r>
          </a:p>
          <a:p>
            <a:pPr lvl="1"/>
            <a:r>
              <a:rPr lang="cs-CZ" altLang="cs-CZ" dirty="0" smtClean="0"/>
              <a:t>součástí kontrolních laboratoří kontroly kvality QC</a:t>
            </a:r>
            <a:endParaRPr lang="en-US" altLang="cs-CZ" dirty="0" smtClean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Výrobní portfolio, analyzované v mikrobiologické laboratoři</a:t>
            </a:r>
          </a:p>
          <a:p>
            <a:pPr lvl="1"/>
            <a:r>
              <a:rPr lang="cs-CZ" altLang="cs-CZ" dirty="0" smtClean="0"/>
              <a:t>pevné lékové formy (tablety, potahované tablety, dražé, kapsle)</a:t>
            </a:r>
          </a:p>
          <a:p>
            <a:pPr lvl="1"/>
            <a:r>
              <a:rPr lang="cs-CZ" altLang="cs-CZ" dirty="0" smtClean="0"/>
              <a:t>polotuhé LF (masti, krémy, čípky), včetně sterilních mastí</a:t>
            </a:r>
          </a:p>
          <a:p>
            <a:pPr lvl="1"/>
            <a:r>
              <a:rPr lang="cs-CZ" altLang="cs-CZ" dirty="0" err="1" smtClean="0"/>
              <a:t>parenterália</a:t>
            </a:r>
            <a:r>
              <a:rPr lang="cs-CZ" altLang="cs-CZ" dirty="0" smtClean="0"/>
              <a:t> (injekce, infuzní roztoky)</a:t>
            </a:r>
          </a:p>
          <a:p>
            <a:pPr lvl="1"/>
            <a:r>
              <a:rPr lang="cs-CZ" altLang="cs-CZ" dirty="0" smtClean="0"/>
              <a:t>tekuté LF nesterilní (kapky, sirupy, suspenze)</a:t>
            </a:r>
          </a:p>
          <a:p>
            <a:pPr lvl="1"/>
            <a:r>
              <a:rPr lang="cs-CZ" altLang="cs-CZ" dirty="0" smtClean="0"/>
              <a:t>tekuté LF sterilní (oční kapky)</a:t>
            </a:r>
          </a:p>
          <a:p>
            <a:pPr lvl="1"/>
            <a:r>
              <a:rPr lang="cs-CZ" altLang="cs-CZ" dirty="0" smtClean="0"/>
              <a:t>výroba hormonálních přípravků</a:t>
            </a:r>
          </a:p>
          <a:p>
            <a:pPr lvl="1"/>
            <a:r>
              <a:rPr lang="cs-CZ" altLang="cs-CZ" dirty="0" smtClean="0"/>
              <a:t>HLP (hodnocené léčivé přípravky – klinické šarže)</a:t>
            </a:r>
          </a:p>
          <a:p>
            <a:pPr lvl="1"/>
            <a:r>
              <a:rPr lang="cs-CZ" altLang="cs-CZ" dirty="0" smtClean="0"/>
              <a:t>vývoj API (farmaceutické substance)</a:t>
            </a:r>
          </a:p>
          <a:p>
            <a:pPr lvl="1"/>
            <a:endParaRPr lang="cs-CZ" altLang="cs-CZ" dirty="0" smtClean="0"/>
          </a:p>
        </p:txBody>
      </p:sp>
      <p:pic>
        <p:nvPicPr>
          <p:cNvPr id="6" name="Picture 13" descr="budova 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2469679" cy="18478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596169"/>
                </a:solidFill>
              </a:rPr>
              <a:t>Mikrobiologie ve farmacii</a:t>
            </a:r>
          </a:p>
          <a:p>
            <a:pPr eaLnBrk="1" hangingPunct="1"/>
            <a:endParaRPr lang="en-US" altLang="cs-CZ" dirty="0" smtClean="0">
              <a:solidFill>
                <a:srgbClr val="596169"/>
              </a:solidFill>
            </a:endParaRPr>
          </a:p>
        </p:txBody>
      </p:sp>
      <p:sp>
        <p:nvSpPr>
          <p:cNvPr id="512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rgbClr val="596169"/>
                </a:solidFill>
              </a:rPr>
              <a:t>|</a:t>
            </a:r>
            <a:r>
              <a:rPr lang="en-US" altLang="cs-CZ" sz="900" baseline="16000" smtClean="0">
                <a:solidFill>
                  <a:srgbClr val="596169"/>
                </a:solidFill>
              </a:rPr>
              <a:t>        </a:t>
            </a:r>
            <a:fld id="{AF65CBB0-1905-4697-8308-1F5F3799ADD2}" type="slidenum">
              <a:rPr lang="en-US" altLang="cs-CZ" smtClean="0">
                <a:solidFill>
                  <a:srgbClr val="596169"/>
                </a:solidFill>
              </a:rPr>
              <a:pPr eaLnBrk="1" hangingPunct="1"/>
              <a:t>9</a:t>
            </a:fld>
            <a:endParaRPr lang="en-US" altLang="cs-CZ" smtClean="0">
              <a:solidFill>
                <a:srgbClr val="59616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err="1" smtClean="0"/>
              <a:t>Požadavky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mikrobiální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kvalitu</a:t>
            </a:r>
            <a:r>
              <a:rPr lang="cs-CZ" altLang="cs-CZ" dirty="0" smtClean="0"/>
              <a:t> – proč, jak a co kontrolovat</a:t>
            </a:r>
            <a:r>
              <a:rPr lang="en-GB" altLang="cs-CZ" dirty="0" smtClean="0"/>
              <a:t> </a:t>
            </a:r>
            <a:endParaRPr lang="cs-CZ" altLang="cs-CZ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62887" cy="4248150"/>
          </a:xfrm>
        </p:spPr>
        <p:txBody>
          <a:bodyPr/>
          <a:lstStyle/>
          <a:p>
            <a:r>
              <a:rPr lang="en-US" altLang="cs-CZ" dirty="0" err="1" smtClean="0"/>
              <a:t>Proč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sledovat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mikrobiální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kvalitu</a:t>
            </a:r>
            <a:r>
              <a:rPr lang="en-US" altLang="cs-CZ" dirty="0" smtClean="0"/>
              <a:t>?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en-US" altLang="cs-CZ" dirty="0" err="1" smtClean="0"/>
              <a:t>Podle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čeho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jí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posuzovat</a:t>
            </a:r>
            <a:r>
              <a:rPr lang="en-US" altLang="cs-CZ" dirty="0" smtClean="0"/>
              <a:t>?</a:t>
            </a:r>
            <a:endParaRPr lang="cs-CZ" altLang="cs-CZ" dirty="0" smtClean="0"/>
          </a:p>
          <a:p>
            <a:pPr lvl="1"/>
            <a:r>
              <a:rPr lang="en-US" altLang="cs-CZ" dirty="0" err="1" smtClean="0"/>
              <a:t>lékopisy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Ph</a:t>
            </a:r>
            <a:r>
              <a:rPr lang="cs-CZ" altLang="cs-CZ" dirty="0" smtClean="0"/>
              <a:t> Eur, USP, JP, BP, GF...) – v ČR forma zákonné úpravy</a:t>
            </a:r>
          </a:p>
          <a:p>
            <a:pPr lvl="1"/>
            <a:r>
              <a:rPr lang="en-US" altLang="cs-CZ" dirty="0" err="1" smtClean="0"/>
              <a:t>další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dokumenty</a:t>
            </a:r>
            <a:r>
              <a:rPr lang="en-US" altLang="cs-CZ" dirty="0" smtClean="0"/>
              <a:t> SVP/SLP (</a:t>
            </a:r>
            <a:r>
              <a:rPr lang="en-US" altLang="cs-CZ" dirty="0" err="1" smtClean="0"/>
              <a:t>metodické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pokyny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SÚKLu</a:t>
            </a:r>
            <a:r>
              <a:rPr lang="en-US" altLang="cs-CZ" dirty="0" smtClean="0"/>
              <a:t>,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en-US" altLang="cs-CZ" dirty="0" smtClean="0"/>
              <a:t>ISO </a:t>
            </a:r>
            <a:r>
              <a:rPr lang="en-US" altLang="cs-CZ" dirty="0" err="1" smtClean="0"/>
              <a:t>normy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směrnice</a:t>
            </a:r>
            <a:r>
              <a:rPr lang="en-US" altLang="cs-CZ" dirty="0" smtClean="0"/>
              <a:t> EU</a:t>
            </a:r>
            <a:r>
              <a:rPr lang="cs-CZ" altLang="cs-CZ" dirty="0" smtClean="0"/>
              <a:t>..</a:t>
            </a:r>
            <a:r>
              <a:rPr lang="en-US" altLang="cs-CZ" dirty="0" smtClean="0"/>
              <a:t>)</a:t>
            </a:r>
          </a:p>
        </p:txBody>
      </p:sp>
      <p:pic>
        <p:nvPicPr>
          <p:cNvPr id="6" name="Picture 18" descr="j03154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32" y="1590634"/>
            <a:ext cx="1171617" cy="16416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7" descr="Ph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493337" cy="11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492370" y="1753951"/>
            <a:ext cx="5819845" cy="2465335"/>
            <a:chOff x="492370" y="1758940"/>
            <a:chExt cx="5819845" cy="246533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92370" y="2411471"/>
              <a:ext cx="5756704" cy="181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cs-CZ" altLang="cs-CZ" b="1" i="1" dirty="0"/>
                <a:t>možná </a:t>
              </a:r>
              <a:r>
                <a:rPr lang="cs-CZ" altLang="cs-CZ" b="1" i="1" dirty="0" smtClean="0"/>
                <a:t>rizika</a:t>
              </a:r>
              <a:endParaRPr lang="cs-CZ" altLang="cs-CZ" b="1" i="1" dirty="0"/>
            </a:p>
            <a:p>
              <a:pPr algn="l">
                <a:lnSpc>
                  <a:spcPct val="130000"/>
                </a:lnSpc>
              </a:pPr>
              <a:r>
                <a:rPr lang="cs-CZ" altLang="cs-CZ" i="1" dirty="0"/>
                <a:t>	</a:t>
              </a:r>
              <a:r>
                <a:rPr lang="cs-CZ" altLang="cs-CZ" i="1" dirty="0" smtClean="0"/>
                <a:t> - </a:t>
              </a:r>
              <a:r>
                <a:rPr lang="cs-CZ" altLang="cs-CZ" sz="1600" i="1" dirty="0"/>
                <a:t>infekce u pacienta </a:t>
              </a:r>
            </a:p>
            <a:p>
              <a:pPr algn="l">
                <a:lnSpc>
                  <a:spcPct val="130000"/>
                </a:lnSpc>
              </a:pPr>
              <a:r>
                <a:rPr lang="cs-CZ" altLang="cs-CZ" sz="1600" i="1" dirty="0"/>
                <a:t>	</a:t>
              </a:r>
              <a:r>
                <a:rPr lang="cs-CZ" altLang="cs-CZ" sz="1600" i="1" dirty="0" smtClean="0"/>
                <a:t> - </a:t>
              </a:r>
              <a:r>
                <a:rPr lang="cs-CZ" altLang="cs-CZ" sz="1600" i="1" dirty="0"/>
                <a:t>znehodnocení léčiva</a:t>
              </a:r>
            </a:p>
            <a:p>
              <a:pPr algn="l">
                <a:lnSpc>
                  <a:spcPct val="130000"/>
                </a:lnSpc>
              </a:pPr>
              <a:r>
                <a:rPr lang="cs-CZ" altLang="cs-CZ" b="1" i="1" dirty="0" smtClean="0"/>
                <a:t>obrana:</a:t>
              </a:r>
              <a:r>
                <a:rPr lang="cs-CZ" altLang="cs-CZ" i="1" dirty="0" smtClean="0"/>
                <a:t>  - </a:t>
              </a:r>
              <a:r>
                <a:rPr lang="cs-CZ" altLang="cs-CZ" sz="1600" i="1" dirty="0" smtClean="0"/>
                <a:t>používání </a:t>
              </a:r>
              <a:r>
                <a:rPr lang="cs-CZ" altLang="cs-CZ" sz="1600" i="1" dirty="0"/>
                <a:t>konzervačních látek</a:t>
              </a:r>
            </a:p>
            <a:p>
              <a:pPr algn="l">
                <a:lnSpc>
                  <a:spcPct val="130000"/>
                </a:lnSpc>
              </a:pPr>
              <a:r>
                <a:rPr lang="cs-CZ" altLang="cs-CZ" sz="1600" i="1" dirty="0"/>
                <a:t>	</a:t>
              </a:r>
              <a:r>
                <a:rPr lang="cs-CZ" altLang="cs-CZ" sz="1600" i="1" dirty="0" smtClean="0"/>
                <a:t> - </a:t>
              </a:r>
              <a:r>
                <a:rPr lang="cs-CZ" altLang="cs-CZ" sz="1600" i="1" u="sng" dirty="0"/>
                <a:t>výroba v kontrolovaném prostředí (čisté prostory</a:t>
              </a:r>
              <a:r>
                <a:rPr lang="cs-CZ" altLang="cs-CZ" sz="1600" i="1" u="sng" dirty="0" smtClean="0"/>
                <a:t>)</a:t>
              </a:r>
              <a:endParaRPr lang="cs-CZ" altLang="cs-CZ" sz="1600" i="1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97981" y="1758940"/>
              <a:ext cx="3672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cs-CZ" altLang="cs-CZ" b="1" i="1" dirty="0"/>
                <a:t>přítomnost mikrobů v přípravku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331640" y="2104402"/>
              <a:ext cx="294543" cy="342900"/>
            </a:xfrm>
            <a:prstGeom prst="downArrow">
              <a:avLst>
                <a:gd name="adj1" fmla="val 50000"/>
                <a:gd name="adj2" fmla="val 268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i="1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662440" y="3052192"/>
              <a:ext cx="549520" cy="304800"/>
            </a:xfrm>
            <a:prstGeom prst="chevron">
              <a:avLst>
                <a:gd name="adj" fmla="val 457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i="1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211960" y="3023427"/>
              <a:ext cx="21002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cs-CZ" altLang="cs-CZ" sz="1600" i="1" dirty="0">
                  <a:solidFill>
                    <a:srgbClr val="FF0000"/>
                  </a:solidFill>
                </a:rPr>
                <a:t>poškození zákazníka</a:t>
              </a:r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88274"/>
              </p:ext>
            </p:extLst>
          </p:nvPr>
        </p:nvGraphicFramePr>
        <p:xfrm>
          <a:off x="6012160" y="53732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3732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9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G templat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Custom 1">
      <a:dk1>
        <a:srgbClr val="646464"/>
      </a:dk1>
      <a:lt1>
        <a:sysClr val="window" lastClr="FFFFFF"/>
      </a:lt1>
      <a:dk2>
        <a:srgbClr val="DC6B2F"/>
      </a:dk2>
      <a:lt2>
        <a:srgbClr val="BCA36A"/>
      </a:lt2>
      <a:accent1>
        <a:srgbClr val="ACB317"/>
      </a:accent1>
      <a:accent2>
        <a:srgbClr val="DC6B2F"/>
      </a:accent2>
      <a:accent3>
        <a:srgbClr val="7E589B"/>
      </a:accent3>
      <a:accent4>
        <a:srgbClr val="DC006B"/>
      </a:accent4>
      <a:accent5>
        <a:srgbClr val="528124"/>
      </a:accent5>
      <a:accent6>
        <a:srgbClr val="95766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Custom 1">
      <a:dk1>
        <a:srgbClr val="646464"/>
      </a:dk1>
      <a:lt1>
        <a:sysClr val="window" lastClr="FFFFFF"/>
      </a:lt1>
      <a:dk2>
        <a:srgbClr val="DC6B2F"/>
      </a:dk2>
      <a:lt2>
        <a:srgbClr val="BCA36A"/>
      </a:lt2>
      <a:accent1>
        <a:srgbClr val="ACB317"/>
      </a:accent1>
      <a:accent2>
        <a:srgbClr val="DC6B2F"/>
      </a:accent2>
      <a:accent3>
        <a:srgbClr val="7E589B"/>
      </a:accent3>
      <a:accent4>
        <a:srgbClr val="DC006B"/>
      </a:accent4>
      <a:accent5>
        <a:srgbClr val="528124"/>
      </a:accent5>
      <a:accent6>
        <a:srgbClr val="95766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SANOFI 2015">
      <a:dk1>
        <a:srgbClr val="646464"/>
      </a:dk1>
      <a:lt1>
        <a:sysClr val="window" lastClr="FFFFFF"/>
      </a:lt1>
      <a:dk2>
        <a:srgbClr val="444492"/>
      </a:dk2>
      <a:lt2>
        <a:srgbClr val="BCA36A"/>
      </a:lt2>
      <a:accent1>
        <a:srgbClr val="ACB317"/>
      </a:accent1>
      <a:accent2>
        <a:srgbClr val="DC6B2F"/>
      </a:accent2>
      <a:accent3>
        <a:srgbClr val="7E589B"/>
      </a:accent3>
      <a:accent4>
        <a:srgbClr val="DC006B"/>
      </a:accent4>
      <a:accent5>
        <a:srgbClr val="528124"/>
      </a:accent5>
      <a:accent6>
        <a:srgbClr val="95766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SANOFI 2015">
      <a:dk1>
        <a:srgbClr val="646464"/>
      </a:dk1>
      <a:lt1>
        <a:sysClr val="window" lastClr="FFFFFF"/>
      </a:lt1>
      <a:dk2>
        <a:srgbClr val="444492"/>
      </a:dk2>
      <a:lt2>
        <a:srgbClr val="BCA36A"/>
      </a:lt2>
      <a:accent1>
        <a:srgbClr val="ACB317"/>
      </a:accent1>
      <a:accent2>
        <a:srgbClr val="DC6B2F"/>
      </a:accent2>
      <a:accent3>
        <a:srgbClr val="7E589B"/>
      </a:accent3>
      <a:accent4>
        <a:srgbClr val="DC006B"/>
      </a:accent4>
      <a:accent5>
        <a:srgbClr val="528124"/>
      </a:accent5>
      <a:accent6>
        <a:srgbClr val="95766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SG template</Template>
  <TotalTime>540</TotalTime>
  <Words>1465</Words>
  <Application>Microsoft Office PowerPoint</Application>
  <PresentationFormat>Předvádění na obrazovce (4:3)</PresentationFormat>
  <Paragraphs>379</Paragraphs>
  <Slides>36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36</vt:i4>
      </vt:variant>
    </vt:vector>
  </HeadingPairs>
  <TitlesOfParts>
    <vt:vector size="47" baseType="lpstr">
      <vt:lpstr>Arial</vt:lpstr>
      <vt:lpstr>Verdana</vt:lpstr>
      <vt:lpstr>Blue SG template</vt:lpstr>
      <vt:lpstr>Thème Office</vt:lpstr>
      <vt:lpstr>1_Thème Office</vt:lpstr>
      <vt:lpstr>2_Thème Office</vt:lpstr>
      <vt:lpstr>3_Thème Office</vt:lpstr>
      <vt:lpstr>MS Organizační diagram 2.0</vt:lpstr>
      <vt:lpstr>Adobe Acrobat Document</vt:lpstr>
      <vt:lpstr>dokument Microsoft Word</vt:lpstr>
      <vt:lpstr>Microsoft Photo Editor 3.0 Photo</vt:lpstr>
      <vt:lpstr>Mikrobiologie ve farmacii</vt:lpstr>
      <vt:lpstr>Úvod</vt:lpstr>
      <vt:lpstr>Úvod – Historie Zentivy / Sanofi Generics</vt:lpstr>
      <vt:lpstr>hIsTORICAL ROOTS</vt:lpstr>
      <vt:lpstr>Our portfolio</vt:lpstr>
      <vt:lpstr>Key figures</vt:lpstr>
      <vt:lpstr>INDUSTRIAL AFFAIRS BU Gx MANUFACTURING ORGANIZATION </vt:lpstr>
      <vt:lpstr>Úvod – představení mikrobiologie Zentiva</vt:lpstr>
      <vt:lpstr>Požadavky na mikrobiální kvalitu – proč, jak a co kontrolovat </vt:lpstr>
      <vt:lpstr>Požadavky na mikrobiální kvalitu – proč, jak a co kontrolovat </vt:lpstr>
      <vt:lpstr>Zkouška na sterilitu (izolátorová technologie) </vt:lpstr>
      <vt:lpstr>Zkouška na sterilitu (izolátorová technologie) </vt:lpstr>
      <vt:lpstr>Zkouška na sterilitu (izolátorová technologie) </vt:lpstr>
      <vt:lpstr>Zkouška na sterilitu (izolátorová technologie) </vt:lpstr>
      <vt:lpstr>Zkouška na sterilitu (izolátorová technologie) </vt:lpstr>
      <vt:lpstr>Zkouška na sterilitu (izolátorová technologie) </vt:lpstr>
      <vt:lpstr>Zkouška na sterilitu (izolátorová technologie) </vt:lpstr>
      <vt:lpstr>Zkouška na sterilitu (izolátorová technologie) </vt:lpstr>
      <vt:lpstr>Mikrobiologické zkoušení nesterilních výrobků </vt:lpstr>
      <vt:lpstr>Mikrobiologické zkoušení nesterilních výrobků </vt:lpstr>
      <vt:lpstr>Mikrobiologické zkoušení nesterilních výrobků </vt:lpstr>
      <vt:lpstr>Mikrobiologické zkoušení nesterilních výrobků </vt:lpstr>
      <vt:lpstr>Mikrobiologické zkoušení nesterilních výrobků </vt:lpstr>
      <vt:lpstr>Monitoring čistých prostor</vt:lpstr>
      <vt:lpstr>Monitoring čistých prostor</vt:lpstr>
      <vt:lpstr>Monitoring čistých prostor</vt:lpstr>
      <vt:lpstr>Monitoring čistých prostor</vt:lpstr>
      <vt:lpstr>Monitoring čistých prostor</vt:lpstr>
      <vt:lpstr>Další mikrobiologické metody </vt:lpstr>
      <vt:lpstr>Další mikrobiologické metody </vt:lpstr>
      <vt:lpstr>Další mikrobiologické metody </vt:lpstr>
      <vt:lpstr>Další mikrobiologické metody </vt:lpstr>
      <vt:lpstr>Další mikrobiologické metody </vt:lpstr>
      <vt:lpstr>Prezentace aplikace PowerPoint</vt:lpstr>
      <vt:lpstr>Prezentace aplikace PowerPoint</vt:lpstr>
      <vt:lpstr>Děkuji vám za pozornost!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ON CAP</dc:title>
  <dc:creator>Bursik, Martin PH/CZ</dc:creator>
  <cp:lastModifiedBy>Bursik, Martin PH/CZ</cp:lastModifiedBy>
  <cp:revision>37</cp:revision>
  <dcterms:created xsi:type="dcterms:W3CDTF">2016-04-27T12:31:36Z</dcterms:created>
  <dcterms:modified xsi:type="dcterms:W3CDTF">2016-04-27T21:32:16Z</dcterms:modified>
</cp:coreProperties>
</file>