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tiff" ContentType="image/tif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45" r:id="rId2"/>
    <p:sldId id="262" r:id="rId3"/>
    <p:sldId id="357" r:id="rId4"/>
    <p:sldId id="346" r:id="rId5"/>
    <p:sldId id="361" r:id="rId6"/>
    <p:sldId id="258" r:id="rId7"/>
    <p:sldId id="362" r:id="rId8"/>
    <p:sldId id="259" r:id="rId9"/>
    <p:sldId id="263" r:id="rId10"/>
    <p:sldId id="267" r:id="rId11"/>
    <p:sldId id="260" r:id="rId12"/>
    <p:sldId id="356" r:id="rId13"/>
    <p:sldId id="265" r:id="rId14"/>
    <p:sldId id="355" r:id="rId15"/>
    <p:sldId id="307" r:id="rId16"/>
    <p:sldId id="308" r:id="rId17"/>
    <p:sldId id="278" r:id="rId18"/>
    <p:sldId id="274" r:id="rId19"/>
    <p:sldId id="279" r:id="rId20"/>
    <p:sldId id="264" r:id="rId21"/>
    <p:sldId id="366" r:id="rId22"/>
    <p:sldId id="269" r:id="rId23"/>
    <p:sldId id="277" r:id="rId24"/>
    <p:sldId id="309" r:id="rId25"/>
    <p:sldId id="347" r:id="rId26"/>
    <p:sldId id="270" r:id="rId27"/>
    <p:sldId id="271" r:id="rId28"/>
    <p:sldId id="351" r:id="rId29"/>
    <p:sldId id="352" r:id="rId30"/>
    <p:sldId id="353" r:id="rId31"/>
    <p:sldId id="354" r:id="rId32"/>
    <p:sldId id="280" r:id="rId33"/>
    <p:sldId id="281" r:id="rId34"/>
    <p:sldId id="358" r:id="rId35"/>
    <p:sldId id="282" r:id="rId36"/>
    <p:sldId id="348" r:id="rId37"/>
    <p:sldId id="343" r:id="rId38"/>
    <p:sldId id="283" r:id="rId39"/>
    <p:sldId id="367" r:id="rId40"/>
    <p:sldId id="368" r:id="rId41"/>
    <p:sldId id="369" r:id="rId42"/>
    <p:sldId id="370" r:id="rId43"/>
    <p:sldId id="371" r:id="rId44"/>
    <p:sldId id="286" r:id="rId45"/>
    <p:sldId id="310" r:id="rId46"/>
    <p:sldId id="312" r:id="rId47"/>
    <p:sldId id="287" r:id="rId48"/>
    <p:sldId id="289" r:id="rId49"/>
    <p:sldId id="288" r:id="rId50"/>
    <p:sldId id="313" r:id="rId51"/>
    <p:sldId id="315" r:id="rId52"/>
    <p:sldId id="314" r:id="rId53"/>
    <p:sldId id="295" r:id="rId54"/>
    <p:sldId id="316" r:id="rId55"/>
    <p:sldId id="296" r:id="rId56"/>
    <p:sldId id="342" r:id="rId57"/>
    <p:sldId id="297" r:id="rId58"/>
    <p:sldId id="359" r:id="rId59"/>
    <p:sldId id="298" r:id="rId60"/>
    <p:sldId id="344" r:id="rId61"/>
    <p:sldId id="300" r:id="rId62"/>
    <p:sldId id="360" r:id="rId63"/>
    <p:sldId id="365" r:id="rId64"/>
    <p:sldId id="363" r:id="rId65"/>
    <p:sldId id="364" r:id="rId66"/>
    <p:sldId id="301" r:id="rId6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60000"/>
    <a:srgbClr val="F00000"/>
    <a:srgbClr val="EAEAEA"/>
    <a:srgbClr val="DDDDDD"/>
    <a:srgbClr val="FDEE7B"/>
    <a:srgbClr val="FF00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718" autoAdjust="0"/>
  </p:normalViewPr>
  <p:slideViewPr>
    <p:cSldViewPr snapToGrid="0" showGuides="1">
      <p:cViewPr varScale="1">
        <p:scale>
          <a:sx n="106" d="100"/>
          <a:sy n="106" d="100"/>
        </p:scale>
        <p:origin x="-102" y="-150"/>
      </p:cViewPr>
      <p:guideLst>
        <p:guide orient="horz" pos="19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15836F5-C8AC-4683-B0E2-7718310CFA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0D463-EDE0-4922-9122-1EC8E9CDA00A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E037E-3C4A-44AF-B6EC-0594D75485B9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D6B93-0BBF-4C3A-A7CF-25791DC9B379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EFA30-430C-49DE-B3AB-0BDFE102C907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DB745-E51C-4E9C-9A7F-0E8B25A13AD0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89A7-CCDA-4F86-9CC4-692C1FE645E8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7A477-74DE-4A26-9F94-EB7EA80AF4C0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88E17-8D6A-482B-AF22-46DA91F7B589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79BC9-65D5-4258-B389-3CE8C067F99C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773C0-64B2-4BD0-B99B-28AB227A2BBF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D101F-33FC-42F4-A3F8-C75DE1BD6800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61FDF-2188-4FD3-9612-273DCF7D1D34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65482-9332-4A45-A62F-DE7E592A4616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4E123-E865-4512-B18F-93ABCFFC7ED3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7494-3F7D-4377-8FA0-0A164F75A38F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D5CB5-4B4D-46A8-B00C-BE3FB76D8D90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47573-4BBE-4262-AD8A-6D501BD0B70B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D304-F76C-4478-A9D1-C55F4FD96758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BA0BE-054B-440D-B139-40EB50E45BE2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54296-FF45-4E34-8BF9-EAD81FB720FD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AD76-AF3A-4A68-BC54-D816F9BFA045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5A65C-5A54-444F-A746-891C504CCCE1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58380-2D47-4D2F-8528-F5D1E78EA48E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12317-E49E-4C8D-B613-6D073298F037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F8C31-22A0-487B-91BA-DE6389EC1613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B9130-BBC8-49C5-8D14-C50758059BBD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42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39CE1-ADB7-4883-A023-D27142E0FAE1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58A11-F432-4471-ABE7-18CAAEA881E3}" type="slidenum">
              <a:rPr lang="cs-CZ" smtClean="0"/>
              <a:pPr/>
              <a:t>44</a:t>
            </a:fld>
            <a:endParaRPr 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AA51-1398-40A3-B7D4-8178C46DB6D2}" type="slidenum">
              <a:rPr lang="cs-CZ" smtClean="0"/>
              <a:pPr/>
              <a:t>45</a:t>
            </a:fld>
            <a:endParaRPr 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A1FD3-2C5F-4F78-BE2F-36B0749BD126}" type="slidenum">
              <a:rPr lang="cs-CZ" smtClean="0"/>
              <a:pPr/>
              <a:t>46</a:t>
            </a:fld>
            <a:endParaRPr 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D792-4017-4B6E-A488-B11E0A0B135B}" type="slidenum">
              <a:rPr lang="cs-CZ" smtClean="0"/>
              <a:pPr/>
              <a:t>47</a:t>
            </a:fld>
            <a:endParaRPr lang="cs-CZ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B0433-AE12-4693-8930-DE719B31797E}" type="slidenum">
              <a:rPr lang="cs-CZ" smtClean="0"/>
              <a:pPr/>
              <a:t>48</a:t>
            </a:fld>
            <a:endParaRPr 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0704E-5FA4-49F8-B98F-20908B41DE7B}" type="slidenum">
              <a:rPr lang="cs-CZ" smtClean="0"/>
              <a:pPr/>
              <a:t>49</a:t>
            </a:fld>
            <a:endParaRPr 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FD4CC-719F-4F44-857D-ED4D3F9D373C}" type="slidenum">
              <a:rPr lang="cs-CZ" smtClean="0"/>
              <a:pPr/>
              <a:t>50</a:t>
            </a:fld>
            <a:endParaRPr lang="cs-CZ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EFCF-C2F5-4ED7-8F07-1A25A64F3608}" type="slidenum">
              <a:rPr lang="cs-CZ" smtClean="0"/>
              <a:pPr/>
              <a:t>51</a:t>
            </a:fld>
            <a:endParaRPr lang="cs-CZ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E4C0-71E9-43FB-A4F6-56D024C0C53B}" type="slidenum">
              <a:rPr lang="cs-CZ" smtClean="0"/>
              <a:pPr/>
              <a:t>52</a:t>
            </a:fld>
            <a:endParaRPr 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EB2A2-73EC-49D1-B803-C7611950CD7D}" type="slidenum">
              <a:rPr lang="cs-CZ" smtClean="0"/>
              <a:pPr/>
              <a:t>53</a:t>
            </a:fld>
            <a:endParaRPr 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E125C-ECF5-4E07-9DE2-4CAEA4B1CD25}" type="slidenum">
              <a:rPr lang="cs-CZ" smtClean="0"/>
              <a:pPr/>
              <a:t>54</a:t>
            </a:fld>
            <a:endParaRPr lang="cs-CZ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81A5B-AD13-4CAC-BAAC-F6B3805F9B8A}" type="slidenum">
              <a:rPr lang="cs-CZ" smtClean="0"/>
              <a:pPr/>
              <a:t>55</a:t>
            </a:fld>
            <a:endParaRPr lang="cs-CZ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EC345-ED90-4529-9A32-A3CF7D6D927E}" type="slidenum">
              <a:rPr lang="cs-CZ" smtClean="0"/>
              <a:pPr/>
              <a:t>56</a:t>
            </a:fld>
            <a:endParaRPr lang="cs-CZ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57</a:t>
            </a:fld>
            <a:endParaRPr lang="cs-CZ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58</a:t>
            </a:fld>
            <a:endParaRPr lang="cs-CZ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7D85-1773-4346-BBE5-309A9E58C3A3}" type="slidenum">
              <a:rPr lang="cs-CZ" smtClean="0"/>
              <a:pPr/>
              <a:t>59</a:t>
            </a:fld>
            <a:endParaRPr lang="cs-CZ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ADB82-D14E-48F9-90D9-CDC507CB3294}" type="slidenum">
              <a:rPr lang="cs-CZ" smtClean="0"/>
              <a:pPr/>
              <a:t>60</a:t>
            </a:fld>
            <a:endParaRPr lang="cs-CZ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61</a:t>
            </a:fld>
            <a:endParaRPr 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62</a:t>
            </a:fld>
            <a:endParaRPr 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4E55A-518F-4913-B9F3-4C5FBBC01717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63</a:t>
            </a:fld>
            <a:endParaRPr 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64</a:t>
            </a:fld>
            <a:endParaRPr 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65</a:t>
            </a:fld>
            <a:endParaRPr 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7874F-E7B7-41D5-BB0E-55746CE45AE0}" type="slidenum">
              <a:rPr lang="cs-CZ" smtClean="0"/>
              <a:pPr/>
              <a:t>66</a:t>
            </a:fld>
            <a:endParaRPr lang="cs-CZ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18389-15EE-4BA1-8506-58ECBE5CA46E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EBE8A-20DB-4D64-A056-3B0214AA8E32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EB28C-A9B0-49D7-A2C4-00E864EF55ED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C2F2-9FD3-4C6D-A343-6DA736786C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3655-1D70-4304-B694-C4A25D1A6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4802-72EB-4C63-80AF-927066F5F8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B464-D3A5-4739-B21C-A797A4DB96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5958-A8A0-4ADD-AF3E-09780D4A0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0E86-E357-4869-AE12-97178A0B36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A87-4D27-42D9-80D5-3FF97F4931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FE52-F84F-4413-9722-5A8279D9B0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DDEF-8596-4BC0-AABE-94E9EA68BA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1375-B479-489D-AE84-44B6F18568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A713-A1A9-4FED-9D9C-7BC3B11E9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CAAD2C-678F-4BBC-9D8C-D96B3D536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emb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Genba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brf.georgetown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f.or.jp/en/os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Dokument_aplikace_Microsoft_Office_Word_97-_20033.doc"/><Relationship Id="rId4" Type="http://schemas.openxmlformats.org/officeDocument/2006/relationships/oleObject" Target="../embeddings/Dokument_aplikace_Microsoft_Office_Word_97-_20032.doc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Dokument_aplikace_Microsoft_Office_Word_97-_20034.doc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Dokument_aplikace_Microsoft_Office_Word_97-_20031.doc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6150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1168400" y="996950"/>
            <a:ext cx="6838950" cy="584200"/>
          </a:xfrm>
          <a:prstGeom prst="rect">
            <a:avLst/>
          </a:prstGeom>
          <a:solidFill>
            <a:srgbClr val="FFFF66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ln w="3175">
                  <a:solidFill>
                    <a:sysClr val="windowText" lastClr="000000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FYLOGENETICKÁ ANALÝZA I.</a:t>
            </a:r>
          </a:p>
        </p:txBody>
      </p:sp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5" cstate="print"/>
          <a:srcRect r="39175"/>
          <a:stretch>
            <a:fillRect/>
          </a:stretch>
        </p:blipFill>
        <p:spPr bwMode="auto">
          <a:xfrm>
            <a:off x="6634163" y="3524250"/>
            <a:ext cx="23145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2650" y="1838325"/>
            <a:ext cx="26400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2113" y="3341688"/>
            <a:ext cx="279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075" y="1882775"/>
            <a:ext cx="2860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475" y="3790950"/>
            <a:ext cx="18002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79475" y="2486025"/>
            <a:ext cx="65533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0" dirty="0">
              <a:solidFill>
                <a:srgbClr val="E60000"/>
              </a:solidFill>
            </a:endParaRPr>
          </a:p>
          <a:p>
            <a:r>
              <a:rPr lang="cs-CZ" sz="2800" b="0" dirty="0">
                <a:solidFill>
                  <a:srgbClr val="E60000"/>
                </a:solidFill>
              </a:rPr>
              <a:t>r</a:t>
            </a:r>
            <a:r>
              <a:rPr lang="en-US" sz="2800" b="0" dirty="0" err="1">
                <a:solidFill>
                  <a:srgbClr val="E60000"/>
                </a:solidFill>
              </a:rPr>
              <a:t>etroelement</a:t>
            </a:r>
            <a:r>
              <a:rPr lang="cs-CZ" sz="2800" b="0" dirty="0">
                <a:solidFill>
                  <a:srgbClr val="E60000"/>
                </a:solidFill>
              </a:rPr>
              <a:t>y</a:t>
            </a:r>
            <a:r>
              <a:rPr lang="en-US" sz="2800" b="0" dirty="0">
                <a:solidFill>
                  <a:srgbClr val="E60000"/>
                </a:solidFill>
              </a:rPr>
              <a:t>: SINE (</a:t>
            </a:r>
            <a:r>
              <a:rPr lang="en-US" sz="2800" b="0" i="1" dirty="0" err="1">
                <a:solidFill>
                  <a:srgbClr val="E60000"/>
                </a:solidFill>
              </a:rPr>
              <a:t>Alu</a:t>
            </a:r>
            <a:r>
              <a:rPr lang="en-US" sz="2800" b="0" dirty="0">
                <a:solidFill>
                  <a:srgbClr val="E60000"/>
                </a:solidFill>
              </a:rPr>
              <a:t>, B1, B2), LINE</a:t>
            </a:r>
            <a:endParaRPr lang="cs-CZ" sz="2800" b="0" dirty="0">
              <a:solidFill>
                <a:srgbClr val="E60000"/>
              </a:solidFill>
            </a:endParaRPr>
          </a:p>
          <a:p>
            <a:endParaRPr lang="cs-CZ" sz="2800" b="0" dirty="0">
              <a:solidFill>
                <a:srgbClr val="E60000"/>
              </a:solidFill>
            </a:endParaRPr>
          </a:p>
          <a:p>
            <a:r>
              <a:rPr lang="cs-CZ" sz="2800" b="0" dirty="0" err="1">
                <a:solidFill>
                  <a:srgbClr val="E60000"/>
                </a:solidFill>
              </a:rPr>
              <a:t>mikrosatelity</a:t>
            </a:r>
            <a:r>
              <a:rPr lang="cs-CZ" sz="2800" b="0" dirty="0">
                <a:solidFill>
                  <a:srgbClr val="E60000"/>
                </a:solidFill>
              </a:rPr>
              <a:t>, SNP</a:t>
            </a:r>
            <a:endParaRPr lang="en-US" sz="2800" b="0" dirty="0">
              <a:solidFill>
                <a:srgbClr val="E60000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194050" y="298450"/>
            <a:ext cx="1851025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</a:t>
            </a:r>
            <a:endParaRPr lang="cs-CZ" sz="32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rafi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1828800"/>
            <a:ext cx="86852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024063" y="261938"/>
            <a:ext cx="480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Problém h</a:t>
            </a:r>
            <a:r>
              <a:rPr lang="en-US" sz="2800" b="0" dirty="0" err="1">
                <a:solidFill>
                  <a:srgbClr val="E60000"/>
                </a:solidFill>
              </a:rPr>
              <a:t>omolog</a:t>
            </a:r>
            <a:r>
              <a:rPr lang="cs-CZ" sz="2800" b="0" dirty="0" err="1">
                <a:solidFill>
                  <a:srgbClr val="E60000"/>
                </a:solidFill>
              </a:rPr>
              <a:t>ie</a:t>
            </a:r>
            <a:r>
              <a:rPr lang="cs-CZ" sz="2800" b="0" dirty="0">
                <a:solidFill>
                  <a:srgbClr val="E60000"/>
                </a:solidFill>
              </a:rPr>
              <a:t> sekvencí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024063" y="261938"/>
            <a:ext cx="480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>
                <a:solidFill>
                  <a:srgbClr val="E60000"/>
                </a:solidFill>
              </a:rPr>
              <a:t>Problém h</a:t>
            </a:r>
            <a:r>
              <a:rPr lang="en-US" sz="2800" b="0">
                <a:solidFill>
                  <a:srgbClr val="E60000"/>
                </a:solidFill>
              </a:rPr>
              <a:t>omolog</a:t>
            </a:r>
            <a:r>
              <a:rPr lang="cs-CZ" sz="2800" b="0">
                <a:solidFill>
                  <a:srgbClr val="E60000"/>
                </a:solidFill>
              </a:rPr>
              <a:t>ie sekvencí</a:t>
            </a:r>
          </a:p>
        </p:txBody>
      </p:sp>
      <p:sp>
        <p:nvSpPr>
          <p:cNvPr id="13315" name="TextovéPole 5"/>
          <p:cNvSpPr txBox="1">
            <a:spLocks noChangeArrowheads="1"/>
          </p:cNvSpPr>
          <p:nvPr/>
        </p:nvSpPr>
        <p:spPr bwMode="auto">
          <a:xfrm>
            <a:off x="1068388" y="5405438"/>
            <a:ext cx="7099300" cy="831850"/>
          </a:xfrm>
          <a:prstGeom prst="rect">
            <a:avLst/>
          </a:prstGeom>
          <a:solidFill>
            <a:srgbClr val="FDEE7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/>
              <a:t>Pozor, ani jednotlivá místa v sekvenci DNA nejsou </a:t>
            </a:r>
          </a:p>
          <a:p>
            <a:pPr algn="ctr"/>
            <a:r>
              <a:rPr lang="cs-CZ" sz="2400" b="0"/>
              <a:t>vzájemně zcela nezávislá!</a:t>
            </a:r>
          </a:p>
        </p:txBody>
      </p:sp>
      <p:pic>
        <p:nvPicPr>
          <p:cNvPr id="13316" name="Obrázek 4" descr="1.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088" y="858838"/>
            <a:ext cx="622776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6238" y="993775"/>
            <a:ext cx="8975725" cy="41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DNA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áze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EMBL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(European Molecular Biology Laboratory)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en-US" sz="1600" b="0" dirty="0"/>
              <a:t>European Bioinformatics Institute, 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en-US" sz="1600" b="0" dirty="0" err="1"/>
              <a:t>Hinxton</a:t>
            </a:r>
            <a:r>
              <a:rPr lang="en-US" sz="1600" b="0" dirty="0"/>
              <a:t>, UK: </a:t>
            </a:r>
            <a:r>
              <a:rPr lang="cs-CZ" sz="1600" b="0" i="1" u="sng" dirty="0">
                <a:hlinkClick r:id="rId3"/>
              </a:rPr>
              <a:t>http://www.</a:t>
            </a:r>
            <a:r>
              <a:rPr lang="cs-CZ" sz="1600" b="0" i="1" u="sng" dirty="0" err="1">
                <a:hlinkClick r:id="rId3"/>
              </a:rPr>
              <a:t>ebi.ac.uk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i="1" u="sng" dirty="0" err="1">
                <a:hlinkClick r:id="rId3"/>
              </a:rPr>
              <a:t>embl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 err="1">
                <a:solidFill>
                  <a:schemeClr val="accent2"/>
                </a:solidFill>
              </a:rPr>
              <a:t>GenBank</a:t>
            </a:r>
            <a:r>
              <a:rPr lang="en-US" b="0" dirty="0"/>
              <a:t> </a:t>
            </a:r>
            <a:r>
              <a:rPr lang="en-US" sz="1600" b="0" dirty="0"/>
              <a:t>– NCBI (National Center for Biotechnology Information), Bethesda,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     </a:t>
            </a:r>
            <a:r>
              <a:rPr lang="en-US" sz="1600" b="0" dirty="0"/>
              <a:t>Maryland, USA: </a:t>
            </a:r>
            <a:r>
              <a:rPr lang="cs-CZ" sz="1600" b="0" i="1" dirty="0">
                <a:hlinkClick r:id="rId4"/>
              </a:rPr>
              <a:t>http://www.</a:t>
            </a:r>
            <a:r>
              <a:rPr lang="cs-CZ" sz="1600" b="0" i="1" dirty="0" err="1">
                <a:hlinkClick r:id="rId4"/>
              </a:rPr>
              <a:t>ncbi.nlm.nih.gov</a:t>
            </a:r>
            <a:r>
              <a:rPr lang="cs-CZ" sz="1600" b="0" i="1" dirty="0">
                <a:hlinkClick r:id="rId4"/>
              </a:rPr>
              <a:t>/</a:t>
            </a:r>
            <a:r>
              <a:rPr lang="cs-CZ" sz="1600" b="0" i="1" dirty="0" err="1">
                <a:hlinkClick r:id="rId4"/>
              </a:rPr>
              <a:t>Genbank</a:t>
            </a:r>
            <a:r>
              <a:rPr lang="cs-CZ" sz="1600" b="0" i="1" dirty="0"/>
              <a:t>/</a:t>
            </a:r>
            <a:r>
              <a:rPr lang="cs-CZ" sz="1600" b="0" dirty="0"/>
              <a:t> 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DDBJ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(DNA Data Bank of Japan)</a:t>
            </a:r>
            <a:r>
              <a:rPr lang="en-US" sz="1600" b="0" dirty="0"/>
              <a:t> – National Institute of Genetics, </a:t>
            </a:r>
            <a:r>
              <a:rPr lang="en-US" sz="1600" b="0" dirty="0" err="1"/>
              <a:t>Mishima</a:t>
            </a:r>
            <a:r>
              <a:rPr lang="en-US" sz="1600" b="0" dirty="0"/>
              <a:t>,</a:t>
            </a:r>
            <a:r>
              <a:rPr lang="cs-CZ" sz="1600" b="0" dirty="0"/>
              <a:t> </a:t>
            </a:r>
            <a:r>
              <a:rPr lang="en-US" sz="1600" b="0" dirty="0"/>
              <a:t>Japan: 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cs-CZ" sz="1600" b="0" i="1" u="sng" dirty="0"/>
              <a:t>http://</a:t>
            </a:r>
            <a:r>
              <a:rPr lang="cs-CZ" sz="1600" b="0" i="1" u="sng"/>
              <a:t>www.</a:t>
            </a:r>
            <a:r>
              <a:rPr lang="cs-CZ" sz="1600" b="0" i="1" u="sng" err="1"/>
              <a:t>ddbj.nig.ac.jp</a:t>
            </a:r>
            <a:r>
              <a:rPr lang="cs-CZ" sz="1600" b="0" i="1" u="sng" smtClean="0"/>
              <a:t>/</a:t>
            </a:r>
            <a:br>
              <a:rPr lang="cs-CZ" sz="1600" b="0" i="1" u="sng" smtClean="0"/>
            </a:br>
            <a:r>
              <a:rPr lang="cs-CZ" sz="1600" b="0" i="1" u="sng" smtClean="0"/>
              <a:t/>
            </a:r>
            <a:br>
              <a:rPr lang="cs-CZ" sz="1600" b="0" i="1" u="sng" smtClean="0"/>
            </a:br>
            <a:endParaRPr lang="cs-CZ" sz="2000" b="0" i="1" u="sng" smtClean="0"/>
          </a:p>
          <a:p>
            <a:pPr defTabSz="360000">
              <a:spcAft>
                <a:spcPts val="1000"/>
              </a:spcAft>
            </a:pPr>
            <a:r>
              <a:rPr lang="cs-CZ" sz="2000" b="0" smtClean="0"/>
              <a:t>Správa databází: většinou balíky programů Sybase nebo ORACLE</a:t>
            </a:r>
          </a:p>
          <a:p>
            <a:pPr defTabSz="360000">
              <a:spcAft>
                <a:spcPts val="1000"/>
              </a:spcAft>
            </a:pPr>
            <a:r>
              <a:rPr lang="cs-CZ" sz="2000" b="0" smtClean="0"/>
              <a:t>výstupy: ASCII (</a:t>
            </a:r>
            <a:r>
              <a:rPr lang="cs-CZ" sz="2000" b="0" i="1" smtClean="0"/>
              <a:t>American Standard Code for Information Interchange</a:t>
            </a:r>
            <a:r>
              <a:rPr lang="cs-CZ" sz="2000" b="0" smtClean="0"/>
              <a:t>)</a:t>
            </a:r>
            <a:endParaRPr lang="cs-CZ" sz="1600" b="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62704" y="278266"/>
            <a:ext cx="3805238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</a:t>
            </a:r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áce se sekvencemi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62704" y="278266"/>
            <a:ext cx="3805238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</a:t>
            </a:r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áce se sekvencemi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6238" y="1011238"/>
            <a:ext cx="89757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Protein</a:t>
            </a:r>
            <a:r>
              <a:rPr lang="cs-CZ" sz="2400" b="0" dirty="0" err="1">
                <a:solidFill>
                  <a:srgbClr val="E60000"/>
                </a:solidFill>
              </a:rPr>
              <a:t>ové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áze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sz="2000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SWISS-PROT</a:t>
            </a:r>
            <a:r>
              <a:rPr lang="en-US" b="0" dirty="0"/>
              <a:t> </a:t>
            </a:r>
            <a:r>
              <a:rPr lang="en-US" sz="1600" b="0" dirty="0"/>
              <a:t>– University of </a:t>
            </a:r>
            <a:r>
              <a:rPr lang="en-US" sz="1600" b="0" dirty="0" err="1"/>
              <a:t>Geneve</a:t>
            </a:r>
            <a:r>
              <a:rPr lang="en-US" sz="1600" b="0" dirty="0"/>
              <a:t> &amp; </a:t>
            </a:r>
            <a:r>
              <a:rPr lang="en-US" sz="1600" b="0" dirty="0" err="1"/>
              <a:t>Swis</a:t>
            </a:r>
            <a:r>
              <a:rPr lang="en-US" sz="1600" b="0" dirty="0"/>
              <a:t> Institute of Bioinformatics: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expasy.ch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sprot</a:t>
            </a:r>
            <a:r>
              <a:rPr lang="cs-CZ" sz="1600" b="0" i="1" u="sng" dirty="0"/>
              <a:t>/</a:t>
            </a:r>
            <a:r>
              <a:rPr lang="cs-CZ" sz="1600" b="0" u="sng" dirty="0"/>
              <a:t> a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ebi.ac.uk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swissprot</a:t>
            </a:r>
            <a:r>
              <a:rPr lang="cs-CZ" sz="1600" b="0" i="1" u="sng" dirty="0"/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PIR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Information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cs-CZ" sz="1600" b="0" dirty="0"/>
              <a:t> </a:t>
            </a:r>
            <a:r>
              <a:rPr lang="en-US" sz="1600" b="0" dirty="0"/>
              <a:t>– </a:t>
            </a:r>
            <a:r>
              <a:rPr lang="cs-CZ" sz="1600" b="0" dirty="0"/>
              <a:t>NBRF (</a:t>
            </a:r>
            <a:r>
              <a:rPr lang="cs-CZ" sz="1600" b="0" dirty="0" err="1"/>
              <a:t>National</a:t>
            </a:r>
            <a:r>
              <a:rPr lang="cs-CZ" sz="1600" b="0" dirty="0"/>
              <a:t> </a:t>
            </a:r>
            <a:r>
              <a:rPr lang="cs-CZ" sz="1600" b="0" dirty="0" err="1"/>
              <a:t>Biomedical</a:t>
            </a:r>
            <a:r>
              <a:rPr lang="cs-CZ" sz="1600" b="0" dirty="0"/>
              <a:t> </a:t>
            </a:r>
            <a:r>
              <a:rPr lang="cs-CZ" sz="1600" b="0" dirty="0" err="1"/>
              <a:t>Research</a:t>
            </a:r>
            <a:r>
              <a:rPr lang="cs-CZ" sz="1600" b="0" dirty="0"/>
              <a:t> </a:t>
            </a:r>
            <a:r>
              <a:rPr lang="cs-CZ" sz="1600" b="0" dirty="0" err="1"/>
              <a:t>Foundation</a:t>
            </a:r>
            <a:r>
              <a:rPr lang="cs-CZ" sz="1600" b="0" dirty="0"/>
              <a:t>, </a:t>
            </a:r>
            <a:br>
              <a:rPr lang="cs-CZ" sz="1600" b="0" dirty="0"/>
            </a:br>
            <a:r>
              <a:rPr lang="cs-CZ" sz="1600" b="0" dirty="0"/>
              <a:t>          Washington, D.C., USA) </a:t>
            </a:r>
            <a:r>
              <a:rPr lang="en-US" sz="1600" b="0" dirty="0"/>
              <a:t>&amp; Tokyo</a:t>
            </a:r>
            <a:r>
              <a:rPr lang="cs-CZ" sz="1600" b="0" dirty="0"/>
              <a:t> </a:t>
            </a:r>
            <a:r>
              <a:rPr lang="cs-CZ" sz="1600" b="0" dirty="0" err="1"/>
              <a:t>Univer</a:t>
            </a:r>
            <a:r>
              <a:rPr lang="en-US" sz="1600" b="0" dirty="0"/>
              <a:t>s</a:t>
            </a:r>
            <a:r>
              <a:rPr lang="cs-CZ" sz="1600" b="0" dirty="0" err="1"/>
              <a:t>it</a:t>
            </a:r>
            <a:r>
              <a:rPr lang="en-US" sz="1600" b="0" dirty="0"/>
              <a:t>y &amp;</a:t>
            </a:r>
            <a:r>
              <a:rPr lang="cs-CZ" sz="1600" b="0" dirty="0"/>
              <a:t> JIPID (</a:t>
            </a:r>
            <a:r>
              <a:rPr lang="cs-CZ" sz="1600" b="0" dirty="0" err="1"/>
              <a:t>Japanese</a:t>
            </a:r>
            <a:r>
              <a:rPr lang="en-US" sz="1600" b="0" dirty="0"/>
              <a:t> </a:t>
            </a:r>
            <a:r>
              <a:rPr lang="cs-CZ" sz="1600" b="0" dirty="0" err="1"/>
              <a:t>International</a:t>
            </a:r>
            <a:r>
              <a:rPr lang="cs-CZ" sz="1600" b="0" dirty="0"/>
              <a:t> Protein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Information</a:t>
            </a:r>
            <a:r>
              <a:rPr lang="cs-CZ" sz="1600" b="0" dirty="0"/>
              <a:t> </a:t>
            </a:r>
            <a:r>
              <a:rPr lang="cs-CZ" sz="1600" b="0" dirty="0" err="1"/>
              <a:t>Database</a:t>
            </a:r>
            <a:r>
              <a:rPr lang="cs-CZ" sz="1600" b="0" dirty="0"/>
              <a:t>, </a:t>
            </a:r>
            <a:r>
              <a:rPr lang="cs-CZ" sz="1600" b="0" dirty="0" err="1"/>
              <a:t>Tokyo</a:t>
            </a:r>
            <a:r>
              <a:rPr lang="cs-CZ" sz="1600" b="0" dirty="0"/>
              <a:t>) </a:t>
            </a:r>
            <a:r>
              <a:rPr lang="en-US" sz="1600" b="0" dirty="0"/>
              <a:t>&amp; </a:t>
            </a:r>
            <a:r>
              <a:rPr lang="cs-CZ" sz="1600" b="0" dirty="0"/>
              <a:t>MIPS (</a:t>
            </a:r>
            <a:r>
              <a:rPr lang="cs-CZ" sz="1600" b="0" dirty="0" err="1"/>
              <a:t>Martinsried</a:t>
            </a:r>
            <a:r>
              <a:rPr lang="en-US" sz="1600" b="0" dirty="0"/>
              <a:t> </a:t>
            </a:r>
            <a:r>
              <a:rPr lang="cs-CZ" sz="1600" b="0" dirty="0"/>
              <a:t>Institute </a:t>
            </a:r>
            <a:r>
              <a:rPr lang="cs-CZ" sz="1600" b="0" dirty="0" err="1"/>
              <a:t>for</a:t>
            </a:r>
            <a:r>
              <a:rPr lang="en-US" sz="1600" b="0" dirty="0"/>
              <a:t> </a:t>
            </a:r>
            <a:r>
              <a:rPr lang="cs-CZ" sz="1600" b="0" dirty="0"/>
              <a:t>Protein </a:t>
            </a:r>
            <a:r>
              <a:rPr lang="cs-CZ" sz="1600" b="0" dirty="0" err="1"/>
              <a:t>Sequences</a:t>
            </a:r>
            <a:r>
              <a:rPr lang="cs-CZ" sz="1600" b="0" dirty="0"/>
              <a:t>,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Martinsried</a:t>
            </a:r>
            <a:r>
              <a:rPr lang="cs-CZ" sz="1600" b="0" dirty="0"/>
              <a:t>,</a:t>
            </a:r>
            <a:r>
              <a:rPr lang="en-US" sz="1600" b="0" dirty="0"/>
              <a:t> Germany</a:t>
            </a:r>
            <a:r>
              <a:rPr lang="cs-CZ" sz="1600" b="0" dirty="0"/>
              <a:t>)</a:t>
            </a:r>
            <a:r>
              <a:rPr lang="en-US" sz="1600" b="0" dirty="0"/>
              <a:t>: </a:t>
            </a:r>
            <a:r>
              <a:rPr lang="cs-CZ" sz="1600" b="0" i="1" dirty="0">
                <a:hlinkClick r:id="rId3"/>
              </a:rPr>
              <a:t>http://www-</a:t>
            </a:r>
            <a:r>
              <a:rPr lang="cs-CZ" sz="1600" b="0" i="1" dirty="0" err="1">
                <a:hlinkClick r:id="rId3"/>
              </a:rPr>
              <a:t>nbrf.georgetown.edu</a:t>
            </a:r>
            <a:r>
              <a:rPr lang="cs-CZ" sz="1600" b="0" i="1" dirty="0">
                <a:hlinkClick r:id="rId3"/>
              </a:rPr>
              <a:t>/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PRF/SEQDB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Foundation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cs-CZ" sz="1600" b="0" dirty="0" err="1"/>
              <a:t>Ósa</a:t>
            </a:r>
            <a:r>
              <a:rPr lang="en-US" sz="1600" b="0" dirty="0"/>
              <a:t>ka, Japan:</a:t>
            </a:r>
            <a:r>
              <a:rPr lang="cs-CZ" sz="1600" b="0" dirty="0"/>
              <a:t>  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>
                <a:hlinkClick r:id="rId4"/>
              </a:rPr>
              <a:t>http://www.</a:t>
            </a:r>
            <a:r>
              <a:rPr lang="cs-CZ" sz="1600" b="0" i="1" u="sng" dirty="0" err="1">
                <a:hlinkClick r:id="rId4"/>
              </a:rPr>
              <a:t>prf.or.jp</a:t>
            </a:r>
            <a:r>
              <a:rPr lang="cs-CZ" sz="1600" b="0" i="1" u="sng" dirty="0">
                <a:hlinkClick r:id="rId4"/>
              </a:rPr>
              <a:t>/</a:t>
            </a:r>
            <a:r>
              <a:rPr lang="cs-CZ" sz="1600" b="0" i="1" u="sng" dirty="0" err="1">
                <a:hlinkClick r:id="rId4"/>
              </a:rPr>
              <a:t>en</a:t>
            </a:r>
            <a:r>
              <a:rPr lang="cs-CZ" sz="1600" b="0" i="1" u="sng" dirty="0">
                <a:hlinkClick r:id="rId4"/>
              </a:rPr>
              <a:t>/os.</a:t>
            </a:r>
            <a:r>
              <a:rPr lang="cs-CZ" sz="1600" b="0" i="1" u="sng" dirty="0" err="1">
                <a:hlinkClick r:id="rId4"/>
              </a:rPr>
              <a:t>htm</a:t>
            </a:r>
            <a:endParaRPr lang="en-US" sz="1600" b="0" i="1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Data Bank)</a:t>
            </a:r>
            <a:r>
              <a:rPr lang="en-US" sz="1600" b="0" dirty="0"/>
              <a:t> –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New </a:t>
            </a:r>
            <a:r>
              <a:rPr lang="cs-CZ" sz="1600" b="0" dirty="0" err="1"/>
              <a:t>Jersey</a:t>
            </a:r>
            <a:r>
              <a:rPr lang="cs-CZ" sz="1600" b="0" dirty="0"/>
              <a:t>, San </a:t>
            </a:r>
            <a:r>
              <a:rPr lang="cs-CZ" sz="1600" b="0" dirty="0" err="1"/>
              <a:t>Diego</a:t>
            </a:r>
            <a:r>
              <a:rPr lang="cs-CZ" sz="1600" b="0" dirty="0"/>
              <a:t> </a:t>
            </a:r>
            <a:r>
              <a:rPr lang="en-US" sz="1600" b="0" dirty="0"/>
              <a:t>&amp; </a:t>
            </a:r>
            <a:r>
              <a:rPr lang="cs-CZ" sz="1600" b="0" dirty="0"/>
              <a:t>Super</a:t>
            </a:r>
            <a:r>
              <a:rPr lang="en-US" sz="1600" b="0" dirty="0"/>
              <a:t>-</a:t>
            </a:r>
            <a:r>
              <a:rPr lang="cs-CZ" sz="1600" b="0" dirty="0" err="1"/>
              <a:t>computer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Center</a:t>
            </a:r>
            <a:r>
              <a:rPr lang="en-US" sz="1600" b="0" dirty="0"/>
              <a:t>,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California</a:t>
            </a:r>
            <a:r>
              <a:rPr lang="cs-CZ" sz="1600" b="0" dirty="0"/>
              <a:t> </a:t>
            </a:r>
            <a:r>
              <a:rPr lang="en-US" sz="1600" b="0" dirty="0"/>
              <a:t>&amp;</a:t>
            </a:r>
            <a:r>
              <a:rPr lang="cs-CZ" sz="1600" b="0" dirty="0"/>
              <a:t> </a:t>
            </a:r>
            <a:r>
              <a:rPr lang="cs-CZ" sz="1600" b="0" dirty="0" err="1"/>
              <a:t>National</a:t>
            </a:r>
            <a:r>
              <a:rPr lang="cs-CZ" sz="1600" b="0" dirty="0"/>
              <a:t> Institute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Standards</a:t>
            </a:r>
            <a:r>
              <a:rPr lang="en-US" sz="1600" b="0" dirty="0"/>
              <a:t> </a:t>
            </a:r>
            <a:r>
              <a:rPr lang="cs-CZ" sz="1600" b="0" dirty="0" err="1"/>
              <a:t>and</a:t>
            </a:r>
            <a:r>
              <a:rPr lang="en-US" sz="1600" b="0" dirty="0"/>
              <a:t> </a:t>
            </a:r>
            <a:r>
              <a:rPr lang="cs-CZ" sz="1600" b="0" dirty="0"/>
              <a:t>Technology</a:t>
            </a:r>
            <a:r>
              <a:rPr lang="en-US" sz="1600" b="0" dirty="0"/>
              <a:t>: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rcsb.org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pdb</a:t>
            </a:r>
            <a:r>
              <a:rPr lang="cs-CZ" sz="1600" b="0" i="1" u="sng" dirty="0"/>
              <a:t>/</a:t>
            </a:r>
            <a:endParaRPr lang="cs-CZ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92138" y="1166813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FASTA: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08025" y="1757363"/>
            <a:ext cx="76295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ourier New" pitchFamily="49" charset="0"/>
              </a:rPr>
              <a:t>&gt;H_sapiens</a:t>
            </a:r>
          </a:p>
          <a:p>
            <a:r>
              <a:rPr lang="cs-CZ" sz="1400">
                <a:latin typeface="Courier New" pitchFamily="49" charset="0"/>
              </a:rPr>
              <a:t>ATGACCCCAATACGCAAAATTAACCCCCTAATAAAATTAATTAACCACTCATTCATCGACCTCCCCACCC</a:t>
            </a:r>
          </a:p>
          <a:p>
            <a:r>
              <a:rPr lang="cs-CZ" sz="1400">
                <a:latin typeface="Courier New" pitchFamily="49" charset="0"/>
              </a:rPr>
              <a:t>CATCCAACATCTCCGCATGATGAAACTTCGGCTCACTCCTTGGCGCCTGCCTGATCCTCCAAATCACCAC</a:t>
            </a:r>
          </a:p>
          <a:p>
            <a:r>
              <a:rPr lang="cs-CZ" sz="1400">
                <a:latin typeface="Courier New" pitchFamily="49" charset="0"/>
              </a:rPr>
              <a:t>AGGACTATTCCTAGCCATACACTACTCACCAGACGCCTCAACCGCCTTTTCATCAATCGCCCACATCACT</a:t>
            </a:r>
          </a:p>
          <a:p>
            <a:r>
              <a:rPr lang="cs-CZ" sz="1400">
                <a:latin typeface="Courier New" pitchFamily="49" charset="0"/>
              </a:rPr>
              <a:t>CGAGACGTAAATTATGGCTGAATCATCCGCTACCTTCACGCCAATGGCGCCTCAATATTCTTTATCTGCC</a:t>
            </a:r>
          </a:p>
          <a:p>
            <a:r>
              <a:rPr lang="cs-CZ" sz="1400">
                <a:latin typeface="Courier New" pitchFamily="49" charset="0"/>
              </a:rPr>
              <a:t>TCTTCCTACACATCGGGCGAGGCCTATATTACGGATCATTTCTCTACTCAGAAACCTGAAACATCGGCAT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&gt;P_troglod</a:t>
            </a:r>
          </a:p>
          <a:p>
            <a:r>
              <a:rPr lang="cs-CZ" sz="1400">
                <a:latin typeface="Courier New" pitchFamily="49" charset="0"/>
              </a:rPr>
              <a:t>ATGACCCCGACACGCAAAATTAACCCACTAATAAAATTAATTAATCACTCATTTATCGACCTCCCCACCC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CATCCAACATTTCCGCATGATGGAACTTCGGCTCACTTCTCGGCGCCTGCCTAATCCTTCAAATTACCAC</a:t>
            </a:r>
          </a:p>
          <a:p>
            <a:r>
              <a:rPr lang="cs-CZ" sz="1400">
                <a:latin typeface="Courier New" pitchFamily="49" charset="0"/>
              </a:rPr>
              <a:t>AGGATTATTCCTAGCTATACACTACTCACCAGACGCCTCAACCGCCTTCTCGTCGATCGCCCACATCACC</a:t>
            </a:r>
          </a:p>
          <a:p>
            <a:r>
              <a:rPr lang="cs-CZ" sz="1400">
                <a:latin typeface="Courier New" pitchFamily="49" charset="0"/>
              </a:rPr>
              <a:t>CGAGACGTAAACTATGGTTGGATCATCCGCTACCTCCACGCTAACGGCGCCTCAATATTTTTTATCTGCC</a:t>
            </a:r>
          </a:p>
          <a:p>
            <a:r>
              <a:rPr lang="cs-CZ" sz="1400">
                <a:latin typeface="Courier New" pitchFamily="49" charset="0"/>
              </a:rPr>
              <a:t>TCTTCCTACACATCGGCCGAGGTCTATATTACGGCTCATTTCTCTACCTAGAAACCTGAAACATTGGCAT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&gt;P_paniscus</a:t>
            </a:r>
          </a:p>
          <a:p>
            <a:r>
              <a:rPr lang="cs-CZ" sz="1400">
                <a:latin typeface="Courier New" pitchFamily="49" charset="0"/>
              </a:rPr>
              <a:t>ATGACCCCAACACGCAAAATCAACCCACTAATAAAATTAATTAATCACTCATTTATCGACCTCCCCACCC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CATCCAATATTTCCACATGATGAAACTTCGGCTCACTTCTCGGCGCCTGCCTAATCCTTCAAATCACCAC</a:t>
            </a:r>
          </a:p>
          <a:p>
            <a:r>
              <a:rPr lang="cs-CZ" sz="1400">
                <a:latin typeface="Courier New" pitchFamily="49" charset="0"/>
              </a:rPr>
              <a:t>AGGACTATTCCTAGCTATACACTACTCACCAGACGCCTCAACCGCCTTCTCATCGATCGCCCACATTACC</a:t>
            </a:r>
          </a:p>
          <a:p>
            <a:r>
              <a:rPr lang="cs-CZ" sz="1400">
                <a:latin typeface="Courier New" pitchFamily="49" charset="0"/>
              </a:rPr>
              <a:t>CGAGACGTAAACTATGGTTGAATCATCCGCTACCTTCACGCTAACGGCGCCTCAATACTTTTCATCTGCC</a:t>
            </a:r>
          </a:p>
          <a:p>
            <a:r>
              <a:rPr lang="cs-CZ" sz="1400">
                <a:latin typeface="Courier New" pitchFamily="49" charset="0"/>
              </a:rPr>
              <a:t>TCTTCCTACACGTCGGTCGAGGCCTATATTACGGCTCATTTCTCTACCTAGAAACCTGAAACATTGGCAT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smtClean="0">
                <a:solidFill>
                  <a:srgbClr val="E60000"/>
                </a:solidFill>
              </a:rPr>
              <a:t>souborů: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9125" y="1087438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GenBank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44475" y="1744663"/>
            <a:ext cx="88995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ORIGIN      </a:t>
            </a:r>
          </a:p>
          <a:p>
            <a:r>
              <a:rPr lang="cs-CZ" sz="1400">
                <a:latin typeface="Courier New" pitchFamily="49" charset="0"/>
              </a:rPr>
              <a:t>        1 tgaaatgaag atattctctt ctcaagacat caagaagaag gaactactcc ccaccaccag</a:t>
            </a:r>
          </a:p>
          <a:p>
            <a:r>
              <a:rPr lang="cs-CZ" sz="1400">
                <a:latin typeface="Courier New" pitchFamily="49" charset="0"/>
              </a:rPr>
              <a:t>       61 cacccaaagc tggcattcta attaaactac ttcttgtgta cataaattta catagtacaa</a:t>
            </a:r>
          </a:p>
          <a:p>
            <a:r>
              <a:rPr lang="cs-CZ" sz="1400">
                <a:latin typeface="Courier New" pitchFamily="49" charset="0"/>
              </a:rPr>
              <a:t>      121 tagtacattt atgtatatcg tacattaaac tattttcccc aagcatataa gcaagtacat</a:t>
            </a:r>
          </a:p>
          <a:p>
            <a:r>
              <a:rPr lang="cs-CZ" sz="1400">
                <a:latin typeface="Courier New" pitchFamily="49" charset="0"/>
              </a:rPr>
              <a:t>      181 ttaatcaatg atataggcca taaaacaatt atcaacataa actgatacaa accatgaata</a:t>
            </a:r>
          </a:p>
          <a:p>
            <a:r>
              <a:rPr lang="cs-CZ" sz="1400">
                <a:latin typeface="Courier New" pitchFamily="49" charset="0"/>
              </a:rPr>
              <a:t>      241 ttatactaat acatcaaatt aatgctttaa agacatatct gtgttatctg acatacacca</a:t>
            </a:r>
          </a:p>
          <a:p>
            <a:r>
              <a:rPr lang="cs-CZ" sz="1400">
                <a:latin typeface="Courier New" pitchFamily="49" charset="0"/>
              </a:rPr>
              <a:t>      301 tacagtcata aactcttctc ttccatatga ctatcccctt ccccatttgg tctattaatc</a:t>
            </a:r>
          </a:p>
          <a:p>
            <a:r>
              <a:rPr lang="cs-CZ" sz="1400">
                <a:latin typeface="Courier New" pitchFamily="49" charset="0"/>
              </a:rPr>
              <a:t>      361 taccatcctc cgtgaaacca acaacccgcc caccaatgcc cctcttctcg ctccgggccc</a:t>
            </a:r>
          </a:p>
          <a:p>
            <a:r>
              <a:rPr lang="cs-CZ" sz="1400">
                <a:latin typeface="Courier New" pitchFamily="49" charset="0"/>
              </a:rPr>
              <a:t>      421 attaaacttg ggggtagcta aactgaaact ttatcagaca tctggttctt acttcagggc</a:t>
            </a:r>
          </a:p>
          <a:p>
            <a:r>
              <a:rPr lang="cs-CZ" sz="1400">
                <a:latin typeface="Courier New" pitchFamily="49" charset="0"/>
              </a:rPr>
              <a:t>      481 catcaaatgc gttatcgccc atacgttccc cttaaataag acatctcgat ggtatcgggt</a:t>
            </a:r>
          </a:p>
          <a:p>
            <a:r>
              <a:rPr lang="cs-CZ" sz="1400">
                <a:latin typeface="Courier New" pitchFamily="49" charset="0"/>
              </a:rPr>
              <a:t>      541 ctaatcagcc catgaccaac ataactgtgg tgtcatgcat ttggtatttt tttattttgg</a:t>
            </a:r>
          </a:p>
          <a:p>
            <a:r>
              <a:rPr lang="cs-CZ" sz="1400">
                <a:latin typeface="Courier New" pitchFamily="49" charset="0"/>
              </a:rPr>
              <a:t>      601 cctactttca tcaacatagc cgtcaaggca tgaaaggaca gcacacagtc tagacgcacc</a:t>
            </a:r>
          </a:p>
          <a:p>
            <a:r>
              <a:rPr lang="cs-CZ" sz="1400">
                <a:latin typeface="Courier New" pitchFamily="49" charset="0"/>
              </a:rPr>
              <a:t>      661 tacggtgaag aatcattagt ccgcaaaacc caatcaccta aggctaatta ttcatgcttg</a:t>
            </a:r>
          </a:p>
          <a:p>
            <a:r>
              <a:rPr lang="cs-CZ" sz="1400">
                <a:latin typeface="Courier New" pitchFamily="49" charset="0"/>
              </a:rPr>
              <a:t>      721 ttagacataa atgctactca ataccaaatt ttaactctcc aaacccccca accccctcct</a:t>
            </a:r>
          </a:p>
          <a:p>
            <a:r>
              <a:rPr lang="cs-CZ" sz="1400">
                <a:latin typeface="Courier New" pitchFamily="49" charset="0"/>
              </a:rPr>
              <a:t>      781 cttaatgcca aaccccaaaa acactaagaa cttgaaagac atatattatt aactatcaaa</a:t>
            </a:r>
          </a:p>
          <a:p>
            <a:r>
              <a:rPr lang="cs-CZ" sz="1400">
                <a:latin typeface="Courier New" pitchFamily="49" charset="0"/>
              </a:rPr>
              <a:t>      841 ccctatgtcc tgatcgattc tagtagttcc caaaatatga ctcatatttt agtacttgta</a:t>
            </a:r>
          </a:p>
          <a:p>
            <a:r>
              <a:rPr lang="cs-CZ" sz="1400">
                <a:latin typeface="Courier New" pitchFamily="49" charset="0"/>
              </a:rPr>
              <a:t>      901 aaaattttac aaaatcatgc tccgtgaacc aaaactctaa tcacactcta ttacgcaata</a:t>
            </a:r>
          </a:p>
          <a:p>
            <a:r>
              <a:rPr lang="cs-CZ" sz="1400">
                <a:latin typeface="Courier New" pitchFamily="49" charset="0"/>
              </a:rPr>
              <a:t>      961 aatattaaca agttaatgta gcttaataac aaagcaaagc actgaaaatg cttagatgga</a:t>
            </a:r>
          </a:p>
          <a:p>
            <a:r>
              <a:rPr lang="cs-CZ" sz="1400">
                <a:latin typeface="Courier New" pitchFamily="49" charset="0"/>
              </a:rPr>
              <a:t>     1021 taattttatc cca</a:t>
            </a:r>
          </a:p>
          <a:p>
            <a:r>
              <a:rPr lang="cs-CZ" sz="1400">
                <a:latin typeface="Courier New" pitchFamily="49" charset="0"/>
              </a:rPr>
              <a:t>//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smtClean="0">
                <a:solidFill>
                  <a:srgbClr val="E60000"/>
                </a:solidFill>
              </a:rPr>
              <a:t>souborů: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2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PHYLIP (“interleaved”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format</a:t>
            </a:r>
            <a:r>
              <a:rPr lang="en-US" sz="2400" dirty="0">
                <a:solidFill>
                  <a:srgbClr val="0070C0"/>
                </a:solidFill>
              </a:rPr>
              <a:t>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08025" y="1989138"/>
            <a:ext cx="78819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latin typeface="Courier New" pitchFamily="49" charset="0"/>
              </a:rPr>
              <a:t>6 1120</a:t>
            </a:r>
          </a:p>
          <a:p>
            <a:r>
              <a:rPr lang="cs-CZ" sz="1400" dirty="0">
                <a:latin typeface="Courier New" pitchFamily="49" charset="0"/>
              </a:rPr>
              <a:t>H_sapiens    ATGACCCCAA TACGCAAAAT TAACCCCCTA ATAAAATTAA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troglod</a:t>
            </a:r>
            <a:r>
              <a:rPr lang="cs-CZ" sz="1400" dirty="0">
                <a:latin typeface="Courier New" pitchFamily="49" charset="0"/>
              </a:rPr>
              <a:t>    ATGACCCCGA CACGCAAAAT TAACCCACTA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paniscus</a:t>
            </a:r>
            <a:r>
              <a:rPr lang="cs-CZ" sz="1400" dirty="0">
                <a:latin typeface="Courier New" pitchFamily="49" charset="0"/>
              </a:rPr>
              <a:t>   ATGACCCCAA CACGCAAAAT CAACCCACTA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G_</a:t>
            </a:r>
            <a:r>
              <a:rPr lang="cs-CZ" sz="1400" dirty="0" err="1">
                <a:latin typeface="Courier New" pitchFamily="49" charset="0"/>
              </a:rPr>
              <a:t>gorilla</a:t>
            </a:r>
            <a:r>
              <a:rPr lang="cs-CZ" sz="1400" dirty="0">
                <a:latin typeface="Courier New" pitchFamily="49" charset="0"/>
              </a:rPr>
              <a:t>    ATGACCCCTA TACGCAAAAC TAACCCACTA GCAAAACTAA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pygmaeus</a:t>
            </a:r>
            <a:r>
              <a:rPr lang="cs-CZ" sz="1400" dirty="0">
                <a:latin typeface="Courier New" pitchFamily="49" charset="0"/>
              </a:rPr>
              <a:t>   ATGACCCCAA TACGCAAAAC CAACCCACTA ATAAAATTAA TTAACCACTC</a:t>
            </a:r>
          </a:p>
          <a:p>
            <a:r>
              <a:rPr lang="cs-CZ" sz="1400" dirty="0">
                <a:latin typeface="Courier New" pitchFamily="49" charset="0"/>
              </a:rPr>
              <a:t>H_</a:t>
            </a:r>
            <a:r>
              <a:rPr lang="cs-CZ" sz="1400" dirty="0" err="1">
                <a:latin typeface="Courier New" pitchFamily="49" charset="0"/>
              </a:rPr>
              <a:t>lar</a:t>
            </a:r>
            <a:r>
              <a:rPr lang="cs-CZ" sz="1400" dirty="0">
                <a:latin typeface="Courier New" pitchFamily="49" charset="0"/>
              </a:rPr>
              <a:t>        ATGACCCCCC TGCGCAAAAC TAACCCACTA ATAAAACTAA TCAACCACTC</a:t>
            </a:r>
            <a:endParaRPr lang="en-US" sz="1400" dirty="0">
              <a:latin typeface="Courier New" pitchFamily="49" charset="0"/>
            </a:endParaRPr>
          </a:p>
          <a:p>
            <a:endParaRPr lang="cs-CZ" sz="1400" dirty="0">
              <a:latin typeface="Courier New" pitchFamily="49" charset="0"/>
            </a:endParaRPr>
          </a:p>
          <a:p>
            <a:r>
              <a:rPr lang="cs-CZ" sz="1400" dirty="0">
                <a:latin typeface="Courier New" pitchFamily="49" charset="0"/>
              </a:rPr>
              <a:t>             ATTCATCGAC CTCCCCACCC CATCCAACAT CTCCGCATGA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CATCCAACAT TTCCGCATGA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CATCCAATAT TTCCACATGA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ATTCATTGAC CTCCCTACCC CGTCCAACAT CTCCACATGA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ACTCATCGAC CTCCCCACCC CATCAAACAT CTCTGCATGA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ACTTATCGAC CTTCCAGCCC CATCCAACAT TTCTATATGA TGAAACTTTG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smtClean="0">
                <a:solidFill>
                  <a:srgbClr val="E60000"/>
                </a:solidFill>
              </a:rPr>
              <a:t>souborů: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NEXUS (PAUP</a:t>
            </a:r>
            <a:r>
              <a:rPr lang="cs-CZ" sz="2400" dirty="0">
                <a:solidFill>
                  <a:srgbClr val="0070C0"/>
                </a:solidFill>
              </a:rPr>
              <a:t>*</a:t>
            </a:r>
            <a:r>
              <a:rPr lang="en-US" sz="2400" dirty="0">
                <a:solidFill>
                  <a:srgbClr val="0070C0"/>
                </a:solidFill>
              </a:rPr>
              <a:t>, “interleaved”):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08025" y="1757363"/>
            <a:ext cx="67786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#NEXUS</a:t>
            </a:r>
          </a:p>
          <a:p>
            <a:r>
              <a:rPr lang="cs-CZ" sz="1400">
                <a:latin typeface="Courier New" pitchFamily="49" charset="0"/>
              </a:rPr>
              <a:t>begin data;</a:t>
            </a:r>
          </a:p>
          <a:p>
            <a:r>
              <a:rPr lang="cs-CZ" sz="1400">
                <a:latin typeface="Courier New" pitchFamily="49" charset="0"/>
              </a:rPr>
              <a:t>dimensions ntax=6 nchar=1120;</a:t>
            </a:r>
          </a:p>
          <a:p>
            <a:r>
              <a:rPr lang="cs-CZ" sz="1400">
                <a:latin typeface="Courier New" pitchFamily="49" charset="0"/>
              </a:rPr>
              <a:t>format datatype=DNA interleave datatype=DNA missing=? gap=-;</a:t>
            </a:r>
          </a:p>
          <a:p>
            <a:r>
              <a:rPr lang="cs-CZ" sz="1400">
                <a:latin typeface="Courier New" pitchFamily="49" charset="0"/>
              </a:rPr>
              <a:t>matrix</a:t>
            </a:r>
          </a:p>
          <a:p>
            <a:r>
              <a:rPr lang="cs-CZ" sz="1400">
                <a:latin typeface="Courier New" pitchFamily="49" charset="0"/>
              </a:rPr>
              <a:t>P_troglod   ATGACCCCGACACGCAAAATTAACCCACTAATAAAATTAATTAATCACTC</a:t>
            </a:r>
          </a:p>
          <a:p>
            <a:r>
              <a:rPr lang="cs-CZ" sz="1400">
                <a:latin typeface="Courier New" pitchFamily="49" charset="0"/>
              </a:rPr>
              <a:t>P_paniscus  ATGACCCCAACACGCAAAATCAACCCACTAATAAAATTAATTAATCACTC</a:t>
            </a:r>
          </a:p>
          <a:p>
            <a:r>
              <a:rPr lang="cs-CZ" sz="1400">
                <a:latin typeface="Courier New" pitchFamily="49" charset="0"/>
              </a:rPr>
              <a:t>H_sapiens   ATGACCCCAATACGCAAAATTAACCCCCTAATAAAATTAATTAACCACTC</a:t>
            </a:r>
          </a:p>
          <a:p>
            <a:r>
              <a:rPr lang="cs-CZ" sz="1400">
                <a:latin typeface="Courier New" pitchFamily="49" charset="0"/>
              </a:rPr>
              <a:t>G_gorilla   ATGACCCCTATACGCAAAACTAACCCACTAGCAAAACTAATTAACCACTC</a:t>
            </a:r>
          </a:p>
          <a:p>
            <a:r>
              <a:rPr lang="cs-CZ" sz="1400">
                <a:latin typeface="Courier New" pitchFamily="49" charset="0"/>
              </a:rPr>
              <a:t>P_pygmaeus  ATGACCCCAATACGCAAAACCAACCCACTAATAAAATTAATTAACCACTC</a:t>
            </a:r>
          </a:p>
          <a:p>
            <a:r>
              <a:rPr lang="cs-CZ" sz="1400">
                <a:latin typeface="Courier New" pitchFamily="49" charset="0"/>
              </a:rPr>
              <a:t>H_lar       ATGACCCCCCTGCGCAAAACTAACCCACTAATAAAACTAATCAACCACTC</a:t>
            </a:r>
          </a:p>
          <a:p>
            <a:endParaRPr lang="en-US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  ATTTATCGACCTCCCCACCCCATCCAACATTTCCGCATGATGGAACTTCG</a:t>
            </a:r>
          </a:p>
          <a:p>
            <a:r>
              <a:rPr lang="cs-CZ" sz="1400">
                <a:latin typeface="Courier New" pitchFamily="49" charset="0"/>
              </a:rPr>
              <a:t>P_paniscus  ATTTATCGACCTCCCCACCCCATCCAATATTTCCACATGATGAAACTTCG</a:t>
            </a:r>
          </a:p>
          <a:p>
            <a:r>
              <a:rPr lang="cs-CZ" sz="1400">
                <a:latin typeface="Courier New" pitchFamily="49" charset="0"/>
              </a:rPr>
              <a:t>H_sapiens   ATTCATCGACCTCCCCACCCCATCCAACATCTCCGCATGATGAAACTTCG</a:t>
            </a:r>
          </a:p>
          <a:p>
            <a:r>
              <a:rPr lang="cs-CZ" sz="1400">
                <a:latin typeface="Courier New" pitchFamily="49" charset="0"/>
              </a:rPr>
              <a:t>G_gorilla   ATTCATTGACCTCCCTACCCCGTCCAACATCTCCACATGATGAAACTTCG</a:t>
            </a:r>
          </a:p>
          <a:p>
            <a:r>
              <a:rPr lang="cs-CZ" sz="1400">
                <a:latin typeface="Courier New" pitchFamily="49" charset="0"/>
              </a:rPr>
              <a:t>P_pygmaeus  ACTCATCGACCTCCCCACCCCATCAAACATCTCTGCATGATGGAACTTCG</a:t>
            </a:r>
          </a:p>
          <a:p>
            <a:r>
              <a:rPr lang="cs-CZ" sz="1400">
                <a:latin typeface="Courier New" pitchFamily="49" charset="0"/>
              </a:rPr>
              <a:t>H_lar       ACTTATCGACCTTCCAGCCCCATCCAACATTTCTATATGATGAAACTTTG</a:t>
            </a: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end;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smtClean="0">
                <a:solidFill>
                  <a:srgbClr val="E60000"/>
                </a:solidFill>
              </a:rPr>
              <a:t>souborů: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08025" y="1422400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Clustal</a:t>
            </a:r>
            <a:r>
              <a:rPr lang="cs-CZ" sz="2400" dirty="0">
                <a:solidFill>
                  <a:srgbClr val="0070C0"/>
                </a:solidFill>
              </a:rPr>
              <a:t> X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08025" y="2187575"/>
            <a:ext cx="8001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P_troglod  ATGACCCCGACACGCAAAATTAACCCACTAATAAAATTAATTAATCACTCATTTATCGAC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P_paniscus ATGACCCCAACACGCAAAATCAACCCACTAATAAAATTAATTAATCACTCATTTATCGAC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H_sapiens  ATGACCCCAATACGCAAAATTAACCCCCTAATAAAATTAATTAACCACTCATTCATCGAC</a:t>
            </a:r>
          </a:p>
          <a:p>
            <a:r>
              <a:rPr lang="cs-CZ" sz="1400">
                <a:latin typeface="Courier New" pitchFamily="49" charset="0"/>
              </a:rPr>
              <a:t>G_gorilla  ATGACCCCTATACGCAAAACTAACCCACTAGCAAAACTAATTAACCACTCATTCATTGAC</a:t>
            </a:r>
          </a:p>
          <a:p>
            <a:r>
              <a:rPr lang="cs-CZ" sz="1400">
                <a:latin typeface="Courier New" pitchFamily="49" charset="0"/>
              </a:rPr>
              <a:t>P_pygmaeus ATGACCCCAATACGCAAAACCAACCCACTAATAAAATTAATTAACCACTCACTCATCGAC</a:t>
            </a:r>
          </a:p>
          <a:p>
            <a:r>
              <a:rPr lang="cs-CZ" sz="1400">
                <a:latin typeface="Courier New" pitchFamily="49" charset="0"/>
              </a:rPr>
              <a:t>H_lar      ATGACCCCCCTGCGCAAAACTAACCCACTAATAAAACTAATCAACCACTCACTTATCGAC</a:t>
            </a:r>
          </a:p>
          <a:p>
            <a:r>
              <a:rPr lang="cs-CZ" sz="1400">
                <a:latin typeface="Courier New" pitchFamily="49" charset="0"/>
              </a:rPr>
              <a:t>           ********    *******  ***** ***  **** **** ** ****** * ** ***</a:t>
            </a:r>
            <a:endParaRPr lang="en-US" sz="1400">
              <a:latin typeface="Courier New" pitchFamily="49" charset="0"/>
            </a:endParaRP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cs-CZ" sz="1400">
                <a:latin typeface="Courier New" pitchFamily="49" charset="0"/>
              </a:rPr>
              <a:t>CTCCCCACCCCATCCAACATTTCCGCATGATGGAACTTCGGCTCACTTCTCGGCGCCTGC</a:t>
            </a:r>
          </a:p>
          <a:p>
            <a:r>
              <a:rPr lang="cs-CZ" sz="1400">
                <a:latin typeface="Courier New" pitchFamily="49" charset="0"/>
              </a:rPr>
              <a:t>P_paniscus CTCCCCACCCCATCCAATATTTCCACATGATGAAACTTCGGCTCACTTCTCGGCGCCTGC</a:t>
            </a:r>
          </a:p>
          <a:p>
            <a:r>
              <a:rPr lang="cs-CZ" sz="1400">
                <a:latin typeface="Courier New" pitchFamily="49" charset="0"/>
              </a:rPr>
              <a:t>H_sapiens  CTCCCCACCCCATCCAACATCTCCGCATGATGAAACTTCGGCTCACTCCTTGGCGCCTGC</a:t>
            </a:r>
          </a:p>
          <a:p>
            <a:r>
              <a:rPr lang="cs-CZ" sz="1400">
                <a:latin typeface="Courier New" pitchFamily="49" charset="0"/>
              </a:rPr>
              <a:t>G_gorilla  CTCCCTACCCCGTCCAACATCTCCACATGATGAAACTTCGGCTCACTCCTTGGTGCCTGC</a:t>
            </a:r>
          </a:p>
          <a:p>
            <a:r>
              <a:rPr lang="cs-CZ" sz="1400">
                <a:latin typeface="Courier New" pitchFamily="49" charset="0"/>
              </a:rPr>
              <a:t>P_pygmaeus CTCCCCACCCCATCAAACATCTCTGCATGATGGAACTTCGGCTCACTTCTAGGCGCCTGC</a:t>
            </a:r>
          </a:p>
          <a:p>
            <a:r>
              <a:rPr lang="cs-CZ" sz="1400">
                <a:latin typeface="Courier New" pitchFamily="49" charset="0"/>
              </a:rPr>
              <a:t>H_lar      CTTCCAGCCCCATCCAACATTTCTATATGATGAAACTTTGGTTCACTCCTAGGCGCCTGC</a:t>
            </a:r>
          </a:p>
          <a:p>
            <a:r>
              <a:rPr lang="cs-CZ" sz="1400">
                <a:latin typeface="Courier New" pitchFamily="49" charset="0"/>
              </a:rPr>
              <a:t>           ** **  **** ** ** ** **   ****** ***** ** ***** ** ** ******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smtClean="0">
                <a:solidFill>
                  <a:srgbClr val="E60000"/>
                </a:solidFill>
              </a:rPr>
              <a:t>souborů: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b="68411"/>
          <a:stretch>
            <a:fillRect/>
          </a:stretch>
        </p:blipFill>
        <p:spPr bwMode="auto">
          <a:xfrm>
            <a:off x="1198288" y="3429000"/>
            <a:ext cx="77980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6238" y="931863"/>
            <a:ext cx="820261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fylogenetický strom = </a:t>
            </a:r>
            <a:r>
              <a:rPr lang="cs-CZ" sz="2000" b="0" dirty="0" err="1"/>
              <a:t>fylogenie</a:t>
            </a:r>
            <a:r>
              <a:rPr lang="cs-CZ" sz="2000" b="0" dirty="0"/>
              <a:t> (</a:t>
            </a:r>
            <a:r>
              <a:rPr lang="cs-CZ" sz="2000" b="0" i="1" dirty="0" err="1"/>
              <a:t>phylogeny</a:t>
            </a:r>
            <a:r>
              <a:rPr lang="cs-CZ" sz="2000" b="0" dirty="0"/>
              <a:t>): s kořenem, bez kořene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/>
              <a:t>větve (</a:t>
            </a:r>
            <a:r>
              <a:rPr lang="en-US" sz="2000" b="0" i="1" dirty="0"/>
              <a:t>branches</a:t>
            </a:r>
            <a:r>
              <a:rPr lang="cs-CZ" sz="2000" b="0" dirty="0"/>
              <a:t>,</a:t>
            </a:r>
            <a:r>
              <a:rPr lang="en-US" sz="2000" b="0" dirty="0"/>
              <a:t> </a:t>
            </a:r>
            <a:r>
              <a:rPr lang="en-US" sz="2000" b="0" i="1" dirty="0"/>
              <a:t>edges</a:t>
            </a:r>
            <a:r>
              <a:rPr lang="en-US" sz="2000" b="0" dirty="0"/>
              <a:t>)</a:t>
            </a:r>
            <a:r>
              <a:rPr lang="cs-CZ" sz="2000" b="0" dirty="0"/>
              <a:t>: vnější, vnitřní, centrální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/>
              <a:t>uzly (</a:t>
            </a:r>
            <a:r>
              <a:rPr lang="en-US" sz="2000" b="0" i="1" dirty="0"/>
              <a:t>nodes</a:t>
            </a:r>
            <a:r>
              <a:rPr lang="cs-CZ" sz="2000" b="0" dirty="0"/>
              <a:t>,</a:t>
            </a:r>
            <a:r>
              <a:rPr lang="en-US" sz="2000" b="0" dirty="0"/>
              <a:t> </a:t>
            </a:r>
            <a:r>
              <a:rPr lang="en-US" sz="2000" b="0" i="1" dirty="0"/>
              <a:t>vertices</a:t>
            </a:r>
            <a:r>
              <a:rPr lang="en-US" sz="2000" b="0" dirty="0"/>
              <a:t>)</a:t>
            </a:r>
            <a:r>
              <a:rPr lang="cs-CZ" sz="2000" b="0" dirty="0"/>
              <a:t>: vnitřní, terminální (externí)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dichotomie, </a:t>
            </a:r>
            <a:r>
              <a:rPr lang="cs-CZ" sz="2000" b="0" dirty="0" err="1"/>
              <a:t>polytomie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</a:t>
            </a:r>
            <a:r>
              <a:rPr lang="en-US" sz="2000" b="0" dirty="0"/>
              <a:t>OTU, HTU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en-US" sz="2000" b="0" dirty="0" err="1"/>
              <a:t>topolog</a:t>
            </a:r>
            <a:r>
              <a:rPr lang="cs-CZ" sz="2000" b="0" dirty="0" err="1"/>
              <a:t>ie</a:t>
            </a:r>
            <a:endParaRPr lang="cs-CZ" sz="2000" b="0" dirty="0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</a:t>
            </a:r>
            <a:r>
              <a:rPr lang="cs-CZ" sz="2800" b="0" dirty="0" smtClean="0">
                <a:solidFill>
                  <a:srgbClr val="E60000"/>
                </a:solidFill>
              </a:rPr>
              <a:t>pojmů: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18"/>
          <p:cNvSpPr txBox="1">
            <a:spLocks noChangeArrowheads="1"/>
          </p:cNvSpPr>
          <p:nvPr/>
        </p:nvSpPr>
        <p:spPr bwMode="auto">
          <a:xfrm>
            <a:off x="1284288" y="1535113"/>
            <a:ext cx="18938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0"/>
              <a:t>BLAST</a:t>
            </a:r>
            <a:br>
              <a:rPr lang="cs-CZ" sz="3200" b="0"/>
            </a:br>
            <a:endParaRPr lang="cs-CZ" sz="3200" b="0"/>
          </a:p>
          <a:p>
            <a:r>
              <a:rPr lang="cs-CZ" sz="3200" b="0"/>
              <a:t>GenBank</a:t>
            </a:r>
            <a:br>
              <a:rPr lang="cs-CZ" sz="3200" b="0"/>
            </a:br>
            <a:endParaRPr lang="cs-CZ" sz="3200" b="0"/>
          </a:p>
          <a:p>
            <a:r>
              <a:rPr lang="cs-CZ" sz="3200" b="0"/>
              <a:t>ClustalX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85888" y="266700"/>
            <a:ext cx="5142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>
                <a:solidFill>
                  <a:srgbClr val="E60000"/>
                </a:solidFill>
              </a:rPr>
              <a:t>řazení sekvencí (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 smtClean="0">
                <a:solidFill>
                  <a:srgbClr val="E60000"/>
                </a:solidFill>
              </a:rPr>
              <a:t>):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92125" y="1095375"/>
            <a:ext cx="3924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ourier New" pitchFamily="49" charset="0"/>
              </a:rPr>
              <a:t>Sekvence 1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TTGTACGACGG</a:t>
            </a:r>
          </a:p>
          <a:p>
            <a:r>
              <a:rPr lang="cs-CZ">
                <a:latin typeface="Courier New" pitchFamily="49" charset="0"/>
              </a:rPr>
              <a:t>Sekv</a:t>
            </a:r>
            <a:r>
              <a:rPr lang="en-US">
                <a:latin typeface="Courier New" pitchFamily="49" charset="0"/>
              </a:rPr>
              <a:t>e</a:t>
            </a:r>
            <a:r>
              <a:rPr lang="cs-CZ">
                <a:latin typeface="Courier New" pitchFamily="49" charset="0"/>
              </a:rPr>
              <a:t>nce 2 	TTGTACGACG</a:t>
            </a:r>
          </a:p>
          <a:p>
            <a:endParaRPr lang="en-US">
              <a:latin typeface="Courier New" pitchFamily="49" charset="0"/>
            </a:endParaRPr>
          </a:p>
          <a:p>
            <a:r>
              <a:rPr lang="cs-CZ">
                <a:latin typeface="Courier New" pitchFamily="49" charset="0"/>
              </a:rPr>
              <a:t>TTGTACGACGG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TTGT---ACGACGG</a:t>
            </a:r>
            <a:endParaRPr lang="cs-CZ">
              <a:latin typeface="Courier New" pitchFamily="49" charset="0"/>
              <a:sym typeface="Symbol" pitchFamily="18" charset="2"/>
            </a:endParaRPr>
          </a:p>
          <a:p>
            <a:r>
              <a:rPr lang="cs-CZ">
                <a:latin typeface="Courier New" pitchFamily="49" charset="0"/>
                <a:sym typeface="Symbol" pitchFamily="18" charset="2"/>
              </a:rPr>
              <a:t></a:t>
            </a:r>
            <a:r>
              <a:rPr lang="en-US">
                <a:latin typeface="Courier New" pitchFamily="49" charset="0"/>
                <a:sym typeface="Symbol" pitchFamily="18" charset="2"/>
              </a:rPr>
              <a:t>	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</a:t>
            </a:r>
            <a:r>
              <a:rPr lang="en-US">
                <a:latin typeface="Courier New" pitchFamily="49" charset="0"/>
                <a:sym typeface="Symbol" pitchFamily="18" charset="2"/>
              </a:rPr>
              <a:t> </a:t>
            </a:r>
            <a:r>
              <a:rPr lang="cs-CZ">
                <a:latin typeface="Courier New" pitchFamily="49" charset="0"/>
              </a:rPr>
              <a:t> 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</a:t>
            </a:r>
            <a:r>
              <a:rPr lang="cs-CZ">
                <a:latin typeface="Courier New" pitchFamily="49" charset="0"/>
              </a:rPr>
              <a:t> </a:t>
            </a:r>
          </a:p>
          <a:p>
            <a:r>
              <a:rPr lang="cs-CZ">
                <a:latin typeface="Courier New" pitchFamily="49" charset="0"/>
              </a:rPr>
              <a:t>TTGTACGACG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TTGTACGACG</a:t>
            </a:r>
          </a:p>
        </p:txBody>
      </p:sp>
      <p:graphicFrame>
        <p:nvGraphicFramePr>
          <p:cNvPr id="28380" name="Object 1756"/>
          <p:cNvGraphicFramePr>
            <a:graphicFrameLocks noChangeAspect="1"/>
          </p:cNvGraphicFramePr>
          <p:nvPr/>
        </p:nvGraphicFramePr>
        <p:xfrm>
          <a:off x="5360988" y="1060450"/>
          <a:ext cx="2874962" cy="2451100"/>
        </p:xfrm>
        <a:graphic>
          <a:graphicData uri="http://schemas.openxmlformats.org/presentationml/2006/ole">
            <p:oleObj spid="_x0000_s212994" name="Dokument" r:id="rId4" imgW="5915126" imgH="2153041" progId="Word.Document.8">
              <p:embed/>
            </p:oleObj>
          </a:graphicData>
        </a:graphic>
      </p:graphicFrame>
      <p:sp>
        <p:nvSpPr>
          <p:cNvPr id="28381" name="Text Box 1757"/>
          <p:cNvSpPr txBox="1">
            <a:spLocks noChangeArrowheads="1"/>
          </p:cNvSpPr>
          <p:nvPr/>
        </p:nvSpPr>
        <p:spPr bwMode="auto">
          <a:xfrm>
            <a:off x="492125" y="3543300"/>
            <a:ext cx="3924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ourier New" pitchFamily="49" charset="0"/>
              </a:rPr>
              <a:t>Sekvence 1	ACTTGTGCTTC</a:t>
            </a:r>
          </a:p>
          <a:p>
            <a:r>
              <a:rPr lang="cs-CZ">
                <a:latin typeface="Courier New" pitchFamily="49" charset="0"/>
              </a:rPr>
              <a:t>Sekvence 2	ACGTGCTGCTC</a:t>
            </a:r>
            <a:endParaRPr lang="en-US">
              <a:latin typeface="Courier New" pitchFamily="49" charset="0"/>
            </a:endParaRPr>
          </a:p>
          <a:p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ACTTG-TGCTTC</a:t>
            </a:r>
          </a:p>
          <a:p>
            <a:r>
              <a:rPr lang="en-US">
                <a:latin typeface="Courier New" pitchFamily="49" charset="0"/>
              </a:rPr>
              <a:t>   Path</a:t>
            </a:r>
            <a:r>
              <a:rPr lang="cs-CZ">
                <a:latin typeface="Courier New" pitchFamily="49" charset="0"/>
              </a:rPr>
              <a:t> 1	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</a:t>
            </a:r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ACGTGCTGCTC</a:t>
            </a:r>
            <a:endParaRPr lang="en-US">
              <a:latin typeface="Courier New" pitchFamily="49" charset="0"/>
            </a:endParaRPr>
          </a:p>
          <a:p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ACTTGTGCTTC</a:t>
            </a:r>
          </a:p>
          <a:p>
            <a:r>
              <a:rPr lang="en-US">
                <a:latin typeface="Courier New" pitchFamily="49" charset="0"/>
              </a:rPr>
              <a:t>   Path</a:t>
            </a:r>
            <a:r>
              <a:rPr lang="cs-CZ">
                <a:latin typeface="Courier New" pitchFamily="49" charset="0"/>
              </a:rPr>
              <a:t> 2	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en-US">
                <a:latin typeface="Courier New" pitchFamily="49" charset="0"/>
                <a:sym typeface="Symbol" pitchFamily="18" charset="2"/>
              </a:rPr>
              <a:t> 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</a:t>
            </a:r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AC--GTGCTGCTC </a:t>
            </a:r>
          </a:p>
        </p:txBody>
      </p:sp>
      <p:graphicFrame>
        <p:nvGraphicFramePr>
          <p:cNvPr id="28382" name="Object 1758"/>
          <p:cNvGraphicFramePr>
            <a:graphicFrameLocks noChangeAspect="1"/>
          </p:cNvGraphicFramePr>
          <p:nvPr/>
        </p:nvGraphicFramePr>
        <p:xfrm>
          <a:off x="5360988" y="3870325"/>
          <a:ext cx="2825750" cy="2628900"/>
        </p:xfrm>
        <a:graphic>
          <a:graphicData uri="http://schemas.openxmlformats.org/presentationml/2006/ole">
            <p:oleObj spid="_x0000_s212995" name="Dokument" r:id="rId5" imgW="5915126" imgH="242113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85888" y="266700"/>
            <a:ext cx="5142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>
                <a:solidFill>
                  <a:srgbClr val="E60000"/>
                </a:solidFill>
              </a:rPr>
              <a:t>řazení sekvencí (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 smtClean="0">
                <a:solidFill>
                  <a:srgbClr val="E60000"/>
                </a:solidFill>
              </a:rPr>
              <a:t>):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28384" name="Rectangle 1760"/>
          <p:cNvSpPr>
            <a:spLocks noChangeArrowheads="1"/>
          </p:cNvSpPr>
          <p:nvPr/>
        </p:nvSpPr>
        <p:spPr bwMode="auto">
          <a:xfrm>
            <a:off x="5726114" y="1201739"/>
            <a:ext cx="2698750" cy="16097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/>
            <a:r>
              <a:rPr lang="en-US" sz="2000" b="0" dirty="0"/>
              <a:t>GP = </a:t>
            </a:r>
            <a:r>
              <a:rPr lang="en-US" sz="2000" b="0" i="1" dirty="0"/>
              <a:t>g + hl</a:t>
            </a:r>
          </a:p>
          <a:p>
            <a:pPr algn="ctr"/>
            <a:r>
              <a:rPr lang="en-US" sz="1600" b="0" i="1" dirty="0"/>
              <a:t>g</a:t>
            </a:r>
            <a:r>
              <a:rPr lang="en-US" sz="1600" b="0" dirty="0"/>
              <a:t> - gap penalty</a:t>
            </a:r>
          </a:p>
          <a:p>
            <a:pPr algn="ctr"/>
            <a:r>
              <a:rPr lang="en-US" sz="1600" b="0" i="1" dirty="0"/>
              <a:t>h</a:t>
            </a:r>
            <a:r>
              <a:rPr lang="en-US" sz="1600" b="0" dirty="0"/>
              <a:t> – gap extension</a:t>
            </a:r>
          </a:p>
          <a:p>
            <a:pPr algn="ctr"/>
            <a:r>
              <a:rPr lang="en-US" sz="1600" b="0" dirty="0"/>
              <a:t>penalty</a:t>
            </a:r>
          </a:p>
          <a:p>
            <a:pPr algn="ctr"/>
            <a:r>
              <a:rPr lang="en-US" sz="1600" b="0" i="1" dirty="0"/>
              <a:t>l</a:t>
            </a:r>
            <a:r>
              <a:rPr lang="en-US" sz="1600" b="0" dirty="0"/>
              <a:t> – gap length</a:t>
            </a:r>
            <a:endParaRPr lang="cs-CZ" sz="1600" b="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9275" y="1676400"/>
            <a:ext cx="476733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 smtClean="0"/>
              <a:t>Penalizace mezer (</a:t>
            </a:r>
            <a:r>
              <a:rPr lang="cs-CZ" sz="2000" b="0" i="1" dirty="0" smtClean="0"/>
              <a:t>gap penalty</a:t>
            </a:r>
            <a:r>
              <a:rPr lang="cs-CZ" sz="2000" b="0" dirty="0" smtClean="0"/>
              <a:t>):</a:t>
            </a:r>
          </a:p>
          <a:p>
            <a:pPr defTabSz="360000">
              <a:spcAft>
                <a:spcPts val="1000"/>
              </a:spcAft>
            </a:pPr>
            <a:endParaRPr lang="cs-CZ" sz="2000" b="0" dirty="0" smtClean="0"/>
          </a:p>
          <a:p>
            <a:pPr defTabSz="360000">
              <a:spcAft>
                <a:spcPts val="1000"/>
              </a:spcAft>
            </a:pPr>
            <a:r>
              <a:rPr lang="cs-CZ" sz="2000" b="0" dirty="0" smtClean="0"/>
              <a:t>	</a:t>
            </a:r>
            <a:r>
              <a:rPr lang="cs-CZ" sz="2000" b="0" i="1" dirty="0" smtClean="0"/>
              <a:t>g</a:t>
            </a:r>
            <a:r>
              <a:rPr lang="cs-CZ" sz="2000" b="0" dirty="0" smtClean="0"/>
              <a:t> = penalizace za výskyt mezery (1</a:t>
            </a:r>
            <a:r>
              <a:rPr lang="cs-CZ" sz="2000" b="0" dirty="0" smtClean="0">
                <a:sym typeface="Symbol"/>
              </a:rPr>
              <a:t>)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 smtClean="0">
                <a:sym typeface="Symbol"/>
              </a:rPr>
              <a:t>	</a:t>
            </a:r>
            <a:r>
              <a:rPr lang="cs-CZ" sz="2000" b="0" i="1" dirty="0" smtClean="0">
                <a:sym typeface="Symbol"/>
              </a:rPr>
              <a:t>h</a:t>
            </a:r>
            <a:r>
              <a:rPr lang="cs-CZ" sz="2000" b="0" dirty="0" smtClean="0">
                <a:sym typeface="Symbol"/>
              </a:rPr>
              <a:t> = extenze za každou „pomlčku“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 smtClean="0">
                <a:sym typeface="Symbol"/>
              </a:rPr>
              <a:t>	</a:t>
            </a:r>
            <a:r>
              <a:rPr lang="cs-CZ" sz="2000" b="0" i="1" dirty="0" smtClean="0">
                <a:sym typeface="Symbol"/>
              </a:rPr>
              <a:t>l</a:t>
            </a:r>
            <a:r>
              <a:rPr lang="cs-CZ" sz="2000" b="0" dirty="0" smtClean="0">
                <a:sym typeface="Symbol"/>
              </a:rPr>
              <a:t> = délka mezery (= počet „pomlček“)</a:t>
            </a:r>
          </a:p>
          <a:p>
            <a:pPr defTabSz="360000">
              <a:spcAft>
                <a:spcPts val="1000"/>
              </a:spcAft>
            </a:pPr>
            <a:endParaRPr lang="cs-CZ" sz="2000" b="0" dirty="0" smtClean="0"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 smtClean="0">
                <a:sym typeface="Symbol"/>
              </a:rPr>
              <a:t>Př</a:t>
            </a:r>
            <a:r>
              <a:rPr lang="cs-CZ" sz="2000" b="0" smtClean="0">
                <a:sym typeface="Symbol"/>
              </a:rPr>
              <a:t>.: GC</a:t>
            </a:r>
            <a:r>
              <a:rPr lang="cs-CZ" sz="2000" b="0" smtClean="0">
                <a:latin typeface="Arial"/>
                <a:cs typeface="Arial"/>
                <a:sym typeface="Symbol"/>
              </a:rPr>
              <a:t>‒ ‒ ‒ ‒ ‒TTAA</a:t>
            </a:r>
            <a:br>
              <a:rPr lang="cs-CZ" sz="2000" b="0" smtClean="0">
                <a:latin typeface="Arial"/>
                <a:cs typeface="Arial"/>
                <a:sym typeface="Symbol"/>
              </a:rPr>
            </a:br>
            <a:r>
              <a:rPr lang="cs-CZ" sz="2000" b="0" smtClean="0">
                <a:latin typeface="Arial"/>
                <a:cs typeface="Arial"/>
                <a:sym typeface="Symbol"/>
              </a:rPr>
              <a:t>	</a:t>
            </a:r>
            <a:r>
              <a:rPr lang="cs-CZ" sz="2000" b="0" i="1" smtClean="0">
                <a:latin typeface="Arial"/>
                <a:cs typeface="Arial"/>
                <a:sym typeface="Symbol"/>
              </a:rPr>
              <a:t>l</a:t>
            </a:r>
            <a:r>
              <a:rPr lang="cs-CZ" sz="2000" b="0" smtClean="0">
                <a:latin typeface="Arial"/>
                <a:cs typeface="Arial"/>
                <a:sym typeface="Symbol"/>
              </a:rPr>
              <a:t> = 5, </a:t>
            </a:r>
            <a:r>
              <a:rPr lang="cs-CZ" sz="2000" b="0" i="1" smtClean="0">
                <a:latin typeface="Arial"/>
                <a:cs typeface="Arial"/>
                <a:sym typeface="Symbol"/>
              </a:rPr>
              <a:t>g</a:t>
            </a:r>
            <a:r>
              <a:rPr lang="cs-CZ" sz="2000" b="0" smtClean="0">
                <a:latin typeface="Arial"/>
                <a:cs typeface="Arial"/>
                <a:sym typeface="Symbol"/>
              </a:rPr>
              <a:t> = </a:t>
            </a:r>
            <a:r>
              <a:rPr lang="cs-CZ" sz="2000" b="0" i="1" smtClean="0">
                <a:latin typeface="Arial"/>
                <a:cs typeface="Arial"/>
                <a:sym typeface="Symbol"/>
              </a:rPr>
              <a:t>x</a:t>
            </a:r>
            <a:r>
              <a:rPr lang="cs-CZ" sz="2000" b="0" smtClean="0">
                <a:latin typeface="Arial"/>
                <a:cs typeface="Arial"/>
                <a:sym typeface="Symbol"/>
              </a:rPr>
              <a:t>, </a:t>
            </a:r>
            <a:r>
              <a:rPr lang="cs-CZ" sz="2000" b="0" i="1" smtClean="0">
                <a:latin typeface="Arial"/>
                <a:cs typeface="Arial"/>
                <a:sym typeface="Symbol"/>
              </a:rPr>
              <a:t>h</a:t>
            </a:r>
            <a:r>
              <a:rPr lang="cs-CZ" sz="2000" b="0" smtClean="0">
                <a:latin typeface="Arial"/>
                <a:cs typeface="Arial"/>
                <a:sym typeface="Symbol"/>
              </a:rPr>
              <a:t> = 5</a:t>
            </a:r>
            <a:r>
              <a:rPr lang="cs-CZ" sz="2000" b="0" i="1" smtClean="0">
                <a:latin typeface="Arial"/>
                <a:cs typeface="Arial"/>
                <a:sym typeface="Symbol"/>
              </a:rPr>
              <a:t>x</a:t>
            </a:r>
            <a:endParaRPr lang="cs-CZ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72545" y="333829"/>
            <a:ext cx="5141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Progresivní seřazení</a:t>
            </a:r>
            <a:r>
              <a:rPr lang="en-US" sz="2800" b="0" dirty="0">
                <a:solidFill>
                  <a:srgbClr val="E60000"/>
                </a:solidFill>
              </a:rPr>
              <a:t> - </a:t>
            </a:r>
            <a:r>
              <a:rPr lang="en-US" sz="2800" b="0" dirty="0" err="1">
                <a:solidFill>
                  <a:srgbClr val="E60000"/>
                </a:solidFill>
              </a:rPr>
              <a:t>ClustalX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5313" y="1730375"/>
            <a:ext cx="55705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Seřazení dvojic sekvencí</a:t>
            </a:r>
            <a:r>
              <a:rPr lang="en-US" sz="2000" b="0"/>
              <a:t> </a:t>
            </a:r>
            <a:r>
              <a:rPr lang="en-US" sz="2000" b="0">
                <a:sym typeface="Symbol" pitchFamily="18" charset="2"/>
              </a:rPr>
              <a:t> </a:t>
            </a:r>
            <a:r>
              <a:rPr lang="cs-CZ" sz="2000" b="0">
                <a:sym typeface="Symbol" pitchFamily="18" charset="2"/>
              </a:rPr>
              <a:t>párové distance</a:t>
            </a:r>
            <a:endParaRPr lang="en-US" sz="2000" b="0">
              <a:sym typeface="Symbol" pitchFamily="18" charset="2"/>
            </a:endParaRP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K</a:t>
            </a:r>
            <a:r>
              <a:rPr lang="en-US" sz="2000" b="0"/>
              <a:t>onstru</a:t>
            </a:r>
            <a:r>
              <a:rPr lang="cs-CZ" sz="2000" b="0"/>
              <a:t>kce</a:t>
            </a:r>
            <a:r>
              <a:rPr lang="en-US" sz="2000" b="0"/>
              <a:t> </a:t>
            </a:r>
            <a:r>
              <a:rPr lang="cs-CZ" sz="2000" b="0"/>
              <a:t>„</a:t>
            </a:r>
            <a:r>
              <a:rPr lang="en-US" sz="2000" b="0"/>
              <a:t>guide tree</a:t>
            </a:r>
            <a:r>
              <a:rPr lang="cs-CZ" sz="2000" b="0"/>
              <a:t>“</a:t>
            </a:r>
            <a:r>
              <a:rPr lang="en-US" sz="2000" b="0"/>
              <a:t> (NJ)</a:t>
            </a: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Seřazení všech sekvencí podle</a:t>
            </a:r>
            <a:r>
              <a:rPr lang="en-US" sz="2000" b="0"/>
              <a:t> </a:t>
            </a:r>
            <a:r>
              <a:rPr lang="cs-CZ" sz="2000" b="0"/>
              <a:t>stromu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87438" y="3270250"/>
            <a:ext cx="7126287" cy="3036888"/>
            <a:chOff x="363" y="2049"/>
            <a:chExt cx="4489" cy="1913"/>
          </a:xfrm>
        </p:grpSpPr>
        <p:pic>
          <p:nvPicPr>
            <p:cNvPr id="22534" name="Picture 4" descr="Align_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2049"/>
              <a:ext cx="3014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Line 6"/>
            <p:cNvSpPr>
              <a:spLocks noChangeShapeType="1"/>
            </p:cNvSpPr>
            <p:nvPr/>
          </p:nvSpPr>
          <p:spPr bwMode="auto">
            <a:xfrm>
              <a:off x="3546" y="3346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3536" y="2150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3551" y="227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3551" y="34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>
              <a:off x="3972" y="2149"/>
              <a:ext cx="1" cy="93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0" name="Text Box 11"/>
            <p:cNvSpPr txBox="1">
              <a:spLocks noChangeArrowheads="1"/>
            </p:cNvSpPr>
            <p:nvPr/>
          </p:nvSpPr>
          <p:spPr bwMode="auto">
            <a:xfrm>
              <a:off x="3972" y="2480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99FF"/>
                  </a:solidFill>
                  <a:latin typeface="Arial Black" pitchFamily="34" charset="0"/>
                </a:rPr>
                <a:t>II.</a:t>
              </a:r>
              <a:endParaRPr lang="cs-CZ" sz="2400">
                <a:solidFill>
                  <a:srgbClr val="3399FF"/>
                </a:solidFill>
                <a:latin typeface="Arial Black" pitchFamily="34" charset="0"/>
              </a:endParaRPr>
            </a:p>
          </p:txBody>
        </p:sp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>
              <a:off x="4447" y="2149"/>
              <a:ext cx="0" cy="1718"/>
            </a:xfrm>
            <a:prstGeom prst="line">
              <a:avLst/>
            </a:prstGeom>
            <a:noFill/>
            <a:ln w="76200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4447" y="2865"/>
              <a:ext cx="4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CCFF"/>
                  </a:solidFill>
                  <a:latin typeface="Arial Black" pitchFamily="34" charset="0"/>
                </a:rPr>
                <a:t>III.</a:t>
              </a:r>
              <a:endParaRPr lang="cs-CZ" sz="2400">
                <a:solidFill>
                  <a:srgbClr val="33CCFF"/>
                </a:solidFill>
                <a:latin typeface="Arial Black" pitchFamily="34" charset="0"/>
              </a:endParaRP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68325" y="112395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ym typeface="Symbol" pitchFamily="18" charset="2"/>
              </a:rPr>
              <a:t>3 fáze</a:t>
            </a:r>
            <a:r>
              <a:rPr lang="en-US" sz="2400" b="0" dirty="0">
                <a:sym typeface="Symbol" pitchFamily="18" charset="2"/>
              </a:rPr>
              <a:t>:</a:t>
            </a:r>
            <a:endParaRPr lang="cs-CZ" sz="2400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  <p:bldP spid="245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4"/>
          <p:cNvSpPr txBox="1">
            <a:spLocks noChangeArrowheads="1"/>
          </p:cNvSpPr>
          <p:nvPr/>
        </p:nvSpPr>
        <p:spPr bwMode="auto">
          <a:xfrm>
            <a:off x="1992313" y="320675"/>
            <a:ext cx="4551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  <a:sym typeface="Symbol" pitchFamily="18" charset="2"/>
              </a:rPr>
              <a:t>Pro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blém pro</a:t>
            </a:r>
            <a:r>
              <a:rPr lang="en-US" sz="2400" b="0">
                <a:solidFill>
                  <a:srgbClr val="E60000"/>
                </a:solidFill>
                <a:sym typeface="Symbol" pitchFamily="18" charset="2"/>
              </a:rPr>
              <a:t>gre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s</a:t>
            </a:r>
            <a:r>
              <a:rPr lang="en-US" sz="2400" b="0">
                <a:solidFill>
                  <a:srgbClr val="E60000"/>
                </a:solidFill>
                <a:sym typeface="Symbol" pitchFamily="18" charset="2"/>
              </a:rPr>
              <a:t>iv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ního seřazení</a:t>
            </a:r>
          </a:p>
        </p:txBody>
      </p:sp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1392238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gorila	AGGTT</a:t>
            </a:r>
          </a:p>
          <a:p>
            <a:r>
              <a:rPr lang="cs-CZ" sz="2000">
                <a:latin typeface="Courier New" pitchFamily="49" charset="0"/>
              </a:rPr>
              <a:t>kůň		AG-TT</a:t>
            </a:r>
          </a:p>
          <a:p>
            <a:r>
              <a:rPr lang="cs-CZ" sz="2000">
                <a:latin typeface="Courier New" pitchFamily="49" charset="0"/>
              </a:rPr>
              <a:t>panda		AG-TT</a:t>
            </a:r>
          </a:p>
        </p:txBody>
      </p: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3867150" y="1017588"/>
            <a:ext cx="131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6 druhů:</a:t>
            </a:r>
          </a:p>
        </p:txBody>
      </p:sp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4927600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tučňák	A-GTT</a:t>
            </a:r>
          </a:p>
          <a:p>
            <a:r>
              <a:rPr lang="cs-CZ" sz="2000">
                <a:latin typeface="Courier New" pitchFamily="49" charset="0"/>
              </a:rPr>
              <a:t>kuře		A-GTT</a:t>
            </a:r>
          </a:p>
          <a:p>
            <a:r>
              <a:rPr lang="cs-CZ" sz="2000">
                <a:latin typeface="Courier New" pitchFamily="49" charset="0"/>
              </a:rPr>
              <a:t>pštros	AGGTT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109913" y="3997325"/>
            <a:ext cx="2774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gorila	AGGTT</a:t>
            </a:r>
          </a:p>
          <a:p>
            <a:r>
              <a:rPr lang="cs-CZ" sz="2000">
                <a:latin typeface="Courier New" pitchFamily="49" charset="0"/>
              </a:rPr>
              <a:t>kůň		AG-TT</a:t>
            </a:r>
          </a:p>
          <a:p>
            <a:r>
              <a:rPr lang="cs-CZ" sz="2000">
                <a:latin typeface="Courier New" pitchFamily="49" charset="0"/>
              </a:rPr>
              <a:t>panda		AG-TT</a:t>
            </a:r>
          </a:p>
          <a:p>
            <a:r>
              <a:rPr lang="cs-CZ" sz="2000">
                <a:latin typeface="Courier New" pitchFamily="49" charset="0"/>
              </a:rPr>
              <a:t>tučňák	A-GTT</a:t>
            </a:r>
          </a:p>
          <a:p>
            <a:r>
              <a:rPr lang="cs-CZ" sz="2000">
                <a:latin typeface="Courier New" pitchFamily="49" charset="0"/>
              </a:rPr>
              <a:t>kuře		A-GTT</a:t>
            </a:r>
          </a:p>
          <a:p>
            <a:r>
              <a:rPr lang="cs-CZ" sz="2000">
                <a:latin typeface="Courier New" pitchFamily="49" charset="0"/>
              </a:rPr>
              <a:t>pštros	AGGTT</a:t>
            </a:r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4227513" y="2871788"/>
            <a:ext cx="452437" cy="569912"/>
          </a:xfrm>
          <a:prstGeom prst="downArrow">
            <a:avLst>
              <a:gd name="adj1" fmla="val 50000"/>
              <a:gd name="adj2" fmla="val 3149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4200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7466013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9" name="AutoShape 25"/>
          <p:cNvSpPr>
            <a:spLocks noChangeArrowheads="1"/>
          </p:cNvSpPr>
          <p:nvPr/>
        </p:nvSpPr>
        <p:spPr bwMode="auto">
          <a:xfrm>
            <a:off x="196850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 flipH="1">
            <a:off x="648335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/>
      <p:bldP spid="113684" grpId="0" animBg="1"/>
      <p:bldP spid="113687" grpId="0"/>
      <p:bldP spid="113688" grpId="0"/>
      <p:bldP spid="113689" grpId="0" animBg="1"/>
      <p:bldP spid="1136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25600" y="1244600"/>
            <a:ext cx="5592763" cy="5221288"/>
            <a:chOff x="1024" y="784"/>
            <a:chExt cx="3523" cy="3289"/>
          </a:xfrm>
        </p:grpSpPr>
        <p:grpSp>
          <p:nvGrpSpPr>
            <p:cNvPr id="24580" name="Group 2"/>
            <p:cNvGrpSpPr>
              <a:grpSpLocks noChangeAspect="1"/>
            </p:cNvGrpSpPr>
            <p:nvPr/>
          </p:nvGrpSpPr>
          <p:grpSpPr bwMode="auto">
            <a:xfrm>
              <a:off x="1857" y="1402"/>
              <a:ext cx="2690" cy="2671"/>
              <a:chOff x="1590" y="2328"/>
              <a:chExt cx="1590" cy="1410"/>
            </a:xfrm>
          </p:grpSpPr>
          <p:grpSp>
            <p:nvGrpSpPr>
              <p:cNvPr id="24590" name="Group 3"/>
              <p:cNvGrpSpPr>
                <a:grpSpLocks noChangeAspect="1"/>
              </p:cNvGrpSpPr>
              <p:nvPr/>
            </p:nvGrpSpPr>
            <p:grpSpPr bwMode="auto">
              <a:xfrm>
                <a:off x="1590" y="2328"/>
                <a:ext cx="1590" cy="1410"/>
                <a:chOff x="1590" y="2328"/>
                <a:chExt cx="1590" cy="1410"/>
              </a:xfrm>
            </p:grpSpPr>
            <p:sp>
              <p:nvSpPr>
                <p:cNvPr id="24592" name="Rectangle 4"/>
                <p:cNvSpPr>
                  <a:spLocks noChangeAspect="1" noChangeArrowheads="1"/>
                </p:cNvSpPr>
                <p:nvPr/>
              </p:nvSpPr>
              <p:spPr bwMode="auto">
                <a:xfrm>
                  <a:off x="1590" y="2328"/>
                  <a:ext cx="1590" cy="141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593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2328"/>
                  <a:ext cx="0" cy="14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4591" name="Line 6"/>
              <p:cNvSpPr>
                <a:spLocks noChangeAspect="1" noChangeShapeType="1"/>
              </p:cNvSpPr>
              <p:nvPr/>
            </p:nvSpPr>
            <p:spPr bwMode="auto">
              <a:xfrm>
                <a:off x="1590" y="3036"/>
                <a:ext cx="1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4581" name="Text Box 7"/>
            <p:cNvSpPr txBox="1">
              <a:spLocks noChangeAspect="1" noChangeArrowheads="1"/>
            </p:cNvSpPr>
            <p:nvPr/>
          </p:nvSpPr>
          <p:spPr bwMode="auto">
            <a:xfrm>
              <a:off x="2105" y="1692"/>
              <a:ext cx="8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/>
                <a:t>UPGMA</a:t>
              </a:r>
            </a:p>
            <a:p>
              <a:pPr algn="ctr" eaLnBrk="0" hangingPunct="0"/>
              <a:endParaRPr lang="cs-CZ" sz="2000" b="0" dirty="0"/>
            </a:p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 err="1"/>
                <a:t>neighbor</a:t>
              </a:r>
              <a:r>
                <a:rPr lang="cs-CZ" sz="2000" b="0" dirty="0"/>
                <a:t>-</a:t>
              </a:r>
              <a:endParaRPr lang="en-US" sz="2000" b="0" dirty="0"/>
            </a:p>
            <a:p>
              <a:pPr algn="ctr" eaLnBrk="0" hangingPunct="0"/>
              <a:r>
                <a:rPr lang="cs-CZ" sz="2000" b="0" dirty="0" err="1"/>
                <a:t>joining</a:t>
              </a:r>
              <a:endParaRPr lang="cs-CZ" sz="2000" b="0" dirty="0"/>
            </a:p>
          </p:txBody>
        </p:sp>
        <p:sp>
          <p:nvSpPr>
            <p:cNvPr id="24582" name="Text Box 8"/>
            <p:cNvSpPr txBox="1">
              <a:spLocks noChangeAspect="1" noChangeArrowheads="1"/>
            </p:cNvSpPr>
            <p:nvPr/>
          </p:nvSpPr>
          <p:spPr bwMode="auto">
            <a:xfrm>
              <a:off x="2034" y="2881"/>
              <a:ext cx="907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 err="1"/>
                <a:t>Fitch</a:t>
              </a:r>
              <a:r>
                <a:rPr lang="cs-CZ" sz="2000" b="0" dirty="0"/>
                <a:t>-</a:t>
              </a:r>
            </a:p>
            <a:p>
              <a:pPr algn="ctr" eaLnBrk="0" hangingPunct="0"/>
              <a:r>
                <a:rPr lang="cs-CZ" sz="2000" b="0" dirty="0" err="1"/>
                <a:t>Margoliash</a:t>
              </a:r>
              <a:endParaRPr lang="cs-CZ" sz="2000" b="0" dirty="0"/>
            </a:p>
            <a:p>
              <a:pPr algn="ctr" eaLnBrk="0" hangingPunct="0"/>
              <a:endParaRPr lang="cs-CZ" sz="2000" b="0" dirty="0"/>
            </a:p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/>
                <a:t>minim</a:t>
              </a:r>
              <a:r>
                <a:rPr lang="en-US" sz="2000" b="0" dirty="0"/>
                <a:t>um</a:t>
              </a:r>
              <a:r>
                <a:rPr lang="cs-CZ" sz="2000" b="0" dirty="0"/>
                <a:t/>
              </a:r>
              <a:br>
                <a:rPr lang="cs-CZ" sz="2000" b="0" dirty="0"/>
              </a:br>
              <a:r>
                <a:rPr lang="cs-CZ" sz="2000" b="0" dirty="0" err="1"/>
                <a:t>evolu</a:t>
              </a:r>
              <a:r>
                <a:rPr lang="en-US" sz="2000" b="0" dirty="0" err="1"/>
                <a:t>tion</a:t>
              </a:r>
              <a:endParaRPr lang="cs-CZ" sz="2000" b="0" dirty="0"/>
            </a:p>
          </p:txBody>
        </p:sp>
        <p:sp>
          <p:nvSpPr>
            <p:cNvPr id="24583" name="Text Box 9"/>
            <p:cNvSpPr txBox="1">
              <a:spLocks noChangeAspect="1" noChangeArrowheads="1"/>
            </p:cNvSpPr>
            <p:nvPr/>
          </p:nvSpPr>
          <p:spPr bwMode="auto">
            <a:xfrm>
              <a:off x="3369" y="2881"/>
              <a:ext cx="1005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/>
                <a:t> </a:t>
              </a:r>
              <a:r>
                <a:rPr lang="cs-CZ" sz="2000" b="0"/>
                <a:t>maxim</a:t>
              </a:r>
              <a:r>
                <a:rPr lang="en-US" sz="2000" b="0"/>
                <a:t>um</a:t>
              </a:r>
              <a:r>
                <a:rPr lang="cs-CZ" sz="2000" b="0"/>
                <a:t/>
              </a:r>
              <a:br>
                <a:rPr lang="cs-CZ" sz="2000" b="0"/>
              </a:br>
              <a:r>
                <a:rPr lang="en-US" sz="2000" b="0"/>
                <a:t>parsimony</a:t>
              </a:r>
              <a:endParaRPr lang="cs-CZ" sz="2000" b="0"/>
            </a:p>
            <a:p>
              <a:pPr algn="ctr" eaLnBrk="0" hangingPunct="0"/>
              <a:r>
                <a:rPr lang="en-US" sz="2000" b="0"/>
                <a:t> </a:t>
              </a:r>
              <a:r>
                <a:rPr lang="cs-CZ" sz="2000" b="0"/>
                <a:t>maxim</a:t>
              </a:r>
              <a:r>
                <a:rPr lang="en-US" sz="2000" b="0"/>
                <a:t>um</a:t>
              </a:r>
              <a:endParaRPr lang="cs-CZ" sz="2000" b="0"/>
            </a:p>
            <a:p>
              <a:pPr algn="ctr" eaLnBrk="0" hangingPunct="0"/>
              <a:r>
                <a:rPr lang="en-US" sz="2000" b="0"/>
                <a:t>likelihood</a:t>
              </a:r>
            </a:p>
            <a:p>
              <a:pPr algn="ctr" eaLnBrk="0" hangingPunct="0"/>
              <a:r>
                <a:rPr lang="en-US" sz="2000" b="0"/>
                <a:t> Bayesian a.</a:t>
              </a:r>
              <a:endParaRPr lang="cs-CZ" sz="2000" b="0"/>
            </a:p>
          </p:txBody>
        </p:sp>
        <p:sp>
          <p:nvSpPr>
            <p:cNvPr id="24584" name="Text Box 10"/>
            <p:cNvSpPr txBox="1">
              <a:spLocks noChangeAspect="1" noChangeArrowheads="1"/>
            </p:cNvSpPr>
            <p:nvPr/>
          </p:nvSpPr>
          <p:spPr bwMode="auto">
            <a:xfrm>
              <a:off x="2163" y="1097"/>
              <a:ext cx="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distance</a:t>
              </a:r>
            </a:p>
          </p:txBody>
        </p:sp>
        <p:sp>
          <p:nvSpPr>
            <p:cNvPr id="24585" name="Text Box 11"/>
            <p:cNvSpPr txBox="1">
              <a:spLocks noChangeAspect="1" noChangeArrowheads="1"/>
            </p:cNvSpPr>
            <p:nvPr/>
          </p:nvSpPr>
          <p:spPr bwMode="auto">
            <a:xfrm>
              <a:off x="3575" y="1098"/>
              <a:ext cx="5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znaky</a:t>
              </a:r>
            </a:p>
          </p:txBody>
        </p:sp>
        <p:sp>
          <p:nvSpPr>
            <p:cNvPr id="24586" name="Text Box 12"/>
            <p:cNvSpPr txBox="1">
              <a:spLocks noChangeAspect="1" noChangeArrowheads="1"/>
            </p:cNvSpPr>
            <p:nvPr/>
          </p:nvSpPr>
          <p:spPr bwMode="auto">
            <a:xfrm>
              <a:off x="2737" y="784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>
                  <a:solidFill>
                    <a:schemeClr val="accent2"/>
                  </a:solidFill>
                </a:rPr>
                <a:t>Typy dat</a:t>
              </a:r>
            </a:p>
          </p:txBody>
        </p:sp>
        <p:sp>
          <p:nvSpPr>
            <p:cNvPr id="24587" name="Text Box 13"/>
            <p:cNvSpPr txBox="1">
              <a:spLocks noChangeAspect="1" noChangeArrowheads="1"/>
            </p:cNvSpPr>
            <p:nvPr/>
          </p:nvSpPr>
          <p:spPr bwMode="auto">
            <a:xfrm rot="-5400000">
              <a:off x="1085" y="1932"/>
              <a:ext cx="9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algorit</a:t>
              </a:r>
              <a:r>
                <a:rPr lang="en-US" sz="2000">
                  <a:solidFill>
                    <a:schemeClr val="accent2"/>
                  </a:solidFill>
                </a:rPr>
                <a:t>h</a:t>
              </a:r>
              <a:r>
                <a:rPr lang="cs-CZ" sz="2000">
                  <a:solidFill>
                    <a:schemeClr val="accent2"/>
                  </a:solidFill>
                </a:rPr>
                <a:t>ms</a:t>
              </a:r>
            </a:p>
          </p:txBody>
        </p:sp>
        <p:sp>
          <p:nvSpPr>
            <p:cNvPr id="24588" name="Text Box 14"/>
            <p:cNvSpPr txBox="1">
              <a:spLocks noChangeAspect="1" noChangeArrowheads="1"/>
            </p:cNvSpPr>
            <p:nvPr/>
          </p:nvSpPr>
          <p:spPr bwMode="auto">
            <a:xfrm rot="-5400000">
              <a:off x="1116" y="3158"/>
              <a:ext cx="87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kritérium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optimality</a:t>
              </a:r>
              <a:endParaRPr lang="cs-CZ" sz="2000">
                <a:solidFill>
                  <a:schemeClr val="accent2"/>
                </a:solidFill>
              </a:endParaRPr>
            </a:p>
          </p:txBody>
        </p:sp>
        <p:sp>
          <p:nvSpPr>
            <p:cNvPr id="24589" name="Text Box 15"/>
            <p:cNvSpPr txBox="1">
              <a:spLocks noChangeAspect="1" noChangeArrowheads="1"/>
            </p:cNvSpPr>
            <p:nvPr/>
          </p:nvSpPr>
          <p:spPr bwMode="auto">
            <a:xfrm rot="-5400000">
              <a:off x="-117" y="2511"/>
              <a:ext cx="25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>
                  <a:solidFill>
                    <a:schemeClr val="accent2"/>
                  </a:solidFill>
                </a:rPr>
                <a:t>Metody</a:t>
              </a:r>
              <a:r>
                <a:rPr lang="en-US" sz="2400">
                  <a:solidFill>
                    <a:schemeClr val="accent2"/>
                  </a:solidFill>
                </a:rPr>
                <a:t> </a:t>
              </a:r>
              <a:r>
                <a:rPr lang="cs-CZ" sz="2400">
                  <a:solidFill>
                    <a:schemeClr val="accent2"/>
                  </a:solidFill>
                </a:rPr>
                <a:t>k</a:t>
              </a:r>
              <a:r>
                <a:rPr lang="en-US" sz="2400">
                  <a:solidFill>
                    <a:schemeClr val="accent2"/>
                  </a:solidFill>
                </a:rPr>
                <a:t>onstru</a:t>
              </a:r>
              <a:r>
                <a:rPr lang="cs-CZ" sz="2400">
                  <a:solidFill>
                    <a:schemeClr val="accent2"/>
                  </a:solidFill>
                </a:rPr>
                <a:t>kce stromů</a:t>
              </a:r>
            </a:p>
          </p:txBody>
        </p:sp>
      </p:grp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2847975" y="233363"/>
            <a:ext cx="3060700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Rozdělení metod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7663" y="1785938"/>
            <a:ext cx="82454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0" u="sng" dirty="0">
                <a:solidFill>
                  <a:srgbClr val="F00000"/>
                </a:solidFill>
              </a:rPr>
              <a:t>výkonnost (</a:t>
            </a:r>
            <a:r>
              <a:rPr lang="cs-CZ" sz="2400" b="0" u="sng" dirty="0" err="1">
                <a:solidFill>
                  <a:srgbClr val="F00000"/>
                </a:solidFill>
              </a:rPr>
              <a:t>efficiency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</a:t>
            </a:r>
            <a:r>
              <a:rPr lang="cs-CZ" sz="2000" b="0" dirty="0"/>
              <a:t>jak rychlá je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metod</a:t>
            </a:r>
            <a:r>
              <a:rPr lang="cs-CZ" sz="2000" b="0" dirty="0">
                <a:cs typeface="Arial" charset="0"/>
              </a:rPr>
              <a:t>a</a:t>
            </a:r>
            <a:r>
              <a:rPr lang="en-US" sz="2000" b="0" dirty="0">
                <a:cs typeface="Arial" charset="0"/>
              </a:rPr>
              <a:t>?</a:t>
            </a:r>
            <a:r>
              <a:rPr lang="en-US" sz="2000" b="0" dirty="0">
                <a:solidFill>
                  <a:schemeClr val="accent2"/>
                </a:solidFill>
                <a:cs typeface="Arial" charset="0"/>
              </a:rPr>
              <a:t/>
            </a:r>
            <a:br>
              <a:rPr lang="en-US" sz="2000" b="0" dirty="0">
                <a:solidFill>
                  <a:schemeClr val="accent2"/>
                </a:solidFill>
                <a:cs typeface="Arial" charset="0"/>
              </a:rPr>
            </a:br>
            <a:endParaRPr lang="en-US" sz="2000" b="0" dirty="0">
              <a:solidFill>
                <a:schemeClr val="accent2"/>
              </a:solidFill>
              <a:cs typeface="Arial" charset="0"/>
            </a:endParaRPr>
          </a:p>
          <a:p>
            <a:r>
              <a:rPr lang="cs-CZ" sz="2400" b="0" u="sng" dirty="0">
                <a:solidFill>
                  <a:srgbClr val="F00000"/>
                </a:solidFill>
              </a:rPr>
              <a:t>síla (</a:t>
            </a:r>
            <a:r>
              <a:rPr lang="cs-CZ" sz="2400" b="0" u="sng" dirty="0" err="1">
                <a:solidFill>
                  <a:srgbClr val="F00000"/>
                </a:solidFill>
              </a:rPr>
              <a:t>power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	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	</a:t>
            </a:r>
            <a:r>
              <a:rPr lang="cs-CZ" sz="2000" b="0" dirty="0"/>
              <a:t>kolik znaků je třeba?</a:t>
            </a:r>
            <a:r>
              <a:rPr lang="en-US" sz="2000" b="0" dirty="0">
                <a:solidFill>
                  <a:schemeClr val="accent2"/>
                </a:solidFill>
              </a:rPr>
              <a:t/>
            </a:r>
            <a:br>
              <a:rPr lang="en-US" sz="2000" b="0" dirty="0">
                <a:solidFill>
                  <a:schemeClr val="accent2"/>
                </a:solidFill>
              </a:rPr>
            </a:b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400" b="0" u="sng" dirty="0">
                <a:solidFill>
                  <a:srgbClr val="F00000"/>
                </a:solidFill>
              </a:rPr>
              <a:t>konzistence (</a:t>
            </a:r>
            <a:r>
              <a:rPr lang="cs-CZ" sz="2400" b="0" u="sng" dirty="0" err="1">
                <a:solidFill>
                  <a:srgbClr val="F00000"/>
                </a:solidFill>
              </a:rPr>
              <a:t>consistency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 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b="0" dirty="0" smtClean="0"/>
              <a:t>vede </a:t>
            </a:r>
            <a:r>
              <a:rPr lang="cs-CZ" sz="2000" b="0" dirty="0"/>
              <a:t>zvyšující se počet znaků</a:t>
            </a:r>
            <a:br>
              <a:rPr lang="cs-CZ" sz="2000" b="0" dirty="0"/>
            </a:br>
            <a:r>
              <a:rPr lang="cs-CZ" sz="2000" b="0" dirty="0"/>
              <a:t>					ke správnému stromu</a:t>
            </a:r>
            <a:r>
              <a:rPr lang="en-US" sz="2000" b="0" dirty="0"/>
              <a:t>?</a:t>
            </a: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  <a:p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robustnost (</a:t>
            </a:r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robustness</a:t>
            </a:r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)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jak metoda funguje při 					</a:t>
            </a:r>
            <a:r>
              <a:rPr lang="en-US" sz="2000" b="0" dirty="0">
                <a:sym typeface="Symbol" pitchFamily="18" charset="2"/>
              </a:rPr>
              <a:t>	</a:t>
            </a:r>
            <a:r>
              <a:rPr lang="cs-CZ" sz="2000" b="0" dirty="0">
                <a:sym typeface="Symbol" pitchFamily="18" charset="2"/>
              </a:rPr>
              <a:t>neplatnosti předpokladů?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/>
            </a:r>
            <a:br>
              <a:rPr lang="en-US" sz="2000" dirty="0">
                <a:solidFill>
                  <a:schemeClr val="accent2"/>
                </a:solidFill>
                <a:sym typeface="Symbol" pitchFamily="18" charset="2"/>
              </a:rPr>
            </a:b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falzifikovatelnost (</a:t>
            </a:r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falsifiability</a:t>
            </a:r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)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cs-CZ" sz="2000" b="0" dirty="0">
                <a:sym typeface="Symbol" pitchFamily="18" charset="2"/>
              </a:rPr>
              <a:t>umožňuje testování platnosti 					předpokladů?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604963" y="531813"/>
            <a:ext cx="5224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Jak hodnotit jednotlivé metody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247900" y="142875"/>
            <a:ext cx="4711700" cy="946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</a:t>
            </a:r>
            <a:r>
              <a:rPr lang="cs-CZ" sz="2800" cap="all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ální</a:t>
            </a:r>
            <a:r>
              <a:rPr lang="cs-CZ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800" cap="all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úspornost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cs-CZ" sz="2800" i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maximum </a:t>
            </a:r>
            <a:r>
              <a:rPr lang="en-US" sz="2800" i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parsimony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MP)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49300" y="1822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/>
          </a:p>
        </p:txBody>
      </p:sp>
      <p:graphicFrame>
        <p:nvGraphicFramePr>
          <p:cNvPr id="15524" name="Group 164"/>
          <p:cNvGraphicFramePr>
            <a:graphicFrameLocks noGrp="1"/>
          </p:cNvGraphicFramePr>
          <p:nvPr/>
        </p:nvGraphicFramePr>
        <p:xfrm>
          <a:off x="6840538" y="1254125"/>
          <a:ext cx="1973263" cy="2377440"/>
        </p:xfrm>
        <a:graphic>
          <a:graphicData uri="http://schemas.openxmlformats.org/drawingml/2006/table">
            <a:tbl>
              <a:tblPr/>
              <a:tblGrid>
                <a:gridCol w="493713"/>
                <a:gridCol w="493712"/>
                <a:gridCol w="492125"/>
                <a:gridCol w="49371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409575" y="4125913"/>
            <a:ext cx="8456613" cy="2357437"/>
            <a:chOff x="299" y="2469"/>
            <a:chExt cx="5327" cy="1485"/>
          </a:xfrm>
        </p:grpSpPr>
        <p:pic>
          <p:nvPicPr>
            <p:cNvPr id="26661" name="Picture 4" descr="Parsimoni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" y="2469"/>
              <a:ext cx="5327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2" name="Text Box 165"/>
            <p:cNvSpPr txBox="1">
              <a:spLocks noChangeArrowheads="1"/>
            </p:cNvSpPr>
            <p:nvPr/>
          </p:nvSpPr>
          <p:spPr bwMode="auto">
            <a:xfrm>
              <a:off x="390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/>
                <a:t>2 </a:t>
              </a:r>
              <a:r>
                <a:rPr lang="cs-CZ" sz="2000" b="0" dirty="0"/>
                <a:t>kroky</a:t>
              </a:r>
            </a:p>
          </p:txBody>
        </p:sp>
        <p:sp>
          <p:nvSpPr>
            <p:cNvPr id="26663" name="Text Box 166"/>
            <p:cNvSpPr txBox="1">
              <a:spLocks noChangeArrowheads="1"/>
            </p:cNvSpPr>
            <p:nvPr/>
          </p:nvSpPr>
          <p:spPr bwMode="auto">
            <a:xfrm>
              <a:off x="2181" y="3519"/>
              <a:ext cx="5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1 </a:t>
              </a:r>
              <a:r>
                <a:rPr lang="cs-CZ" sz="2000" b="0"/>
                <a:t>krok</a:t>
              </a:r>
            </a:p>
          </p:txBody>
        </p:sp>
        <p:sp>
          <p:nvSpPr>
            <p:cNvPr id="26664" name="Text Box 167"/>
            <p:cNvSpPr txBox="1">
              <a:spLocks noChangeArrowheads="1"/>
            </p:cNvSpPr>
            <p:nvPr/>
          </p:nvSpPr>
          <p:spPr bwMode="auto">
            <a:xfrm>
              <a:off x="3918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2 </a:t>
              </a:r>
              <a:r>
                <a:rPr lang="cs-CZ" sz="2000" b="0"/>
                <a:t>kroky</a:t>
              </a:r>
            </a:p>
          </p:txBody>
        </p:sp>
      </p:grpSp>
      <p:sp>
        <p:nvSpPr>
          <p:cNvPr id="15530" name="Text Box 170"/>
          <p:cNvSpPr txBox="1">
            <a:spLocks noChangeArrowheads="1"/>
          </p:cNvSpPr>
          <p:nvPr/>
        </p:nvSpPr>
        <p:spPr bwMode="auto">
          <a:xfrm>
            <a:off x="3209925" y="3060700"/>
            <a:ext cx="3681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minim</a:t>
            </a:r>
            <a:r>
              <a:rPr lang="cs-CZ" sz="2000" b="0"/>
              <a:t>ální počet kroků</a:t>
            </a:r>
            <a:r>
              <a:rPr lang="en-US" sz="2000" b="0"/>
              <a:t> = 3</a:t>
            </a:r>
          </a:p>
          <a:p>
            <a:r>
              <a:rPr lang="cs-CZ" sz="2000" b="0"/>
              <a:t>skutečný počet kroků</a:t>
            </a:r>
            <a:r>
              <a:rPr lang="en-US" sz="2000" b="0"/>
              <a:t> = 5</a:t>
            </a:r>
          </a:p>
          <a:p>
            <a:r>
              <a:rPr lang="en-US" sz="2000" b="0">
                <a:sym typeface="Symbol" pitchFamily="18" charset="2"/>
              </a:rPr>
              <a:t> 2 extra </a:t>
            </a:r>
            <a:r>
              <a:rPr lang="cs-CZ" sz="2000" b="0">
                <a:sym typeface="Symbol" pitchFamily="18" charset="2"/>
              </a:rPr>
              <a:t>kroky</a:t>
            </a:r>
            <a:r>
              <a:rPr lang="en-US" sz="2000" b="0">
                <a:sym typeface="Symbol" pitchFamily="18" charset="2"/>
              </a:rPr>
              <a:t>  </a:t>
            </a:r>
            <a:r>
              <a:rPr lang="en-US" sz="2000" b="0" u="sng">
                <a:solidFill>
                  <a:srgbClr val="E60000"/>
                </a:solidFill>
                <a:sym typeface="Symbol" pitchFamily="18" charset="2"/>
              </a:rPr>
              <a:t>homoplas</a:t>
            </a:r>
            <a:r>
              <a:rPr lang="cs-CZ" sz="2000" b="0" u="sng">
                <a:solidFill>
                  <a:srgbClr val="E60000"/>
                </a:solidFill>
                <a:sym typeface="Symbol" pitchFamily="18" charset="2"/>
              </a:rPr>
              <a:t>ie</a:t>
            </a:r>
            <a:endParaRPr lang="en-US" sz="2000" b="0" u="sng">
              <a:solidFill>
                <a:srgbClr val="E60000"/>
              </a:solidFill>
              <a:sym typeface="Symbol" pitchFamily="18" charset="2"/>
            </a:endParaRPr>
          </a:p>
        </p:txBody>
      </p:sp>
      <p:pic>
        <p:nvPicPr>
          <p:cNvPr id="26660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1773918"/>
            <a:ext cx="21129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376238" y="1219201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0" dirty="0" smtClean="0"/>
              <a:t>William </a:t>
            </a:r>
            <a:r>
              <a:rPr lang="cs-CZ" sz="2000" b="0" dirty="0" err="1" smtClean="0"/>
              <a:t>of</a:t>
            </a:r>
            <a:r>
              <a:rPr lang="cs-CZ" sz="2000" b="0" dirty="0" smtClean="0"/>
              <a:t> </a:t>
            </a:r>
            <a:r>
              <a:rPr lang="cs-CZ" sz="2000" b="0" dirty="0" err="1" smtClean="0"/>
              <a:t>Ockham</a:t>
            </a:r>
            <a:r>
              <a:rPr lang="cs-CZ" sz="2000" b="0" dirty="0" smtClean="0"/>
              <a:t> (</a:t>
            </a:r>
            <a:r>
              <a:rPr lang="cs-CZ" sz="2000" b="0" dirty="0" err="1" smtClean="0"/>
              <a:t>c</a:t>
            </a:r>
            <a:r>
              <a:rPr lang="cs-CZ" sz="2000" b="0" dirty="0" smtClean="0"/>
              <a:t>. 1287 – 1347)</a:t>
            </a:r>
          </a:p>
          <a:p>
            <a:pPr algn="r"/>
            <a:r>
              <a:rPr lang="cs-CZ" sz="2000" b="0" dirty="0" err="1" smtClean="0"/>
              <a:t>Occamova</a:t>
            </a:r>
            <a:r>
              <a:rPr lang="cs-CZ" sz="2000" b="0" dirty="0" smtClean="0"/>
              <a:t> břitva</a:t>
            </a:r>
            <a:endParaRPr lang="cs-CZ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r="43808" b="66756"/>
          <a:stretch>
            <a:fillRect/>
          </a:stretch>
        </p:blipFill>
        <p:spPr bwMode="auto">
          <a:xfrm>
            <a:off x="0" y="882650"/>
            <a:ext cx="34829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67024"/>
          <a:stretch>
            <a:fillRect/>
          </a:stretch>
        </p:blipFill>
        <p:spPr bwMode="auto">
          <a:xfrm>
            <a:off x="0" y="882650"/>
            <a:ext cx="61991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t="31730" b="45845"/>
          <a:stretch>
            <a:fillRect/>
          </a:stretch>
        </p:blipFill>
        <p:spPr bwMode="auto">
          <a:xfrm>
            <a:off x="376238" y="2734468"/>
            <a:ext cx="8178090" cy="219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103538" y="4795210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dráha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106760" y="4795210"/>
            <a:ext cx="73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linie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2242458" y="1915885"/>
            <a:ext cx="1752600" cy="707572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spojuje dva terminální uzly</a:t>
            </a: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910944" y="1730830"/>
            <a:ext cx="1752600" cy="979714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spojuje terminální uzel s kořenem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</a:t>
            </a:r>
            <a:r>
              <a:rPr lang="cs-CZ" sz="2800" b="0" dirty="0" smtClean="0">
                <a:solidFill>
                  <a:srgbClr val="E60000"/>
                </a:solidFill>
              </a:rPr>
              <a:t>pojmů: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endParaRPr lang="en-US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/>
              <a:t>3.	Zdola nahoru</a:t>
            </a:r>
            <a:r>
              <a:rPr lang="en-US" sz="2000" b="0">
                <a:sym typeface="Symbol" pitchFamily="18" charset="2"/>
              </a:rPr>
              <a:t>:</a:t>
            </a:r>
            <a:endParaRPr lang="en-US" sz="2000" b="0"/>
          </a:p>
          <a:p>
            <a:pPr marL="342900" indent="-342900"/>
            <a:r>
              <a:rPr lang="cs-CZ" sz="2000" b="0"/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E60000"/>
                </a:solidFill>
              </a:rPr>
              <a:t>celková délka</a:t>
            </a:r>
            <a:r>
              <a:rPr lang="en-US" sz="2000" b="0">
                <a:solidFill>
                  <a:srgbClr val="E60000"/>
                </a:solidFill>
              </a:rPr>
              <a:t> = 3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endParaRPr lang="en-US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/>
              <a:t>3.	Zdola nahoru</a:t>
            </a:r>
            <a:r>
              <a:rPr lang="en-US" sz="2000" b="0">
                <a:sym typeface="Symbol" pitchFamily="18" charset="2"/>
              </a:rPr>
              <a:t>:</a:t>
            </a:r>
            <a:endParaRPr lang="en-US" sz="2000" b="0"/>
          </a:p>
          <a:p>
            <a:pPr marL="342900" indent="-342900"/>
            <a:r>
              <a:rPr lang="cs-CZ" sz="2000" b="0"/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endParaRPr lang="cs-CZ" sz="2000" b="0">
              <a:solidFill>
                <a:srgbClr val="FF0000"/>
              </a:solidFill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803400" y="5835650"/>
            <a:ext cx="28575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DELTRAN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DEL</a:t>
            </a:r>
            <a:r>
              <a:rPr lang="en-US" sz="1600"/>
              <a:t>ayed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5372100" y="5835650"/>
            <a:ext cx="32083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ACCTRAN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ACC</a:t>
            </a:r>
            <a:r>
              <a:rPr lang="en-US" sz="1600"/>
              <a:t>elerated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FF0000"/>
                </a:solidFill>
              </a:rPr>
              <a:t>celková délka</a:t>
            </a:r>
            <a:r>
              <a:rPr lang="en-US" sz="2000" b="0">
                <a:solidFill>
                  <a:srgbClr val="FF0000"/>
                </a:solidFill>
              </a:rPr>
              <a:t> = 3</a:t>
            </a:r>
            <a:endParaRPr lang="cs-CZ" sz="2000" b="0">
              <a:solidFill>
                <a:srgbClr val="FF0000"/>
              </a:solidFill>
            </a:endParaRP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376238" y="1308100"/>
            <a:ext cx="72358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parsimony-informative and non-informative characters (sites)</a:t>
            </a:r>
            <a:br>
              <a:rPr lang="en-US" sz="2000" b="0" dirty="0"/>
            </a:br>
            <a:r>
              <a:rPr lang="en-US" sz="2000" b="0" dirty="0"/>
              <a:t>  - invariant sites (</a:t>
            </a:r>
            <a:r>
              <a:rPr lang="en-US" sz="2000" b="0" dirty="0" err="1"/>
              <a:t>symplesiomorphies</a:t>
            </a:r>
            <a:r>
              <a:rPr lang="en-US" sz="2000" b="0" dirty="0"/>
              <a:t>)</a:t>
            </a:r>
            <a:br>
              <a:rPr lang="en-US" sz="2000" b="0" dirty="0"/>
            </a:br>
            <a:r>
              <a:rPr lang="en-US" sz="2000" b="0" dirty="0"/>
              <a:t>  - singletons (</a:t>
            </a:r>
            <a:r>
              <a:rPr lang="en-US" sz="2000" b="0" dirty="0" err="1"/>
              <a:t>autapomorphies</a:t>
            </a:r>
            <a:r>
              <a:rPr lang="en-US" sz="2000" b="0" dirty="0"/>
              <a:t>)</a:t>
            </a:r>
          </a:p>
          <a:p>
            <a:pPr>
              <a:buFontTx/>
              <a:buChar char="•"/>
            </a:pPr>
            <a:endParaRPr lang="en-US" sz="2000" b="0" dirty="0"/>
          </a:p>
          <a:p>
            <a:pPr>
              <a:buFontTx/>
              <a:buChar char="•"/>
            </a:pP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000" b="0" dirty="0">
                <a:solidFill>
                  <a:srgbClr val="F00000"/>
                </a:solidFill>
              </a:rPr>
              <a:t>index konzistence (</a:t>
            </a:r>
            <a:r>
              <a:rPr lang="en-US" sz="2000" b="0" dirty="0">
                <a:solidFill>
                  <a:srgbClr val="F00000"/>
                </a:solidFill>
              </a:rPr>
              <a:t>consistency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CI)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retenční index (</a:t>
            </a:r>
            <a:r>
              <a:rPr lang="en-US" sz="2000" b="0" dirty="0">
                <a:solidFill>
                  <a:srgbClr val="F00000"/>
                </a:solidFill>
              </a:rPr>
              <a:t>retention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RI)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upravený </a:t>
            </a:r>
            <a:r>
              <a:rPr lang="en-US" sz="2000" b="0" dirty="0">
                <a:solidFill>
                  <a:srgbClr val="F00000"/>
                </a:solidFill>
              </a:rPr>
              <a:t>CI (</a:t>
            </a:r>
            <a:r>
              <a:rPr lang="cs-CZ" sz="2000" b="0" dirty="0" err="1">
                <a:solidFill>
                  <a:srgbClr val="F00000"/>
                </a:solidFill>
              </a:rPr>
              <a:t>rescaled</a:t>
            </a:r>
            <a:r>
              <a:rPr lang="cs-CZ" sz="2000" b="0" dirty="0">
                <a:solidFill>
                  <a:srgbClr val="F00000"/>
                </a:solidFill>
              </a:rPr>
              <a:t> CI, </a:t>
            </a:r>
            <a:r>
              <a:rPr lang="en-US" sz="2000" b="0" dirty="0">
                <a:solidFill>
                  <a:srgbClr val="F00000"/>
                </a:solidFill>
              </a:rPr>
              <a:t>RC)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index </a:t>
            </a:r>
            <a:r>
              <a:rPr lang="cs-CZ" sz="2000" b="0" dirty="0" err="1">
                <a:solidFill>
                  <a:srgbClr val="F00000"/>
                </a:solidFill>
              </a:rPr>
              <a:t>homoplasie</a:t>
            </a:r>
            <a:r>
              <a:rPr lang="cs-CZ" sz="2000" b="0" dirty="0">
                <a:solidFill>
                  <a:srgbClr val="F00000"/>
                </a:solidFill>
              </a:rPr>
              <a:t> (</a:t>
            </a:r>
            <a:r>
              <a:rPr lang="en-US" sz="2000" b="0" dirty="0" err="1">
                <a:solidFill>
                  <a:srgbClr val="F00000"/>
                </a:solidFill>
              </a:rPr>
              <a:t>homoplasy</a:t>
            </a:r>
            <a:r>
              <a:rPr lang="en-US" sz="2000" b="0" dirty="0">
                <a:solidFill>
                  <a:srgbClr val="F00000"/>
                </a:solidFill>
              </a:rPr>
              <a:t>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HI)</a:t>
            </a:r>
            <a:endParaRPr lang="cs-CZ" sz="2000" b="0" dirty="0">
              <a:solidFill>
                <a:srgbClr val="F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659438" y="3046413"/>
          <a:ext cx="1065212" cy="990600"/>
        </p:xfrm>
        <a:graphic>
          <a:graphicData uri="http://schemas.openxmlformats.org/presentationml/2006/ole">
            <p:oleObj spid="_x0000_s3074" name="Equation" r:id="rId4" imgW="710891" imgH="660113" progId="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6899275" y="3046413"/>
          <a:ext cx="1733550" cy="990600"/>
        </p:xfrm>
        <a:graphic>
          <a:graphicData uri="http://schemas.openxmlformats.org/presentationml/2006/ole">
            <p:oleObj spid="_x0000_s3075" name="Equation" r:id="rId5" imgW="1155700" imgH="660400" progId="">
              <p:embed/>
            </p:oleObj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54100" y="4810125"/>
            <a:ext cx="165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>
                <a:latin typeface="Times New Roman" pitchFamily="18" charset="0"/>
              </a:rPr>
              <a:t>RC = CI 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2000">
                <a:latin typeface="Times New Roman" pitchFamily="18" charset="0"/>
              </a:rPr>
              <a:t> RI</a:t>
            </a:r>
            <a:endParaRPr lang="en-US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HI = 1 - CI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754313" y="425904"/>
            <a:ext cx="3079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F00000"/>
                </a:solidFill>
              </a:rPr>
              <a:t>Probl</a:t>
            </a:r>
            <a:r>
              <a:rPr lang="cs-CZ" sz="2400" b="0" dirty="0">
                <a:solidFill>
                  <a:srgbClr val="F00000"/>
                </a:solidFill>
              </a:rPr>
              <a:t>é</a:t>
            </a:r>
            <a:r>
              <a:rPr lang="en-US" sz="2400" b="0" dirty="0">
                <a:solidFill>
                  <a:srgbClr val="F00000"/>
                </a:solidFill>
              </a:rPr>
              <a:t>m </a:t>
            </a:r>
            <a:r>
              <a:rPr lang="en-US" sz="2400" b="0" dirty="0" err="1">
                <a:solidFill>
                  <a:srgbClr val="F00000"/>
                </a:solidFill>
              </a:rPr>
              <a:t>homoplas</a:t>
            </a:r>
            <a:r>
              <a:rPr lang="cs-CZ" sz="2400" b="0" dirty="0" err="1">
                <a:solidFill>
                  <a:srgbClr val="F00000"/>
                </a:solidFill>
              </a:rPr>
              <a:t>ie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endParaRPr lang="cs-CZ" sz="2400" b="0" dirty="0">
              <a:solidFill>
                <a:srgbClr val="F00000"/>
              </a:solidFill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3971925" y="4695825"/>
            <a:ext cx="4500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m</a:t>
            </a:r>
            <a:r>
              <a:rPr lang="en-US" b="0"/>
              <a:t> = min. no. of possible steps</a:t>
            </a:r>
          </a:p>
          <a:p>
            <a:r>
              <a:rPr lang="en-US" b="0" i="1"/>
              <a:t>s</a:t>
            </a:r>
            <a:r>
              <a:rPr lang="en-US" b="0"/>
              <a:t> = min. no. needed for explaining the tree</a:t>
            </a:r>
          </a:p>
          <a:p>
            <a:r>
              <a:rPr lang="en-US" b="0" i="1"/>
              <a:t>g</a:t>
            </a:r>
            <a:r>
              <a:rPr lang="en-US" b="0"/>
              <a:t> = max. no. of steps for any tree</a:t>
            </a: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877685" y="329067"/>
            <a:ext cx="2872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F00000"/>
                </a:solidFill>
              </a:rPr>
              <a:t>Metod</a:t>
            </a:r>
            <a:r>
              <a:rPr lang="cs-CZ" sz="2400" b="0" dirty="0">
                <a:solidFill>
                  <a:srgbClr val="F00000"/>
                </a:solidFill>
              </a:rPr>
              <a:t>y</a:t>
            </a:r>
            <a:r>
              <a:rPr lang="en-US" sz="2400" b="0" dirty="0">
                <a:solidFill>
                  <a:srgbClr val="F00000"/>
                </a:solidFill>
              </a:rPr>
              <a:t> </a:t>
            </a:r>
            <a:r>
              <a:rPr lang="en-US" sz="2400" b="0" dirty="0" err="1">
                <a:solidFill>
                  <a:srgbClr val="F00000"/>
                </a:solidFill>
              </a:rPr>
              <a:t>parsimon</a:t>
            </a:r>
            <a:r>
              <a:rPr lang="cs-CZ" sz="2400" b="0" dirty="0" err="1" smtClean="0">
                <a:solidFill>
                  <a:srgbClr val="F00000"/>
                </a:solidFill>
              </a:rPr>
              <a:t>ie</a:t>
            </a:r>
            <a:r>
              <a:rPr lang="cs-CZ" sz="2400" b="0" dirty="0" smtClean="0">
                <a:solidFill>
                  <a:srgbClr val="F00000"/>
                </a:solidFill>
              </a:rPr>
              <a:t>:</a:t>
            </a:r>
            <a:endParaRPr lang="cs-CZ" sz="2400" b="0" dirty="0">
              <a:solidFill>
                <a:srgbClr val="F00000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4175" y="1054100"/>
            <a:ext cx="6982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F00000"/>
                </a:solidFill>
              </a:rPr>
              <a:t>Fitch</a:t>
            </a:r>
            <a:r>
              <a:rPr lang="cs-CZ" sz="2000" b="0" dirty="0" err="1" smtClean="0">
                <a:solidFill>
                  <a:srgbClr val="F00000"/>
                </a:solidFill>
              </a:rPr>
              <a:t>ova</a:t>
            </a:r>
            <a:r>
              <a:rPr lang="en-US" sz="2000" b="0" dirty="0" smtClean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neseřazené znaky</a:t>
            </a:r>
            <a:r>
              <a:rPr lang="en-US" sz="2000" b="0" dirty="0">
                <a:sym typeface="Symbol" pitchFamily="18" charset="2"/>
              </a:rPr>
              <a:t> (A  T </a:t>
            </a:r>
            <a:r>
              <a:rPr lang="cs-CZ" sz="2000" b="0" dirty="0">
                <a:sym typeface="Symbol" pitchFamily="18" charset="2"/>
              </a:rPr>
              <a:t>nebo</a:t>
            </a:r>
            <a:r>
              <a:rPr lang="en-US" sz="2000" b="0" dirty="0">
                <a:sym typeface="Symbol" pitchFamily="18" charset="2"/>
              </a:rPr>
              <a:t> A  G etc.)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4175" y="1879600"/>
            <a:ext cx="5283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F00000"/>
                </a:solidFill>
              </a:rPr>
              <a:t>Wagner</a:t>
            </a:r>
            <a:r>
              <a:rPr lang="cs-CZ" sz="2000" b="0" dirty="0" err="1" smtClean="0">
                <a:solidFill>
                  <a:srgbClr val="F00000"/>
                </a:solidFill>
              </a:rPr>
              <a:t>ova</a:t>
            </a:r>
            <a:r>
              <a:rPr lang="en-US" sz="2000" b="0" dirty="0" smtClean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seřazené znaky</a:t>
            </a:r>
            <a:r>
              <a:rPr lang="en-US" sz="2000" b="0" dirty="0">
                <a:sym typeface="Symbol" pitchFamily="18" charset="2"/>
              </a:rPr>
              <a:t> (1  2  3)</a:t>
            </a:r>
          </a:p>
        </p:txBody>
      </p:sp>
      <p:pic>
        <p:nvPicPr>
          <p:cNvPr id="29700" name="Picture 4" descr="Do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176588"/>
            <a:ext cx="43989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4175" y="2720975"/>
            <a:ext cx="611193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 smtClean="0">
                <a:solidFill>
                  <a:srgbClr val="F00000"/>
                </a:solidFill>
              </a:rPr>
              <a:t>Dollo</a:t>
            </a:r>
            <a:r>
              <a:rPr lang="cs-CZ" sz="2000" b="0" dirty="0" err="1" smtClean="0">
                <a:solidFill>
                  <a:srgbClr val="F00000"/>
                </a:solidFill>
              </a:rPr>
              <a:t>va</a:t>
            </a:r>
            <a:r>
              <a:rPr lang="en-US" sz="2000" b="0" dirty="0" smtClean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X, </a:t>
            </a:r>
            <a:r>
              <a:rPr lang="cs-CZ" sz="2000" b="0" dirty="0">
                <a:sym typeface="Symbol" pitchFamily="18" charset="2"/>
              </a:rPr>
              <a:t>potom nelze</a:t>
            </a:r>
            <a:r>
              <a:rPr lang="en-US" sz="2000" b="0" dirty="0">
                <a:sym typeface="Symbol" pitchFamily="18" charset="2"/>
              </a:rPr>
              <a:t> X  Y</a:t>
            </a:r>
            <a:br>
              <a:rPr lang="en-US" sz="2000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</a:t>
            </a:r>
          </a:p>
          <a:p>
            <a:r>
              <a:rPr lang="en-US" b="0" dirty="0">
                <a:sym typeface="Symbol" pitchFamily="18" charset="2"/>
              </a:rPr>
              <a:t>  … </a:t>
            </a:r>
            <a:r>
              <a:rPr lang="en-US" b="0" i="1" dirty="0">
                <a:sym typeface="Symbol" pitchFamily="18" charset="2"/>
              </a:rPr>
              <a:t>restriction-site and </a:t>
            </a:r>
            <a:br>
              <a:rPr lang="en-US" b="0" i="1" dirty="0">
                <a:sym typeface="Symbol" pitchFamily="18" charset="2"/>
              </a:rPr>
            </a:br>
            <a:r>
              <a:rPr lang="en-US" b="0" i="1" dirty="0">
                <a:sym typeface="Symbol" pitchFamily="18" charset="2"/>
              </a:rPr>
              <a:t>  restriction-fragment data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84175" y="4092575"/>
            <a:ext cx="41814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 smtClean="0">
                <a:solidFill>
                  <a:srgbClr val="F00000"/>
                </a:solidFill>
              </a:rPr>
              <a:t>Camin</a:t>
            </a:r>
            <a:r>
              <a:rPr lang="cs-CZ" sz="2000" b="0" dirty="0" err="1" smtClean="0">
                <a:solidFill>
                  <a:srgbClr val="F00000"/>
                </a:solidFill>
              </a:rPr>
              <a:t>ova</a:t>
            </a:r>
            <a:r>
              <a:rPr lang="en-US" sz="2000" b="0" dirty="0" smtClean="0">
                <a:solidFill>
                  <a:srgbClr val="F00000"/>
                </a:solidFill>
              </a:rPr>
              <a:t>-</a:t>
            </a:r>
            <a:r>
              <a:rPr lang="en-US" sz="2000" b="0" dirty="0" err="1" smtClean="0">
                <a:solidFill>
                  <a:srgbClr val="F00000"/>
                </a:solidFill>
              </a:rPr>
              <a:t>Sokal</a:t>
            </a:r>
            <a:r>
              <a:rPr lang="cs-CZ" sz="2000" b="0" dirty="0" err="1" smtClean="0">
                <a:solidFill>
                  <a:srgbClr val="F00000"/>
                </a:solidFill>
              </a:rPr>
              <a:t>ova</a:t>
            </a:r>
            <a:r>
              <a:rPr lang="en-US" sz="2000" b="0" dirty="0" smtClean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Y,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	n</a:t>
            </a:r>
            <a:r>
              <a:rPr lang="cs-CZ" sz="2000" b="0" dirty="0">
                <a:sym typeface="Symbol" pitchFamily="18" charset="2"/>
              </a:rPr>
              <a:t>e</a:t>
            </a:r>
            <a:r>
              <a:rPr lang="en-US" sz="2000" b="0" dirty="0">
                <a:sym typeface="Symbol" pitchFamily="18" charset="2"/>
              </a:rPr>
              <a:t> Y  X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/>
            </a:r>
            <a:br>
              <a:rPr lang="en-US" sz="2000" b="0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… SINE, LINE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84175" y="5195888"/>
            <a:ext cx="3817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 smtClean="0">
                <a:solidFill>
                  <a:srgbClr val="F00000"/>
                </a:solidFill>
              </a:rPr>
              <a:t>vážená (</a:t>
            </a:r>
            <a:r>
              <a:rPr lang="cs-CZ" sz="2000" b="0" i="1" dirty="0" smtClean="0">
                <a:solidFill>
                  <a:srgbClr val="F00000"/>
                </a:solidFill>
              </a:rPr>
              <a:t>w</a:t>
            </a:r>
            <a:r>
              <a:rPr lang="en-US" sz="2000" b="0" i="1" dirty="0" err="1" smtClean="0">
                <a:solidFill>
                  <a:srgbClr val="F00000"/>
                </a:solidFill>
              </a:rPr>
              <a:t>eighed</a:t>
            </a:r>
            <a:r>
              <a:rPr lang="cs-CZ" sz="2000" b="0" dirty="0" smtClean="0">
                <a:solidFill>
                  <a:srgbClr val="F00000"/>
                </a:solidFill>
              </a:rPr>
              <a:t>,</a:t>
            </a:r>
            <a:r>
              <a:rPr lang="en-US" sz="2000" b="0" dirty="0" smtClean="0">
                <a:solidFill>
                  <a:srgbClr val="F00000"/>
                </a:solidFill>
              </a:rPr>
              <a:t> </a:t>
            </a:r>
            <a:r>
              <a:rPr lang="en-US" sz="2000" b="0" i="1" dirty="0" err="1" smtClean="0">
                <a:solidFill>
                  <a:srgbClr val="F00000"/>
                </a:solidFill>
              </a:rPr>
              <a:t>transversion</a:t>
            </a:r>
            <a:r>
              <a:rPr lang="en-US" sz="2000" b="0" dirty="0" smtClean="0">
                <a:solidFill>
                  <a:srgbClr val="F00000"/>
                </a:solidFill>
              </a:rPr>
              <a:t>)</a:t>
            </a:r>
            <a:r>
              <a:rPr lang="cs-CZ" sz="2000" b="0" dirty="0" smtClean="0">
                <a:solidFill>
                  <a:srgbClr val="F00000"/>
                </a:solidFill>
              </a:rPr>
              <a:t>:</a:t>
            </a:r>
            <a:endParaRPr lang="en-US" sz="2000" b="0" dirty="0">
              <a:solidFill>
                <a:srgbClr val="F00000"/>
              </a:solidFill>
              <a:sym typeface="Symbol" pitchFamily="18" charset="2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84175" y="5764213"/>
            <a:ext cx="8704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 smtClean="0">
                <a:solidFill>
                  <a:srgbClr val="F00000"/>
                </a:solidFill>
              </a:rPr>
              <a:t>generaliz</a:t>
            </a:r>
            <a:r>
              <a:rPr lang="cs-CZ" sz="2000" b="0" dirty="0" err="1" smtClean="0">
                <a:solidFill>
                  <a:srgbClr val="F00000"/>
                </a:solidFill>
              </a:rPr>
              <a:t>ovaná</a:t>
            </a:r>
            <a:r>
              <a:rPr lang="en-US" sz="2000" b="0" dirty="0" smtClean="0">
                <a:solidFill>
                  <a:srgbClr val="F00000"/>
                </a:solidFill>
              </a:rPr>
              <a:t>: </a:t>
            </a:r>
            <a:r>
              <a:rPr lang="cs-CZ" sz="2000" b="0" dirty="0" smtClean="0">
                <a:solidFill>
                  <a:srgbClr val="F00000"/>
                </a:solidFill>
              </a:rPr>
              <a:t>matice nákladů (</a:t>
            </a:r>
            <a:r>
              <a:rPr lang="en-US" sz="2000" b="0" i="1" dirty="0" smtClean="0">
                <a:solidFill>
                  <a:srgbClr val="F00000"/>
                </a:solidFill>
              </a:rPr>
              <a:t>cost matrix</a:t>
            </a:r>
            <a:r>
              <a:rPr lang="cs-CZ" sz="2000" b="0" dirty="0" smtClean="0">
                <a:solidFill>
                  <a:srgbClr val="F00000"/>
                </a:solidFill>
              </a:rPr>
              <a:t>) = kroková matice </a:t>
            </a:r>
            <a:r>
              <a:rPr lang="en-US" sz="2000" b="0" dirty="0" smtClean="0">
                <a:solidFill>
                  <a:srgbClr val="F00000"/>
                </a:solidFill>
              </a:rPr>
              <a:t>(</a:t>
            </a:r>
            <a:r>
              <a:rPr lang="en-US" sz="2000" b="0" i="1" dirty="0" smtClean="0">
                <a:solidFill>
                  <a:srgbClr val="F00000"/>
                </a:solidFill>
              </a:rPr>
              <a:t>step </a:t>
            </a:r>
            <a:r>
              <a:rPr lang="en-US" sz="2000" b="0" i="1" dirty="0">
                <a:solidFill>
                  <a:srgbClr val="F00000"/>
                </a:solidFill>
              </a:rPr>
              <a:t>matrix</a:t>
            </a:r>
            <a:r>
              <a:rPr lang="en-US" sz="2000" b="0" dirty="0">
                <a:solidFill>
                  <a:srgbClr val="F00000"/>
                </a:solidFill>
              </a:rPr>
              <a:t>)</a:t>
            </a:r>
            <a:endParaRPr lang="en-US" sz="2000" b="0" dirty="0">
              <a:solidFill>
                <a:srgbClr val="F00000"/>
              </a:solidFill>
              <a:sym typeface="Symbol" pitchFamily="18" charset="2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526088" y="5218113"/>
            <a:ext cx="257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“</a:t>
            </a:r>
            <a:r>
              <a:rPr lang="en-US" b="0" i="1" dirty="0"/>
              <a:t>relaxed </a:t>
            </a:r>
            <a:r>
              <a:rPr lang="en-US" b="0" i="1" dirty="0" err="1"/>
              <a:t>Dollo</a:t>
            </a:r>
            <a:r>
              <a:rPr lang="en-US" b="0" i="1" dirty="0"/>
              <a:t> criterion</a:t>
            </a:r>
            <a:r>
              <a:rPr lang="en-US" b="0" dirty="0"/>
              <a:t>”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06" grpId="0"/>
      <p:bldP spid="29707" grpId="0"/>
      <p:bldP spid="29708" grpId="0"/>
      <p:bldP spid="297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.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021" y="881333"/>
            <a:ext cx="6650736" cy="43738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7513" y="6035161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0" dirty="0" smtClean="0"/>
              <a:t>*) </a:t>
            </a:r>
            <a:r>
              <a:rPr lang="cs-CZ" sz="1600" b="0" i="1" dirty="0" smtClean="0"/>
              <a:t>M</a:t>
            </a:r>
            <a:r>
              <a:rPr lang="cs-CZ" sz="1600" b="0" dirty="0" smtClean="0"/>
              <a:t> je libovolně velké číslo zaručující, že bude povolena pouze jedna transformace </a:t>
            </a:r>
          </a:p>
          <a:p>
            <a:pPr algn="ctr"/>
            <a:r>
              <a:rPr lang="cs-CZ" sz="1600" b="0" dirty="0" smtClean="0"/>
              <a:t>do každého odvozeného stavu.</a:t>
            </a:r>
            <a:endParaRPr lang="cs-CZ" sz="1600" b="0" dirty="0"/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788566" y="302004"/>
            <a:ext cx="1400961" cy="478172"/>
          </a:xfrm>
          <a:prstGeom prst="wedgeRectCallout">
            <a:avLst>
              <a:gd name="adj1" fmla="val 43838"/>
              <a:gd name="adj2" fmla="val 10285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Wagnerova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6511255" y="336958"/>
            <a:ext cx="1114337" cy="478172"/>
          </a:xfrm>
          <a:prstGeom prst="wedgeRectCallout">
            <a:avLst>
              <a:gd name="adj1" fmla="val -26927"/>
              <a:gd name="adj2" fmla="val 9407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Fitchova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1536585" y="5361964"/>
            <a:ext cx="1038836" cy="478172"/>
          </a:xfrm>
          <a:prstGeom prst="wedgeRectCallout">
            <a:avLst>
              <a:gd name="adj1" fmla="val 38185"/>
              <a:gd name="adj2" fmla="val -11118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Dollova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7183772" y="5234730"/>
            <a:ext cx="1557555" cy="737702"/>
          </a:xfrm>
          <a:prstGeom prst="wedgeRectCallout">
            <a:avLst>
              <a:gd name="adj1" fmla="val -37758"/>
              <a:gd name="adj2" fmla="val -8532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vážená (</a:t>
            </a: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transverzní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35479" y="36027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*)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4625975" y="2935288"/>
            <a:ext cx="638175" cy="566737"/>
          </a:xfrm>
          <a:prstGeom prst="rightArrow">
            <a:avLst>
              <a:gd name="adj1" fmla="val 50000"/>
              <a:gd name="adj2" fmla="val 28151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2772" name="Skupina 19"/>
          <p:cNvGrpSpPr>
            <a:grpSpLocks/>
          </p:cNvGrpSpPr>
          <p:nvPr/>
        </p:nvGrpSpPr>
        <p:grpSpPr bwMode="auto">
          <a:xfrm>
            <a:off x="625475" y="1963738"/>
            <a:ext cx="3459163" cy="2907359"/>
            <a:chOff x="626157" y="1963965"/>
            <a:chExt cx="3459163" cy="2907359"/>
          </a:xfrm>
        </p:grpSpPr>
        <p:pic>
          <p:nvPicPr>
            <p:cNvPr id="32778" name="Picture 4" descr="Konzistence_ta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157" y="1963965"/>
              <a:ext cx="3459163" cy="225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1422300" y="4409659"/>
              <a:ext cx="19111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((A,B),(C,D))</a:t>
              </a:r>
              <a:endParaRPr lang="cs-CZ" sz="2400" b="0" dirty="0"/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3295535" y="3070453"/>
              <a:ext cx="78005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i="1">
                  <a:latin typeface="Times New Roman" pitchFamily="18" charset="0"/>
                </a:rPr>
                <a:t>p</a:t>
              </a:r>
              <a:r>
                <a:rPr lang="en-US" sz="2200">
                  <a:latin typeface="Times New Roman" pitchFamily="18" charset="0"/>
                </a:rPr>
                <a:t>&gt;&gt;</a:t>
              </a:r>
              <a:r>
                <a:rPr lang="en-US" sz="2200" i="1">
                  <a:latin typeface="Times New Roman" pitchFamily="18" charset="0"/>
                </a:rPr>
                <a:t>q</a:t>
              </a:r>
              <a:endParaRPr lang="cs-CZ" sz="2200" i="1">
                <a:latin typeface="Times New Roman" pitchFamily="18" charset="0"/>
              </a:endParaRPr>
            </a:p>
          </p:txBody>
        </p:sp>
      </p:grp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1685699" y="1993900"/>
            <a:ext cx="146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“</a:t>
            </a:r>
            <a:r>
              <a:rPr lang="cs-CZ" sz="2400" b="0" dirty="0">
                <a:solidFill>
                  <a:srgbClr val="E60000"/>
                </a:solidFill>
              </a:rPr>
              <a:t>správný</a:t>
            </a:r>
            <a:r>
              <a:rPr lang="en-US" sz="2400" b="0" dirty="0">
                <a:solidFill>
                  <a:srgbClr val="E60000"/>
                </a:solidFill>
              </a:rPr>
              <a:t>”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20"/>
          <p:cNvGrpSpPr>
            <a:grpSpLocks/>
          </p:cNvGrpSpPr>
          <p:nvPr/>
        </p:nvGrpSpPr>
        <p:grpSpPr bwMode="auto">
          <a:xfrm>
            <a:off x="5759450" y="1963738"/>
            <a:ext cx="2789238" cy="3303933"/>
            <a:chOff x="5760131" y="1963964"/>
            <a:chExt cx="2789237" cy="3303934"/>
          </a:xfrm>
        </p:grpSpPr>
        <p:pic>
          <p:nvPicPr>
            <p:cNvPr id="32776" name="Picture 6" descr="Konzistence_tab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131" y="1963964"/>
              <a:ext cx="2789237" cy="266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 Box 11"/>
            <p:cNvSpPr txBox="1">
              <a:spLocks noChangeArrowheads="1"/>
            </p:cNvSpPr>
            <p:nvPr/>
          </p:nvSpPr>
          <p:spPr bwMode="auto">
            <a:xfrm>
              <a:off x="6238225" y="4806233"/>
              <a:ext cx="1911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((A,C),(B,D))</a:t>
              </a:r>
              <a:endParaRPr lang="cs-CZ" sz="2400" b="0" dirty="0"/>
            </a:p>
          </p:txBody>
        </p:sp>
      </p:grp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6570436" y="1993900"/>
            <a:ext cx="136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2"/>
                </a:solidFill>
              </a:rPr>
              <a:t>“</a:t>
            </a:r>
            <a:r>
              <a:rPr lang="cs-CZ" sz="2400" b="0">
                <a:solidFill>
                  <a:schemeClr val="accent2"/>
                </a:solidFill>
              </a:rPr>
              <a:t>chybný</a:t>
            </a:r>
            <a:r>
              <a:rPr lang="en-US" sz="2400" b="0">
                <a:solidFill>
                  <a:schemeClr val="accent2"/>
                </a:solidFill>
              </a:rPr>
              <a:t>”</a:t>
            </a:r>
            <a:endParaRPr lang="cs-CZ" sz="24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2970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Konzistence_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62088"/>
            <a:ext cx="50831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ový popisek 18"/>
          <p:cNvSpPr>
            <a:spLocks noChangeArrowheads="1"/>
          </p:cNvSpPr>
          <p:nvPr/>
        </p:nvSpPr>
        <p:spPr bwMode="auto">
          <a:xfrm>
            <a:off x="3211513" y="1252538"/>
            <a:ext cx="2122487" cy="827087"/>
          </a:xfrm>
          <a:prstGeom prst="wedgeRectCallout">
            <a:avLst>
              <a:gd name="adj1" fmla="val -49037"/>
              <a:gd name="adj2" fmla="val 13355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/>
              <a:t>„Felsensteinova</a:t>
            </a:r>
          </a:p>
          <a:p>
            <a:pPr algn="ctr"/>
            <a:r>
              <a:rPr lang="cs-CZ" sz="2000" b="0"/>
              <a:t>zóna“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811427" y="5997832"/>
            <a:ext cx="7445375" cy="4603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/>
              <a:t>Ve Felsensteinově zóně je parsimonie nekonzistentní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6" name="Picture 16" descr="Simulation"/>
          <p:cNvPicPr>
            <a:picLocks noChangeAspect="1" noChangeArrowheads="1"/>
          </p:cNvPicPr>
          <p:nvPr/>
        </p:nvPicPr>
        <p:blipFill>
          <a:blip r:embed="rId3" cstate="print"/>
          <a:srcRect r="59485"/>
          <a:stretch>
            <a:fillRect/>
          </a:stretch>
        </p:blipFill>
        <p:spPr bwMode="auto">
          <a:xfrm>
            <a:off x="1300163" y="1270000"/>
            <a:ext cx="6945913" cy="50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1" name="Picture 27" descr="L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1108075"/>
            <a:ext cx="415448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4860925" y="4425950"/>
            <a:ext cx="581025" cy="5810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513263" y="1320800"/>
            <a:ext cx="3286125" cy="2160588"/>
            <a:chOff x="2843" y="832"/>
            <a:chExt cx="2070" cy="1361"/>
          </a:xfrm>
        </p:grpSpPr>
        <p:sp>
          <p:nvSpPr>
            <p:cNvPr id="35848" name="Text Box 29"/>
            <p:cNvSpPr txBox="1">
              <a:spLocks noChangeArrowheads="1"/>
            </p:cNvSpPr>
            <p:nvPr/>
          </p:nvSpPr>
          <p:spPr bwMode="auto">
            <a:xfrm>
              <a:off x="3819" y="1003"/>
              <a:ext cx="10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>
                  <a:solidFill>
                    <a:schemeClr val="accent2"/>
                  </a:solidFill>
                </a:rPr>
                <a:t>dlouhé větve</a:t>
              </a:r>
            </a:p>
          </p:txBody>
        </p:sp>
        <p:sp>
          <p:nvSpPr>
            <p:cNvPr id="35849" name="Line 30"/>
            <p:cNvSpPr>
              <a:spLocks noChangeShapeType="1"/>
            </p:cNvSpPr>
            <p:nvPr/>
          </p:nvSpPr>
          <p:spPr bwMode="auto">
            <a:xfrm flipH="1" flipV="1">
              <a:off x="2880" y="832"/>
              <a:ext cx="887" cy="24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50" name="Line 31"/>
            <p:cNvSpPr>
              <a:spLocks noChangeShapeType="1"/>
            </p:cNvSpPr>
            <p:nvPr/>
          </p:nvSpPr>
          <p:spPr bwMode="auto">
            <a:xfrm flipH="1">
              <a:off x="2843" y="1241"/>
              <a:ext cx="1023" cy="95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1767" name="Picture 23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963" y="3505200"/>
            <a:ext cx="31845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5375275" y="2741613"/>
            <a:ext cx="3459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b="0" dirty="0">
                <a:solidFill>
                  <a:srgbClr val="E60000"/>
                </a:solidFill>
              </a:rPr>
              <a:t>„přitažlivost dlouhých větví“</a:t>
            </a:r>
          </a:p>
          <a:p>
            <a:pPr algn="ctr"/>
            <a:r>
              <a:rPr lang="cs-CZ" sz="2000" b="0" dirty="0">
                <a:solidFill>
                  <a:srgbClr val="E60000"/>
                </a:solidFill>
              </a:rPr>
              <a:t>(</a:t>
            </a:r>
            <a:r>
              <a:rPr lang="en-US" sz="2000" b="0" i="1" dirty="0">
                <a:solidFill>
                  <a:srgbClr val="E60000"/>
                </a:solidFill>
              </a:rPr>
              <a:t>long-branch attraction</a:t>
            </a:r>
            <a:r>
              <a:rPr lang="cs-CZ" sz="2000" b="0" dirty="0">
                <a:solidFill>
                  <a:srgbClr val="E60000"/>
                </a:solidFill>
              </a:rPr>
              <a:t>, </a:t>
            </a:r>
            <a:r>
              <a:rPr lang="en-US" sz="2000" b="0" dirty="0">
                <a:solidFill>
                  <a:srgbClr val="E60000"/>
                </a:solidFill>
              </a:rPr>
              <a:t>LBA)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6142" y="266700"/>
            <a:ext cx="52577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Hledání optimálního </a:t>
            </a:r>
            <a:r>
              <a:rPr lang="cs-CZ" sz="2800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stromu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0375" y="1881867"/>
            <a:ext cx="6573916" cy="16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360000">
              <a:spcBef>
                <a:spcPts val="0"/>
              </a:spcBef>
              <a:spcAft>
                <a:spcPts val="1000"/>
              </a:spcAft>
              <a:buFontTx/>
              <a:buAutoNum type="arabicPeriod"/>
            </a:pPr>
            <a:r>
              <a:rPr lang="en-US" sz="2400" b="0" dirty="0" err="1">
                <a:solidFill>
                  <a:srgbClr val="E60000"/>
                </a:solidFill>
              </a:rPr>
              <a:t>Exa</a:t>
            </a:r>
            <a:r>
              <a:rPr lang="cs-CZ" sz="2400" b="0" dirty="0">
                <a:solidFill>
                  <a:srgbClr val="E60000"/>
                </a:solidFill>
              </a:rPr>
              <a:t>k</a:t>
            </a:r>
            <a:r>
              <a:rPr lang="en-US" sz="2400" b="0" dirty="0">
                <a:solidFill>
                  <a:srgbClr val="E60000"/>
                </a:solidFill>
              </a:rPr>
              <a:t>t</a:t>
            </a:r>
            <a:r>
              <a:rPr lang="cs-CZ" sz="2400" b="0" dirty="0">
                <a:solidFill>
                  <a:srgbClr val="E60000"/>
                </a:solidFill>
              </a:rPr>
              <a:t>ní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metod</a:t>
            </a:r>
            <a:r>
              <a:rPr lang="cs-CZ" sz="2400" b="0" dirty="0">
                <a:solidFill>
                  <a:srgbClr val="E60000"/>
                </a:solidFill>
              </a:rPr>
              <a:t>y</a:t>
            </a:r>
            <a:r>
              <a:rPr lang="en-US" sz="2400" b="0" dirty="0" smtClean="0">
                <a:solidFill>
                  <a:srgbClr val="E60000"/>
                </a:solidFill>
              </a:rPr>
              <a:t>:</a:t>
            </a:r>
            <a:r>
              <a:rPr lang="cs-CZ" sz="2400" b="0" dirty="0" smtClean="0">
                <a:solidFill>
                  <a:srgbClr val="E60000"/>
                </a:solidFill>
              </a:rPr>
              <a:t/>
            </a:r>
            <a:br>
              <a:rPr lang="cs-CZ" sz="2400" b="0" dirty="0" smtClean="0">
                <a:solidFill>
                  <a:srgbClr val="E60000"/>
                </a:solidFill>
              </a:rPr>
            </a:br>
            <a:r>
              <a:rPr lang="cs-CZ" sz="2400" b="0" dirty="0" smtClean="0">
                <a:solidFill>
                  <a:srgbClr val="E60000"/>
                </a:solidFill>
              </a:rPr>
              <a:t/>
            </a:r>
            <a:br>
              <a:rPr lang="cs-CZ" sz="2400" b="0" dirty="0" smtClean="0">
                <a:solidFill>
                  <a:srgbClr val="E60000"/>
                </a:solidFill>
              </a:rPr>
            </a:br>
            <a:r>
              <a:rPr lang="en-US" sz="2400" b="0" dirty="0">
                <a:solidFill>
                  <a:srgbClr val="E60000"/>
                </a:solidFill>
              </a:rPr>
              <a:t>	a) </a:t>
            </a:r>
            <a:r>
              <a:rPr lang="cs-CZ" sz="2400" b="0" dirty="0">
                <a:solidFill>
                  <a:srgbClr val="E60000"/>
                </a:solidFill>
              </a:rPr>
              <a:t>vyčerpávající hledání (</a:t>
            </a:r>
            <a:r>
              <a:rPr lang="en-US" sz="2400" b="0" i="1" dirty="0">
                <a:solidFill>
                  <a:srgbClr val="E60000"/>
                </a:solidFill>
              </a:rPr>
              <a:t>exhaustive search</a:t>
            </a:r>
            <a:r>
              <a:rPr lang="cs-CZ" sz="2400" b="0" dirty="0" smtClean="0">
                <a:solidFill>
                  <a:srgbClr val="E60000"/>
                </a:solidFill>
              </a:rPr>
              <a:t>)</a:t>
            </a:r>
          </a:p>
          <a:p>
            <a:pPr marL="342900" indent="-342900" defTabSz="360000">
              <a:spcBef>
                <a:spcPts val="0"/>
              </a:spcBef>
              <a:spcAft>
                <a:spcPts val="1000"/>
              </a:spcAft>
            </a:pPr>
            <a:r>
              <a:rPr lang="cs-CZ" sz="2400" b="0" dirty="0" smtClean="0">
                <a:solidFill>
                  <a:srgbClr val="E60000"/>
                </a:solidFill>
              </a:rPr>
              <a:t>	</a:t>
            </a:r>
            <a:r>
              <a:rPr lang="en-US" sz="2400" b="0" dirty="0" smtClean="0">
                <a:solidFill>
                  <a:srgbClr val="E60000"/>
                </a:solidFill>
              </a:rPr>
              <a:t>b</a:t>
            </a:r>
            <a:r>
              <a:rPr lang="en-US" sz="2400" b="0" dirty="0">
                <a:solidFill>
                  <a:srgbClr val="E60000"/>
                </a:solidFill>
              </a:rPr>
              <a:t>) </a:t>
            </a:r>
            <a:r>
              <a:rPr lang="en-US" sz="2400" b="0" i="1" dirty="0">
                <a:solidFill>
                  <a:srgbClr val="E60000"/>
                </a:solidFill>
              </a:rPr>
              <a:t>branch-and-bound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2"/>
          <p:cNvGrpSpPr>
            <a:grpSpLocks/>
          </p:cNvGrpSpPr>
          <p:nvPr/>
        </p:nvGrpSpPr>
        <p:grpSpPr bwMode="auto">
          <a:xfrm>
            <a:off x="906463" y="2671763"/>
            <a:ext cx="7464425" cy="4078287"/>
            <a:chOff x="907111" y="2672179"/>
            <a:chExt cx="7464532" cy="4077173"/>
          </a:xfrm>
        </p:grpSpPr>
        <p:pic>
          <p:nvPicPr>
            <p:cNvPr id="8197" name="Picture 3" descr="1_1"/>
            <p:cNvPicPr>
              <a:picLocks noChangeAspect="1" noChangeArrowheads="1"/>
            </p:cNvPicPr>
            <p:nvPr/>
          </p:nvPicPr>
          <p:blipFill>
            <a:blip r:embed="rId3" cstate="print"/>
            <a:srcRect t="55746"/>
            <a:stretch>
              <a:fillRect/>
            </a:stretch>
          </p:blipFill>
          <p:spPr bwMode="auto">
            <a:xfrm>
              <a:off x="907111" y="2795744"/>
              <a:ext cx="7464532" cy="395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Obdélník 9"/>
            <p:cNvSpPr>
              <a:spLocks noChangeArrowheads="1"/>
            </p:cNvSpPr>
            <p:nvPr/>
          </p:nvSpPr>
          <p:spPr bwMode="auto">
            <a:xfrm>
              <a:off x="1145219" y="2672179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99" name="Obdélník 10"/>
            <p:cNvSpPr>
              <a:spLocks noChangeArrowheads="1"/>
            </p:cNvSpPr>
            <p:nvPr/>
          </p:nvSpPr>
          <p:spPr bwMode="auto">
            <a:xfrm>
              <a:off x="1102309" y="4629704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00" name="Obdélník 11"/>
            <p:cNvSpPr>
              <a:spLocks noChangeArrowheads="1"/>
            </p:cNvSpPr>
            <p:nvPr/>
          </p:nvSpPr>
          <p:spPr bwMode="auto">
            <a:xfrm>
              <a:off x="5692065" y="4751388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8195" name="Picture 2" descr="1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550" y="1087438"/>
            <a:ext cx="63373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</a:t>
            </a:r>
            <a:r>
              <a:rPr lang="cs-CZ" sz="2800" b="0" dirty="0" smtClean="0">
                <a:solidFill>
                  <a:srgbClr val="E60000"/>
                </a:solidFill>
              </a:rPr>
              <a:t>pojmů: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Ba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190" y="1038452"/>
            <a:ext cx="59610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6367690" y="1581377"/>
            <a:ext cx="2198688" cy="704850"/>
          </a:xfrm>
          <a:prstGeom prst="wedgeRectCallout">
            <a:avLst>
              <a:gd name="adj1" fmla="val -73850"/>
              <a:gd name="adj2" fmla="val 1143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na začátku 3 taxony, postupné přidávání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665515" y="4191227"/>
            <a:ext cx="1871663" cy="1033462"/>
          </a:xfrm>
          <a:prstGeom prst="rect">
            <a:avLst/>
          </a:prstGeom>
          <a:solidFill>
            <a:srgbClr val="FFFF6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751115" y="5356452"/>
            <a:ext cx="3581400" cy="706437"/>
          </a:xfrm>
          <a:prstGeom prst="wedgeRectCallout">
            <a:avLst>
              <a:gd name="adj1" fmla="val -5838"/>
              <a:gd name="adj2" fmla="val -11322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je-li </a:t>
            </a:r>
            <a:r>
              <a:rPr lang="cs-CZ" sz="1600" b="0" dirty="0" smtClean="0"/>
              <a:t>strom </a:t>
            </a:r>
            <a:r>
              <a:rPr lang="cs-CZ" sz="1600" b="0" dirty="0"/>
              <a:t>delší než </a:t>
            </a:r>
            <a:r>
              <a:rPr lang="cs-CZ" sz="1600" b="0" dirty="0" smtClean="0"/>
              <a:t>náhodně vybraný</a:t>
            </a:r>
            <a:r>
              <a:rPr lang="cs-CZ" sz="1600" b="0" dirty="0"/>
              <a:t>, algoritmus dál nepokračuje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2704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360000">
              <a:spcBef>
                <a:spcPts val="0"/>
              </a:spcBef>
              <a:spcAft>
                <a:spcPts val="1000"/>
              </a:spcAft>
            </a:pPr>
            <a:r>
              <a:rPr lang="en-US" sz="2400" b="0" i="1" dirty="0" smtClean="0">
                <a:solidFill>
                  <a:srgbClr val="E60000"/>
                </a:solidFill>
              </a:rPr>
              <a:t>branch-and-bound</a:t>
            </a:r>
            <a:endParaRPr lang="en-US" sz="2400" b="0" i="1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 b="56746"/>
          <a:stretch>
            <a:fillRect/>
          </a:stretch>
        </p:blipFill>
        <p:spPr bwMode="auto">
          <a:xfrm>
            <a:off x="1790700" y="2033588"/>
            <a:ext cx="51006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4953000" y="3995738"/>
            <a:ext cx="2525713" cy="511175"/>
          </a:xfrm>
          <a:prstGeom prst="wedgeRectCallout">
            <a:avLst>
              <a:gd name="adj1" fmla="val -58333"/>
              <a:gd name="adj2" fmla="val -20133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všechny možné stromy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309563"/>
            <a:ext cx="3147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400" b="0" dirty="0" smtClean="0">
                <a:solidFill>
                  <a:srgbClr val="E60000"/>
                </a:solidFill>
              </a:rPr>
              <a:t>2. </a:t>
            </a:r>
            <a:r>
              <a:rPr lang="en-US" sz="2400" b="0" dirty="0" smtClean="0">
                <a:solidFill>
                  <a:srgbClr val="E60000"/>
                </a:solidFill>
              </a:rPr>
              <a:t>Heuristic</a:t>
            </a:r>
            <a:r>
              <a:rPr lang="cs-CZ" sz="2400" b="0" dirty="0" err="1" smtClean="0">
                <a:solidFill>
                  <a:srgbClr val="E60000"/>
                </a:solidFill>
              </a:rPr>
              <a:t>ké</a:t>
            </a:r>
            <a:r>
              <a:rPr lang="cs-CZ" sz="2400" b="0" dirty="0" smtClean="0">
                <a:solidFill>
                  <a:srgbClr val="E60000"/>
                </a:solidFill>
              </a:rPr>
              <a:t> hledání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309563"/>
            <a:ext cx="28729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 smtClean="0"/>
              <a:t>stepwise </a:t>
            </a:r>
            <a:r>
              <a:rPr lang="en-US" sz="2400" b="0" i="1" dirty="0" smtClean="0"/>
              <a:t>addition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star deco</a:t>
            </a:r>
            <a:r>
              <a:rPr lang="cs-CZ" sz="2400" b="0" i="1" dirty="0"/>
              <a:t>m</a:t>
            </a:r>
            <a:r>
              <a:rPr lang="en-US" sz="2400" b="0" i="1" dirty="0" smtClean="0"/>
              <a:t>position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branch swapping</a:t>
            </a:r>
            <a:endParaRPr lang="cs-CZ" sz="2400" b="0" i="1" dirty="0"/>
          </a:p>
        </p:txBody>
      </p:sp>
      <p:pic>
        <p:nvPicPr>
          <p:cNvPr id="18435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2033588"/>
            <a:ext cx="5100638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3148013" y="4886325"/>
            <a:ext cx="2043112" cy="995363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6062663" y="4157663"/>
            <a:ext cx="2308225" cy="512762"/>
          </a:xfrm>
          <a:prstGeom prst="wedgeRectCallout">
            <a:avLst>
              <a:gd name="adj1" fmla="val -88050"/>
              <a:gd name="adj2" fmla="val 1412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heuristické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w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917" y="266700"/>
            <a:ext cx="493077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60375" y="435429"/>
            <a:ext cx="2770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 smtClean="0"/>
              <a:t>nearest-neighbor</a:t>
            </a:r>
            <a:r>
              <a:rPr lang="cs-CZ" sz="2400" b="0" i="1" dirty="0" smtClean="0"/>
              <a:t> </a:t>
            </a:r>
          </a:p>
          <a:p>
            <a:pPr marL="342900" indent="-342900"/>
            <a:r>
              <a:rPr lang="en-US" sz="2400" b="0" i="1" dirty="0" smtClean="0"/>
              <a:t>interchanges </a:t>
            </a:r>
            <a:r>
              <a:rPr lang="en-US" sz="2400" b="0" dirty="0"/>
              <a:t>(NNI</a:t>
            </a:r>
            <a:r>
              <a:rPr lang="en-US" sz="2400" b="0" dirty="0" smtClean="0"/>
              <a:t>)</a:t>
            </a:r>
            <a:endParaRPr lang="cs-CZ" sz="2400" b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0375" y="2503715"/>
            <a:ext cx="3009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 err="1" smtClean="0"/>
              <a:t>subtree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prunning</a:t>
            </a:r>
            <a:endParaRPr lang="cs-CZ" sz="2400" b="0" i="1" dirty="0" smtClean="0"/>
          </a:p>
          <a:p>
            <a:pPr marL="342900" indent="-342900"/>
            <a:r>
              <a:rPr lang="en-US" sz="2400" b="0" i="1" dirty="0" smtClean="0"/>
              <a:t>and </a:t>
            </a:r>
            <a:r>
              <a:rPr lang="en-US" sz="2400" b="0" i="1" dirty="0" err="1" smtClean="0"/>
              <a:t>regrafting</a:t>
            </a:r>
            <a:r>
              <a:rPr lang="en-US" sz="2400" b="0" i="1" dirty="0" smtClean="0"/>
              <a:t> </a:t>
            </a:r>
            <a:r>
              <a:rPr lang="en-US" sz="2400" b="0" dirty="0" smtClean="0"/>
              <a:t>(SPR)</a:t>
            </a:r>
            <a:endParaRPr lang="cs-CZ" sz="2400" b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0375" y="4867985"/>
            <a:ext cx="2855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 smtClean="0"/>
              <a:t>tree </a:t>
            </a:r>
            <a:r>
              <a:rPr lang="en-US" sz="2400" b="0" i="1" dirty="0"/>
              <a:t>bisection </a:t>
            </a:r>
            <a:r>
              <a:rPr lang="en-US" sz="2400" b="0" i="1" dirty="0" smtClean="0"/>
              <a:t>and</a:t>
            </a:r>
            <a:r>
              <a:rPr lang="cs-CZ" sz="2400" b="0" i="1" dirty="0" smtClean="0"/>
              <a:t> </a:t>
            </a:r>
          </a:p>
          <a:p>
            <a:pPr marL="342900" indent="-342900"/>
            <a:r>
              <a:rPr lang="en-US" sz="2400" b="0" i="1" dirty="0" smtClean="0"/>
              <a:t>reconnection </a:t>
            </a:r>
            <a:r>
              <a:rPr lang="en-US" sz="2400" b="0" i="1" dirty="0"/>
              <a:t>(TBR)</a:t>
            </a:r>
            <a:endParaRPr lang="cs-CZ" sz="2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62050" y="5299075"/>
            <a:ext cx="618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Jukes-Cantor (JC):</a:t>
            </a:r>
            <a:r>
              <a:rPr lang="en-US" sz="2000">
                <a:solidFill>
                  <a:srgbClr val="F00000"/>
                </a:solidFill>
              </a:rPr>
              <a:t>	</a:t>
            </a:r>
            <a:r>
              <a:rPr lang="cs-CZ" sz="2000" b="0"/>
              <a:t>stejné </a:t>
            </a:r>
            <a:r>
              <a:rPr lang="en-US" sz="2000" b="0"/>
              <a:t>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			</a:t>
            </a:r>
            <a:r>
              <a:rPr lang="cs-CZ" sz="2000" b="0"/>
              <a:t>stejné </a:t>
            </a:r>
            <a:r>
              <a:rPr lang="en-US" sz="2000" b="0"/>
              <a:t>fre</a:t>
            </a:r>
            <a:r>
              <a:rPr lang="cs-CZ" sz="2000" b="0"/>
              <a:t>kv</a:t>
            </a:r>
            <a:r>
              <a:rPr lang="en-US" sz="2000" b="0"/>
              <a:t>ence substitu</a:t>
            </a:r>
            <a:r>
              <a:rPr lang="cs-CZ" sz="2000" b="0"/>
              <a:t>cí</a:t>
            </a:r>
            <a:endParaRPr lang="en-US" sz="2000" b="0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452563" y="263525"/>
            <a:ext cx="6335712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Evoluční modely a distanční metody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242888" y="1060450"/>
            <a:ext cx="7499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 b="0"/>
              <a:t>				 Báze po substituci</a:t>
            </a:r>
          </a:p>
          <a:p>
            <a:r>
              <a:rPr lang="cs-CZ" sz="2000" b="0"/>
              <a:t>				A	C	G	T</a:t>
            </a:r>
          </a:p>
          <a:p>
            <a:r>
              <a:rPr lang="cs-CZ" sz="2000" b="0"/>
              <a:t>			A	-¾	¼	¼	¼	</a:t>
            </a:r>
          </a:p>
          <a:p>
            <a:r>
              <a:rPr lang="cs-CZ" sz="2000" b="0"/>
              <a:t>	Původní báze	C	¼	-¾	¼	¼</a:t>
            </a:r>
          </a:p>
          <a:p>
            <a:r>
              <a:rPr lang="cs-CZ" sz="2000" b="0"/>
              <a:t>			G	¼	¼	-¾	¼</a:t>
            </a:r>
          </a:p>
          <a:p>
            <a:r>
              <a:rPr lang="cs-CZ" sz="2000" b="0"/>
              <a:t>			T	¼	¼	¼	-¾ 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09800" y="3262313"/>
            <a:ext cx="4259263" cy="1516062"/>
            <a:chOff x="1392" y="2055"/>
            <a:chExt cx="2683" cy="955"/>
          </a:xfrm>
        </p:grpSpPr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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	 	 	 </a:t>
              </a:r>
            </a:p>
          </p:txBody>
        </p:sp>
        <p:sp>
          <p:nvSpPr>
            <p:cNvPr id="36872" name="AutoShape 16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3" name="AutoShape 17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4" name="Text Box 18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20788" y="473075"/>
            <a:ext cx="599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Kimura 2-parameter (K2P): </a:t>
            </a:r>
            <a:r>
              <a:rPr lang="en-US" sz="2000" b="0"/>
              <a:t>transi</a:t>
            </a:r>
            <a:r>
              <a:rPr lang="cs-CZ" sz="2000" b="0"/>
              <a:t>ce</a:t>
            </a:r>
            <a:r>
              <a:rPr lang="en-US" sz="2000" b="0"/>
              <a:t> </a:t>
            </a:r>
            <a:r>
              <a:rPr lang="en-US" sz="2000" b="0">
                <a:cs typeface="Arial" charset="0"/>
              </a:rPr>
              <a:t>≠ transver</a:t>
            </a:r>
            <a:r>
              <a:rPr lang="cs-CZ" sz="2000" b="0">
                <a:cs typeface="Arial" charset="0"/>
              </a:rPr>
              <a:t>ze</a:t>
            </a:r>
            <a:endParaRPr lang="en-US" sz="2000" b="0">
              <a:cs typeface="Arial" charset="0"/>
            </a:endParaRPr>
          </a:p>
        </p:txBody>
      </p:sp>
      <p:pic>
        <p:nvPicPr>
          <p:cNvPr id="115715" name="Picture 3" descr="Ts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675" y="1133475"/>
            <a:ext cx="41211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20913" y="4348163"/>
            <a:ext cx="4259262" cy="1516062"/>
            <a:chOff x="1392" y="2055"/>
            <a:chExt cx="2683" cy="955"/>
          </a:xfrm>
        </p:grpSpPr>
        <p:sp>
          <p:nvSpPr>
            <p:cNvPr id="37894" name="Text Box 12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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/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</a:p>
          </p:txBody>
        </p:sp>
        <p:sp>
          <p:nvSpPr>
            <p:cNvPr id="37895" name="AutoShape 13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6" name="AutoShape 14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7" name="Text Box 15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3198813" y="6072188"/>
            <a:ext cx="300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Jestliže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, K2P = JC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0" y="3729038"/>
            <a:ext cx="4378325" cy="1517650"/>
            <a:chOff x="1535" y="692"/>
            <a:chExt cx="2758" cy="956"/>
          </a:xfrm>
        </p:grpSpPr>
        <p:sp>
          <p:nvSpPr>
            <p:cNvPr id="38924" name="Text Box 6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/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5" name="AutoShape 7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6" name="AutoShape 8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7" name="Text Box 9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2408410" y="2408238"/>
            <a:ext cx="4506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Jestliže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A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C = G = T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, F81 = JC</a:t>
            </a: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2116138" y="293688"/>
            <a:ext cx="490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Felsenstein (F81): </a:t>
            </a:r>
            <a:r>
              <a:rPr lang="cs-CZ" sz="2000" b="0"/>
              <a:t>různé</a:t>
            </a:r>
            <a:r>
              <a:rPr lang="en-US" sz="2000" b="0"/>
              <a:t> 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endParaRPr lang="en-US" sz="2000" b="0"/>
          </a:p>
        </p:txBody>
      </p:sp>
      <p:grpSp>
        <p:nvGrpSpPr>
          <p:cNvPr id="38917" name="Group 13"/>
          <p:cNvGrpSpPr>
            <a:grpSpLocks/>
          </p:cNvGrpSpPr>
          <p:nvPr/>
        </p:nvGrpSpPr>
        <p:grpSpPr bwMode="auto">
          <a:xfrm>
            <a:off x="2297113" y="787400"/>
            <a:ext cx="4378325" cy="1517650"/>
            <a:chOff x="1535" y="692"/>
            <a:chExt cx="2758" cy="956"/>
          </a:xfrm>
        </p:grpSpPr>
        <p:sp>
          <p:nvSpPr>
            <p:cNvPr id="38920" name="Text Box 14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/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1" name="AutoShape 15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2" name="AutoShape 16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3" name="Text Box 17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920750" y="2949575"/>
            <a:ext cx="7278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Hasegawa-Kishino-Yano (HKY): </a:t>
            </a:r>
            <a:r>
              <a:rPr lang="en-US" sz="2000"/>
              <a:t>	</a:t>
            </a:r>
            <a:r>
              <a:rPr lang="cs-CZ" sz="2000" b="0"/>
              <a:t>různé</a:t>
            </a:r>
            <a:r>
              <a:rPr lang="en-US" sz="2000" b="0"/>
              <a:t> 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					transi</a:t>
            </a:r>
            <a:r>
              <a:rPr lang="cs-CZ" sz="2000" b="0"/>
              <a:t>ce</a:t>
            </a:r>
            <a:r>
              <a:rPr lang="en-US" sz="2000" b="0"/>
              <a:t> ≠ transver</a:t>
            </a:r>
            <a:r>
              <a:rPr lang="cs-CZ" sz="2000" b="0"/>
              <a:t>ze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376238" y="5598513"/>
            <a:ext cx="8590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60000"/>
                </a:solidFill>
              </a:rPr>
              <a:t>General time-reversible (GTR, REV):</a:t>
            </a:r>
            <a:r>
              <a:rPr lang="en-US" sz="2000" dirty="0">
                <a:solidFill>
                  <a:srgbClr val="F00000"/>
                </a:solidFill>
              </a:rPr>
              <a:t>	</a:t>
            </a:r>
            <a:r>
              <a:rPr lang="cs-CZ" sz="2000" b="0" dirty="0"/>
              <a:t>různé</a:t>
            </a:r>
            <a:r>
              <a:rPr lang="en-US" sz="2000" b="0" dirty="0"/>
              <a:t> </a:t>
            </a:r>
            <a:r>
              <a:rPr lang="en-US" sz="2000" b="0" dirty="0" err="1" smtClean="0"/>
              <a:t>fre</a:t>
            </a:r>
            <a:r>
              <a:rPr lang="cs-CZ" sz="2000" b="0" dirty="0" err="1" smtClean="0"/>
              <a:t>kv</a:t>
            </a:r>
            <a:r>
              <a:rPr lang="en-US" sz="2000" b="0" dirty="0" smtClean="0"/>
              <a:t>enc</a:t>
            </a:r>
            <a:r>
              <a:rPr lang="cs-CZ" sz="2000" b="0" dirty="0"/>
              <a:t>e bází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					</a:t>
            </a:r>
            <a:r>
              <a:rPr lang="cs-CZ" sz="2000" b="0" dirty="0"/>
              <a:t>různé frekvence </a:t>
            </a:r>
            <a:r>
              <a:rPr lang="cs-CZ" sz="2000" b="0" dirty="0" smtClean="0"/>
              <a:t>jednotlivých typů</a:t>
            </a:r>
            <a:br>
              <a:rPr lang="cs-CZ" sz="2000" b="0" dirty="0" smtClean="0"/>
            </a:br>
            <a:r>
              <a:rPr lang="cs-CZ" sz="2000" b="0" dirty="0" smtClean="0"/>
              <a:t>					    s</a:t>
            </a:r>
            <a:r>
              <a:rPr lang="en-US" sz="2000" b="0" dirty="0" err="1"/>
              <a:t>ubstitu</a:t>
            </a:r>
            <a:r>
              <a:rPr lang="cs-CZ" sz="2000" b="0" dirty="0" err="1"/>
              <a:t>cí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  <p:bldP spid="119826" grpId="0"/>
      <p:bldP spid="11982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spect="1" noChangeArrowheads="1"/>
          </p:cNvSpPr>
          <p:nvPr/>
        </p:nvSpPr>
        <p:spPr bwMode="auto">
          <a:xfrm>
            <a:off x="3770313" y="488950"/>
            <a:ext cx="2005012" cy="601663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Jukes-Cantor (JC)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en-US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  <a:p>
            <a:endParaRPr lang="cs-CZ" sz="1200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2835275" y="1558925"/>
            <a:ext cx="1201738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(F81)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0" name="Text Box 5"/>
          <p:cNvSpPr txBox="1">
            <a:spLocks noChangeAspect="1" noChangeArrowheads="1"/>
          </p:cNvSpPr>
          <p:nvPr/>
        </p:nvSpPr>
        <p:spPr bwMode="auto">
          <a:xfrm>
            <a:off x="4905375" y="1558925"/>
            <a:ext cx="1803400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Kimura‘s two-parameter (K2P)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3636963" y="2693988"/>
            <a:ext cx="2003425" cy="839787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Hasegawa-Kishino-Yano (HKY)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2" name="Text Box 7"/>
          <p:cNvSpPr txBox="1">
            <a:spLocks noChangeAspect="1" noChangeArrowheads="1"/>
          </p:cNvSpPr>
          <p:nvPr/>
        </p:nvSpPr>
        <p:spPr bwMode="auto">
          <a:xfrm>
            <a:off x="1408113" y="2686050"/>
            <a:ext cx="2003425" cy="1011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(F84)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a=c=d=f</a:t>
            </a:r>
            <a:r>
              <a:rPr lang="cs-CZ" sz="1200"/>
              <a:t>=1, </a:t>
            </a:r>
            <a:r>
              <a:rPr lang="cs-CZ" sz="1200" i="1"/>
              <a:t>b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), </a:t>
            </a:r>
            <a:r>
              <a:rPr lang="cs-CZ" sz="1200" i="1"/>
              <a:t>e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), kde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endParaRPr lang="cs-CZ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5173663" y="4230688"/>
            <a:ext cx="1670050" cy="992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</a:t>
            </a:r>
            <a:r>
              <a:rPr lang="en-GB" sz="1200"/>
              <a:t>’s</a:t>
            </a:r>
            <a:r>
              <a:rPr lang="cs-CZ" sz="1200"/>
              <a:t> three-substitution-type (K3ST)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/>
          </a:p>
        </p:txBody>
      </p:sp>
      <p:sp>
        <p:nvSpPr>
          <p:cNvPr id="39944" name="Text Box 9"/>
          <p:cNvSpPr txBox="1">
            <a:spLocks noChangeAspect="1" noChangeArrowheads="1"/>
          </p:cNvSpPr>
          <p:nvPr/>
        </p:nvSpPr>
        <p:spPr bwMode="auto">
          <a:xfrm>
            <a:off x="2157413" y="4175125"/>
            <a:ext cx="2071687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Tamura-Nei (TrN)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r>
              <a:rPr lang="cs-CZ" sz="1200"/>
              <a:t> </a:t>
            </a:r>
          </a:p>
          <a:p>
            <a:endParaRPr lang="cs-CZ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3636963" y="5567363"/>
            <a:ext cx="1936750" cy="830262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General-time reversible (GTR)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</a:t>
            </a:r>
            <a:r>
              <a:rPr lang="cs-CZ" sz="1200"/>
              <a:t>, </a:t>
            </a:r>
            <a:r>
              <a:rPr lang="cs-CZ" sz="1200" i="1"/>
              <a:t>b</a:t>
            </a:r>
            <a:r>
              <a:rPr lang="cs-CZ" sz="1200"/>
              <a:t>, </a:t>
            </a:r>
            <a:r>
              <a:rPr lang="cs-CZ" sz="1200" i="1"/>
              <a:t>c</a:t>
            </a:r>
            <a:r>
              <a:rPr lang="cs-CZ" sz="1200"/>
              <a:t>, </a:t>
            </a:r>
            <a:r>
              <a:rPr lang="cs-CZ" sz="1200" i="1"/>
              <a:t>d</a:t>
            </a:r>
            <a:r>
              <a:rPr lang="cs-CZ" sz="1200"/>
              <a:t>, </a:t>
            </a:r>
            <a:r>
              <a:rPr lang="cs-CZ" sz="1200" i="1"/>
              <a:t>e</a:t>
            </a:r>
            <a:r>
              <a:rPr lang="cs-CZ" sz="1200"/>
              <a:t>, </a:t>
            </a:r>
            <a:r>
              <a:rPr lang="cs-CZ" sz="1200" i="1"/>
              <a:t>f</a:t>
            </a:r>
            <a:endParaRPr lang="cs-CZ" sz="1200"/>
          </a:p>
        </p:txBody>
      </p:sp>
      <p:sp>
        <p:nvSpPr>
          <p:cNvPr id="39946" name="Freeform 11"/>
          <p:cNvSpPr>
            <a:spLocks noChangeAspect="1"/>
          </p:cNvSpPr>
          <p:nvPr/>
        </p:nvSpPr>
        <p:spPr bwMode="auto">
          <a:xfrm>
            <a:off x="3444875" y="1157288"/>
            <a:ext cx="1193800" cy="388937"/>
          </a:xfrm>
          <a:custGeom>
            <a:avLst/>
            <a:gdLst>
              <a:gd name="T0" fmla="*/ 2147483647 w 2572"/>
              <a:gd name="T1" fmla="*/ 0 h 837"/>
              <a:gd name="T2" fmla="*/ 0 w 2572"/>
              <a:gd name="T3" fmla="*/ 2147483647 h 837"/>
              <a:gd name="T4" fmla="*/ 0 60000 65536"/>
              <a:gd name="T5" fmla="*/ 0 60000 65536"/>
              <a:gd name="T6" fmla="*/ 0 w 2572"/>
              <a:gd name="T7" fmla="*/ 0 h 837"/>
              <a:gd name="T8" fmla="*/ 2572 w 2572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72" h="837">
                <a:moveTo>
                  <a:pt x="2572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7" name="Freeform 12"/>
          <p:cNvSpPr>
            <a:spLocks noChangeAspect="1"/>
          </p:cNvSpPr>
          <p:nvPr/>
        </p:nvSpPr>
        <p:spPr bwMode="auto">
          <a:xfrm>
            <a:off x="4705350" y="1157288"/>
            <a:ext cx="1149350" cy="388937"/>
          </a:xfrm>
          <a:custGeom>
            <a:avLst/>
            <a:gdLst>
              <a:gd name="T0" fmla="*/ 0 w 2475"/>
              <a:gd name="T1" fmla="*/ 0 h 837"/>
              <a:gd name="T2" fmla="*/ 2147483647 w 2475"/>
              <a:gd name="T3" fmla="*/ 2147483647 h 837"/>
              <a:gd name="T4" fmla="*/ 0 60000 65536"/>
              <a:gd name="T5" fmla="*/ 0 60000 65536"/>
              <a:gd name="T6" fmla="*/ 0 w 2475"/>
              <a:gd name="T7" fmla="*/ 0 h 837"/>
              <a:gd name="T8" fmla="*/ 2475 w 2475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5" h="837">
                <a:moveTo>
                  <a:pt x="0" y="0"/>
                </a:moveTo>
                <a:lnTo>
                  <a:pt x="2475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39948" name="Group 13"/>
          <p:cNvGrpSpPr>
            <a:grpSpLocks noChangeAspect="1"/>
          </p:cNvGrpSpPr>
          <p:nvPr/>
        </p:nvGrpSpPr>
        <p:grpSpPr bwMode="auto">
          <a:xfrm>
            <a:off x="4044950" y="2092325"/>
            <a:ext cx="849313" cy="582613"/>
            <a:chOff x="3312" y="5760"/>
            <a:chExt cx="5094" cy="1256"/>
          </a:xfrm>
        </p:grpSpPr>
        <p:sp>
          <p:nvSpPr>
            <p:cNvPr id="39957" name="Freeform 14"/>
            <p:cNvSpPr>
              <a:spLocks noChangeAspect="1"/>
            </p:cNvSpPr>
            <p:nvPr/>
          </p:nvSpPr>
          <p:spPr bwMode="auto">
            <a:xfrm>
              <a:off x="3312" y="5760"/>
              <a:ext cx="2448" cy="1256"/>
            </a:xfrm>
            <a:custGeom>
              <a:avLst/>
              <a:gdLst>
                <a:gd name="T0" fmla="*/ 0 w 2448"/>
                <a:gd name="T1" fmla="*/ 0 h 1256"/>
                <a:gd name="T2" fmla="*/ 2448 w 2448"/>
                <a:gd name="T3" fmla="*/ 500 h 1256"/>
                <a:gd name="T4" fmla="*/ 2448 w 2448"/>
                <a:gd name="T5" fmla="*/ 1256 h 1256"/>
                <a:gd name="T6" fmla="*/ 0 60000 65536"/>
                <a:gd name="T7" fmla="*/ 0 60000 65536"/>
                <a:gd name="T8" fmla="*/ 0 60000 65536"/>
                <a:gd name="T9" fmla="*/ 0 w 2448"/>
                <a:gd name="T10" fmla="*/ 0 h 1256"/>
                <a:gd name="T11" fmla="*/ 2448 w 2448"/>
                <a:gd name="T12" fmla="*/ 1256 h 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1256">
                  <a:moveTo>
                    <a:pt x="0" y="0"/>
                  </a:moveTo>
                  <a:lnTo>
                    <a:pt x="2448" y="500"/>
                  </a:lnTo>
                  <a:lnTo>
                    <a:pt x="2448" y="12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958" name="Freeform 15"/>
            <p:cNvSpPr>
              <a:spLocks noChangeAspect="1"/>
            </p:cNvSpPr>
            <p:nvPr/>
          </p:nvSpPr>
          <p:spPr bwMode="auto">
            <a:xfrm>
              <a:off x="5753" y="5760"/>
              <a:ext cx="2653" cy="503"/>
            </a:xfrm>
            <a:custGeom>
              <a:avLst/>
              <a:gdLst>
                <a:gd name="T0" fmla="*/ 0 w 2653"/>
                <a:gd name="T1" fmla="*/ 503 h 503"/>
                <a:gd name="T2" fmla="*/ 2653 w 2653"/>
                <a:gd name="T3" fmla="*/ 0 h 503"/>
                <a:gd name="T4" fmla="*/ 0 60000 65536"/>
                <a:gd name="T5" fmla="*/ 0 60000 65536"/>
                <a:gd name="T6" fmla="*/ 0 w 2653"/>
                <a:gd name="T7" fmla="*/ 0 h 503"/>
                <a:gd name="T8" fmla="*/ 2653 w 2653"/>
                <a:gd name="T9" fmla="*/ 503 h 5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53" h="503">
                  <a:moveTo>
                    <a:pt x="0" y="503"/>
                  </a:moveTo>
                  <a:lnTo>
                    <a:pt x="265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949" name="Text Box 21"/>
          <p:cNvSpPr txBox="1">
            <a:spLocks noChangeAspect="1" noChangeArrowheads="1"/>
          </p:cNvSpPr>
          <p:nvPr/>
        </p:nvSpPr>
        <p:spPr bwMode="auto">
          <a:xfrm>
            <a:off x="2468563" y="774700"/>
            <a:ext cx="1098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solidFill>
                  <a:schemeClr val="accent2"/>
                </a:solidFill>
              </a:rPr>
              <a:t>nestejné frekvence bází</a:t>
            </a:r>
          </a:p>
        </p:txBody>
      </p:sp>
      <p:sp>
        <p:nvSpPr>
          <p:cNvPr id="39950" name="Text Box 22"/>
          <p:cNvSpPr txBox="1">
            <a:spLocks noChangeAspect="1" noChangeArrowheads="1"/>
          </p:cNvSpPr>
          <p:nvPr/>
        </p:nvSpPr>
        <p:spPr bwMode="auto">
          <a:xfrm>
            <a:off x="5868988" y="765175"/>
            <a:ext cx="1069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solidFill>
                  <a:schemeClr val="accent2"/>
                </a:solidFill>
              </a:rPr>
              <a:t>více než 1 typ substituce</a:t>
            </a:r>
          </a:p>
        </p:txBody>
      </p:sp>
      <p:sp>
        <p:nvSpPr>
          <p:cNvPr id="39951" name="Line 27"/>
          <p:cNvSpPr>
            <a:spLocks noChangeShapeType="1"/>
          </p:cNvSpPr>
          <p:nvPr/>
        </p:nvSpPr>
        <p:spPr bwMode="auto">
          <a:xfrm>
            <a:off x="6099175" y="2433638"/>
            <a:ext cx="0" cy="173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Line 28"/>
          <p:cNvSpPr>
            <a:spLocks noChangeShapeType="1"/>
          </p:cNvSpPr>
          <p:nvPr/>
        </p:nvSpPr>
        <p:spPr bwMode="auto">
          <a:xfrm>
            <a:off x="3394075" y="3119438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3" name="Line 29"/>
          <p:cNvSpPr>
            <a:spLocks noChangeShapeType="1"/>
          </p:cNvSpPr>
          <p:nvPr/>
        </p:nvSpPr>
        <p:spPr bwMode="auto">
          <a:xfrm>
            <a:off x="3508375" y="3119438"/>
            <a:ext cx="0" cy="1047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4" name="Line 30"/>
          <p:cNvSpPr>
            <a:spLocks noChangeShapeType="1"/>
          </p:cNvSpPr>
          <p:nvPr/>
        </p:nvSpPr>
        <p:spPr bwMode="auto">
          <a:xfrm>
            <a:off x="3479800" y="4843463"/>
            <a:ext cx="904875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5" name="Line 31"/>
          <p:cNvSpPr>
            <a:spLocks noChangeShapeType="1"/>
          </p:cNvSpPr>
          <p:nvPr/>
        </p:nvSpPr>
        <p:spPr bwMode="auto">
          <a:xfrm flipH="1">
            <a:off x="4870450" y="5224463"/>
            <a:ext cx="857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Text Box 36"/>
          <p:cNvSpPr txBox="1">
            <a:spLocks noChangeArrowheads="1"/>
          </p:cNvSpPr>
          <p:nvPr/>
        </p:nvSpPr>
        <p:spPr bwMode="auto">
          <a:xfrm>
            <a:off x="587375" y="4344988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accent2"/>
                </a:solidFill>
              </a:rPr>
              <a:t>2 typy transicí</a:t>
            </a:r>
            <a:endParaRPr lang="en-US" sz="140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708150" y="298450"/>
            <a:ext cx="5603875" cy="83026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eterogenit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substitučních rychlostí </a:t>
            </a:r>
          </a:p>
          <a:p>
            <a:pPr algn="ctr"/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 různých částech sekvence</a:t>
            </a:r>
          </a:p>
        </p:txBody>
      </p:sp>
      <p:pic>
        <p:nvPicPr>
          <p:cNvPr id="34820" name="Picture 4" descr="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062163"/>
            <a:ext cx="52197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68313" y="1730419"/>
            <a:ext cx="24593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E60000"/>
                </a:solidFill>
              </a:rPr>
              <a:t>Gama (</a:t>
            </a:r>
            <a:r>
              <a:rPr lang="el-GR" sz="2000" b="0" dirty="0">
                <a:solidFill>
                  <a:srgbClr val="E60000"/>
                </a:solidFill>
                <a:cs typeface="Arial" charset="0"/>
              </a:rPr>
              <a:t>Γ</a:t>
            </a:r>
            <a:r>
              <a:rPr lang="en-US" sz="2000" b="0" dirty="0">
                <a:solidFill>
                  <a:srgbClr val="E60000"/>
                </a:solidFill>
                <a:cs typeface="Arial" charset="0"/>
              </a:rPr>
              <a:t>) </a:t>
            </a:r>
            <a:r>
              <a:rPr lang="cs-CZ" sz="2000" b="0" dirty="0">
                <a:solidFill>
                  <a:srgbClr val="E60000"/>
                </a:solidFill>
                <a:cs typeface="Arial" charset="0"/>
              </a:rPr>
              <a:t>rozdělení</a:t>
            </a:r>
            <a:r>
              <a:rPr lang="en-US" sz="2000" b="0" dirty="0">
                <a:solidFill>
                  <a:srgbClr val="E60000"/>
                </a:solidFill>
              </a:rPr>
              <a:t>:</a:t>
            </a:r>
            <a:br>
              <a:rPr lang="en-US" sz="2000" b="0" dirty="0">
                <a:solidFill>
                  <a:srgbClr val="E60000"/>
                </a:solidFill>
              </a:rPr>
            </a:br>
            <a:endParaRPr lang="en-US" sz="2000" b="0" dirty="0">
              <a:solidFill>
                <a:srgbClr val="E60000"/>
              </a:solidFill>
            </a:endParaRPr>
          </a:p>
          <a:p>
            <a:r>
              <a:rPr lang="en-US" b="0" dirty="0" err="1"/>
              <a:t>parametr</a:t>
            </a:r>
            <a:r>
              <a:rPr lang="cs-CZ" b="0" dirty="0"/>
              <a:t> tvaru</a:t>
            </a:r>
            <a:r>
              <a:rPr lang="en-US" b="0" dirty="0"/>
              <a:t> </a:t>
            </a:r>
            <a:r>
              <a:rPr lang="el-GR" b="0" dirty="0">
                <a:cs typeface="Arial" charset="0"/>
              </a:rPr>
              <a:t>α</a:t>
            </a:r>
            <a:r>
              <a:rPr lang="cs-CZ" b="0" dirty="0">
                <a:cs typeface="Arial" charset="0"/>
              </a:rPr>
              <a:t/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 err="1">
                <a:cs typeface="Arial" charset="0"/>
              </a:rPr>
              <a:t>dis</a:t>
            </a:r>
            <a:r>
              <a:rPr lang="cs-CZ" b="0" dirty="0">
                <a:cs typeface="Arial" charset="0"/>
              </a:rPr>
              <a:t>k</a:t>
            </a:r>
            <a:r>
              <a:rPr lang="en-US" b="0" dirty="0">
                <a:cs typeface="Arial" charset="0"/>
              </a:rPr>
              <a:t>r</a:t>
            </a:r>
            <a:r>
              <a:rPr lang="cs-CZ" b="0" dirty="0" err="1">
                <a:cs typeface="Arial" charset="0"/>
              </a:rPr>
              <a:t>étní</a:t>
            </a:r>
            <a:r>
              <a:rPr lang="en-US" b="0" dirty="0">
                <a:cs typeface="Arial" charset="0"/>
              </a:rPr>
              <a:t> </a:t>
            </a:r>
            <a:r>
              <a:rPr lang="en-US" b="0" dirty="0" err="1">
                <a:cs typeface="Arial" charset="0"/>
              </a:rPr>
              <a:t>gama</a:t>
            </a:r>
            <a:r>
              <a:rPr lang="cs-CZ" b="0" dirty="0">
                <a:cs typeface="Arial" charset="0"/>
              </a:rPr>
              <a:t> model</a:t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>
                <a:cs typeface="Arial" charset="0"/>
              </a:rPr>
              <a:t>invariant</a:t>
            </a:r>
            <a:r>
              <a:rPr lang="cs-CZ" b="0" dirty="0">
                <a:cs typeface="Arial" charset="0"/>
              </a:rPr>
              <a:t>ní</a:t>
            </a:r>
            <a:r>
              <a:rPr lang="en-US" b="0" dirty="0">
                <a:cs typeface="Arial" charset="0"/>
              </a:rPr>
              <a:t> </a:t>
            </a:r>
            <a:r>
              <a:rPr lang="cs-CZ" b="0" dirty="0">
                <a:cs typeface="Arial" charset="0"/>
              </a:rPr>
              <a:t>pozice</a:t>
            </a:r>
            <a:br>
              <a:rPr lang="cs-CZ" b="0" dirty="0">
                <a:cs typeface="Arial" charset="0"/>
              </a:rPr>
            </a:br>
            <a:r>
              <a:rPr lang="cs-CZ" b="0" dirty="0">
                <a:cs typeface="Arial" charset="0"/>
              </a:rPr>
              <a:t>   </a:t>
            </a:r>
            <a:r>
              <a:rPr lang="en-US" b="0" dirty="0">
                <a:cs typeface="Arial" charset="0"/>
                <a:sym typeface="Symbol" pitchFamily="18" charset="2"/>
              </a:rPr>
              <a:t></a:t>
            </a:r>
            <a:r>
              <a:rPr lang="cs-CZ" b="0" dirty="0">
                <a:cs typeface="Arial" charset="0"/>
                <a:sym typeface="Symbol" pitchFamily="18" charset="2"/>
              </a:rPr>
              <a:t> </a:t>
            </a:r>
            <a:r>
              <a:rPr lang="en-US" b="0" dirty="0">
                <a:cs typeface="Arial" charset="0"/>
                <a:sym typeface="Symbol" pitchFamily="18" charset="2"/>
              </a:rPr>
              <a:t>GTR+ </a:t>
            </a:r>
            <a:r>
              <a:rPr lang="el-GR" b="0" dirty="0"/>
              <a:t>Γ</a:t>
            </a:r>
            <a:r>
              <a:rPr lang="en-US" b="0" dirty="0"/>
              <a:t>+I</a:t>
            </a:r>
          </a:p>
        </p:txBody>
      </p:sp>
      <p:sp>
        <p:nvSpPr>
          <p:cNvPr id="6" name="Obdélníkový popisek 5"/>
          <p:cNvSpPr>
            <a:spLocks noChangeArrowheads="1"/>
          </p:cNvSpPr>
          <p:nvPr/>
        </p:nvSpPr>
        <p:spPr bwMode="auto">
          <a:xfrm>
            <a:off x="4702175" y="1458913"/>
            <a:ext cx="4278313" cy="827087"/>
          </a:xfrm>
          <a:prstGeom prst="wedgeRectCallout">
            <a:avLst>
              <a:gd name="adj1" fmla="val -15449"/>
              <a:gd name="adj2" fmla="val 17302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/>
              <a:t>čím je </a:t>
            </a:r>
            <a:r>
              <a:rPr lang="cs-CZ" sz="2000" b="0">
                <a:sym typeface="Symbol" pitchFamily="18" charset="2"/>
              </a:rPr>
              <a:t> vyšší, tím jsou frekvence substitucí homogennější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 smtClean="0">
                <a:solidFill>
                  <a:srgbClr val="E60000"/>
                </a:solidFill>
              </a:rPr>
              <a:t>ů: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49275" y="1083663"/>
            <a:ext cx="6522619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400" b="0" dirty="0" smtClean="0">
                <a:solidFill>
                  <a:srgbClr val="E60000"/>
                </a:solidFill>
              </a:rPr>
              <a:t>Likelihood </a:t>
            </a:r>
            <a:r>
              <a:rPr lang="en-US" sz="2400" b="0" dirty="0">
                <a:solidFill>
                  <a:srgbClr val="E60000"/>
                </a:solidFill>
              </a:rPr>
              <a:t>ratio test (LRT): </a:t>
            </a:r>
            <a:r>
              <a:rPr lang="en-US" sz="2000" dirty="0"/>
              <a:t>	</a:t>
            </a:r>
            <a:endParaRPr lang="cs-CZ" sz="2000" dirty="0" smtClean="0"/>
          </a:p>
          <a:p>
            <a:pPr defTabSz="360000">
              <a:spcAft>
                <a:spcPts val="600"/>
              </a:spcAft>
            </a:pPr>
            <a:r>
              <a:rPr lang="cs-CZ" sz="2000" b="0" dirty="0" smtClean="0"/>
              <a:t>	zahnízděné modely (</a:t>
            </a:r>
            <a:r>
              <a:rPr lang="cs-CZ" sz="2000" b="0" i="1" dirty="0" err="1" smtClean="0"/>
              <a:t>nested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models</a:t>
            </a:r>
            <a:r>
              <a:rPr lang="cs-CZ" sz="2000" b="0" dirty="0" smtClean="0"/>
              <a:t>)</a:t>
            </a:r>
            <a:endParaRPr lang="cs-CZ" sz="2000" b="0" dirty="0"/>
          </a:p>
          <a:p>
            <a:pPr defTabSz="360000">
              <a:spcAft>
                <a:spcPts val="600"/>
              </a:spcAft>
            </a:pPr>
            <a:r>
              <a:rPr lang="cs-CZ" sz="2000" b="0" i="1" dirty="0" smtClean="0"/>
              <a:t>	</a:t>
            </a:r>
            <a:r>
              <a:rPr lang="en-US" sz="2000" b="0" i="1" dirty="0" smtClean="0"/>
              <a:t>LR</a:t>
            </a:r>
            <a:r>
              <a:rPr lang="en-US" sz="2000" b="0" dirty="0" smtClean="0"/>
              <a:t> </a:t>
            </a:r>
            <a:r>
              <a:rPr lang="en-US" sz="2000" b="0" dirty="0"/>
              <a:t>= 2(ln</a:t>
            </a:r>
            <a:r>
              <a:rPr lang="en-US" sz="2000" b="0" i="1" dirty="0"/>
              <a:t>L</a:t>
            </a:r>
            <a:r>
              <a:rPr lang="en-US" sz="2000" b="0" dirty="0"/>
              <a:t>2 – ln</a:t>
            </a:r>
            <a:r>
              <a:rPr lang="en-US" sz="2000" b="0" i="1" dirty="0"/>
              <a:t>L</a:t>
            </a:r>
            <a:r>
              <a:rPr lang="en-US" sz="2000" b="0" dirty="0"/>
              <a:t>1) </a:t>
            </a:r>
            <a:endParaRPr lang="cs-CZ" sz="2000" b="0" dirty="0" smtClean="0"/>
          </a:p>
          <a:p>
            <a:pPr defTabSz="360000">
              <a:spcAft>
                <a:spcPts val="600"/>
              </a:spcAft>
            </a:pPr>
            <a:r>
              <a:rPr lang="cs-CZ" sz="2000" b="0" dirty="0" smtClean="0">
                <a:sym typeface="Symbol"/>
              </a:rPr>
              <a:t>	</a:t>
            </a:r>
            <a:r>
              <a:rPr lang="en-US" sz="2000" b="0" dirty="0" smtClean="0">
                <a:sym typeface="Symbol"/>
              </a:rPr>
              <a:t></a:t>
            </a:r>
            <a:r>
              <a:rPr lang="cs-CZ" sz="2000" b="0" baseline="30000" dirty="0" smtClean="0">
                <a:sym typeface="Symbol"/>
              </a:rPr>
              <a:t>2 </a:t>
            </a:r>
            <a:r>
              <a:rPr lang="cs-CZ" sz="2000" b="0" dirty="0" smtClean="0">
                <a:sym typeface="Symbol"/>
              </a:rPr>
              <a:t>rozdělení</a:t>
            </a:r>
            <a:r>
              <a:rPr lang="en-US" sz="2000" b="0" dirty="0" smtClean="0"/>
              <a:t>, </a:t>
            </a:r>
            <a:r>
              <a:rPr lang="en-US" sz="2000" b="0" dirty="0"/>
              <a:t>p2 – p1 </a:t>
            </a:r>
            <a:r>
              <a:rPr lang="cs-CZ" sz="2000" b="0" dirty="0" smtClean="0"/>
              <a:t>stupňů volnosti</a:t>
            </a:r>
            <a:r>
              <a:rPr lang="en-US" sz="2000" b="0" dirty="0"/>
              <a:t/>
            </a:r>
            <a:br>
              <a:rPr lang="en-US" sz="2000" b="0" dirty="0"/>
            </a:br>
            <a:endParaRPr lang="en-US" sz="2000" b="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US" sz="2400" b="0" dirty="0" err="1">
                <a:solidFill>
                  <a:srgbClr val="E60000"/>
                </a:solidFill>
              </a:rPr>
              <a:t>Akaike</a:t>
            </a:r>
            <a:r>
              <a:rPr lang="en-US" sz="2400" b="0" dirty="0">
                <a:solidFill>
                  <a:srgbClr val="E60000"/>
                </a:solidFill>
              </a:rPr>
              <a:t> information criterion (AIC):</a:t>
            </a:r>
            <a:r>
              <a:rPr lang="cs-CZ" sz="2400" b="0" dirty="0">
                <a:solidFill>
                  <a:srgbClr val="E60000"/>
                </a:solidFill>
              </a:rPr>
              <a:t>  </a:t>
            </a:r>
            <a:endParaRPr lang="cs-CZ" sz="2400" b="0" dirty="0" smtClean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400" b="0" dirty="0" smtClean="0">
                <a:solidFill>
                  <a:srgbClr val="E60000"/>
                </a:solidFill>
              </a:rPr>
              <a:t>	</a:t>
            </a:r>
            <a:r>
              <a:rPr lang="cs-CZ" sz="2000" b="0" i="1" dirty="0" err="1" smtClean="0"/>
              <a:t>nonnested</a:t>
            </a:r>
            <a:r>
              <a:rPr lang="en-US" sz="2000" b="0" i="1" dirty="0" smtClean="0"/>
              <a:t> </a:t>
            </a:r>
            <a:r>
              <a:rPr lang="cs-CZ" sz="2000" b="0" i="1" dirty="0" err="1"/>
              <a:t>models</a:t>
            </a:r>
            <a:r>
              <a:rPr lang="en-US" sz="2000" b="0" i="1" dirty="0"/>
              <a:t>	</a:t>
            </a:r>
            <a:endParaRPr lang="cs-CZ" sz="2000" b="0" i="1" dirty="0" smtClean="0"/>
          </a:p>
          <a:p>
            <a:pPr defTabSz="360000">
              <a:spcAft>
                <a:spcPts val="600"/>
              </a:spcAft>
            </a:pPr>
            <a:r>
              <a:rPr lang="cs-CZ" sz="2000" b="0" i="1" dirty="0" smtClean="0"/>
              <a:t>	</a:t>
            </a:r>
            <a:r>
              <a:rPr lang="en-US" sz="2000" b="0" i="1" dirty="0" smtClean="0"/>
              <a:t>AIC</a:t>
            </a:r>
            <a:r>
              <a:rPr lang="en-US" sz="2000" b="0" dirty="0" smtClean="0"/>
              <a:t> </a:t>
            </a:r>
            <a:r>
              <a:rPr lang="en-US" sz="2000" b="0" dirty="0"/>
              <a:t>= -2ln</a:t>
            </a:r>
            <a:r>
              <a:rPr lang="en-US" sz="2000" b="0" i="1" dirty="0"/>
              <a:t>L</a:t>
            </a:r>
            <a:r>
              <a:rPr lang="en-US" sz="2000" b="0" dirty="0"/>
              <a:t> + 2</a:t>
            </a:r>
            <a:r>
              <a:rPr lang="en-US" sz="2000" b="0" i="1" dirty="0"/>
              <a:t>p</a:t>
            </a:r>
            <a:r>
              <a:rPr lang="en-US" sz="2000" b="0" dirty="0"/>
              <a:t>, </a:t>
            </a:r>
            <a:r>
              <a:rPr lang="cs-CZ" sz="2000" b="0" dirty="0" smtClean="0"/>
              <a:t>kde </a:t>
            </a:r>
            <a:r>
              <a:rPr lang="en-US" sz="2000" b="0" i="1" dirty="0" smtClean="0"/>
              <a:t>p</a:t>
            </a:r>
            <a:r>
              <a:rPr lang="en-US" sz="2000" b="0" dirty="0" smtClean="0"/>
              <a:t> </a:t>
            </a:r>
            <a:r>
              <a:rPr lang="en-US" sz="2000" b="0" dirty="0"/>
              <a:t>= </a:t>
            </a:r>
            <a:r>
              <a:rPr lang="cs-CZ" sz="2000" b="0" dirty="0" smtClean="0"/>
              <a:t>počet volných parametrů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smtClean="0"/>
              <a:t>	lepší model</a:t>
            </a:r>
            <a:r>
              <a:rPr lang="en-US" sz="2000" b="0" dirty="0" smtClean="0"/>
              <a:t> </a:t>
            </a:r>
            <a:r>
              <a:rPr lang="en-US" sz="2000" b="0" dirty="0">
                <a:sym typeface="Symbol" pitchFamily="18" charset="2"/>
              </a:rPr>
              <a:t></a:t>
            </a:r>
            <a:r>
              <a:rPr lang="en-US" sz="2000" b="0" dirty="0"/>
              <a:t> </a:t>
            </a:r>
            <a:r>
              <a:rPr lang="cs-CZ" sz="2000" b="0" dirty="0" smtClean="0"/>
              <a:t>nižší</a:t>
            </a:r>
            <a:r>
              <a:rPr lang="en-US" sz="2000" b="0" dirty="0" smtClean="0"/>
              <a:t> </a:t>
            </a:r>
            <a:r>
              <a:rPr lang="en-US" sz="2000" b="0" i="1" dirty="0"/>
              <a:t>AIC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endParaRPr lang="cs-CZ" sz="200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Bayesian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information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criterion</a:t>
            </a:r>
            <a:r>
              <a:rPr lang="cs-CZ" sz="2400" b="0" dirty="0">
                <a:solidFill>
                  <a:srgbClr val="E60000"/>
                </a:solidFill>
              </a:rPr>
              <a:t> (BIC): </a:t>
            </a:r>
            <a:endParaRPr lang="cs-CZ" sz="2400" b="0" dirty="0" smtClean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400" b="0" dirty="0" smtClean="0">
                <a:solidFill>
                  <a:srgbClr val="E60000"/>
                </a:solidFill>
              </a:rPr>
              <a:t>	</a:t>
            </a:r>
            <a:r>
              <a:rPr lang="cs-CZ" sz="2000" b="0" i="1" dirty="0" err="1" smtClean="0"/>
              <a:t>nonested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models</a:t>
            </a:r>
            <a:endParaRPr lang="cs-CZ" sz="2000" b="0" i="1" dirty="0" smtClean="0"/>
          </a:p>
          <a:p>
            <a:pPr defTabSz="360000">
              <a:spcAft>
                <a:spcPts val="600"/>
              </a:spcAft>
            </a:pPr>
            <a:r>
              <a:rPr lang="cs-CZ" sz="2000" b="0" i="1" dirty="0" smtClean="0"/>
              <a:t>	BIC</a:t>
            </a:r>
            <a:r>
              <a:rPr lang="cs-CZ" sz="2000" b="0" dirty="0" smtClean="0"/>
              <a:t> </a:t>
            </a:r>
            <a:r>
              <a:rPr lang="cs-CZ" sz="2000" b="0" dirty="0"/>
              <a:t>= -2ln</a:t>
            </a:r>
            <a:r>
              <a:rPr lang="cs-CZ" sz="2000" b="0" i="1" dirty="0"/>
              <a:t>L</a:t>
            </a:r>
            <a:r>
              <a:rPr lang="cs-CZ" sz="2000" b="0" dirty="0"/>
              <a:t> + </a:t>
            </a:r>
            <a:r>
              <a:rPr lang="cs-CZ" sz="2000" b="0" i="1" dirty="0" err="1"/>
              <a:t>p</a:t>
            </a:r>
            <a:r>
              <a:rPr lang="cs-CZ" sz="2000" b="0" dirty="0" err="1"/>
              <a:t>ln</a:t>
            </a:r>
            <a:r>
              <a:rPr lang="cs-CZ" sz="2000" b="0" i="1" dirty="0" err="1"/>
              <a:t>N</a:t>
            </a:r>
            <a:r>
              <a:rPr lang="cs-CZ" sz="2000" b="0" dirty="0"/>
              <a:t>, </a:t>
            </a:r>
            <a:r>
              <a:rPr lang="cs-CZ" sz="2000" b="0" dirty="0" smtClean="0"/>
              <a:t>kde </a:t>
            </a:r>
            <a:r>
              <a:rPr lang="cs-CZ" sz="2000" b="0" i="1" dirty="0"/>
              <a:t>N</a:t>
            </a:r>
            <a:r>
              <a:rPr lang="cs-CZ" sz="2000" b="0" dirty="0"/>
              <a:t> = </a:t>
            </a:r>
            <a:r>
              <a:rPr lang="cs-CZ" sz="2000" b="0" dirty="0" smtClean="0"/>
              <a:t>velikost vzorku</a:t>
            </a:r>
            <a:endParaRPr lang="cs-CZ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almob.org/content/figures/1748-7188-2-8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09563"/>
            <a:ext cx="4904174" cy="3093717"/>
          </a:xfrm>
          <a:prstGeom prst="rect">
            <a:avLst/>
          </a:prstGeom>
          <a:noFill/>
        </p:spPr>
      </p:pic>
      <p:pic>
        <p:nvPicPr>
          <p:cNvPr id="106500" name="Picture 4" descr="http://www.vizachero.com/R1b1/R1bSpli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642" y="3472894"/>
            <a:ext cx="5000453" cy="303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3" cstate="print"/>
          <a:srcRect r="1154"/>
          <a:stretch>
            <a:fillRect/>
          </a:stretch>
        </p:blipFill>
        <p:spPr bwMode="auto">
          <a:xfrm>
            <a:off x="328613" y="1760538"/>
            <a:ext cx="84343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10"/>
          <p:cNvSpPr txBox="1">
            <a:spLocks noChangeArrowheads="1"/>
          </p:cNvSpPr>
          <p:nvPr/>
        </p:nvSpPr>
        <p:spPr bwMode="auto">
          <a:xfrm>
            <a:off x="749300" y="1017588"/>
            <a:ext cx="6190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hierarchický LRT – </a:t>
            </a:r>
            <a:r>
              <a:rPr lang="cs-CZ" sz="2000" b="0" dirty="0" err="1"/>
              <a:t>ModelTest</a:t>
            </a:r>
            <a:r>
              <a:rPr lang="cs-CZ" sz="2000" b="0" dirty="0"/>
              <a:t> (</a:t>
            </a:r>
            <a:r>
              <a:rPr lang="cs-CZ" sz="2000" b="0" dirty="0" err="1"/>
              <a:t>Crandall</a:t>
            </a:r>
            <a:r>
              <a:rPr lang="cs-CZ" sz="2000" b="0" dirty="0"/>
              <a:t> </a:t>
            </a:r>
            <a:r>
              <a:rPr lang="cs-CZ" sz="2000" b="0" dirty="0" err="1"/>
              <a:t>and</a:t>
            </a:r>
            <a:r>
              <a:rPr lang="cs-CZ" sz="2000" b="0" dirty="0"/>
              <a:t> Posada)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 smtClean="0">
                <a:solidFill>
                  <a:srgbClr val="E60000"/>
                </a:solidFill>
              </a:rPr>
              <a:t>ů: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749300" y="1017588"/>
            <a:ext cx="1990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dynamický </a:t>
            </a:r>
            <a:r>
              <a:rPr lang="cs-CZ" sz="2000" b="0" dirty="0" smtClean="0"/>
              <a:t>LRT:</a:t>
            </a:r>
            <a:endParaRPr lang="cs-CZ" sz="2000" b="0" dirty="0"/>
          </a:p>
        </p:txBody>
      </p:sp>
      <p:pic>
        <p:nvPicPr>
          <p:cNvPr id="44035" name="Picture 6" descr="L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381125"/>
            <a:ext cx="7481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 smtClean="0">
                <a:solidFill>
                  <a:srgbClr val="E60000"/>
                </a:solidFill>
              </a:rPr>
              <a:t>ů: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246188"/>
            <a:ext cx="7967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49275" y="4319845"/>
            <a:ext cx="7323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Více parametrů </a:t>
            </a:r>
            <a:r>
              <a:rPr lang="cs-CZ" sz="2000" b="0">
                <a:sym typeface="Symbol" pitchFamily="18" charset="2"/>
              </a:rPr>
              <a:t> více realismu, ale …</a:t>
            </a:r>
          </a:p>
          <a:p>
            <a:pPr>
              <a:buFontTx/>
              <a:buChar char="•"/>
            </a:pPr>
            <a:endParaRPr lang="cs-CZ" sz="2000" b="0">
              <a:sym typeface="Symbol" pitchFamily="18" charset="2"/>
            </a:endParaRPr>
          </a:p>
          <a:p>
            <a:r>
              <a:rPr lang="cs-CZ" sz="2000" b="0">
                <a:sym typeface="Symbol" pitchFamily="18" charset="2"/>
              </a:rPr>
              <a:t>… také více neurčitosti, protože jsou odhadovány ze stejného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množství dat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 smtClean="0">
                <a:solidFill>
                  <a:srgbClr val="E60000"/>
                </a:solidFill>
              </a:rPr>
              <a:t>ů: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552303" y="2479589"/>
            <a:ext cx="1589902" cy="1635786"/>
            <a:chOff x="5552303" y="2479589"/>
            <a:chExt cx="1589902" cy="1635786"/>
          </a:xfrm>
        </p:grpSpPr>
        <p:cxnSp>
          <p:nvCxnSpPr>
            <p:cNvPr id="8" name="Přímá spojovací šipka 7"/>
            <p:cNvCxnSpPr/>
            <p:nvPr/>
          </p:nvCxnSpPr>
          <p:spPr bwMode="auto">
            <a:xfrm flipV="1">
              <a:off x="6153665" y="2479589"/>
              <a:ext cx="988540" cy="11532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ovéPole 8"/>
            <p:cNvSpPr txBox="1"/>
            <p:nvPr/>
          </p:nvSpPr>
          <p:spPr>
            <a:xfrm>
              <a:off x="5552303" y="3715265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dirty="0" smtClean="0"/>
                <a:t>chyba!</a:t>
              </a:r>
              <a:endParaRPr lang="cs-CZ" sz="20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558446" y="309563"/>
            <a:ext cx="167005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Distance</a:t>
            </a:r>
            <a:endParaRPr lang="cs-CZ" sz="28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083" name="Text Box 12"/>
          <p:cNvSpPr txBox="1">
            <a:spLocks noChangeArrowheads="1"/>
          </p:cNvSpPr>
          <p:nvPr/>
        </p:nvSpPr>
        <p:spPr bwMode="auto">
          <a:xfrm>
            <a:off x="468313" y="1572998"/>
            <a:ext cx="79740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sz="2000" b="0" dirty="0"/>
              <a:t>počítány pro každý pár taxonů, z matice distancí (nebo </a:t>
            </a:r>
            <a:r>
              <a:rPr lang="cs-CZ" sz="2000" b="0" dirty="0" smtClean="0"/>
              <a:t>podobností)</a:t>
            </a:r>
            <a:br>
              <a:rPr lang="cs-CZ" sz="2000" b="0" dirty="0" smtClean="0"/>
            </a:br>
            <a:r>
              <a:rPr lang="en-US" sz="2000" b="0" dirty="0" smtClean="0"/>
              <a:t>	</a:t>
            </a:r>
            <a:r>
              <a:rPr lang="cs-CZ" sz="2000" b="0" dirty="0" smtClean="0"/>
              <a:t>konstruován </a:t>
            </a:r>
            <a:r>
              <a:rPr lang="cs-CZ" sz="2000" b="0" dirty="0"/>
              <a:t>strom</a:t>
            </a:r>
          </a:p>
          <a:p>
            <a:pPr defTabSz="360000"/>
            <a:endParaRPr lang="cs-CZ" sz="2000" b="0" dirty="0"/>
          </a:p>
          <a:p>
            <a:pPr defTabSz="360000"/>
            <a:r>
              <a:rPr lang="cs-CZ" sz="2000" b="0" dirty="0"/>
              <a:t>distanční metody založeny na předpokladu, že pokud bychom znali</a:t>
            </a:r>
            <a:br>
              <a:rPr lang="cs-CZ" sz="2000" b="0" dirty="0"/>
            </a:br>
            <a:r>
              <a:rPr lang="en-US" sz="2000" b="0" dirty="0" smtClean="0"/>
              <a:t>	</a:t>
            </a:r>
            <a:r>
              <a:rPr lang="cs-CZ" sz="2000" b="0" dirty="0" smtClean="0"/>
              <a:t>skutečné </a:t>
            </a:r>
            <a:r>
              <a:rPr lang="cs-CZ" sz="2000" b="0" dirty="0"/>
              <a:t>distance mezi všemi studovanými taxony, mohli bychom</a:t>
            </a:r>
            <a:br>
              <a:rPr lang="cs-CZ" sz="2000" b="0" dirty="0"/>
            </a:br>
            <a:r>
              <a:rPr lang="en-US" sz="2000" b="0" dirty="0" smtClean="0"/>
              <a:t>	</a:t>
            </a:r>
            <a:r>
              <a:rPr lang="cs-CZ" sz="2000" b="0" dirty="0" smtClean="0"/>
              <a:t>velmi </a:t>
            </a:r>
            <a:r>
              <a:rPr lang="cs-CZ" sz="2000" b="0" dirty="0"/>
              <a:t>jednoduše rekonstruovat správnou </a:t>
            </a:r>
            <a:r>
              <a:rPr lang="cs-CZ" sz="2000" b="0" dirty="0" err="1"/>
              <a:t>fylogenii</a:t>
            </a:r>
            <a:endParaRPr lang="cs-CZ" sz="2000" b="0" dirty="0"/>
          </a:p>
          <a:p>
            <a:pPr defTabSz="360000">
              <a:buFontTx/>
              <a:buChar char="•"/>
            </a:pPr>
            <a:endParaRPr lang="cs-CZ" sz="2000" b="0" dirty="0"/>
          </a:p>
          <a:p>
            <a:pPr defTabSz="360000"/>
            <a:r>
              <a:rPr lang="cs-CZ" sz="2000" b="0" dirty="0"/>
              <a:t>výhoda: velmi rychlé a jednoduché (lze i na kalkulačce)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37926" y="550906"/>
            <a:ext cx="704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                            1                        10                          20                          30</a:t>
            </a:r>
          </a:p>
          <a:p>
            <a:r>
              <a:rPr lang="en-US" sz="2000" b="0">
                <a:solidFill>
                  <a:schemeClr val="accent2"/>
                </a:solidFill>
              </a:rPr>
              <a:t>sekvence 1:</a:t>
            </a:r>
            <a:r>
              <a:rPr lang="en-US" sz="2000" b="0"/>
              <a:t>   ACCCGTTA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r>
              <a:rPr lang="en-US" sz="2000" b="0"/>
              <a:t>GCTTAA</a:t>
            </a:r>
            <a:r>
              <a:rPr lang="en-US" sz="2000" b="0">
                <a:solidFill>
                  <a:srgbClr val="E60000"/>
                </a:solidFill>
              </a:rPr>
              <a:t>C</a:t>
            </a:r>
            <a:r>
              <a:rPr lang="en-US" sz="2000" b="0"/>
              <a:t>GTAC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en-US" sz="2000" b="0"/>
              <a:t>TGGATCGAT</a:t>
            </a:r>
          </a:p>
          <a:p>
            <a:r>
              <a:rPr lang="en-US" sz="2000" b="0">
                <a:solidFill>
                  <a:schemeClr val="accent2"/>
                </a:solidFill>
              </a:rPr>
              <a:t>sekvence 2:</a:t>
            </a:r>
            <a:r>
              <a:rPr lang="en-US" sz="2000" b="0"/>
              <a:t>   ACCCGTTA</a:t>
            </a:r>
            <a:r>
              <a:rPr lang="en-US" sz="2000" b="0">
                <a:solidFill>
                  <a:srgbClr val="E60000"/>
                </a:solidFill>
              </a:rPr>
              <a:t>G</a:t>
            </a:r>
            <a:r>
              <a:rPr lang="en-US" sz="2000" b="0"/>
              <a:t>GCTTAA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en-US" sz="2000" b="0"/>
              <a:t>GTAC</a:t>
            </a:r>
            <a:r>
              <a:rPr lang="en-US" sz="2000" b="0">
                <a:solidFill>
                  <a:srgbClr val="E60000"/>
                </a:solidFill>
              </a:rPr>
              <a:t>G</a:t>
            </a:r>
            <a:r>
              <a:rPr lang="en-US" sz="2000" b="0"/>
              <a:t>TGGATCGAT</a:t>
            </a:r>
            <a:endParaRPr lang="cs-CZ" sz="2000" b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5526" y="1692319"/>
            <a:ext cx="404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rgbClr val="E60000"/>
                </a:solidFill>
              </a:rPr>
              <a:t>p</a:t>
            </a:r>
            <a:r>
              <a:rPr lang="en-US" sz="2000" b="0" dirty="0">
                <a:solidFill>
                  <a:srgbClr val="E60000"/>
                </a:solidFill>
              </a:rPr>
              <a:t>-distance:  </a:t>
            </a:r>
            <a:r>
              <a:rPr lang="en-US" sz="2000" b="0" i="1" dirty="0"/>
              <a:t>p</a:t>
            </a:r>
            <a:r>
              <a:rPr lang="en-US" sz="2000" b="0" dirty="0"/>
              <a:t> = </a:t>
            </a:r>
            <a:r>
              <a:rPr lang="en-US" sz="2000" b="0" i="1" dirty="0"/>
              <a:t>k</a:t>
            </a:r>
            <a:r>
              <a:rPr lang="en-US" sz="2000" b="0" dirty="0"/>
              <a:t>/</a:t>
            </a:r>
            <a:r>
              <a:rPr lang="en-US" sz="2000" b="0" i="1" dirty="0"/>
              <a:t>n</a:t>
            </a:r>
            <a:r>
              <a:rPr lang="en-US" sz="2000" b="0" dirty="0"/>
              <a:t> = 3/30 = </a:t>
            </a:r>
            <a:r>
              <a:rPr lang="en-US" sz="2000" b="0" dirty="0" smtClean="0"/>
              <a:t>0,10</a:t>
            </a:r>
            <a:endParaRPr lang="cs-CZ" sz="2000" b="0" dirty="0"/>
          </a:p>
        </p:txBody>
      </p:sp>
      <p:pic>
        <p:nvPicPr>
          <p:cNvPr id="132101" name="Picture 5" descr="D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380734"/>
            <a:ext cx="5288760" cy="41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738188" y="3241675"/>
            <a:ext cx="123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probl</a:t>
            </a:r>
            <a:r>
              <a:rPr lang="cs-CZ" sz="2000" b="0"/>
              <a:t>é</a:t>
            </a:r>
            <a:r>
              <a:rPr lang="en-US" sz="2000" b="0"/>
              <a:t>m</a:t>
            </a:r>
          </a:p>
          <a:p>
            <a:r>
              <a:rPr lang="en-US" sz="2000" b="0"/>
              <a:t>satura</a:t>
            </a:r>
            <a:r>
              <a:rPr lang="cs-CZ" sz="2000" b="0"/>
              <a:t>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413000" y="295275"/>
            <a:ext cx="4190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Distance</a:t>
            </a:r>
            <a:r>
              <a:rPr lang="cs-CZ" sz="2400" b="0">
                <a:solidFill>
                  <a:srgbClr val="E60000"/>
                </a:solidFill>
              </a:rPr>
              <a:t> pro některé modely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758825" y="1460500"/>
          <a:ext cx="7569200" cy="4108450"/>
        </p:xfrm>
        <a:graphic>
          <a:graphicData uri="http://schemas.openxmlformats.org/presentationml/2006/ole">
            <p:oleObj spid="_x0000_s4098" name="Dokument" r:id="rId4" imgW="5854301" imgH="317799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Di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804863"/>
            <a:ext cx="566737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3198813" y="2049892"/>
            <a:ext cx="1687512" cy="73183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9" name="Text Box 14"/>
          <p:cNvSpPr txBox="1">
            <a:spLocks noChangeArrowheads="1"/>
          </p:cNvSpPr>
          <p:nvPr/>
        </p:nvSpPr>
        <p:spPr bwMode="auto">
          <a:xfrm>
            <a:off x="2549525" y="309563"/>
            <a:ext cx="4129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Shluková 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ýza - UPGMA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49275" y="3746071"/>
            <a:ext cx="5716052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Najdi</a:t>
            </a:r>
            <a:r>
              <a:rPr lang="en-US" b="0" dirty="0"/>
              <a:t> min 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en-US" b="0" i="1" dirty="0" err="1"/>
              <a:t>ij</a:t>
            </a:r>
            <a:r>
              <a:rPr lang="en-US" b="0" dirty="0"/>
              <a:t>)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Vypočítej novou </a:t>
            </a:r>
            <a:r>
              <a:rPr lang="cs-CZ" b="0" dirty="0" smtClean="0"/>
              <a:t>matici: </a:t>
            </a:r>
            <a:r>
              <a:rPr lang="en-US" b="0" i="1" dirty="0" smtClean="0"/>
              <a:t>d</a:t>
            </a:r>
            <a:r>
              <a:rPr lang="en-US" b="0" dirty="0" smtClean="0"/>
              <a:t>(</a:t>
            </a:r>
            <a:r>
              <a:rPr lang="cs-CZ" b="0" dirty="0"/>
              <a:t>Š</a:t>
            </a:r>
            <a:r>
              <a:rPr lang="en-US" b="0" dirty="0"/>
              <a:t>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 = [</a:t>
            </a:r>
            <a:r>
              <a:rPr lang="en-US" b="0" i="1" dirty="0"/>
              <a:t>d</a:t>
            </a:r>
            <a:r>
              <a:rPr lang="en-US" b="0" dirty="0"/>
              <a:t>(B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)+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cs-CZ" b="0" dirty="0"/>
              <a:t>Š-</a:t>
            </a:r>
            <a:r>
              <a:rPr lang="en-US" b="0" i="1" dirty="0"/>
              <a:t>k</a:t>
            </a:r>
            <a:r>
              <a:rPr lang="en-US" b="0" dirty="0"/>
              <a:t>)]/2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Opakuj</a:t>
            </a:r>
            <a:r>
              <a:rPr lang="en-US" b="0" dirty="0"/>
              <a:t> </a:t>
            </a:r>
            <a:r>
              <a:rPr lang="cs-CZ" b="0" dirty="0"/>
              <a:t>1 a </a:t>
            </a:r>
            <a:r>
              <a:rPr lang="en-US" b="0" dirty="0"/>
              <a:t>2.</a:t>
            </a:r>
            <a:endParaRPr lang="cs-CZ" b="0" dirty="0"/>
          </a:p>
        </p:txBody>
      </p:sp>
      <p:sp>
        <p:nvSpPr>
          <p:cNvPr id="49163" name="Text Box 32"/>
          <p:cNvSpPr txBox="1">
            <a:spLocks noChangeArrowheads="1"/>
          </p:cNvSpPr>
          <p:nvPr/>
        </p:nvSpPr>
        <p:spPr bwMode="auto">
          <a:xfrm>
            <a:off x="1397000" y="1221217"/>
            <a:ext cx="62293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latin typeface="Times New Roman" pitchFamily="18" charset="0"/>
              </a:rPr>
              <a:t>		šimp.	bonobo	gorila	člověk</a:t>
            </a:r>
            <a:r>
              <a:rPr lang="cs-CZ" b="0"/>
              <a:t> </a:t>
            </a:r>
            <a:r>
              <a:rPr lang="cs-CZ" sz="1600" b="0">
                <a:latin typeface="Times New Roman" pitchFamily="18" charset="0"/>
              </a:rPr>
              <a:t>	orang.</a:t>
            </a:r>
          </a:p>
          <a:p>
            <a:r>
              <a:rPr lang="cs-CZ" sz="1600" b="0">
                <a:latin typeface="Times New Roman" pitchFamily="18" charset="0"/>
              </a:rPr>
              <a:t>šimpanz (Š)	   --</a:t>
            </a:r>
          </a:p>
          <a:p>
            <a:r>
              <a:rPr lang="cs-CZ" sz="1600" b="0">
                <a:latin typeface="Times New Roman" pitchFamily="18" charset="0"/>
              </a:rPr>
              <a:t>bonobo (B)	0,0118	   --</a:t>
            </a:r>
          </a:p>
          <a:p>
            <a:r>
              <a:rPr lang="cs-CZ" sz="1600" b="0">
                <a:latin typeface="Times New Roman" pitchFamily="18" charset="0"/>
              </a:rPr>
              <a:t>gorila (G)		0,0427	0,0416	   --</a:t>
            </a:r>
          </a:p>
          <a:p>
            <a:r>
              <a:rPr lang="cs-CZ" sz="1600" b="0">
                <a:latin typeface="Times New Roman" pitchFamily="18" charset="0"/>
              </a:rPr>
              <a:t>člověk (Č)		0,0382	0,0327	0,0371	   --</a:t>
            </a:r>
          </a:p>
          <a:p>
            <a:r>
              <a:rPr lang="cs-CZ" sz="1600" b="0">
                <a:latin typeface="Times New Roman" pitchFamily="18" charset="0"/>
              </a:rPr>
              <a:t>orangutan (O)	0,0953	0,0916	0,0965	0,0928	   --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3208338" y="1780017"/>
            <a:ext cx="785812" cy="268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5" grpId="0" animBg="1"/>
      <p:bldP spid="46105" grpId="0" build="p"/>
      <p:bldP spid="461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3457190" y="814388"/>
            <a:ext cx="774700" cy="78581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231273" y="3011265"/>
            <a:ext cx="2333625" cy="3133725"/>
            <a:chOff x="4154" y="2100"/>
            <a:chExt cx="1470" cy="1974"/>
          </a:xfrm>
        </p:grpSpPr>
        <p:pic>
          <p:nvPicPr>
            <p:cNvPr id="49166" name="Picture 18" descr="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4" y="2100"/>
              <a:ext cx="1301" cy="197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49167" name="Text Box 19"/>
            <p:cNvSpPr txBox="1">
              <a:spLocks noChangeArrowheads="1"/>
            </p:cNvSpPr>
            <p:nvPr/>
          </p:nvSpPr>
          <p:spPr bwMode="auto">
            <a:xfrm>
              <a:off x="5396" y="211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Š</a:t>
              </a:r>
            </a:p>
          </p:txBody>
        </p:sp>
        <p:sp>
          <p:nvSpPr>
            <p:cNvPr id="49168" name="Text Box 20"/>
            <p:cNvSpPr txBox="1">
              <a:spLocks noChangeArrowheads="1"/>
            </p:cNvSpPr>
            <p:nvPr/>
          </p:nvSpPr>
          <p:spPr bwMode="auto">
            <a:xfrm>
              <a:off x="5396" y="25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cs-CZ"/>
            </a:p>
          </p:txBody>
        </p:sp>
        <p:sp>
          <p:nvSpPr>
            <p:cNvPr id="49169" name="Text Box 21"/>
            <p:cNvSpPr txBox="1">
              <a:spLocks noChangeArrowheads="1"/>
            </p:cNvSpPr>
            <p:nvPr/>
          </p:nvSpPr>
          <p:spPr bwMode="auto">
            <a:xfrm>
              <a:off x="5396" y="298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Č</a:t>
              </a:r>
            </a:p>
          </p:txBody>
        </p:sp>
        <p:sp>
          <p:nvSpPr>
            <p:cNvPr id="49170" name="Text Box 22"/>
            <p:cNvSpPr txBox="1">
              <a:spLocks noChangeArrowheads="1"/>
            </p:cNvSpPr>
            <p:nvPr/>
          </p:nvSpPr>
          <p:spPr bwMode="auto">
            <a:xfrm>
              <a:off x="5396" y="341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  <a:endParaRPr lang="cs-CZ"/>
            </a:p>
          </p:txBody>
        </p:sp>
        <p:sp>
          <p:nvSpPr>
            <p:cNvPr id="49171" name="Text Box 23"/>
            <p:cNvSpPr txBox="1">
              <a:spLocks noChangeArrowheads="1"/>
            </p:cNvSpPr>
            <p:nvPr/>
          </p:nvSpPr>
          <p:spPr bwMode="auto">
            <a:xfrm>
              <a:off x="5392" y="383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  <a:endParaRPr lang="cs-CZ"/>
            </a:p>
          </p:txBody>
        </p:sp>
      </p:grp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468313" y="2330831"/>
            <a:ext cx="7741671" cy="268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b="0" dirty="0" smtClean="0"/>
              <a:t>UPGMA</a:t>
            </a:r>
            <a:r>
              <a:rPr lang="cs-CZ" sz="2000" b="0" dirty="0" smtClean="0"/>
              <a:t> (</a:t>
            </a:r>
            <a:r>
              <a:rPr lang="cs-CZ" sz="2000" b="0" i="1" dirty="0" err="1" smtClean="0"/>
              <a:t>unweighted</a:t>
            </a:r>
            <a:r>
              <a:rPr lang="cs-CZ" sz="2000" b="0" i="1" dirty="0" smtClean="0"/>
              <a:t> pair-</a:t>
            </a:r>
            <a:r>
              <a:rPr lang="cs-CZ" sz="2000" b="0" i="1" dirty="0" err="1" smtClean="0"/>
              <a:t>group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method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using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arithmetic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means</a:t>
            </a:r>
            <a:r>
              <a:rPr lang="cs-CZ" sz="2000" b="0" dirty="0" smtClean="0"/>
              <a:t>)</a:t>
            </a:r>
            <a:r>
              <a:rPr lang="en-US" sz="2000" b="0" dirty="0" smtClean="0"/>
              <a:t>:  </a:t>
            </a:r>
            <a:endParaRPr lang="cs-CZ" sz="2000" b="0" dirty="0" smtClean="0"/>
          </a:p>
          <a:p>
            <a:pPr defTabSz="360000">
              <a:spcAft>
                <a:spcPts val="1000"/>
              </a:spcAft>
            </a:pPr>
            <a:r>
              <a:rPr lang="en-US" sz="2000" b="0" dirty="0" smtClean="0"/>
              <a:t>	d</a:t>
            </a:r>
            <a:r>
              <a:rPr lang="en-US" sz="2000" b="0" dirty="0"/>
              <a:t>[(B</a:t>
            </a:r>
            <a:r>
              <a:rPr lang="cs-CZ" sz="2000" b="0" dirty="0"/>
              <a:t>ŠČ</a:t>
            </a:r>
            <a:r>
              <a:rPr lang="en-US" sz="2000" b="0" dirty="0"/>
              <a:t>)G] = {d(BG)+d(</a:t>
            </a:r>
            <a:r>
              <a:rPr lang="cs-CZ" sz="2000" b="0" dirty="0"/>
              <a:t>Š</a:t>
            </a:r>
            <a:r>
              <a:rPr lang="en-US" sz="2000" b="0" dirty="0"/>
              <a:t>G)+d(</a:t>
            </a:r>
            <a:r>
              <a:rPr lang="cs-CZ" sz="2000" b="0" dirty="0"/>
              <a:t>Č</a:t>
            </a:r>
            <a:r>
              <a:rPr lang="en-US" sz="2000" b="0" dirty="0"/>
              <a:t>G)}/</a:t>
            </a:r>
            <a:r>
              <a:rPr lang="en-US" sz="2000" b="0" dirty="0" smtClean="0"/>
              <a:t>3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WPGMA</a:t>
            </a:r>
            <a:r>
              <a:rPr lang="en-US" sz="2000" b="0" dirty="0"/>
              <a:t>: d[(B</a:t>
            </a:r>
            <a:r>
              <a:rPr lang="cs-CZ" sz="2000" b="0" dirty="0"/>
              <a:t>ŠČ</a:t>
            </a:r>
            <a:r>
              <a:rPr lang="en-US" sz="2000" b="0" dirty="0"/>
              <a:t>)G] = {d[(B</a:t>
            </a:r>
            <a:r>
              <a:rPr lang="cs-CZ" sz="2000" b="0" dirty="0"/>
              <a:t>Š</a:t>
            </a:r>
            <a:r>
              <a:rPr lang="en-US" sz="2000" b="0" dirty="0"/>
              <a:t>)G] + d(</a:t>
            </a:r>
            <a:r>
              <a:rPr lang="cs-CZ" sz="2000" b="0" dirty="0"/>
              <a:t>Č</a:t>
            </a:r>
            <a:r>
              <a:rPr lang="en-US" sz="2000" b="0" dirty="0"/>
              <a:t>G)}/</a:t>
            </a:r>
            <a:r>
              <a:rPr lang="en-US" sz="2000" b="0" dirty="0" smtClean="0"/>
              <a:t>2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i="1" dirty="0" smtClean="0"/>
              <a:t>single-linkage</a:t>
            </a:r>
            <a:r>
              <a:rPr lang="cs-CZ" sz="2000" b="0" dirty="0" smtClean="0"/>
              <a:t> (metoda nejbližšího souseda)</a:t>
            </a:r>
            <a:r>
              <a:rPr lang="en-US" sz="2000" b="0" i="1" dirty="0" smtClean="0"/>
              <a:t/>
            </a:r>
            <a:br>
              <a:rPr lang="en-US" sz="2000" b="0" i="1" dirty="0" smtClean="0"/>
            </a:br>
            <a:r>
              <a:rPr lang="en-US" sz="2000" b="0" i="1" dirty="0" smtClean="0"/>
              <a:t/>
            </a:r>
            <a:br>
              <a:rPr lang="en-US" sz="2000" b="0" i="1" dirty="0" smtClean="0"/>
            </a:br>
            <a:r>
              <a:rPr lang="en-US" sz="2000" b="0" i="1" dirty="0" smtClean="0"/>
              <a:t>complete-linkage</a:t>
            </a:r>
            <a:r>
              <a:rPr lang="cs-CZ" sz="2000" b="0" dirty="0" smtClean="0"/>
              <a:t> (m. nejvzdálenějšího souseda)</a:t>
            </a:r>
            <a:endParaRPr lang="cs-CZ" sz="2000" b="0" i="1" dirty="0"/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1642677" y="309563"/>
            <a:ext cx="5314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latin typeface="Times New Roman" pitchFamily="18" charset="0"/>
              </a:rPr>
              <a:t>		  ŠB	gorila	člověk 	orang.</a:t>
            </a:r>
          </a:p>
          <a:p>
            <a:r>
              <a:rPr lang="cs-CZ" sz="1600" b="0">
                <a:latin typeface="Times New Roman" pitchFamily="18" charset="0"/>
              </a:rPr>
              <a:t>ŠB		   --</a:t>
            </a:r>
          </a:p>
          <a:p>
            <a:r>
              <a:rPr lang="cs-CZ" sz="1600" b="0">
                <a:latin typeface="Times New Roman" pitchFamily="18" charset="0"/>
              </a:rPr>
              <a:t>gorila (G)		0,0422	   --</a:t>
            </a:r>
          </a:p>
          <a:p>
            <a:r>
              <a:rPr lang="cs-CZ" sz="1600" b="0">
                <a:latin typeface="Times New Roman" pitchFamily="18" charset="0"/>
              </a:rPr>
              <a:t>člověk (Č)		0,0355	0,0371	   --</a:t>
            </a:r>
          </a:p>
          <a:p>
            <a:r>
              <a:rPr lang="cs-CZ" sz="1600" b="0">
                <a:latin typeface="Times New Roman" pitchFamily="18" charset="0"/>
              </a:rPr>
              <a:t>orangutan (O)	0,0935	0,0965	0,0928	   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693988" y="32385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 konzistence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49275" y="1136736"/>
            <a:ext cx="6011582" cy="17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>
                <a:solidFill>
                  <a:srgbClr val="E60000"/>
                </a:solidFill>
              </a:rPr>
              <a:t>aditivní distance:</a:t>
            </a:r>
            <a:r>
              <a:rPr lang="cs-CZ" b="0" dirty="0"/>
              <a:t> </a:t>
            </a:r>
            <a:r>
              <a:rPr lang="cs-CZ" b="0" i="1" dirty="0" err="1"/>
              <a:t>d</a:t>
            </a:r>
            <a:r>
              <a:rPr lang="cs-CZ" b="0" baseline="-25000" dirty="0" err="1"/>
              <a:t>AB</a:t>
            </a:r>
            <a:r>
              <a:rPr lang="cs-CZ" b="0" baseline="-25000" dirty="0"/>
              <a:t> </a:t>
            </a:r>
            <a:r>
              <a:rPr lang="cs-CZ" b="0" dirty="0"/>
              <a:t>+ </a:t>
            </a:r>
            <a:r>
              <a:rPr lang="cs-CZ" b="0" i="1" dirty="0" err="1"/>
              <a:t>d</a:t>
            </a:r>
            <a:r>
              <a:rPr lang="cs-CZ" b="0" baseline="-25000" dirty="0" err="1"/>
              <a:t>CD</a:t>
            </a:r>
            <a:r>
              <a:rPr lang="cs-CZ" b="0" dirty="0"/>
              <a:t> </a:t>
            </a:r>
            <a:r>
              <a:rPr lang="cs-CZ" b="0" dirty="0">
                <a:sym typeface="Symbol" pitchFamily="18" charset="2"/>
              </a:rPr>
              <a:t> </a:t>
            </a:r>
            <a:r>
              <a:rPr lang="cs-CZ" b="0" dirty="0" err="1">
                <a:sym typeface="Symbol" pitchFamily="18" charset="2"/>
              </a:rPr>
              <a:t>max</a:t>
            </a:r>
            <a:r>
              <a:rPr lang="cs-CZ" b="0" dirty="0">
                <a:sym typeface="Symbol" pitchFamily="18" charset="2"/>
              </a:rPr>
              <a:t>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BD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AD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18" charset="2"/>
              </a:rPr>
              <a:t>	tj</a:t>
            </a:r>
            <a:r>
              <a:rPr lang="cs-CZ" b="0" dirty="0">
                <a:sym typeface="Symbol" pitchFamily="18" charset="2"/>
              </a:rPr>
              <a:t>. vzdálenost mezi 2 taxony je rovna součtu větví,</a:t>
            </a:r>
            <a:br>
              <a:rPr lang="cs-CZ" b="0" dirty="0">
                <a:sym typeface="Symbol" pitchFamily="18" charset="2"/>
              </a:rPr>
            </a:br>
            <a:r>
              <a:rPr lang="cs-CZ" b="0" dirty="0">
                <a:sym typeface="Symbol" pitchFamily="18" charset="2"/>
              </a:rPr>
              <a:t>  </a:t>
            </a:r>
            <a:r>
              <a:rPr lang="cs-CZ" b="0" dirty="0" smtClean="0">
                <a:sym typeface="Symbol" pitchFamily="18" charset="2"/>
              </a:rPr>
              <a:t>	které </a:t>
            </a:r>
            <a:r>
              <a:rPr lang="cs-CZ" b="0" dirty="0">
                <a:sym typeface="Symbol" pitchFamily="18" charset="2"/>
              </a:rPr>
              <a:t>je spojují</a:t>
            </a:r>
            <a:br>
              <a:rPr lang="cs-CZ" b="0" dirty="0">
                <a:sym typeface="Symbol" pitchFamily="18" charset="2"/>
              </a:rPr>
            </a:br>
            <a:endParaRPr lang="cs-CZ" b="0" dirty="0">
              <a:sym typeface="Symbol" pitchFamily="18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ultrametrické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distance: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 </a:t>
            </a:r>
            <a:r>
              <a:rPr lang="cs-CZ" b="0" dirty="0" err="1">
                <a:sym typeface="Symbol" pitchFamily="18" charset="2"/>
              </a:rPr>
              <a:t>max</a:t>
            </a:r>
            <a:r>
              <a:rPr lang="cs-CZ" b="0" dirty="0">
                <a:sym typeface="Symbol" pitchFamily="18" charset="2"/>
              </a:rPr>
              <a:t>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AB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</p:txBody>
      </p:sp>
      <p:grpSp>
        <p:nvGrpSpPr>
          <p:cNvPr id="50180" name="Group 36"/>
          <p:cNvGrpSpPr>
            <a:grpSpLocks/>
          </p:cNvGrpSpPr>
          <p:nvPr/>
        </p:nvGrpSpPr>
        <p:grpSpPr bwMode="auto">
          <a:xfrm>
            <a:off x="7283450" y="1281113"/>
            <a:ext cx="1482725" cy="992187"/>
            <a:chOff x="4636" y="488"/>
            <a:chExt cx="934" cy="625"/>
          </a:xfrm>
        </p:grpSpPr>
        <p:sp>
          <p:nvSpPr>
            <p:cNvPr id="50203" name="Oval 7"/>
            <p:cNvSpPr>
              <a:spLocks noChangeAspect="1" noChangeArrowheads="1"/>
            </p:cNvSpPr>
            <p:nvPr/>
          </p:nvSpPr>
          <p:spPr bwMode="auto">
            <a:xfrm>
              <a:off x="4906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4" name="Oval 8"/>
            <p:cNvSpPr>
              <a:spLocks noChangeAspect="1" noChangeArrowheads="1"/>
            </p:cNvSpPr>
            <p:nvPr/>
          </p:nvSpPr>
          <p:spPr bwMode="auto">
            <a:xfrm>
              <a:off x="5235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5" name="Oval 9"/>
            <p:cNvSpPr>
              <a:spLocks noChangeAspect="1" noChangeArrowheads="1"/>
            </p:cNvSpPr>
            <p:nvPr/>
          </p:nvSpPr>
          <p:spPr bwMode="auto">
            <a:xfrm>
              <a:off x="5235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6" name="Oval 10"/>
            <p:cNvSpPr>
              <a:spLocks noChangeAspect="1" noChangeArrowheads="1"/>
            </p:cNvSpPr>
            <p:nvPr/>
          </p:nvSpPr>
          <p:spPr bwMode="auto">
            <a:xfrm>
              <a:off x="4909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7" name="Text Box 11"/>
            <p:cNvSpPr txBox="1">
              <a:spLocks noChangeArrowheads="1"/>
            </p:cNvSpPr>
            <p:nvPr/>
          </p:nvSpPr>
          <p:spPr bwMode="auto">
            <a:xfrm>
              <a:off x="4636" y="49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0208" name="Text Box 12"/>
            <p:cNvSpPr txBox="1">
              <a:spLocks noChangeArrowheads="1"/>
            </p:cNvSpPr>
            <p:nvPr/>
          </p:nvSpPr>
          <p:spPr bwMode="auto">
            <a:xfrm>
              <a:off x="5342" y="48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0209" name="Text Box 13"/>
            <p:cNvSpPr txBox="1">
              <a:spLocks noChangeArrowheads="1"/>
            </p:cNvSpPr>
            <p:nvPr/>
          </p:nvSpPr>
          <p:spPr bwMode="auto">
            <a:xfrm>
              <a:off x="5350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50210" name="Text Box 14"/>
            <p:cNvSpPr txBox="1">
              <a:spLocks noChangeArrowheads="1"/>
            </p:cNvSpPr>
            <p:nvPr/>
          </p:nvSpPr>
          <p:spPr bwMode="auto">
            <a:xfrm>
              <a:off x="4636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50211" name="Line 19"/>
            <p:cNvSpPr>
              <a:spLocks noChangeShapeType="1"/>
            </p:cNvSpPr>
            <p:nvPr/>
          </p:nvSpPr>
          <p:spPr bwMode="auto">
            <a:xfrm flipH="1" flipV="1">
              <a:off x="4965" y="642"/>
              <a:ext cx="279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2" name="Line 20"/>
            <p:cNvSpPr>
              <a:spLocks noChangeShapeType="1"/>
            </p:cNvSpPr>
            <p:nvPr/>
          </p:nvSpPr>
          <p:spPr bwMode="auto">
            <a:xfrm flipV="1">
              <a:off x="4955" y="647"/>
              <a:ext cx="288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3" name="Line 21"/>
            <p:cNvSpPr>
              <a:spLocks noChangeShapeType="1"/>
            </p:cNvSpPr>
            <p:nvPr/>
          </p:nvSpPr>
          <p:spPr bwMode="auto">
            <a:xfrm flipV="1">
              <a:off x="4935" y="651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4" name="Line 22"/>
            <p:cNvSpPr>
              <a:spLocks noChangeShapeType="1"/>
            </p:cNvSpPr>
            <p:nvPr/>
          </p:nvSpPr>
          <p:spPr bwMode="auto">
            <a:xfrm flipV="1">
              <a:off x="5264" y="65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5" name="Line 23"/>
            <p:cNvSpPr>
              <a:spLocks noChangeShapeType="1"/>
            </p:cNvSpPr>
            <p:nvPr/>
          </p:nvSpPr>
          <p:spPr bwMode="auto">
            <a:xfrm rot="16200000" flipV="1">
              <a:off x="5099" y="827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6" name="Line 24"/>
            <p:cNvSpPr>
              <a:spLocks noChangeShapeType="1"/>
            </p:cNvSpPr>
            <p:nvPr/>
          </p:nvSpPr>
          <p:spPr bwMode="auto">
            <a:xfrm rot="16200000" flipV="1">
              <a:off x="5102" y="482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34100" y="2139950"/>
            <a:ext cx="1465263" cy="1076325"/>
            <a:chOff x="3801" y="859"/>
            <a:chExt cx="923" cy="678"/>
          </a:xfrm>
        </p:grpSpPr>
        <p:sp>
          <p:nvSpPr>
            <p:cNvPr id="50192" name="Text Box 33"/>
            <p:cNvSpPr txBox="1">
              <a:spLocks noChangeArrowheads="1"/>
            </p:cNvSpPr>
            <p:nvPr/>
          </p:nvSpPr>
          <p:spPr bwMode="auto">
            <a:xfrm>
              <a:off x="4164" y="85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50193" name="Group 37"/>
            <p:cNvGrpSpPr>
              <a:grpSpLocks/>
            </p:cNvGrpSpPr>
            <p:nvPr/>
          </p:nvGrpSpPr>
          <p:grpSpPr bwMode="auto">
            <a:xfrm>
              <a:off x="3801" y="1124"/>
              <a:ext cx="923" cy="413"/>
              <a:chOff x="3861" y="1052"/>
              <a:chExt cx="923" cy="413"/>
            </a:xfrm>
          </p:grpSpPr>
          <p:grpSp>
            <p:nvGrpSpPr>
              <p:cNvPr id="50194" name="Group 32"/>
              <p:cNvGrpSpPr>
                <a:grpSpLocks/>
              </p:cNvGrpSpPr>
              <p:nvPr/>
            </p:nvGrpSpPr>
            <p:grpSpPr bwMode="auto">
              <a:xfrm rot="2677933">
                <a:off x="4125" y="1052"/>
                <a:ext cx="391" cy="413"/>
                <a:chOff x="5019" y="698"/>
                <a:chExt cx="391" cy="413"/>
              </a:xfrm>
            </p:grpSpPr>
            <p:sp>
              <p:nvSpPr>
                <p:cNvPr id="5019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5019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348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5022" y="1043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20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068" y="760"/>
                  <a:ext cx="288" cy="2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5048" y="764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2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215" y="595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0195" name="Text Box 34"/>
              <p:cNvSpPr txBox="1">
                <a:spLocks noChangeArrowheads="1"/>
              </p:cNvSpPr>
              <p:nvPr/>
            </p:nvSpPr>
            <p:spPr bwMode="auto">
              <a:xfrm>
                <a:off x="4564" y="115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50196" name="Text Box 35"/>
              <p:cNvSpPr txBox="1">
                <a:spLocks noChangeArrowheads="1"/>
              </p:cNvSpPr>
              <p:nvPr/>
            </p:nvSpPr>
            <p:spPr bwMode="auto">
              <a:xfrm>
                <a:off x="3861" y="116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697038" y="3603625"/>
            <a:ext cx="5519737" cy="2301875"/>
            <a:chOff x="995" y="2195"/>
            <a:chExt cx="3477" cy="1450"/>
          </a:xfrm>
        </p:grpSpPr>
        <p:grpSp>
          <p:nvGrpSpPr>
            <p:cNvPr id="50183" name="Group 48"/>
            <p:cNvGrpSpPr>
              <a:grpSpLocks/>
            </p:cNvGrpSpPr>
            <p:nvPr/>
          </p:nvGrpSpPr>
          <p:grpSpPr bwMode="auto">
            <a:xfrm>
              <a:off x="995" y="2195"/>
              <a:ext cx="1142" cy="1003"/>
              <a:chOff x="2272" y="1939"/>
              <a:chExt cx="1142" cy="1003"/>
            </a:xfrm>
          </p:grpSpPr>
          <p:sp>
            <p:nvSpPr>
              <p:cNvPr id="50189" name="Freeform 39"/>
              <p:cNvSpPr>
                <a:spLocks/>
              </p:cNvSpPr>
              <p:nvPr/>
            </p:nvSpPr>
            <p:spPr bwMode="auto">
              <a:xfrm>
                <a:off x="3014" y="1939"/>
                <a:ext cx="400" cy="349"/>
              </a:xfrm>
              <a:custGeom>
                <a:avLst/>
                <a:gdLst>
                  <a:gd name="T0" fmla="*/ 193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193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0" name="Freeform 41"/>
              <p:cNvSpPr>
                <a:spLocks/>
              </p:cNvSpPr>
              <p:nvPr/>
            </p:nvSpPr>
            <p:spPr bwMode="auto">
              <a:xfrm>
                <a:off x="2676" y="2594"/>
                <a:ext cx="738" cy="348"/>
              </a:xfrm>
              <a:custGeom>
                <a:avLst/>
                <a:gdLst>
                  <a:gd name="T0" fmla="*/ 282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282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1" name="Freeform 42"/>
              <p:cNvSpPr>
                <a:spLocks/>
              </p:cNvSpPr>
              <p:nvPr/>
            </p:nvSpPr>
            <p:spPr bwMode="auto">
              <a:xfrm>
                <a:off x="227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0184" name="Group 44"/>
            <p:cNvGrpSpPr>
              <a:grpSpLocks/>
            </p:cNvGrpSpPr>
            <p:nvPr/>
          </p:nvGrpSpPr>
          <p:grpSpPr bwMode="auto">
            <a:xfrm>
              <a:off x="3236" y="2195"/>
              <a:ext cx="1142" cy="1003"/>
              <a:chOff x="3712" y="1939"/>
              <a:chExt cx="1142" cy="1003"/>
            </a:xfrm>
          </p:grpSpPr>
          <p:sp>
            <p:nvSpPr>
              <p:cNvPr id="50186" name="Freeform 45"/>
              <p:cNvSpPr>
                <a:spLocks/>
              </p:cNvSpPr>
              <p:nvPr/>
            </p:nvSpPr>
            <p:spPr bwMode="auto">
              <a:xfrm>
                <a:off x="4454" y="1939"/>
                <a:ext cx="400" cy="349"/>
              </a:xfrm>
              <a:custGeom>
                <a:avLst/>
                <a:gdLst>
                  <a:gd name="T0" fmla="*/ 400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400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7" name="Freeform 46"/>
              <p:cNvSpPr>
                <a:spLocks/>
              </p:cNvSpPr>
              <p:nvPr/>
            </p:nvSpPr>
            <p:spPr bwMode="auto">
              <a:xfrm>
                <a:off x="4116" y="2594"/>
                <a:ext cx="738" cy="348"/>
              </a:xfrm>
              <a:custGeom>
                <a:avLst/>
                <a:gdLst>
                  <a:gd name="T0" fmla="*/ 738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738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8" name="Freeform 47"/>
              <p:cNvSpPr>
                <a:spLocks/>
              </p:cNvSpPr>
              <p:nvPr/>
            </p:nvSpPr>
            <p:spPr bwMode="auto">
              <a:xfrm>
                <a:off x="371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0185" name="Text Box 49"/>
            <p:cNvSpPr txBox="1">
              <a:spLocks noChangeArrowheads="1"/>
            </p:cNvSpPr>
            <p:nvPr/>
          </p:nvSpPr>
          <p:spPr bwMode="auto">
            <a:xfrm>
              <a:off x="1071" y="3433"/>
              <a:ext cx="3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aditivní strom		          ultrametrický strom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51940" y="3764603"/>
          <a:ext cx="2369342" cy="1326357"/>
        </p:xfrm>
        <a:graphic>
          <a:graphicData uri="http://schemas.openxmlformats.org/presentationml/2006/ole">
            <p:oleObj spid="_x0000_s1026" name="Equation" r:id="rId4" imgW="799753" imgH="444307" progId="">
              <p:embed/>
            </p:oleObj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01629" y="3764603"/>
          <a:ext cx="2369341" cy="1326357"/>
        </p:xfrm>
        <a:graphic>
          <a:graphicData uri="http://schemas.openxmlformats.org/presentationml/2006/ole">
            <p:oleObj spid="_x0000_s1027" name="Equation" r:id="rId5" imgW="799753" imgH="444307" progId="">
              <p:embed/>
            </p:oleObj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20105" y="309563"/>
            <a:ext cx="3682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Kolik existuje stromů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  <p:grpSp>
        <p:nvGrpSpPr>
          <p:cNvPr id="1032" name="Group 16"/>
          <p:cNvGrpSpPr>
            <a:grpSpLocks noChangeAspect="1"/>
          </p:cNvGrpSpPr>
          <p:nvPr/>
        </p:nvGrpSpPr>
        <p:grpSpPr bwMode="auto">
          <a:xfrm>
            <a:off x="5214070" y="1919883"/>
            <a:ext cx="2869005" cy="141049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33" name="Group 20"/>
          <p:cNvGrpSpPr>
            <a:grpSpLocks noChangeAspect="1"/>
          </p:cNvGrpSpPr>
          <p:nvPr/>
        </p:nvGrpSpPr>
        <p:grpSpPr bwMode="auto">
          <a:xfrm>
            <a:off x="1588219" y="1919879"/>
            <a:ext cx="2259756" cy="1480656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3" descr="Simulation"/>
          <p:cNvPicPr>
            <a:picLocks noChangeAspect="1" noChangeArrowheads="1"/>
          </p:cNvPicPr>
          <p:nvPr/>
        </p:nvPicPr>
        <p:blipFill>
          <a:blip r:embed="rId3" cstate="print"/>
          <a:srcRect l="40196" r="29323"/>
          <a:stretch>
            <a:fillRect/>
          </a:stretch>
        </p:blipFill>
        <p:spPr bwMode="auto">
          <a:xfrm>
            <a:off x="1892300" y="1074738"/>
            <a:ext cx="54340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93988" y="32385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 konzistence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49275" y="1179899"/>
            <a:ext cx="72939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000" b="0" dirty="0"/>
              <a:t>Algoritmická </a:t>
            </a:r>
            <a:r>
              <a:rPr lang="cs-CZ" sz="2000" b="0" dirty="0" smtClean="0"/>
              <a:t>metoda</a:t>
            </a:r>
            <a:endParaRPr lang="cs-CZ" sz="2000" b="0" dirty="0"/>
          </a:p>
          <a:p>
            <a:pPr marL="342900" indent="-342900">
              <a:spcAft>
                <a:spcPts val="1200"/>
              </a:spcAft>
            </a:pPr>
            <a:r>
              <a:rPr lang="cs-CZ" sz="2000" b="0" dirty="0"/>
              <a:t>Princip minimální evoluce </a:t>
            </a:r>
            <a:r>
              <a:rPr lang="cs-CZ" sz="2000" b="0" dirty="0">
                <a:sym typeface="Symbol" pitchFamily="18" charset="2"/>
              </a:rPr>
              <a:t> minimalizuje součet délek větví </a:t>
            </a:r>
            <a:r>
              <a:rPr lang="cs-CZ" sz="2000" b="0" i="1" dirty="0">
                <a:sym typeface="Symbol" pitchFamily="18" charset="2"/>
              </a:rPr>
              <a:t>S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>
                <a:sym typeface="Symbol" pitchFamily="18" charset="2"/>
              </a:rPr>
              <a:t>Každý pár uzlů adjustován na základě divergence od ostatních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>
                <a:sym typeface="Symbol" pitchFamily="18" charset="2"/>
              </a:rPr>
              <a:t>Konstrukce jediného aditivního stromu</a:t>
            </a:r>
            <a:endParaRPr lang="en-US" sz="2000" b="0" dirty="0">
              <a:sym typeface="Symbol" pitchFamily="18" charset="2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1738313" y="301625"/>
            <a:ext cx="586422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Spojení sousedů (n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eighbor-joining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NJ)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73202" b="56029"/>
          <a:stretch>
            <a:fillRect/>
          </a:stretch>
        </p:blipFill>
        <p:spPr bwMode="auto">
          <a:xfrm>
            <a:off x="186791" y="1228811"/>
            <a:ext cx="2301036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41062" b="56029"/>
          <a:stretch>
            <a:fillRect/>
          </a:stretch>
        </p:blipFill>
        <p:spPr bwMode="auto">
          <a:xfrm>
            <a:off x="186791" y="1228811"/>
            <a:ext cx="5060712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b="50820"/>
          <a:stretch>
            <a:fillRect/>
          </a:stretch>
        </p:blipFill>
        <p:spPr bwMode="auto">
          <a:xfrm>
            <a:off x="186791" y="1228811"/>
            <a:ext cx="8586506" cy="22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6594390" y="704336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přepočítání distancí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91" y="1228811"/>
            <a:ext cx="8586506" cy="45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9"/>
          <p:cNvGrpSpPr/>
          <p:nvPr/>
        </p:nvGrpSpPr>
        <p:grpSpPr>
          <a:xfrm>
            <a:off x="1841156" y="3004280"/>
            <a:ext cx="5639149" cy="2693689"/>
            <a:chOff x="1841156" y="3004280"/>
            <a:chExt cx="5639149" cy="2693689"/>
          </a:xfrm>
        </p:grpSpPr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1841156" y="3083484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32,4</a:t>
              </a:r>
            </a:p>
          </p:txBody>
        </p: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5863623" y="3004280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/>
                <a:t>S</a:t>
              </a:r>
              <a:r>
                <a:rPr lang="cs-CZ" b="0"/>
                <a:t> = 29,5</a:t>
              </a:r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6430017" y="5328637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28,0</a:t>
              </a:r>
            </a:p>
          </p:txBody>
        </p:sp>
      </p:grpSp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6594390" y="704336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přepočítání distancí</a:t>
            </a: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192163" y="5581135"/>
            <a:ext cx="1466335" cy="659027"/>
          </a:xfrm>
          <a:prstGeom prst="wedgeRectCallout">
            <a:avLst>
              <a:gd name="adj1" fmla="val 26358"/>
              <a:gd name="adj2" fmla="val -10375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opakování postupu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468313" y="572014"/>
            <a:ext cx="7407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	     </a:t>
            </a:r>
            <a:r>
              <a:rPr lang="cs-CZ" sz="2400" b="0" dirty="0">
                <a:solidFill>
                  <a:srgbClr val="E60000"/>
                </a:solidFill>
              </a:rPr>
              <a:t>Nevýhody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distan</a:t>
            </a:r>
            <a:r>
              <a:rPr lang="cs-CZ" sz="2400" b="0" dirty="0" err="1">
                <a:solidFill>
                  <a:srgbClr val="E60000"/>
                </a:solidFill>
              </a:rPr>
              <a:t>čních</a:t>
            </a:r>
            <a:r>
              <a:rPr lang="cs-CZ" sz="2400" b="0" dirty="0">
                <a:solidFill>
                  <a:srgbClr val="E60000"/>
                </a:solidFill>
              </a:rPr>
              <a:t> dat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r>
              <a:rPr lang="cs-CZ" sz="2400" b="0" dirty="0">
                <a:solidFill>
                  <a:srgbClr val="E60000"/>
                </a:solidFill>
              </a:rPr>
              <a:t/>
            </a:r>
            <a:br>
              <a:rPr lang="cs-CZ" sz="2400" b="0" dirty="0">
                <a:solidFill>
                  <a:srgbClr val="E60000"/>
                </a:solidFill>
              </a:rPr>
            </a:br>
            <a:endParaRPr lang="en-US" sz="2400" b="0" dirty="0">
              <a:solidFill>
                <a:srgbClr val="E60000"/>
              </a:solidFill>
            </a:endParaRPr>
          </a:p>
          <a:p>
            <a:pPr marL="342900" indent="-342900"/>
            <a:endParaRPr lang="en-US" sz="24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ztráta části informace během transformace</a:t>
            </a:r>
            <a:r>
              <a:rPr lang="en-US" sz="2000" b="0" dirty="0"/>
              <a:t/>
            </a:r>
            <a:br>
              <a:rPr lang="en-US" sz="2000" b="0" dirty="0"/>
            </a:b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jakmile data transformována na distance, nelze se vrátit zpět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b="0" dirty="0"/>
              <a:t>(</a:t>
            </a:r>
            <a:r>
              <a:rPr lang="cs-CZ" b="0" dirty="0"/>
              <a:t>odlišné sekvence mohou dát stejné distance</a:t>
            </a:r>
            <a:r>
              <a:rPr lang="en-US" b="0" dirty="0"/>
              <a:t>)</a:t>
            </a:r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nelze sledovat</a:t>
            </a:r>
            <a:r>
              <a:rPr lang="en-US" sz="2000" b="0" dirty="0"/>
              <a:t> </a:t>
            </a:r>
            <a:r>
              <a:rPr lang="en-US" sz="2000" b="0" dirty="0" err="1"/>
              <a:t>evolu</a:t>
            </a:r>
            <a:r>
              <a:rPr lang="cs-CZ" sz="2000" b="0" dirty="0"/>
              <a:t>c</a:t>
            </a:r>
            <a:r>
              <a:rPr lang="en-US" sz="2000" b="0" dirty="0" err="1"/>
              <a:t>i</a:t>
            </a:r>
            <a:r>
              <a:rPr lang="en-US" sz="2000" b="0" dirty="0"/>
              <a:t> n</a:t>
            </a:r>
            <a:r>
              <a:rPr lang="cs-CZ" sz="2000" b="0" dirty="0"/>
              <a:t>a různých částech sekvence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obtížná biologická interpretace délek větví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nelze kombinovat různé distanční matice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25155" y="309563"/>
          <a:ext cx="1105691" cy="618967"/>
        </p:xfrm>
        <a:graphic>
          <a:graphicData uri="http://schemas.openxmlformats.org/presentationml/2006/ole">
            <p:oleObj spid="_x0000_s125954" name="Equation" r:id="rId4" imgW="799753" imgH="444307" progId="">
              <p:embed/>
            </p:oleObj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523124" y="309563"/>
          <a:ext cx="1105690" cy="618967"/>
        </p:xfrm>
        <a:graphic>
          <a:graphicData uri="http://schemas.openxmlformats.org/presentationml/2006/ole">
            <p:oleObj spid="_x0000_s125955" name="Equation" r:id="rId5" imgW="799753" imgH="444307" progId="">
              <p:embed/>
            </p:oleObj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429225" y="1315737"/>
          <a:ext cx="8316913" cy="5094288"/>
        </p:xfrm>
        <a:graphic>
          <a:graphicData uri="http://schemas.openxmlformats.org/presentationml/2006/ole">
            <p:oleObj spid="_x0000_s125956" name="Dokument" r:id="rId6" imgW="5866898" imgH="3594871" progId="Word.Document.8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82275" y="309563"/>
            <a:ext cx="1233487" cy="60642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332857" y="309563"/>
            <a:ext cx="971550" cy="636587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4" name="Line 21"/>
          <p:cNvSpPr>
            <a:spLocks noChangeShapeType="1"/>
          </p:cNvSpPr>
          <p:nvPr/>
        </p:nvSpPr>
        <p:spPr bwMode="auto">
          <a:xfrm>
            <a:off x="872138" y="3895425"/>
            <a:ext cx="4427537" cy="0"/>
          </a:xfrm>
          <a:prstGeom prst="line">
            <a:avLst/>
          </a:prstGeom>
          <a:noFill/>
          <a:ln w="28575" cap="rnd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Obdélníkový popisek 21"/>
          <p:cNvSpPr>
            <a:spLocks noChangeArrowheads="1"/>
          </p:cNvSpPr>
          <p:nvPr/>
        </p:nvSpPr>
        <p:spPr bwMode="auto">
          <a:xfrm>
            <a:off x="5816729" y="5132173"/>
            <a:ext cx="2330493" cy="976613"/>
          </a:xfrm>
          <a:prstGeom prst="wedgeRectCallout">
            <a:avLst>
              <a:gd name="adj1" fmla="val -87722"/>
              <a:gd name="adj2" fmla="val 4172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/>
              <a:t>počet </a:t>
            </a:r>
            <a:r>
              <a:rPr lang="cs-CZ" sz="1600" b="0" dirty="0"/>
              <a:t>elektronů ve viditelném </a:t>
            </a:r>
            <a:r>
              <a:rPr lang="cs-CZ" sz="1600" b="0" dirty="0" smtClean="0"/>
              <a:t>vesmíru</a:t>
            </a:r>
          </a:p>
          <a:p>
            <a:pPr algn="ctr"/>
            <a:r>
              <a:rPr lang="cs-CZ" sz="1600" b="0" dirty="0" smtClean="0"/>
              <a:t>(</a:t>
            </a:r>
            <a:r>
              <a:rPr lang="cs-CZ" sz="1600" b="0" dirty="0" err="1" smtClean="0"/>
              <a:t>Eddingtonovo</a:t>
            </a:r>
            <a:r>
              <a:rPr lang="cs-CZ" sz="1600" b="0" dirty="0" smtClean="0"/>
              <a:t> číslo)</a:t>
            </a:r>
            <a:endParaRPr lang="cs-CZ" sz="1600" b="0" dirty="0"/>
          </a:p>
        </p:txBody>
      </p:sp>
      <p:sp>
        <p:nvSpPr>
          <p:cNvPr id="23" name="Obdélníkový popisek 22"/>
          <p:cNvSpPr>
            <a:spLocks noChangeArrowheads="1"/>
          </p:cNvSpPr>
          <p:nvPr/>
        </p:nvSpPr>
        <p:spPr bwMode="auto">
          <a:xfrm>
            <a:off x="1603504" y="4405399"/>
            <a:ext cx="1524000" cy="746125"/>
          </a:xfrm>
          <a:prstGeom prst="wedgeRectCallout">
            <a:avLst>
              <a:gd name="adj1" fmla="val 96181"/>
              <a:gd name="adj2" fmla="val 12400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 dirty="0"/>
              <a:t>&gt;</a:t>
            </a:r>
            <a:r>
              <a:rPr lang="cs-CZ" sz="1600" b="0" dirty="0"/>
              <a:t> </a:t>
            </a:r>
            <a:r>
              <a:rPr lang="cs-CZ" sz="1600" b="0" dirty="0" err="1"/>
              <a:t>Avogadrova</a:t>
            </a:r>
            <a:endParaRPr lang="cs-CZ" sz="1600" b="0" dirty="0"/>
          </a:p>
          <a:p>
            <a:pPr algn="ctr"/>
            <a:r>
              <a:rPr lang="cs-CZ" sz="1600" b="0" dirty="0" smtClean="0"/>
              <a:t>konstanta*)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77018" y="6319564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 smtClean="0"/>
              <a:t>*) </a:t>
            </a:r>
            <a:r>
              <a:rPr lang="it-IT" sz="1400" b="0" dirty="0" smtClean="0"/>
              <a:t>6,022 141 79×10</a:t>
            </a:r>
            <a:r>
              <a:rPr lang="it-IT" sz="1400" b="0" baseline="30000" dirty="0" smtClean="0"/>
              <a:t>23</a:t>
            </a:r>
            <a:r>
              <a:rPr lang="it-IT" sz="1400" b="0" dirty="0" smtClean="0"/>
              <a:t> mol</a:t>
            </a:r>
            <a:r>
              <a:rPr lang="it-IT" sz="1400" b="0" baseline="30000" dirty="0" smtClean="0"/>
              <a:t>−1</a:t>
            </a:r>
            <a:r>
              <a:rPr lang="cs-CZ" sz="1400" b="0" dirty="0" smtClean="0"/>
              <a:t> 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51013" y="284163"/>
            <a:ext cx="5061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>
                <a:solidFill>
                  <a:srgbClr val="E60000"/>
                </a:solidFill>
              </a:rPr>
              <a:t>Jaké typy</a:t>
            </a:r>
            <a:r>
              <a:rPr lang="en-US" sz="2800" b="0">
                <a:solidFill>
                  <a:srgbClr val="E60000"/>
                </a:solidFill>
              </a:rPr>
              <a:t> dat</a:t>
            </a:r>
            <a:r>
              <a:rPr lang="cs-CZ" sz="2800" b="0">
                <a:solidFill>
                  <a:srgbClr val="E60000"/>
                </a:solidFill>
              </a:rPr>
              <a:t> můžeme použít</a:t>
            </a:r>
            <a:r>
              <a:rPr lang="en-US" sz="2800" b="0">
                <a:solidFill>
                  <a:srgbClr val="E60000"/>
                </a:solidFill>
              </a:rPr>
              <a:t>?</a:t>
            </a:r>
            <a:endParaRPr lang="cs-CZ" sz="2800" b="0">
              <a:solidFill>
                <a:srgbClr val="E60000"/>
              </a:solidFill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3338513" y="1206500"/>
            <a:ext cx="1698625" cy="841375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DATA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114425" y="2557463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Distance</a:t>
            </a:r>
            <a:endParaRPr lang="cs-CZ" sz="2400" b="0" dirty="0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456238" y="2571750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err="1"/>
              <a:t>Dis</a:t>
            </a:r>
            <a:r>
              <a:rPr lang="cs-CZ" sz="2400" b="0" dirty="0"/>
              <a:t>k</a:t>
            </a:r>
            <a:r>
              <a:rPr lang="en-US" sz="2400" b="0" dirty="0"/>
              <a:t>r</a:t>
            </a:r>
            <a:r>
              <a:rPr lang="cs-CZ" sz="2400" b="0" dirty="0" err="1"/>
              <a:t>étní</a:t>
            </a:r>
            <a:endParaRPr lang="en-US" sz="2400" b="0" dirty="0"/>
          </a:p>
          <a:p>
            <a:pPr algn="ctr"/>
            <a:r>
              <a:rPr lang="cs-CZ" sz="2400" b="0" dirty="0"/>
              <a:t>znaky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46113" y="3814763"/>
            <a:ext cx="27114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000" b="0"/>
              <a:t>Imunolog</a:t>
            </a:r>
            <a:r>
              <a:rPr lang="cs-CZ" sz="2000" b="0"/>
              <a:t>ie</a:t>
            </a:r>
            <a:endParaRPr lang="en-US" sz="2000" b="0"/>
          </a:p>
          <a:p>
            <a:pPr marL="342900" indent="-342900">
              <a:spcAft>
                <a:spcPts val="600"/>
              </a:spcAft>
            </a:pPr>
            <a:r>
              <a:rPr lang="en-US" sz="2000" b="0"/>
              <a:t>DNA-DNA hybridiza</a:t>
            </a:r>
            <a:r>
              <a:rPr lang="cs-CZ" sz="2000" b="0"/>
              <a:t>ce</a:t>
            </a: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4206875" y="3878263"/>
            <a:ext cx="169862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Bin</a:t>
            </a:r>
            <a:r>
              <a:rPr lang="cs-CZ" sz="2400" b="0" dirty="0" err="1"/>
              <a:t>ární</a:t>
            </a:r>
            <a:endParaRPr lang="cs-CZ" sz="2400" b="0" dirty="0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6542088" y="3878263"/>
            <a:ext cx="198437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0" dirty="0" err="1"/>
              <a:t>Vícestavové</a:t>
            </a:r>
            <a:endParaRPr lang="cs-CZ" sz="2400" b="0" dirty="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495800" y="5662613"/>
            <a:ext cx="185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neseřazené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ACGTTAGCT </a:t>
            </a:r>
            <a:endParaRPr lang="cs-CZ" sz="2000" b="0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637338" y="56769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seřazené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  A</a:t>
            </a:r>
            <a:r>
              <a:rPr lang="en-US" sz="2000" b="0">
                <a:sym typeface="Symbol" pitchFamily="18" charset="2"/>
              </a:rPr>
              <a:t>BC</a:t>
            </a:r>
            <a:r>
              <a:rPr lang="en-US" sz="2000" b="0"/>
              <a:t> </a:t>
            </a:r>
            <a:endParaRPr lang="cs-CZ" sz="2000" b="0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2032000" y="2047875"/>
            <a:ext cx="1046163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265738" y="2047875"/>
            <a:ext cx="1046162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50657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69072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202113" y="4689475"/>
            <a:ext cx="1738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11010010011</a:t>
            </a:r>
            <a:endParaRPr lang="cs-CZ" sz="2000" b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830888" y="4689475"/>
            <a:ext cx="1176337" cy="838200"/>
            <a:chOff x="3673" y="2954"/>
            <a:chExt cx="741" cy="528"/>
          </a:xfrm>
        </p:grpSpPr>
        <p:sp>
          <p:nvSpPr>
            <p:cNvPr id="9234" name="Line 30"/>
            <p:cNvSpPr>
              <a:spLocks noChangeShapeType="1"/>
            </p:cNvSpPr>
            <p:nvPr/>
          </p:nvSpPr>
          <p:spPr bwMode="auto">
            <a:xfrm>
              <a:off x="4039" y="3223"/>
              <a:ext cx="375" cy="25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5" name="Line 31"/>
            <p:cNvSpPr>
              <a:spLocks noChangeShapeType="1"/>
            </p:cNvSpPr>
            <p:nvPr/>
          </p:nvSpPr>
          <p:spPr bwMode="auto">
            <a:xfrm flipH="1">
              <a:off x="3673" y="3224"/>
              <a:ext cx="354" cy="25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6" name="Line 33"/>
            <p:cNvSpPr>
              <a:spLocks noChangeShapeType="1"/>
            </p:cNvSpPr>
            <p:nvPr/>
          </p:nvSpPr>
          <p:spPr bwMode="auto">
            <a:xfrm flipV="1">
              <a:off x="4032" y="2954"/>
              <a:ext cx="0" cy="2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899275" y="4689475"/>
            <a:ext cx="124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ABCDEF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7" grpId="0" animBg="1"/>
      <p:bldP spid="5138" grpId="0" animBg="1"/>
      <p:bldP spid="5139" grpId="0"/>
      <p:bldP spid="5140" grpId="0" animBg="1"/>
      <p:bldP spid="5141" grpId="0" animBg="1"/>
      <p:bldP spid="5142" grpId="0"/>
      <p:bldP spid="5143" grpId="0"/>
      <p:bldP spid="5144" grpId="0" animBg="1"/>
      <p:bldP spid="5146" grpId="0" animBg="1"/>
      <p:bldP spid="5147" grpId="0" animBg="1"/>
      <p:bldP spid="5149" grpId="0" animBg="1"/>
      <p:bldP spid="5152" grpId="0"/>
      <p:bldP spid="5155" grpId="0"/>
      <p:bldP spid="51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194050" y="298450"/>
            <a:ext cx="1851025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</a:t>
            </a:r>
            <a:endParaRPr lang="cs-CZ" sz="32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41388" y="1492250"/>
            <a:ext cx="6064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Nu</a:t>
            </a:r>
            <a:r>
              <a:rPr lang="cs-CZ" sz="2800" b="0" dirty="0">
                <a:solidFill>
                  <a:srgbClr val="E60000"/>
                </a:solidFill>
              </a:rPr>
              <a:t>k</a:t>
            </a:r>
            <a:r>
              <a:rPr lang="en-US" sz="2800" b="0" dirty="0" err="1">
                <a:solidFill>
                  <a:srgbClr val="E60000"/>
                </a:solidFill>
              </a:rPr>
              <a:t>leotid</a:t>
            </a:r>
            <a:r>
              <a:rPr lang="cs-CZ" sz="2800" b="0" dirty="0" err="1">
                <a:solidFill>
                  <a:srgbClr val="E60000"/>
                </a:solidFill>
              </a:rPr>
              <a:t>ové</a:t>
            </a:r>
            <a:r>
              <a:rPr lang="en-US" sz="2800" b="0" dirty="0">
                <a:solidFill>
                  <a:srgbClr val="E60000"/>
                </a:solidFill>
              </a:rPr>
              <a:t> a protein</a:t>
            </a:r>
            <a:r>
              <a:rPr lang="cs-CZ" sz="2800" b="0" dirty="0" err="1">
                <a:solidFill>
                  <a:srgbClr val="E60000"/>
                </a:solidFill>
              </a:rPr>
              <a:t>ové</a:t>
            </a:r>
            <a:r>
              <a:rPr lang="en-US" sz="2800" b="0" dirty="0">
                <a:solidFill>
                  <a:srgbClr val="E60000"/>
                </a:solidFill>
              </a:rPr>
              <a:t> se</a:t>
            </a:r>
            <a:r>
              <a:rPr lang="cs-CZ" sz="2800" b="0" dirty="0" err="1">
                <a:solidFill>
                  <a:srgbClr val="E60000"/>
                </a:solidFill>
              </a:rPr>
              <a:t>kvence</a:t>
            </a:r>
            <a:r>
              <a:rPr lang="en-US" sz="2800" b="0" dirty="0">
                <a:solidFill>
                  <a:srgbClr val="E60000"/>
                </a:solidFill>
              </a:rPr>
              <a:t>: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76238" y="2813050"/>
            <a:ext cx="8821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400" b="0" dirty="0">
                <a:latin typeface="+mn-lt"/>
              </a:rPr>
              <a:t>H_sapiens MTPMRKINPLMKLINHSFIDLPTPSNISAWWNFGS</a:t>
            </a:r>
            <a:br>
              <a:rPr lang="cs-CZ" sz="2400" b="0" dirty="0">
                <a:latin typeface="+mn-lt"/>
              </a:rPr>
            </a:br>
            <a:r>
              <a:rPr lang="cs-CZ" sz="2400" b="0" dirty="0">
                <a:latin typeface="+mn-lt"/>
              </a:rPr>
              <a:t/>
            </a:r>
            <a:br>
              <a:rPr lang="cs-CZ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>
              <a:defRPr/>
            </a:pPr>
            <a:endParaRPr lang="en-US" sz="2400" b="0" dirty="0">
              <a:latin typeface="+mn-lt"/>
            </a:endParaRPr>
          </a:p>
          <a:p>
            <a:pPr>
              <a:defRPr/>
            </a:pPr>
            <a:r>
              <a:rPr lang="cs-CZ" sz="2400" b="0" dirty="0">
                <a:latin typeface="+mn-lt"/>
              </a:rPr>
              <a:t>P_</a:t>
            </a:r>
            <a:r>
              <a:rPr lang="cs-CZ" sz="2400" b="0" dirty="0" err="1">
                <a:latin typeface="+mn-lt"/>
              </a:rPr>
              <a:t>troglod</a:t>
            </a:r>
            <a:r>
              <a:rPr lang="cs-CZ" sz="2400" b="0" dirty="0">
                <a:latin typeface="+mn-lt"/>
              </a:rPr>
              <a:t> ATGACCCCGACACGCAAAATTAACCCACTAATAAA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94063" y="3976688"/>
            <a:ext cx="2827337" cy="1465262"/>
            <a:chOff x="1991" y="1359"/>
            <a:chExt cx="1781" cy="923"/>
          </a:xfrm>
        </p:grpSpPr>
        <p:sp>
          <p:nvSpPr>
            <p:cNvPr id="10246" name="AutoShape 8"/>
            <p:cNvSpPr>
              <a:spLocks noChangeArrowheads="1"/>
            </p:cNvSpPr>
            <p:nvPr/>
          </p:nvSpPr>
          <p:spPr bwMode="auto">
            <a:xfrm>
              <a:off x="2345" y="1840"/>
              <a:ext cx="265" cy="20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7" name="Text Box 9"/>
            <p:cNvSpPr txBox="1">
              <a:spLocks noChangeArrowheads="1"/>
            </p:cNvSpPr>
            <p:nvPr/>
          </p:nvSpPr>
          <p:spPr bwMode="auto">
            <a:xfrm>
              <a:off x="1991" y="2049"/>
              <a:ext cx="13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dirty="0">
                  <a:solidFill>
                    <a:srgbClr val="009900"/>
                  </a:solidFill>
                </a:rPr>
                <a:t>pozice (</a:t>
              </a:r>
              <a:r>
                <a:rPr lang="en-US" b="0" dirty="0">
                  <a:solidFill>
                    <a:srgbClr val="009900"/>
                  </a:solidFill>
                </a:rPr>
                <a:t>site</a:t>
              </a:r>
              <a:r>
                <a:rPr lang="cs-CZ" b="0" dirty="0">
                  <a:solidFill>
                    <a:srgbClr val="009900"/>
                  </a:solidFill>
                </a:rPr>
                <a:t>)</a:t>
              </a:r>
              <a:r>
                <a:rPr lang="en-US" b="0" dirty="0">
                  <a:solidFill>
                    <a:srgbClr val="009900"/>
                  </a:solidFill>
                </a:rPr>
                <a:t> = </a:t>
              </a:r>
              <a:r>
                <a:rPr lang="cs-CZ" b="0" dirty="0">
                  <a:solidFill>
                    <a:srgbClr val="009900"/>
                  </a:solidFill>
                </a:rPr>
                <a:t>znak</a:t>
              </a:r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2397" y="1590"/>
              <a:ext cx="168" cy="225"/>
            </a:xfrm>
            <a:prstGeom prst="rect">
              <a:avLst/>
            </a:prstGeom>
            <a:noFill/>
            <a:ln w="38100">
              <a:solidFill>
                <a:srgbClr val="E1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2436" y="1359"/>
              <a:ext cx="1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10000"/>
                  </a:solidFill>
                </a:rPr>
                <a:t>b</a:t>
              </a:r>
              <a:r>
                <a:rPr lang="cs-CZ" b="0" dirty="0" err="1">
                  <a:solidFill>
                    <a:srgbClr val="E10000"/>
                  </a:solidFill>
                </a:rPr>
                <a:t>áze</a:t>
              </a:r>
              <a:r>
                <a:rPr lang="en-US" b="0" dirty="0">
                  <a:solidFill>
                    <a:srgbClr val="E10000"/>
                  </a:solidFill>
                </a:rPr>
                <a:t> = </a:t>
              </a:r>
              <a:r>
                <a:rPr lang="cs-CZ" b="0" dirty="0">
                  <a:solidFill>
                    <a:srgbClr val="E10000"/>
                  </a:solidFill>
                </a:rPr>
                <a:t>stav znaku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1774</Words>
  <Application>Microsoft Office PowerPoint</Application>
  <PresentationFormat>Předvádění na obrazovce (4:3)</PresentationFormat>
  <Paragraphs>632</Paragraphs>
  <Slides>66</Slides>
  <Notes>63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66</vt:i4>
      </vt:variant>
    </vt:vector>
  </HeadingPairs>
  <TitlesOfParts>
    <vt:vector size="69" baseType="lpstr">
      <vt:lpstr>Výchozí návrh</vt:lpstr>
      <vt:lpstr>Equation</vt:lpstr>
      <vt:lpstr>Dokument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 Macholán</cp:lastModifiedBy>
  <cp:revision>180</cp:revision>
  <dcterms:created xsi:type="dcterms:W3CDTF">2004-06-04T17:14:23Z</dcterms:created>
  <dcterms:modified xsi:type="dcterms:W3CDTF">2016-03-30T15:46:26Z</dcterms:modified>
</cp:coreProperties>
</file>