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94842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785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256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481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72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9181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737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397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3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199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199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9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9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299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299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299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299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396399" y="57874"/>
            <a:ext cx="4351199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4623600" y="2285274"/>
            <a:ext cx="5811899" cy="19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623025" y="370675"/>
            <a:ext cx="5811899" cy="58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487110" y="999858"/>
            <a:ext cx="8571300" cy="440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jednotl. skupinách maximálně 15 studentů -&gt; </a:t>
            </a:r>
            <a:r>
              <a:rPr lang="en-GB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7-8</a:t>
            </a:r>
            <a:r>
              <a:rPr lang="en-GB" sz="2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čeledí: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orientační pořadí v rámci výuky (=na kolikátou hodinu jednotl. témata připadnou)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     Ranunculaceae (+ Violaceae)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     Betulaceae + Primulaceae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   Lamiaceae + Geraniaceae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   Rosaceae + Fabaceae + Brassicaceae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760575" y="1025495"/>
            <a:ext cx="6161400" cy="397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Zdroje informací (např.):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Materiály k přednášce, doporučené učebnice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Wikipedia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kvetena.com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kvetenacr.cz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468312" y="1125537"/>
            <a:ext cx="8229600" cy="1143000"/>
          </a:xfrm>
          <a:prstGeom prst="rect">
            <a:avLst/>
          </a:prstGeom>
          <a:solidFill>
            <a:schemeClr val="l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4400" b="1" i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latinsky</a:t>
            </a:r>
            <a:r>
              <a:rPr lang="en-GB" sz="4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česky</a:t>
            </a:r>
          </a:p>
        </p:txBody>
      </p:sp>
      <p:sp>
        <p:nvSpPr>
          <p:cNvPr id="140" name="Shape 140"/>
          <p:cNvSpPr/>
          <p:nvPr/>
        </p:nvSpPr>
        <p:spPr>
          <a:xfrm>
            <a:off x="611187" y="3716337"/>
            <a:ext cx="6678299" cy="16247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Oddělení: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Řád: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Čeleď:</a:t>
            </a:r>
          </a:p>
        </p:txBody>
      </p:sp>
      <p:sp>
        <p:nvSpPr>
          <p:cNvPr id="141" name="Shape 141"/>
          <p:cNvSpPr/>
          <p:nvPr/>
        </p:nvSpPr>
        <p:spPr>
          <a:xfrm>
            <a:off x="8455025" y="6611938"/>
            <a:ext cx="6890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wmap.cz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68312" y="756206"/>
            <a:ext cx="20853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čeledi: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66606" y="3347005"/>
            <a:ext cx="27807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Systematické zařazení: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827087" y="4652962"/>
            <a:ext cx="11318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wihort.uwex.edu </a:t>
            </a:r>
          </a:p>
        </p:txBody>
      </p:sp>
      <p:sp>
        <p:nvSpPr>
          <p:cNvPr id="151" name="Shape 151"/>
          <p:cNvSpPr/>
          <p:nvPr/>
        </p:nvSpPr>
        <p:spPr>
          <a:xfrm>
            <a:off x="5211762" y="6424612"/>
            <a:ext cx="10160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semillista.com </a:t>
            </a:r>
          </a:p>
        </p:txBody>
      </p:sp>
      <p:sp>
        <p:nvSpPr>
          <p:cNvPr id="152" name="Shape 152"/>
          <p:cNvSpPr/>
          <p:nvPr/>
        </p:nvSpPr>
        <p:spPr>
          <a:xfrm>
            <a:off x="2922588" y="5489575"/>
            <a:ext cx="1578000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commons.wikimedia.org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154" name="Shape 154"/>
          <p:cNvSpPr/>
          <p:nvPr/>
        </p:nvSpPr>
        <p:spPr>
          <a:xfrm>
            <a:off x="1042987" y="908050"/>
            <a:ext cx="5184899" cy="394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Habitus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(jednoleté/víceleté) byliny, keře, stromy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Listy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(střídavé/vstřícné/v přízemní růžici/…)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palisty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(jednoduché celistvé, členěné, složené,…)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fylodia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…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Znak typický pro danou čeleď: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(odění stonků/listů, obsahové látky, symbióza,…)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3708400" y="6308725"/>
            <a:ext cx="11636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quorumtech.com</a:t>
            </a:r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1355" y="1915317"/>
            <a:ext cx="2774399" cy="353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5474319" y="1376987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Ilustrační obrázek zástupce čeledi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6990556" y="5498235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5591" y="4452358"/>
            <a:ext cx="1643700" cy="209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3180" y="4452358"/>
            <a:ext cx="1650000" cy="21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921708" y="4187271"/>
            <a:ext cx="37614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Ilustrační obrázek (zástupce, detailní pohled…)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874928" y="6538467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5497835" y="1735141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921708" y="6000948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960891" y="6009001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36755" y="1906766"/>
            <a:ext cx="2766600" cy="442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827087" y="4652962"/>
            <a:ext cx="11318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wihort.uwex.edu </a:t>
            </a:r>
          </a:p>
        </p:txBody>
      </p:sp>
      <p:sp>
        <p:nvSpPr>
          <p:cNvPr id="174" name="Shape 174"/>
          <p:cNvSpPr/>
          <p:nvPr/>
        </p:nvSpPr>
        <p:spPr>
          <a:xfrm>
            <a:off x="5211762" y="6424612"/>
            <a:ext cx="10160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semillista.com </a:t>
            </a:r>
          </a:p>
        </p:txBody>
      </p:sp>
      <p:sp>
        <p:nvSpPr>
          <p:cNvPr id="175" name="Shape 175"/>
          <p:cNvSpPr/>
          <p:nvPr/>
        </p:nvSpPr>
        <p:spPr>
          <a:xfrm>
            <a:off x="2922588" y="5489575"/>
            <a:ext cx="1578000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commons.wikimedia.org </a:t>
            </a:r>
          </a:p>
        </p:txBody>
      </p:sp>
      <p:sp>
        <p:nvSpPr>
          <p:cNvPr id="176" name="Shape 176"/>
          <p:cNvSpPr/>
          <p:nvPr/>
        </p:nvSpPr>
        <p:spPr>
          <a:xfrm>
            <a:off x="1042987" y="908050"/>
            <a:ext cx="4980900" cy="203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Květenství vrcholičnatá/hroznovitá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listeny (chybí/přítomny – tvar,…)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Květy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jednopohlavné/oboupohlavné,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aktinomorfní/zygomorfní, cyklické/…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Květní obaly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nerozlišené/rozlišené:</a:t>
            </a: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kalich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struktura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koruna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struktura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651450" y="4108596"/>
            <a:ext cx="774599" cy="369900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kalich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7687664" y="1553825"/>
            <a:ext cx="890700" cy="369900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koruna</a:t>
            </a:r>
          </a:p>
        </p:txBody>
      </p:sp>
      <p:cxnSp>
        <p:nvCxnSpPr>
          <p:cNvPr id="179" name="Shape 179"/>
          <p:cNvCxnSpPr/>
          <p:nvPr/>
        </p:nvCxnSpPr>
        <p:spPr>
          <a:xfrm flipH="1">
            <a:off x="7609149" y="1999716"/>
            <a:ext cx="347400" cy="10929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80" name="Shape 180"/>
          <p:cNvCxnSpPr/>
          <p:nvPr/>
        </p:nvCxnSpPr>
        <p:spPr>
          <a:xfrm>
            <a:off x="6038800" y="4522598"/>
            <a:ext cx="1165199" cy="30869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81" name="Shape 181"/>
          <p:cNvCxnSpPr/>
          <p:nvPr/>
        </p:nvCxnSpPr>
        <p:spPr>
          <a:xfrm flipH="1">
            <a:off x="7790271" y="2027238"/>
            <a:ext cx="545999" cy="228839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82" name="Shape 182"/>
          <p:cNvSpPr/>
          <p:nvPr/>
        </p:nvSpPr>
        <p:spPr>
          <a:xfrm>
            <a:off x="3203575" y="5876925"/>
            <a:ext cx="8666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sagittaria.cz</a:t>
            </a:r>
          </a:p>
        </p:txBody>
      </p:sp>
      <p:sp>
        <p:nvSpPr>
          <p:cNvPr id="183" name="Shape 183"/>
          <p:cNvSpPr/>
          <p:nvPr/>
        </p:nvSpPr>
        <p:spPr>
          <a:xfrm>
            <a:off x="7956550" y="5876925"/>
            <a:ext cx="9572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blocs.xtec.cat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936579" y="6387455"/>
            <a:ext cx="50712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Ilustrační obrázky stavby květenství/květu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7220114" y="6029869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6098666" y="1573632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02200" y="3269416"/>
            <a:ext cx="1710899" cy="273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x="1316490" y="4332969"/>
            <a:ext cx="1595399" cy="3692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 květenství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1755616" y="3370096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827087" y="4652962"/>
            <a:ext cx="11318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wihort.uwex.edu </a:t>
            </a:r>
          </a:p>
        </p:txBody>
      </p:sp>
      <p:sp>
        <p:nvSpPr>
          <p:cNvPr id="198" name="Shape 198"/>
          <p:cNvSpPr/>
          <p:nvPr/>
        </p:nvSpPr>
        <p:spPr>
          <a:xfrm>
            <a:off x="5211762" y="6424612"/>
            <a:ext cx="10160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semillista.com </a:t>
            </a:r>
          </a:p>
        </p:txBody>
      </p:sp>
      <p:sp>
        <p:nvSpPr>
          <p:cNvPr id="199" name="Shape 199"/>
          <p:cNvSpPr/>
          <p:nvPr/>
        </p:nvSpPr>
        <p:spPr>
          <a:xfrm>
            <a:off x="2922588" y="5489575"/>
            <a:ext cx="1578000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commons.wikimedia.org </a:t>
            </a:r>
          </a:p>
        </p:txBody>
      </p:sp>
      <p:sp>
        <p:nvSpPr>
          <p:cNvPr id="200" name="Shape 200"/>
          <p:cNvSpPr/>
          <p:nvPr/>
        </p:nvSpPr>
        <p:spPr>
          <a:xfrm>
            <a:off x="1043002" y="908050"/>
            <a:ext cx="7319099" cy="147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Tyčinky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počet + uspořádání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Gyneceum cenokarpní/apokarpní,…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GB" sz="18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svrchní/spodní,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počet plodolistů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počet vajíček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Typy plodu…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4880592" y="2452197"/>
            <a:ext cx="3702900" cy="6461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Jeden či více obrázků s příklady plodů typickými pro danou čeleď</a:t>
            </a:r>
          </a:p>
        </p:txBody>
      </p:sp>
      <p:sp>
        <p:nvSpPr>
          <p:cNvPr id="202" name="Shape 202"/>
          <p:cNvSpPr/>
          <p:nvPr/>
        </p:nvSpPr>
        <p:spPr>
          <a:xfrm>
            <a:off x="8172450" y="1412875"/>
            <a:ext cx="8223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wahlens.se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2133775" y="2911975"/>
            <a:ext cx="14399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kuleuven-kortrijk.be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3995737" y="4941887"/>
            <a:ext cx="8637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flickr.com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80617" y="3494112"/>
            <a:ext cx="3702900" cy="2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4888535" y="3165341"/>
            <a:ext cx="13181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900112" y="6392960"/>
            <a:ext cx="4858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každého obrázku uvést www.zdrojobrazku.com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900112" y="2596256"/>
            <a:ext cx="3404999" cy="6461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schéma květu pro danou čeleď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popisky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900112" y="3157963"/>
            <a:ext cx="13181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9967" y="3242460"/>
            <a:ext cx="2179499" cy="217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4076" y="1334145"/>
            <a:ext cx="3654599" cy="4656899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3419475" y="5876925"/>
            <a:ext cx="10794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de.academic.ru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69387" y="836612"/>
            <a:ext cx="7289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Obrázky významných zástupců čeledi – počet druhů není pevně dany, závisí také na velikosti a variabilitě konkrétní čeledi:</a:t>
            </a: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0073" y="1527713"/>
            <a:ext cx="3654599" cy="4656899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/>
        </p:nvSpPr>
        <p:spPr>
          <a:xfrm>
            <a:off x="960073" y="1401405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007148" y="1423775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960073" y="5876925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6862368" y="6055378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2484438" y="5084762"/>
            <a:ext cx="8651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sagittaria.cz</a:t>
            </a:r>
          </a:p>
        </p:txBody>
      </p:sp>
      <p:sp>
        <p:nvSpPr>
          <p:cNvPr id="234" name="Shape 234"/>
          <p:cNvSpPr/>
          <p:nvPr/>
        </p:nvSpPr>
        <p:spPr>
          <a:xfrm>
            <a:off x="5435600" y="6092825"/>
            <a:ext cx="10794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panoramio.com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0073" y="1339850"/>
            <a:ext cx="2466900" cy="314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3578" y="2490700"/>
            <a:ext cx="2466900" cy="314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0630" y="1265150"/>
            <a:ext cx="2466900" cy="3143399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887348" y="1262911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751344" y="2074575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6113187" y="1116012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887348" y="4900017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426864" y="5709542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515100" y="4619494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Předvádění na obrazovce (4:3)</PresentationFormat>
  <Paragraphs>100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simple-light-2</vt:lpstr>
      <vt:lpstr>Motiv Office</vt:lpstr>
      <vt:lpstr>Prezentace aplikace PowerPoint</vt:lpstr>
      <vt:lpstr>Prezentace aplikace PowerPoint</vt:lpstr>
      <vt:lpstr>Prezentace aplikace PowerPoint</vt:lpstr>
      <vt:lpstr>latinsky – česky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1</cp:revision>
  <dcterms:modified xsi:type="dcterms:W3CDTF">2016-02-23T06:24:00Z</dcterms:modified>
</cp:coreProperties>
</file>