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576" y="96"/>
      </p:cViewPr>
      <p:guideLst>
        <p:guide orient="horz" pos="2205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A32-407F-4019-8B7F-76234775A941}" type="datetimeFigureOut">
              <a:rPr lang="cs-CZ" smtClean="0"/>
              <a:t>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2530-0FC3-4992-979E-3BB1DB2FA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81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A32-407F-4019-8B7F-76234775A941}" type="datetimeFigureOut">
              <a:rPr lang="cs-CZ" smtClean="0"/>
              <a:t>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2530-0FC3-4992-979E-3BB1DB2FA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27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A32-407F-4019-8B7F-76234775A941}" type="datetimeFigureOut">
              <a:rPr lang="cs-CZ" smtClean="0"/>
              <a:t>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2530-0FC3-4992-979E-3BB1DB2FA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90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A32-407F-4019-8B7F-76234775A941}" type="datetimeFigureOut">
              <a:rPr lang="cs-CZ" smtClean="0"/>
              <a:t>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2530-0FC3-4992-979E-3BB1DB2FA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63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A32-407F-4019-8B7F-76234775A941}" type="datetimeFigureOut">
              <a:rPr lang="cs-CZ" smtClean="0"/>
              <a:t>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2530-0FC3-4992-979E-3BB1DB2FA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77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A32-407F-4019-8B7F-76234775A941}" type="datetimeFigureOut">
              <a:rPr lang="cs-CZ" smtClean="0"/>
              <a:t>1.6.2016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2530-0FC3-4992-979E-3BB1DB2FA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2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A32-407F-4019-8B7F-76234775A941}" type="datetimeFigureOut">
              <a:rPr lang="cs-CZ" smtClean="0"/>
              <a:t>1.6.2016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2530-0FC3-4992-979E-3BB1DB2FA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22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A32-407F-4019-8B7F-76234775A941}" type="datetimeFigureOut">
              <a:rPr lang="cs-CZ" smtClean="0"/>
              <a:t>1.6.2016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2530-0FC3-4992-979E-3BB1DB2FA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70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A32-407F-4019-8B7F-76234775A941}" type="datetimeFigureOut">
              <a:rPr lang="cs-CZ" smtClean="0"/>
              <a:t>1.6.2016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2530-0FC3-4992-979E-3BB1DB2FA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862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A32-407F-4019-8B7F-76234775A941}" type="datetimeFigureOut">
              <a:rPr lang="cs-CZ" smtClean="0"/>
              <a:t>1.6.2016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2530-0FC3-4992-979E-3BB1DB2FA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534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AA32-407F-4019-8B7F-76234775A941}" type="datetimeFigureOut">
              <a:rPr lang="cs-CZ" smtClean="0"/>
              <a:t>1.6.2016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A2530-0FC3-4992-979E-3BB1DB2FA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32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6AA32-407F-4019-8B7F-76234775A941}" type="datetimeFigureOut">
              <a:rPr lang="cs-CZ" smtClean="0"/>
              <a:t>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A2530-0FC3-4992-979E-3BB1DB2FA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23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/>
          <p:cNvGrpSpPr/>
          <p:nvPr/>
        </p:nvGrpSpPr>
        <p:grpSpPr>
          <a:xfrm>
            <a:off x="1490282" y="1820862"/>
            <a:ext cx="8090150" cy="1792836"/>
            <a:chOff x="1404938" y="1820862"/>
            <a:chExt cx="8090150" cy="1792836"/>
          </a:xfrm>
        </p:grpSpPr>
        <p:sp>
          <p:nvSpPr>
            <p:cNvPr id="9" name="Text Box 73"/>
            <p:cNvSpPr txBox="1">
              <a:spLocks noChangeArrowheads="1"/>
            </p:cNvSpPr>
            <p:nvPr/>
          </p:nvSpPr>
          <p:spPr bwMode="auto">
            <a:xfrm>
              <a:off x="5764580" y="1820862"/>
              <a:ext cx="3730508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220011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Cephalochordata</a:t>
              </a:r>
              <a:r>
                <a: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20011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 – bezlebeční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kern="0" dirty="0" smtClean="0">
                  <a:solidFill>
                    <a:srgbClr val="220011"/>
                  </a:solidFill>
                  <a:latin typeface="Comic Sans MS" panose="030F0702030302020204" pitchFamily="66" charset="0"/>
                </a:rPr>
                <a:t>kopinatci</a:t>
              </a:r>
              <a:endParaRPr kumimoji="0" lang="cs-CZ" alt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220011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grpSp>
          <p:nvGrpSpPr>
            <p:cNvPr id="2" name="Skupina 1"/>
            <p:cNvGrpSpPr/>
            <p:nvPr/>
          </p:nvGrpSpPr>
          <p:grpSpPr>
            <a:xfrm>
              <a:off x="1404938" y="2036762"/>
              <a:ext cx="7389621" cy="1576936"/>
              <a:chOff x="1404938" y="2036762"/>
              <a:chExt cx="7389621" cy="1576936"/>
            </a:xfrm>
          </p:grpSpPr>
          <p:sp>
            <p:nvSpPr>
              <p:cNvPr id="8" name="Text Box 72"/>
              <p:cNvSpPr txBox="1">
                <a:spLocks noChangeArrowheads="1"/>
              </p:cNvSpPr>
              <p:nvPr/>
            </p:nvSpPr>
            <p:spPr bwMode="auto">
              <a:xfrm>
                <a:off x="1404938" y="2252662"/>
                <a:ext cx="1277914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20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220011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Chordata</a:t>
                </a:r>
                <a:endPara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20011"/>
                  </a:solidFill>
                  <a:effectLst/>
                  <a:uLnTx/>
                  <a:uFillTx/>
                  <a:latin typeface="Comic Sans MS" panose="030F0702030302020204" pitchFamily="66" charset="0"/>
                </a:endParaRPr>
              </a:p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2000" kern="0" dirty="0" smtClean="0">
                    <a:solidFill>
                      <a:srgbClr val="220011"/>
                    </a:solidFill>
                    <a:latin typeface="Comic Sans MS" panose="030F0702030302020204" pitchFamily="66" charset="0"/>
                  </a:rPr>
                  <a:t>strunatci</a:t>
                </a:r>
                <a:endParaRPr kumimoji="0" lang="cs-CZ" altLang="cs-CZ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220011"/>
                  </a:solidFill>
                  <a:effectLst/>
                  <a:uLnTx/>
                  <a:uFillTx/>
                  <a:latin typeface="Comic Sans MS" panose="030F0702030302020204" pitchFamily="66" charset="0"/>
                </a:endParaRPr>
              </a:p>
            </p:txBody>
          </p:sp>
          <p:sp>
            <p:nvSpPr>
              <p:cNvPr id="10" name="Text Box 74"/>
              <p:cNvSpPr txBox="1">
                <a:spLocks noChangeArrowheads="1"/>
              </p:cNvSpPr>
              <p:nvPr/>
            </p:nvSpPr>
            <p:spPr bwMode="auto">
              <a:xfrm>
                <a:off x="5766166" y="2579809"/>
                <a:ext cx="3028393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20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220011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Urochordata</a:t>
                </a:r>
                <a:r>
                  <a:rPr kumimoji="0" lang="cs-CZ" altLang="cs-CZ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20011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- pláštěnci</a:t>
                </a:r>
                <a:endParaRPr kumimoji="0" lang="cs-CZ" altLang="cs-CZ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220011"/>
                  </a:solidFill>
                  <a:effectLst/>
                  <a:uLnTx/>
                  <a:uFillTx/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1" name="Group 76"/>
              <p:cNvGrpSpPr>
                <a:grpSpLocks/>
              </p:cNvGrpSpPr>
              <p:nvPr/>
            </p:nvGrpSpPr>
            <p:grpSpPr bwMode="auto">
              <a:xfrm>
                <a:off x="2697163" y="2038349"/>
                <a:ext cx="292100" cy="935037"/>
                <a:chOff x="1429" y="2478"/>
                <a:chExt cx="181" cy="498"/>
              </a:xfrm>
            </p:grpSpPr>
            <p:sp>
              <p:nvSpPr>
                <p:cNvPr id="19" name="Line 77"/>
                <p:cNvSpPr>
                  <a:spLocks noChangeShapeType="1"/>
                </p:cNvSpPr>
                <p:nvPr/>
              </p:nvSpPr>
              <p:spPr bwMode="auto">
                <a:xfrm>
                  <a:off x="1610" y="2478"/>
                  <a:ext cx="0" cy="498"/>
                </a:xfrm>
                <a:prstGeom prst="line">
                  <a:avLst/>
                </a:prstGeom>
                <a:noFill/>
                <a:ln w="28575">
                  <a:solidFill>
                    <a:srgbClr val="22001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FFFFCC"/>
                    </a:solidFill>
                    <a:effectLst/>
                    <a:uLnTx/>
                    <a:uFillTx/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" name="Line 78"/>
                <p:cNvSpPr>
                  <a:spLocks noChangeShapeType="1"/>
                </p:cNvSpPr>
                <p:nvPr/>
              </p:nvSpPr>
              <p:spPr bwMode="auto">
                <a:xfrm>
                  <a:off x="1429" y="2750"/>
                  <a:ext cx="181" cy="0"/>
                </a:xfrm>
                <a:prstGeom prst="line">
                  <a:avLst/>
                </a:prstGeom>
                <a:noFill/>
                <a:ln w="28575">
                  <a:solidFill>
                    <a:srgbClr val="22001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FFFFCC"/>
                    </a:solidFill>
                    <a:effectLst/>
                    <a:uLnTx/>
                    <a:uFillTx/>
                    <a:latin typeface="Comic Sans MS" panose="030F0702030302020204" pitchFamily="66" charset="0"/>
                  </a:endParaRPr>
                </a:p>
              </p:txBody>
            </p:sp>
          </p:grpSp>
          <p:sp>
            <p:nvSpPr>
              <p:cNvPr id="12" name="Line 79"/>
              <p:cNvSpPr>
                <a:spLocks noChangeShapeType="1"/>
              </p:cNvSpPr>
              <p:nvPr/>
            </p:nvSpPr>
            <p:spPr bwMode="auto">
              <a:xfrm>
                <a:off x="2984500" y="2036762"/>
                <a:ext cx="2758720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0" cap="none" spc="0" normalizeH="0" baseline="0" noProof="0">
                  <a:ln>
                    <a:noFill/>
                  </a:ln>
                  <a:solidFill>
                    <a:srgbClr val="FFFFCC"/>
                  </a:solidFill>
                  <a:effectLst/>
                  <a:uLnTx/>
                  <a:uFillTx/>
                  <a:latin typeface="Comic Sans MS" panose="030F0702030302020204" pitchFamily="66" charset="0"/>
                </a:endParaRPr>
              </a:p>
            </p:txBody>
          </p:sp>
          <p:sp>
            <p:nvSpPr>
              <p:cNvPr id="13" name="Text Box 80"/>
              <p:cNvSpPr txBox="1">
                <a:spLocks noChangeArrowheads="1"/>
              </p:cNvSpPr>
              <p:nvPr/>
            </p:nvSpPr>
            <p:spPr bwMode="auto">
              <a:xfrm>
                <a:off x="3267691" y="2811219"/>
                <a:ext cx="1493837" cy="406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20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220011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Olfactores</a:t>
                </a:r>
                <a:endParaRPr kumimoji="0" lang="cs-CZ" altLang="cs-CZ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220011"/>
                  </a:solidFill>
                  <a:effectLst/>
                  <a:uLnTx/>
                  <a:uFillTx/>
                  <a:latin typeface="Comic Sans MS" panose="030F0702030302020204" pitchFamily="66" charset="0"/>
                </a:endParaRPr>
              </a:p>
            </p:txBody>
          </p:sp>
          <p:sp>
            <p:nvSpPr>
              <p:cNvPr id="14" name="Line 81"/>
              <p:cNvSpPr>
                <a:spLocks noChangeShapeType="1"/>
              </p:cNvSpPr>
              <p:nvPr/>
            </p:nvSpPr>
            <p:spPr bwMode="auto">
              <a:xfrm>
                <a:off x="5023220" y="2736728"/>
                <a:ext cx="0" cy="646112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0" cap="none" spc="0" normalizeH="0" baseline="0" noProof="0">
                  <a:ln>
                    <a:noFill/>
                  </a:ln>
                  <a:solidFill>
                    <a:srgbClr val="FFFFCC"/>
                  </a:solidFill>
                  <a:effectLst/>
                  <a:uLnTx/>
                  <a:uFillTx/>
                  <a:latin typeface="Comic Sans MS" panose="030F0702030302020204" pitchFamily="66" charset="0"/>
                </a:endParaRPr>
              </a:p>
            </p:txBody>
          </p:sp>
          <p:sp>
            <p:nvSpPr>
              <p:cNvPr id="15" name="Line 82"/>
              <p:cNvSpPr>
                <a:spLocks noChangeShapeType="1"/>
              </p:cNvSpPr>
              <p:nvPr/>
            </p:nvSpPr>
            <p:spPr bwMode="auto">
              <a:xfrm flipV="1">
                <a:off x="4700714" y="3044824"/>
                <a:ext cx="322506" cy="3787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0" cap="none" spc="0" normalizeH="0" baseline="0" noProof="0">
                  <a:ln>
                    <a:noFill/>
                  </a:ln>
                  <a:solidFill>
                    <a:srgbClr val="FFFFCC"/>
                  </a:solidFill>
                  <a:effectLst/>
                  <a:uLnTx/>
                  <a:uFillTx/>
                  <a:latin typeface="Comic Sans MS" panose="030F0702030302020204" pitchFamily="66" charset="0"/>
                </a:endParaRPr>
              </a:p>
            </p:txBody>
          </p:sp>
          <p:sp>
            <p:nvSpPr>
              <p:cNvPr id="16" name="Line 83"/>
              <p:cNvSpPr>
                <a:spLocks noChangeShapeType="1"/>
              </p:cNvSpPr>
              <p:nvPr/>
            </p:nvSpPr>
            <p:spPr bwMode="auto">
              <a:xfrm flipV="1">
                <a:off x="5023220" y="2735140"/>
                <a:ext cx="720000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0" cap="none" spc="0" normalizeH="0" baseline="0" noProof="0">
                  <a:ln>
                    <a:noFill/>
                  </a:ln>
                  <a:solidFill>
                    <a:srgbClr val="FFFFCC"/>
                  </a:solidFill>
                  <a:effectLst/>
                  <a:uLnTx/>
                  <a:uFillTx/>
                  <a:latin typeface="Comic Sans MS" panose="030F0702030302020204" pitchFamily="66" charset="0"/>
                </a:endParaRPr>
              </a:p>
            </p:txBody>
          </p:sp>
          <p:sp>
            <p:nvSpPr>
              <p:cNvPr id="17" name="Line 84"/>
              <p:cNvSpPr>
                <a:spLocks noChangeShapeType="1"/>
              </p:cNvSpPr>
              <p:nvPr/>
            </p:nvSpPr>
            <p:spPr bwMode="auto">
              <a:xfrm flipV="1">
                <a:off x="5023220" y="3381253"/>
                <a:ext cx="720000" cy="1587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0" cap="none" spc="0" normalizeH="0" baseline="0" noProof="0">
                  <a:ln>
                    <a:noFill/>
                  </a:ln>
                  <a:solidFill>
                    <a:srgbClr val="FFFFCC"/>
                  </a:solidFill>
                  <a:effectLst/>
                  <a:uLnTx/>
                  <a:uFillTx/>
                  <a:latin typeface="Comic Sans MS" panose="030F0702030302020204" pitchFamily="66" charset="0"/>
                </a:endParaRPr>
              </a:p>
            </p:txBody>
          </p:sp>
          <p:sp>
            <p:nvSpPr>
              <p:cNvPr id="18" name="Text Box 85"/>
              <p:cNvSpPr txBox="1">
                <a:spLocks noChangeArrowheads="1"/>
              </p:cNvSpPr>
              <p:nvPr/>
            </p:nvSpPr>
            <p:spPr bwMode="auto">
              <a:xfrm>
                <a:off x="5730996" y="3213588"/>
                <a:ext cx="2993127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20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220011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Vertebrata</a:t>
                </a:r>
                <a:r>
                  <a:rPr kumimoji="0" lang="cs-CZ" altLang="cs-CZ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20011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- obratlovci</a:t>
                </a:r>
                <a:endParaRPr kumimoji="0" lang="cs-CZ" altLang="cs-CZ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220011"/>
                  </a:solidFill>
                  <a:effectLst/>
                  <a:uLnTx/>
                  <a:uFillTx/>
                  <a:latin typeface="Comic Sans MS" panose="030F0702030302020204" pitchFamily="66" charset="0"/>
                </a:endParaRPr>
              </a:p>
            </p:txBody>
          </p:sp>
          <p:sp>
            <p:nvSpPr>
              <p:cNvPr id="21" name="Line 82"/>
              <p:cNvSpPr>
                <a:spLocks noChangeShapeType="1"/>
              </p:cNvSpPr>
              <p:nvPr/>
            </p:nvSpPr>
            <p:spPr bwMode="auto">
              <a:xfrm>
                <a:off x="2989143" y="2989997"/>
                <a:ext cx="287337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0" cap="none" spc="0" normalizeH="0" baseline="0" noProof="0">
                  <a:ln>
                    <a:noFill/>
                  </a:ln>
                  <a:solidFill>
                    <a:srgbClr val="FFFFCC"/>
                  </a:solidFill>
                  <a:effectLst/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76900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Skupina 115"/>
          <p:cNvGrpSpPr/>
          <p:nvPr/>
        </p:nvGrpSpPr>
        <p:grpSpPr>
          <a:xfrm>
            <a:off x="276479" y="865402"/>
            <a:ext cx="12041569" cy="5851115"/>
            <a:chOff x="276479" y="865402"/>
            <a:chExt cx="12041569" cy="5851115"/>
          </a:xfrm>
        </p:grpSpPr>
        <p:sp>
          <p:nvSpPr>
            <p:cNvPr id="2" name="TextovéPole 1"/>
            <p:cNvSpPr txBox="1"/>
            <p:nvPr/>
          </p:nvSpPr>
          <p:spPr>
            <a:xfrm>
              <a:off x="1987068" y="5767756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dirty="0" err="1" smtClean="0">
                  <a:latin typeface="Comic Sans MS" panose="030F0702030302020204" pitchFamily="66" charset="0"/>
                </a:rPr>
                <a:t>Columbea</a:t>
              </a:r>
              <a:endParaRPr 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3" name="TextovéPole 2"/>
            <p:cNvSpPr txBox="1"/>
            <p:nvPr/>
          </p:nvSpPr>
          <p:spPr>
            <a:xfrm>
              <a:off x="1992132" y="4359916"/>
              <a:ext cx="12362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dirty="0" err="1" smtClean="0">
                  <a:latin typeface="Comic Sans MS" panose="030F0702030302020204" pitchFamily="66" charset="0"/>
                </a:rPr>
                <a:t>Passerea</a:t>
              </a:r>
              <a:endParaRPr 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4" name="Text Box 14"/>
            <p:cNvSpPr txBox="1">
              <a:spLocks noChangeArrowheads="1"/>
            </p:cNvSpPr>
            <p:nvPr/>
          </p:nvSpPr>
          <p:spPr bwMode="auto">
            <a:xfrm>
              <a:off x="276479" y="5011119"/>
              <a:ext cx="11881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Neoaves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5" name="Text Box 14"/>
            <p:cNvSpPr txBox="1">
              <a:spLocks noChangeArrowheads="1"/>
            </p:cNvSpPr>
            <p:nvPr/>
          </p:nvSpPr>
          <p:spPr bwMode="auto">
            <a:xfrm>
              <a:off x="5240396" y="6148265"/>
              <a:ext cx="282320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Phoenicopterimorphae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6" name="Text Box 14"/>
            <p:cNvSpPr txBox="1">
              <a:spLocks noChangeArrowheads="1"/>
            </p:cNvSpPr>
            <p:nvPr/>
          </p:nvSpPr>
          <p:spPr bwMode="auto">
            <a:xfrm>
              <a:off x="5240397" y="5626059"/>
              <a:ext cx="211468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Columbimorphae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5220153" y="5275172"/>
              <a:ext cx="181972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Otidimorphae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5207099" y="4928811"/>
              <a:ext cx="242887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Caprimulgimorphae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5236139" y="4201979"/>
              <a:ext cx="206498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Cursorimorphae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5254791" y="3841224"/>
              <a:ext cx="48445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Phaethontimorphae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–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Phaetontiformes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-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faetoni</a:t>
              </a:r>
              <a:endParaRPr kumimoji="0" lang="cs-CZ" altLang="cs-CZ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5222809" y="3118648"/>
              <a:ext cx="240322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Procellariimorphae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5218012" y="2694215"/>
              <a:ext cx="215475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Pelecanimorphae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5256642" y="1572791"/>
              <a:ext cx="201850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Coraciimorphae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5276623" y="865402"/>
              <a:ext cx="205056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Passerimorphae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17" name="Line 59"/>
            <p:cNvSpPr>
              <a:spLocks noChangeShapeType="1"/>
            </p:cNvSpPr>
            <p:nvPr/>
          </p:nvSpPr>
          <p:spPr bwMode="auto">
            <a:xfrm flipV="1">
              <a:off x="1466867" y="5254149"/>
              <a:ext cx="26893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18" name="Line 61"/>
            <p:cNvSpPr>
              <a:spLocks noChangeShapeType="1"/>
            </p:cNvSpPr>
            <p:nvPr/>
          </p:nvSpPr>
          <p:spPr bwMode="auto">
            <a:xfrm flipH="1">
              <a:off x="1733288" y="4602089"/>
              <a:ext cx="5091" cy="139377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20" name="Line 63"/>
            <p:cNvSpPr>
              <a:spLocks noChangeShapeType="1"/>
            </p:cNvSpPr>
            <p:nvPr/>
          </p:nvSpPr>
          <p:spPr bwMode="auto">
            <a:xfrm flipV="1">
              <a:off x="1755349" y="5984547"/>
              <a:ext cx="24327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29" name="Line 6"/>
            <p:cNvSpPr>
              <a:spLocks noChangeShapeType="1"/>
            </p:cNvSpPr>
            <p:nvPr/>
          </p:nvSpPr>
          <p:spPr bwMode="auto">
            <a:xfrm flipH="1">
              <a:off x="4392705" y="5818908"/>
              <a:ext cx="8495" cy="5123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1" name="Line 7"/>
            <p:cNvSpPr>
              <a:spLocks noChangeShapeType="1"/>
            </p:cNvSpPr>
            <p:nvPr/>
          </p:nvSpPr>
          <p:spPr bwMode="auto">
            <a:xfrm flipV="1">
              <a:off x="3265338" y="5995865"/>
              <a:ext cx="1127600" cy="58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2" name="Text Box 14"/>
            <p:cNvSpPr txBox="1">
              <a:spLocks noChangeArrowheads="1"/>
            </p:cNvSpPr>
            <p:nvPr/>
          </p:nvSpPr>
          <p:spPr bwMode="auto">
            <a:xfrm>
              <a:off x="7990529" y="6193297"/>
              <a:ext cx="374333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Podicipediformes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,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Phoenicopteriformes</a:t>
              </a:r>
              <a:endParaRPr kumimoji="0" lang="cs-CZ" altLang="cs-CZ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lang="cs-CZ" altLang="cs-CZ" sz="1400" b="0" kern="0" dirty="0" smtClean="0"/>
                <a:t>potápky, plameňáci</a:t>
              </a:r>
              <a:endParaRPr kumimoji="0" lang="cs-CZ" altLang="cs-CZ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7322042" y="5744087"/>
              <a:ext cx="416492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Columbiformes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- měkkozobí,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Pterocliformes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</a:t>
              </a:r>
            </a:p>
            <a:p>
              <a:pPr marR="0" lvl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-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stepokurové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,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Mesotornithiformes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-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mesiti</a:t>
              </a:r>
              <a:endParaRPr kumimoji="0" lang="cs-CZ" altLang="cs-CZ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37" name="Line 6"/>
            <p:cNvSpPr>
              <a:spLocks noChangeShapeType="1"/>
            </p:cNvSpPr>
            <p:nvPr/>
          </p:nvSpPr>
          <p:spPr bwMode="auto">
            <a:xfrm>
              <a:off x="3753128" y="2670776"/>
              <a:ext cx="19196" cy="188289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8" name="Line 7"/>
            <p:cNvSpPr>
              <a:spLocks noChangeShapeType="1"/>
            </p:cNvSpPr>
            <p:nvPr/>
          </p:nvSpPr>
          <p:spPr bwMode="auto">
            <a:xfrm flipV="1">
              <a:off x="4940218" y="3254205"/>
              <a:ext cx="3168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9" name="Line 7"/>
            <p:cNvSpPr>
              <a:spLocks noChangeShapeType="1"/>
            </p:cNvSpPr>
            <p:nvPr/>
          </p:nvSpPr>
          <p:spPr bwMode="auto">
            <a:xfrm flipV="1">
              <a:off x="3508978" y="3896778"/>
              <a:ext cx="25864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6" name="Line 7"/>
            <p:cNvSpPr>
              <a:spLocks noChangeShapeType="1"/>
            </p:cNvSpPr>
            <p:nvPr/>
          </p:nvSpPr>
          <p:spPr bwMode="auto">
            <a:xfrm flipV="1">
              <a:off x="3503515" y="5286573"/>
              <a:ext cx="882497" cy="603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48" name="Line 7"/>
            <p:cNvSpPr>
              <a:spLocks noChangeShapeType="1"/>
            </p:cNvSpPr>
            <p:nvPr/>
          </p:nvSpPr>
          <p:spPr bwMode="auto">
            <a:xfrm flipV="1">
              <a:off x="3774618" y="4558144"/>
              <a:ext cx="618320" cy="275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52" name="Line 6"/>
            <p:cNvSpPr>
              <a:spLocks noChangeShapeType="1"/>
            </p:cNvSpPr>
            <p:nvPr/>
          </p:nvSpPr>
          <p:spPr bwMode="auto">
            <a:xfrm>
              <a:off x="4393314" y="4378030"/>
              <a:ext cx="0" cy="36691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53" name="Line 7"/>
            <p:cNvSpPr>
              <a:spLocks noChangeShapeType="1"/>
            </p:cNvSpPr>
            <p:nvPr/>
          </p:nvSpPr>
          <p:spPr bwMode="auto">
            <a:xfrm flipV="1">
              <a:off x="4401137" y="4379375"/>
              <a:ext cx="8424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51" name="Line 7"/>
            <p:cNvSpPr>
              <a:spLocks noChangeShapeType="1"/>
            </p:cNvSpPr>
            <p:nvPr/>
          </p:nvSpPr>
          <p:spPr bwMode="auto">
            <a:xfrm flipV="1">
              <a:off x="4380981" y="4747009"/>
              <a:ext cx="87984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54" name="Text Box 14"/>
            <p:cNvSpPr txBox="1">
              <a:spLocks noChangeArrowheads="1"/>
            </p:cNvSpPr>
            <p:nvPr/>
          </p:nvSpPr>
          <p:spPr bwMode="auto">
            <a:xfrm>
              <a:off x="7047616" y="5322318"/>
              <a:ext cx="470032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-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Cuculiformes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- kukačky,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Musophagifomes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– turakové,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Otidiformes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-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dropi</a:t>
              </a:r>
              <a:endParaRPr kumimoji="0" lang="cs-CZ" altLang="cs-CZ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55" name="Text Box 14"/>
            <p:cNvSpPr txBox="1">
              <a:spLocks noChangeArrowheads="1"/>
            </p:cNvSpPr>
            <p:nvPr/>
          </p:nvSpPr>
          <p:spPr bwMode="auto">
            <a:xfrm>
              <a:off x="7488300" y="4991671"/>
              <a:ext cx="439254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-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Caprimulgiformes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- lelci,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Apodiformes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-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svišťouni</a:t>
              </a:r>
              <a:endParaRPr kumimoji="0" lang="cs-CZ" altLang="cs-CZ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56" name="Line 7"/>
            <p:cNvSpPr>
              <a:spLocks noChangeShapeType="1"/>
            </p:cNvSpPr>
            <p:nvPr/>
          </p:nvSpPr>
          <p:spPr bwMode="auto">
            <a:xfrm flipV="1">
              <a:off x="1715347" y="4611882"/>
              <a:ext cx="25864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57" name="Line 7"/>
            <p:cNvSpPr>
              <a:spLocks noChangeShapeType="1"/>
            </p:cNvSpPr>
            <p:nvPr/>
          </p:nvSpPr>
          <p:spPr bwMode="auto">
            <a:xfrm>
              <a:off x="4438063" y="4079105"/>
              <a:ext cx="81857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58" name="Line 6"/>
            <p:cNvSpPr>
              <a:spLocks noChangeShapeType="1"/>
            </p:cNvSpPr>
            <p:nvPr/>
          </p:nvSpPr>
          <p:spPr bwMode="auto">
            <a:xfrm flipH="1">
              <a:off x="4431567" y="3345793"/>
              <a:ext cx="0" cy="73087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5224942" y="3450918"/>
              <a:ext cx="177484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Gaviimorphae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59" name="Line 7"/>
            <p:cNvSpPr>
              <a:spLocks noChangeShapeType="1"/>
            </p:cNvSpPr>
            <p:nvPr/>
          </p:nvSpPr>
          <p:spPr bwMode="auto">
            <a:xfrm>
              <a:off x="4656006" y="3665489"/>
              <a:ext cx="607642" cy="456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60" name="Line 7"/>
            <p:cNvSpPr>
              <a:spLocks noChangeShapeType="1"/>
            </p:cNvSpPr>
            <p:nvPr/>
          </p:nvSpPr>
          <p:spPr bwMode="auto">
            <a:xfrm>
              <a:off x="4018476" y="3689807"/>
              <a:ext cx="403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62" name="Text Box 14"/>
            <p:cNvSpPr txBox="1">
              <a:spLocks noChangeArrowheads="1"/>
            </p:cNvSpPr>
            <p:nvPr/>
          </p:nvSpPr>
          <p:spPr bwMode="auto">
            <a:xfrm>
              <a:off x="5224417" y="4553670"/>
              <a:ext cx="343555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Opisthocomiformes</a:t>
              </a:r>
              <a:r>
                <a: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 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-</a:t>
              </a:r>
              <a:r>
                <a: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hoazini</a:t>
              </a:r>
              <a:endParaRPr kumimoji="0" lang="cs-CZ" altLang="cs-CZ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63" name="Text Box 14"/>
            <p:cNvSpPr txBox="1">
              <a:spLocks noChangeArrowheads="1"/>
            </p:cNvSpPr>
            <p:nvPr/>
          </p:nvSpPr>
          <p:spPr bwMode="auto">
            <a:xfrm>
              <a:off x="7253841" y="4253123"/>
              <a:ext cx="506420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-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Gruiformes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- krátkokřídlí,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Charadriiformes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-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dlouhokřídlí</a:t>
              </a:r>
              <a:endParaRPr kumimoji="0" lang="cs-CZ" altLang="cs-CZ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64" name="Line 6"/>
            <p:cNvSpPr>
              <a:spLocks noChangeShapeType="1"/>
            </p:cNvSpPr>
            <p:nvPr/>
          </p:nvSpPr>
          <p:spPr bwMode="auto">
            <a:xfrm>
              <a:off x="3493123" y="3889969"/>
              <a:ext cx="9360" cy="13966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67" name="Line 6"/>
            <p:cNvSpPr>
              <a:spLocks noChangeShapeType="1"/>
            </p:cNvSpPr>
            <p:nvPr/>
          </p:nvSpPr>
          <p:spPr bwMode="auto">
            <a:xfrm flipH="1">
              <a:off x="4654312" y="3034189"/>
              <a:ext cx="0" cy="6192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68" name="Line 6"/>
            <p:cNvSpPr>
              <a:spLocks noChangeShapeType="1"/>
            </p:cNvSpPr>
            <p:nvPr/>
          </p:nvSpPr>
          <p:spPr bwMode="auto">
            <a:xfrm flipH="1">
              <a:off x="4952704" y="2874826"/>
              <a:ext cx="0" cy="3695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69" name="Line 7"/>
            <p:cNvSpPr>
              <a:spLocks noChangeShapeType="1"/>
            </p:cNvSpPr>
            <p:nvPr/>
          </p:nvSpPr>
          <p:spPr bwMode="auto">
            <a:xfrm flipV="1">
              <a:off x="4943590" y="2876982"/>
              <a:ext cx="3168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70" name="Line 7"/>
            <p:cNvSpPr>
              <a:spLocks noChangeShapeType="1"/>
            </p:cNvSpPr>
            <p:nvPr/>
          </p:nvSpPr>
          <p:spPr bwMode="auto">
            <a:xfrm flipV="1">
              <a:off x="4646112" y="3052717"/>
              <a:ext cx="295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74" name="Line 7"/>
            <p:cNvSpPr>
              <a:spLocks noChangeShapeType="1"/>
            </p:cNvSpPr>
            <p:nvPr/>
          </p:nvSpPr>
          <p:spPr bwMode="auto">
            <a:xfrm flipV="1">
              <a:off x="4435099" y="3357516"/>
              <a:ext cx="187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75" name="Text Box 14"/>
            <p:cNvSpPr txBox="1">
              <a:spLocks noChangeArrowheads="1"/>
            </p:cNvSpPr>
            <p:nvPr/>
          </p:nvSpPr>
          <p:spPr bwMode="auto">
            <a:xfrm>
              <a:off x="7066275" y="3502853"/>
              <a:ext cx="22445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-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Gaviiformes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- potáplice</a:t>
              </a:r>
            </a:p>
          </p:txBody>
        </p:sp>
        <p:sp>
          <p:nvSpPr>
            <p:cNvPr id="76" name="Text Box 14"/>
            <p:cNvSpPr txBox="1">
              <a:spLocks noChangeArrowheads="1"/>
            </p:cNvSpPr>
            <p:nvPr/>
          </p:nvSpPr>
          <p:spPr bwMode="auto">
            <a:xfrm>
              <a:off x="7488304" y="3165286"/>
              <a:ext cx="425949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Sphenisciformes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- tučňáci,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Procellariiformes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</a:t>
              </a:r>
            </a:p>
            <a:p>
              <a:pPr marR="0" lvl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                                                          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trubkonosí</a:t>
              </a:r>
              <a:endParaRPr kumimoji="0" lang="cs-CZ" altLang="cs-CZ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77" name="Text Box 14"/>
            <p:cNvSpPr txBox="1">
              <a:spLocks noChangeArrowheads="1"/>
            </p:cNvSpPr>
            <p:nvPr/>
          </p:nvSpPr>
          <p:spPr bwMode="auto">
            <a:xfrm>
              <a:off x="7289014" y="2740860"/>
              <a:ext cx="433644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Pelecaniformes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- veslonozí,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Phalocrocoracidae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</a:t>
              </a:r>
            </a:p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- kormoráni,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Ciconiiformes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- brodiví</a:t>
              </a:r>
            </a:p>
          </p:txBody>
        </p:sp>
        <p:grpSp>
          <p:nvGrpSpPr>
            <p:cNvPr id="86" name="Skupina 85"/>
            <p:cNvGrpSpPr/>
            <p:nvPr/>
          </p:nvGrpSpPr>
          <p:grpSpPr>
            <a:xfrm>
              <a:off x="5214547" y="2298291"/>
              <a:ext cx="4499608" cy="400110"/>
              <a:chOff x="5425561" y="2239676"/>
              <a:chExt cx="4499608" cy="400110"/>
            </a:xfrm>
          </p:grpSpPr>
          <p:sp>
            <p:nvSpPr>
              <p:cNvPr id="14" name="Text Box 14"/>
              <p:cNvSpPr txBox="1">
                <a:spLocks noChangeArrowheads="1"/>
              </p:cNvSpPr>
              <p:nvPr/>
            </p:nvSpPr>
            <p:spPr bwMode="auto">
              <a:xfrm>
                <a:off x="5425561" y="2239676"/>
                <a:ext cx="2247731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2000" b="0" i="0" u="none" strike="noStrike" kern="0" cap="none" spc="0" normalizeH="0" baseline="0" noProof="0" dirty="0" err="1" smtClean="0">
                    <a:ln>
                      <a:noFill/>
                    </a:ln>
                    <a:effectLst/>
                    <a:uLnTx/>
                    <a:uFillTx/>
                    <a:latin typeface="Comic Sans MS" panose="030F0702030302020204" pitchFamily="66" charset="0"/>
                  </a:rPr>
                  <a:t>Accipitrimorphae</a:t>
                </a:r>
                <a:endPara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endParaRPr>
              </a:p>
            </p:txBody>
          </p:sp>
          <p:sp>
            <p:nvSpPr>
              <p:cNvPr id="78" name="Text Box 14"/>
              <p:cNvSpPr txBox="1">
                <a:spLocks noChangeArrowheads="1"/>
              </p:cNvSpPr>
              <p:nvPr/>
            </p:nvSpPr>
            <p:spPr bwMode="auto">
              <a:xfrm>
                <a:off x="7586067" y="2318824"/>
                <a:ext cx="2339102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400" b="0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Comic Sans MS" panose="030F0702030302020204" pitchFamily="66" charset="0"/>
                  </a:rPr>
                  <a:t>- </a:t>
                </a:r>
                <a:r>
                  <a:rPr kumimoji="0" lang="cs-CZ" altLang="cs-CZ" sz="1400" b="0" i="0" u="none" strike="noStrike" kern="0" cap="none" spc="0" normalizeH="0" baseline="0" noProof="0" dirty="0" err="1" smtClean="0">
                    <a:ln>
                      <a:noFill/>
                    </a:ln>
                    <a:effectLst/>
                    <a:uLnTx/>
                    <a:uFillTx/>
                    <a:latin typeface="Comic Sans MS" panose="030F0702030302020204" pitchFamily="66" charset="0"/>
                  </a:rPr>
                  <a:t>Accipitriformes</a:t>
                </a:r>
                <a:r>
                  <a:rPr kumimoji="0" lang="cs-CZ" altLang="cs-CZ" sz="1400" b="0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Comic Sans MS" panose="030F0702030302020204" pitchFamily="66" charset="0"/>
                  </a:rPr>
                  <a:t> - dravci</a:t>
                </a:r>
              </a:p>
            </p:txBody>
          </p:sp>
        </p:grpSp>
        <p:sp>
          <p:nvSpPr>
            <p:cNvPr id="79" name="Text Box 14"/>
            <p:cNvSpPr txBox="1">
              <a:spLocks noChangeArrowheads="1"/>
            </p:cNvSpPr>
            <p:nvPr/>
          </p:nvSpPr>
          <p:spPr bwMode="auto">
            <a:xfrm>
              <a:off x="5237994" y="1923156"/>
              <a:ext cx="230704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Strigiformes</a:t>
              </a:r>
              <a:r>
                <a: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- sovy</a:t>
              </a:r>
            </a:p>
          </p:txBody>
        </p:sp>
        <p:sp>
          <p:nvSpPr>
            <p:cNvPr id="81" name="Line 6"/>
            <p:cNvSpPr>
              <a:spLocks noChangeShapeType="1"/>
            </p:cNvSpPr>
            <p:nvPr/>
          </p:nvSpPr>
          <p:spPr bwMode="auto">
            <a:xfrm>
              <a:off x="4674427" y="1972901"/>
              <a:ext cx="3324" cy="54460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82" name="Line 7"/>
            <p:cNvSpPr>
              <a:spLocks noChangeShapeType="1"/>
            </p:cNvSpPr>
            <p:nvPr/>
          </p:nvSpPr>
          <p:spPr bwMode="auto">
            <a:xfrm flipV="1">
              <a:off x="4341314" y="2232104"/>
              <a:ext cx="33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83" name="Line 7"/>
            <p:cNvSpPr>
              <a:spLocks noChangeShapeType="1"/>
            </p:cNvSpPr>
            <p:nvPr/>
          </p:nvSpPr>
          <p:spPr bwMode="auto">
            <a:xfrm flipV="1">
              <a:off x="4681283" y="1962469"/>
              <a:ext cx="223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grpSp>
          <p:nvGrpSpPr>
            <p:cNvPr id="109" name="Skupina 108"/>
            <p:cNvGrpSpPr/>
            <p:nvPr/>
          </p:nvGrpSpPr>
          <p:grpSpPr>
            <a:xfrm>
              <a:off x="4883538" y="1777325"/>
              <a:ext cx="403555" cy="379199"/>
              <a:chOff x="4883539" y="1777325"/>
              <a:chExt cx="358256" cy="379199"/>
            </a:xfrm>
          </p:grpSpPr>
          <p:sp>
            <p:nvSpPr>
              <p:cNvPr id="84" name="Line 6"/>
              <p:cNvSpPr>
                <a:spLocks noChangeShapeType="1"/>
              </p:cNvSpPr>
              <p:nvPr/>
            </p:nvSpPr>
            <p:spPr bwMode="auto">
              <a:xfrm flipH="1">
                <a:off x="4900489" y="1777325"/>
                <a:ext cx="0" cy="36504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5" name="Line 7"/>
              <p:cNvSpPr>
                <a:spLocks noChangeShapeType="1"/>
              </p:cNvSpPr>
              <p:nvPr/>
            </p:nvSpPr>
            <p:spPr bwMode="auto">
              <a:xfrm flipV="1">
                <a:off x="4883539" y="2156524"/>
                <a:ext cx="33480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Line 7"/>
              <p:cNvSpPr>
                <a:spLocks noChangeShapeType="1"/>
              </p:cNvSpPr>
              <p:nvPr/>
            </p:nvSpPr>
            <p:spPr bwMode="auto">
              <a:xfrm flipV="1">
                <a:off x="4906986" y="1781389"/>
                <a:ext cx="33480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8" name="Text Box 14"/>
            <p:cNvSpPr txBox="1">
              <a:spLocks noChangeArrowheads="1"/>
            </p:cNvSpPr>
            <p:nvPr/>
          </p:nvSpPr>
          <p:spPr bwMode="auto">
            <a:xfrm>
              <a:off x="7359352" y="1533384"/>
              <a:ext cx="448628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Coliiformes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,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Trogoniformes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,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Bucerotiformes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,    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Piciformes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- šplhavci,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Coraciiformes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-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srostloprstí</a:t>
              </a:r>
              <a:endParaRPr kumimoji="0" lang="cs-CZ" altLang="cs-CZ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89" name="Text Box 14"/>
            <p:cNvSpPr txBox="1">
              <a:spLocks noChangeArrowheads="1"/>
            </p:cNvSpPr>
            <p:nvPr/>
          </p:nvSpPr>
          <p:spPr bwMode="auto">
            <a:xfrm>
              <a:off x="5241455" y="1228816"/>
              <a:ext cx="254589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Falconiformes</a:t>
              </a:r>
              <a:r>
                <a: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- sokoli</a:t>
              </a:r>
            </a:p>
          </p:txBody>
        </p:sp>
        <p:sp>
          <p:nvSpPr>
            <p:cNvPr id="90" name="Line 7"/>
            <p:cNvSpPr>
              <a:spLocks noChangeShapeType="1"/>
            </p:cNvSpPr>
            <p:nvPr/>
          </p:nvSpPr>
          <p:spPr bwMode="auto">
            <a:xfrm>
              <a:off x="4329589" y="1251311"/>
              <a:ext cx="33619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grpSp>
          <p:nvGrpSpPr>
            <p:cNvPr id="108" name="Skupina 107"/>
            <p:cNvGrpSpPr/>
            <p:nvPr/>
          </p:nvGrpSpPr>
          <p:grpSpPr>
            <a:xfrm>
              <a:off x="4670763" y="1069471"/>
              <a:ext cx="616330" cy="376424"/>
              <a:chOff x="4799716" y="1069471"/>
              <a:chExt cx="319999" cy="376424"/>
            </a:xfrm>
          </p:grpSpPr>
          <p:sp>
            <p:nvSpPr>
              <p:cNvPr id="91" name="Line 7"/>
              <p:cNvSpPr>
                <a:spLocks noChangeShapeType="1"/>
              </p:cNvSpPr>
              <p:nvPr/>
            </p:nvSpPr>
            <p:spPr bwMode="auto">
              <a:xfrm flipV="1">
                <a:off x="4799716" y="1445895"/>
                <a:ext cx="3168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2" name="Line 6"/>
              <p:cNvSpPr>
                <a:spLocks noChangeShapeType="1"/>
              </p:cNvSpPr>
              <p:nvPr/>
            </p:nvSpPr>
            <p:spPr bwMode="auto">
              <a:xfrm flipH="1">
                <a:off x="4800306" y="1069471"/>
                <a:ext cx="0" cy="36951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Line 7"/>
              <p:cNvSpPr>
                <a:spLocks noChangeShapeType="1"/>
              </p:cNvSpPr>
              <p:nvPr/>
            </p:nvSpPr>
            <p:spPr bwMode="auto">
              <a:xfrm flipV="1">
                <a:off x="4802915" y="1083350"/>
                <a:ext cx="3168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94" name="Text Box 14"/>
            <p:cNvSpPr txBox="1">
              <a:spLocks noChangeArrowheads="1"/>
            </p:cNvSpPr>
            <p:nvPr/>
          </p:nvSpPr>
          <p:spPr bwMode="auto">
            <a:xfrm>
              <a:off x="7171785" y="923788"/>
              <a:ext cx="431239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-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Psittaciformes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- papoušci, </a:t>
              </a:r>
              <a:r>
                <a:rPr kumimoji="0" lang="cs-CZ" altLang="cs-CZ" sz="14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Passeriformes</a:t>
              </a:r>
              <a:r>
                <a:rPr kumimoji="0" lang="cs-CZ" altLang="cs-CZ" sz="14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 - pěvci</a:t>
              </a:r>
            </a:p>
          </p:txBody>
        </p:sp>
        <p:sp>
          <p:nvSpPr>
            <p:cNvPr id="95" name="Line 6"/>
            <p:cNvSpPr>
              <a:spLocks noChangeShapeType="1"/>
            </p:cNvSpPr>
            <p:nvPr/>
          </p:nvSpPr>
          <p:spPr bwMode="auto">
            <a:xfrm>
              <a:off x="4334460" y="1269520"/>
              <a:ext cx="0" cy="96258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96" name="Line 7"/>
            <p:cNvSpPr>
              <a:spLocks noChangeShapeType="1"/>
            </p:cNvSpPr>
            <p:nvPr/>
          </p:nvSpPr>
          <p:spPr bwMode="auto">
            <a:xfrm flipV="1">
              <a:off x="4001348" y="1739739"/>
              <a:ext cx="33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97" name="Line 6"/>
            <p:cNvSpPr>
              <a:spLocks noChangeShapeType="1"/>
            </p:cNvSpPr>
            <p:nvPr/>
          </p:nvSpPr>
          <p:spPr bwMode="auto">
            <a:xfrm>
              <a:off x="3999311" y="1744649"/>
              <a:ext cx="0" cy="195349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98" name="Line 7"/>
            <p:cNvSpPr>
              <a:spLocks noChangeShapeType="1"/>
            </p:cNvSpPr>
            <p:nvPr/>
          </p:nvSpPr>
          <p:spPr bwMode="auto">
            <a:xfrm flipV="1">
              <a:off x="3755162" y="2689298"/>
              <a:ext cx="25864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99" name="Line 7"/>
            <p:cNvSpPr>
              <a:spLocks noChangeShapeType="1"/>
            </p:cNvSpPr>
            <p:nvPr/>
          </p:nvSpPr>
          <p:spPr bwMode="auto">
            <a:xfrm flipV="1">
              <a:off x="3251073" y="4588436"/>
              <a:ext cx="25864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06" name="Line 7"/>
            <p:cNvSpPr>
              <a:spLocks noChangeShapeType="1"/>
            </p:cNvSpPr>
            <p:nvPr/>
          </p:nvSpPr>
          <p:spPr bwMode="auto">
            <a:xfrm flipV="1">
              <a:off x="4392706" y="5811184"/>
              <a:ext cx="8791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04" name="Line 7"/>
            <p:cNvSpPr>
              <a:spLocks noChangeShapeType="1"/>
            </p:cNvSpPr>
            <p:nvPr/>
          </p:nvSpPr>
          <p:spPr bwMode="auto">
            <a:xfrm>
              <a:off x="4370661" y="6331218"/>
              <a:ext cx="892986" cy="431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07" name="Line 7"/>
            <p:cNvSpPr>
              <a:spLocks noChangeShapeType="1"/>
            </p:cNvSpPr>
            <p:nvPr/>
          </p:nvSpPr>
          <p:spPr bwMode="auto">
            <a:xfrm flipV="1">
              <a:off x="4691176" y="2504906"/>
              <a:ext cx="57026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grpSp>
          <p:nvGrpSpPr>
            <p:cNvPr id="111" name="Skupina 110"/>
            <p:cNvGrpSpPr/>
            <p:nvPr/>
          </p:nvGrpSpPr>
          <p:grpSpPr>
            <a:xfrm>
              <a:off x="4392705" y="5106202"/>
              <a:ext cx="879847" cy="367634"/>
              <a:chOff x="4380981" y="4379375"/>
              <a:chExt cx="879847" cy="367634"/>
            </a:xfrm>
          </p:grpSpPr>
          <p:sp>
            <p:nvSpPr>
              <p:cNvPr id="112" name="Line 7"/>
              <p:cNvSpPr>
                <a:spLocks noChangeShapeType="1"/>
              </p:cNvSpPr>
              <p:nvPr/>
            </p:nvSpPr>
            <p:spPr bwMode="auto">
              <a:xfrm flipV="1">
                <a:off x="4401137" y="4379375"/>
                <a:ext cx="8424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3" name="Line 7"/>
              <p:cNvSpPr>
                <a:spLocks noChangeShapeType="1"/>
              </p:cNvSpPr>
              <p:nvPr/>
            </p:nvSpPr>
            <p:spPr bwMode="auto">
              <a:xfrm flipV="1">
                <a:off x="4380981" y="4747009"/>
                <a:ext cx="879847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4" name="Line 6"/>
            <p:cNvSpPr>
              <a:spLocks noChangeShapeType="1"/>
            </p:cNvSpPr>
            <p:nvPr/>
          </p:nvSpPr>
          <p:spPr bwMode="auto">
            <a:xfrm>
              <a:off x="4381592" y="5104857"/>
              <a:ext cx="0" cy="36691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15" name="TextovéPole 114"/>
            <p:cNvSpPr txBox="1"/>
            <p:nvPr/>
          </p:nvSpPr>
          <p:spPr>
            <a:xfrm>
              <a:off x="7168776" y="1568553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-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3827642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Skupina 63"/>
          <p:cNvGrpSpPr/>
          <p:nvPr/>
        </p:nvGrpSpPr>
        <p:grpSpPr>
          <a:xfrm>
            <a:off x="276479" y="214884"/>
            <a:ext cx="8717780" cy="5117589"/>
            <a:chOff x="276479" y="214884"/>
            <a:chExt cx="8717780" cy="5117589"/>
          </a:xfrm>
        </p:grpSpPr>
        <p:sp>
          <p:nvSpPr>
            <p:cNvPr id="4" name="Text Box 14"/>
            <p:cNvSpPr txBox="1">
              <a:spLocks noChangeArrowheads="1"/>
            </p:cNvSpPr>
            <p:nvPr/>
          </p:nvSpPr>
          <p:spPr bwMode="auto">
            <a:xfrm>
              <a:off x="276479" y="512271"/>
              <a:ext cx="134524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Mammalia</a:t>
              </a:r>
              <a:endParaRPr kumimoji="0" lang="cs-CZ" altLang="cs-CZ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cs-CZ" altLang="cs-CZ" b="0" kern="0" dirty="0" smtClean="0"/>
                <a:t>- savci</a:t>
              </a:r>
              <a:endParaRPr kumimoji="0" lang="cs-CZ" altLang="cs-CZ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9" name="Text Box 55"/>
            <p:cNvSpPr txBox="1">
              <a:spLocks noChangeArrowheads="1"/>
            </p:cNvSpPr>
            <p:nvPr/>
          </p:nvSpPr>
          <p:spPr bwMode="auto">
            <a:xfrm>
              <a:off x="3988753" y="214884"/>
              <a:ext cx="32271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 dirty="0" err="1" smtClean="0">
                  <a:latin typeface="Comic Sans MS" pitchFamily="66" charset="0"/>
                </a:rPr>
                <a:t>Monotremata</a:t>
              </a:r>
              <a:r>
                <a:rPr lang="cs-CZ" altLang="cs-CZ" sz="2000" dirty="0" smtClean="0">
                  <a:latin typeface="Comic Sans MS" pitchFamily="66" charset="0"/>
                </a:rPr>
                <a:t> - ptakořitní</a:t>
              </a:r>
              <a:endParaRPr lang="cs-CZ" altLang="cs-CZ" sz="2000" dirty="0">
                <a:latin typeface="Comic Sans MS" pitchFamily="66" charset="0"/>
              </a:endParaRPr>
            </a:p>
          </p:txBody>
        </p:sp>
        <p:sp>
          <p:nvSpPr>
            <p:cNvPr id="10" name="Text Box 56"/>
            <p:cNvSpPr txBox="1">
              <a:spLocks noChangeArrowheads="1"/>
            </p:cNvSpPr>
            <p:nvPr/>
          </p:nvSpPr>
          <p:spPr bwMode="auto">
            <a:xfrm>
              <a:off x="3975989" y="646684"/>
              <a:ext cx="280076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 dirty="0" err="1" smtClean="0">
                  <a:latin typeface="Comic Sans MS" pitchFamily="66" charset="0"/>
                </a:rPr>
                <a:t>Marsupialia</a:t>
              </a:r>
              <a:r>
                <a:rPr lang="cs-CZ" altLang="cs-CZ" sz="2000" dirty="0" smtClean="0">
                  <a:latin typeface="Comic Sans MS" pitchFamily="66" charset="0"/>
                </a:rPr>
                <a:t> - vačnatci</a:t>
              </a:r>
              <a:endParaRPr lang="cs-CZ" altLang="cs-CZ" sz="2000" dirty="0">
                <a:latin typeface="Comic Sans MS" pitchFamily="66" charset="0"/>
              </a:endParaRPr>
            </a:p>
          </p:txBody>
        </p:sp>
        <p:sp>
          <p:nvSpPr>
            <p:cNvPr id="11" name="Text Box 57"/>
            <p:cNvSpPr txBox="1">
              <a:spLocks noChangeArrowheads="1"/>
            </p:cNvSpPr>
            <p:nvPr/>
          </p:nvSpPr>
          <p:spPr bwMode="auto">
            <a:xfrm>
              <a:off x="3988181" y="1140968"/>
              <a:ext cx="330731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 dirty="0" err="1" smtClean="0">
                  <a:latin typeface="Comic Sans MS" pitchFamily="66" charset="0"/>
                </a:rPr>
                <a:t>Placentalia</a:t>
              </a:r>
              <a:r>
                <a:rPr lang="cs-CZ" altLang="cs-CZ" sz="2000" dirty="0" smtClean="0">
                  <a:latin typeface="Comic Sans MS" pitchFamily="66" charset="0"/>
                </a:rPr>
                <a:t> - </a:t>
              </a:r>
              <a:r>
                <a:rPr lang="cs-CZ" altLang="cs-CZ" sz="2000" dirty="0" err="1" smtClean="0">
                  <a:latin typeface="Comic Sans MS" pitchFamily="66" charset="0"/>
                </a:rPr>
                <a:t>placenetálové</a:t>
              </a:r>
              <a:endParaRPr lang="cs-CZ" altLang="cs-CZ" sz="2000" dirty="0">
                <a:latin typeface="Comic Sans MS" pitchFamily="66" charset="0"/>
              </a:endParaRPr>
            </a:p>
          </p:txBody>
        </p:sp>
        <p:sp>
          <p:nvSpPr>
            <p:cNvPr id="13" name="Line 48"/>
            <p:cNvSpPr>
              <a:spLocks noChangeShapeType="1"/>
            </p:cNvSpPr>
            <p:nvPr/>
          </p:nvSpPr>
          <p:spPr bwMode="auto">
            <a:xfrm flipV="1">
              <a:off x="1648841" y="742379"/>
              <a:ext cx="3635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Line 49"/>
            <p:cNvSpPr>
              <a:spLocks noChangeShapeType="1"/>
            </p:cNvSpPr>
            <p:nvPr/>
          </p:nvSpPr>
          <p:spPr bwMode="auto">
            <a:xfrm>
              <a:off x="2017141" y="421767"/>
              <a:ext cx="0" cy="6445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Line 50"/>
            <p:cNvSpPr>
              <a:spLocks noChangeShapeType="1"/>
            </p:cNvSpPr>
            <p:nvPr/>
          </p:nvSpPr>
          <p:spPr bwMode="auto">
            <a:xfrm flipV="1">
              <a:off x="2011299" y="430784"/>
              <a:ext cx="1930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6" name="Group 69"/>
            <p:cNvGrpSpPr>
              <a:grpSpLocks/>
            </p:cNvGrpSpPr>
            <p:nvPr/>
          </p:nvGrpSpPr>
          <p:grpSpPr bwMode="auto">
            <a:xfrm>
              <a:off x="2945829" y="850392"/>
              <a:ext cx="1008063" cy="504825"/>
              <a:chOff x="2245" y="708"/>
              <a:chExt cx="635" cy="318"/>
            </a:xfrm>
          </p:grpSpPr>
          <p:sp>
            <p:nvSpPr>
              <p:cNvPr id="18" name="Line 52"/>
              <p:cNvSpPr>
                <a:spLocks noChangeShapeType="1"/>
              </p:cNvSpPr>
              <p:nvPr/>
            </p:nvSpPr>
            <p:spPr bwMode="auto">
              <a:xfrm>
                <a:off x="2245" y="708"/>
                <a:ext cx="0" cy="3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" name="Line 53"/>
              <p:cNvSpPr>
                <a:spLocks noChangeShapeType="1"/>
              </p:cNvSpPr>
              <p:nvPr/>
            </p:nvSpPr>
            <p:spPr bwMode="auto">
              <a:xfrm flipV="1">
                <a:off x="2253" y="709"/>
                <a:ext cx="61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" name="Line 54"/>
              <p:cNvSpPr>
                <a:spLocks noChangeShapeType="1"/>
              </p:cNvSpPr>
              <p:nvPr/>
            </p:nvSpPr>
            <p:spPr bwMode="auto">
              <a:xfrm flipV="1">
                <a:off x="2255" y="1026"/>
                <a:ext cx="6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7" name="Line 59"/>
            <p:cNvSpPr>
              <a:spLocks noChangeShapeType="1"/>
            </p:cNvSpPr>
            <p:nvPr/>
          </p:nvSpPr>
          <p:spPr bwMode="auto">
            <a:xfrm>
              <a:off x="2017141" y="1066292"/>
              <a:ext cx="928688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Rectangle 57"/>
            <p:cNvSpPr>
              <a:spLocks noChangeArrowheads="1"/>
            </p:cNvSpPr>
            <p:nvPr/>
          </p:nvSpPr>
          <p:spPr bwMode="auto">
            <a:xfrm>
              <a:off x="5816664" y="2447354"/>
              <a:ext cx="273504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latin typeface="Comic Sans MS" panose="030F0702030302020204" pitchFamily="66" charset="0"/>
                </a:rPr>
                <a:t>Didelphoidea</a:t>
              </a:r>
              <a:r>
                <a:rPr lang="cs-CZ" altLang="cs-CZ" sz="2000" dirty="0" smtClean="0">
                  <a:latin typeface="Comic Sans MS" panose="030F0702030302020204" pitchFamily="66" charset="0"/>
                </a:rPr>
                <a:t> - vačice</a:t>
              </a:r>
              <a:endParaRPr lang="cs-CZ" altLang="cs-CZ" sz="2000" dirty="0">
                <a:latin typeface="Comic Sans MS" pitchFamily="66" charset="0"/>
              </a:endParaRPr>
            </a:p>
          </p:txBody>
        </p:sp>
        <p:sp>
          <p:nvSpPr>
            <p:cNvPr id="25" name="Rectangle 58"/>
            <p:cNvSpPr>
              <a:spLocks noChangeArrowheads="1"/>
            </p:cNvSpPr>
            <p:nvPr/>
          </p:nvSpPr>
          <p:spPr bwMode="auto">
            <a:xfrm>
              <a:off x="5804599" y="2830259"/>
              <a:ext cx="263886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latin typeface="Comic Sans MS" pitchFamily="66" charset="0"/>
                </a:rPr>
                <a:t>Caenolestida</a:t>
              </a:r>
              <a:r>
                <a:rPr lang="cs-CZ" altLang="cs-CZ" sz="2000" dirty="0" smtClean="0">
                  <a:latin typeface="Comic Sans MS" pitchFamily="66" charset="0"/>
                </a:rPr>
                <a:t> - </a:t>
              </a:r>
              <a:r>
                <a:rPr lang="cs-CZ" altLang="cs-CZ" sz="2000" dirty="0" err="1" smtClean="0">
                  <a:latin typeface="Comic Sans MS" pitchFamily="66" charset="0"/>
                </a:rPr>
                <a:t>vačíci</a:t>
              </a:r>
              <a:endParaRPr lang="cs-CZ" altLang="cs-CZ" sz="2000" dirty="0">
                <a:latin typeface="Comic Sans MS" pitchFamily="66" charset="0"/>
              </a:endParaRPr>
            </a:p>
          </p:txBody>
        </p:sp>
        <p:sp>
          <p:nvSpPr>
            <p:cNvPr id="27" name="Line 93"/>
            <p:cNvSpPr>
              <a:spLocks noChangeShapeType="1"/>
            </p:cNvSpPr>
            <p:nvPr/>
          </p:nvSpPr>
          <p:spPr bwMode="auto">
            <a:xfrm flipV="1">
              <a:off x="3630983" y="2666810"/>
              <a:ext cx="217361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48" name="Rectangle 62"/>
            <p:cNvSpPr>
              <a:spLocks noChangeArrowheads="1"/>
            </p:cNvSpPr>
            <p:nvPr/>
          </p:nvSpPr>
          <p:spPr bwMode="auto">
            <a:xfrm>
              <a:off x="5816660" y="4082542"/>
              <a:ext cx="277511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itchFamily="66" charset="0"/>
                </a:rPr>
                <a:t>Dasyuroidea</a:t>
              </a:r>
              <a:r>
                <a: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itchFamily="66" charset="0"/>
                </a:rPr>
                <a:t> - kunovci</a:t>
              </a:r>
            </a:p>
          </p:txBody>
        </p:sp>
        <p:sp>
          <p:nvSpPr>
            <p:cNvPr id="50" name="Rectangle 65"/>
            <p:cNvSpPr>
              <a:spLocks noChangeArrowheads="1"/>
            </p:cNvSpPr>
            <p:nvPr/>
          </p:nvSpPr>
          <p:spPr bwMode="auto">
            <a:xfrm>
              <a:off x="5821232" y="4528249"/>
              <a:ext cx="316144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itchFamily="66" charset="0"/>
                </a:rPr>
                <a:t>Notoryctoidea</a:t>
              </a:r>
              <a:r>
                <a: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itchFamily="66" charset="0"/>
                </a:rPr>
                <a:t> - </a:t>
              </a: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itchFamily="66" charset="0"/>
                </a:rPr>
                <a:t>vakokrti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endParaRPr>
            </a:p>
          </p:txBody>
        </p:sp>
        <p:sp>
          <p:nvSpPr>
            <p:cNvPr id="52" name="Rectangle 70"/>
            <p:cNvSpPr>
              <a:spLocks noChangeArrowheads="1"/>
            </p:cNvSpPr>
            <p:nvPr/>
          </p:nvSpPr>
          <p:spPr bwMode="auto">
            <a:xfrm>
              <a:off x="5822566" y="3249930"/>
              <a:ext cx="28440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itchFamily="66" charset="0"/>
                </a:rPr>
                <a:t>Peramelida</a:t>
              </a:r>
              <a:r>
                <a: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itchFamily="66" charset="0"/>
                </a:rPr>
                <a:t> - bandikuti</a:t>
              </a:r>
            </a:p>
          </p:txBody>
        </p:sp>
        <p:sp>
          <p:nvSpPr>
            <p:cNvPr id="54" name="Rectangle 68"/>
            <p:cNvSpPr>
              <a:spLocks noChangeArrowheads="1"/>
            </p:cNvSpPr>
            <p:nvPr/>
          </p:nvSpPr>
          <p:spPr bwMode="auto">
            <a:xfrm>
              <a:off x="5818693" y="4932363"/>
              <a:ext cx="312777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itchFamily="66" charset="0"/>
                </a:rPr>
                <a:t>Diprotodontia</a:t>
              </a:r>
              <a:r>
                <a: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itchFamily="66" charset="0"/>
                </a:rPr>
                <a:t> - málozubí</a:t>
              </a:r>
            </a:p>
          </p:txBody>
        </p:sp>
        <p:sp>
          <p:nvSpPr>
            <p:cNvPr id="56" name="Rectangle 111"/>
            <p:cNvSpPr>
              <a:spLocks noChangeArrowheads="1"/>
            </p:cNvSpPr>
            <p:nvPr/>
          </p:nvSpPr>
          <p:spPr bwMode="auto">
            <a:xfrm>
              <a:off x="5810374" y="3642106"/>
              <a:ext cx="31838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itchFamily="66" charset="0"/>
                </a:rPr>
                <a:t>Microbiotheria</a:t>
              </a:r>
              <a:r>
                <a: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itchFamily="66" charset="0"/>
                </a:rPr>
                <a:t> - </a:t>
              </a: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itchFamily="66" charset="0"/>
                </a:rPr>
                <a:t>kolokolo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endParaRPr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>
              <a:off x="3316223" y="3088577"/>
              <a:ext cx="30437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26" name="Line 92"/>
            <p:cNvSpPr>
              <a:spLocks noChangeShapeType="1"/>
            </p:cNvSpPr>
            <p:nvPr/>
          </p:nvSpPr>
          <p:spPr bwMode="auto">
            <a:xfrm flipH="1">
              <a:off x="3630983" y="2666810"/>
              <a:ext cx="0" cy="80308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28" name="Line 94"/>
            <p:cNvSpPr>
              <a:spLocks noChangeShapeType="1"/>
            </p:cNvSpPr>
            <p:nvPr/>
          </p:nvSpPr>
          <p:spPr bwMode="auto">
            <a:xfrm flipV="1">
              <a:off x="3620601" y="3469894"/>
              <a:ext cx="31686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9" name="Line 95"/>
            <p:cNvSpPr>
              <a:spLocks noChangeShapeType="1"/>
            </p:cNvSpPr>
            <p:nvPr/>
          </p:nvSpPr>
          <p:spPr bwMode="auto">
            <a:xfrm flipH="1">
              <a:off x="3938017" y="3097989"/>
              <a:ext cx="9247" cy="77932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30" name="Line 96"/>
            <p:cNvSpPr>
              <a:spLocks noChangeShapeType="1"/>
            </p:cNvSpPr>
            <p:nvPr/>
          </p:nvSpPr>
          <p:spPr bwMode="auto">
            <a:xfrm flipV="1">
              <a:off x="3947264" y="3095211"/>
              <a:ext cx="1869395" cy="55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35" name="Line 97"/>
            <p:cNvSpPr>
              <a:spLocks noChangeShapeType="1"/>
            </p:cNvSpPr>
            <p:nvPr/>
          </p:nvSpPr>
          <p:spPr bwMode="auto">
            <a:xfrm>
              <a:off x="3950039" y="3865118"/>
              <a:ext cx="817401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6" name="Line 100"/>
            <p:cNvSpPr>
              <a:spLocks noChangeShapeType="1"/>
            </p:cNvSpPr>
            <p:nvPr/>
          </p:nvSpPr>
          <p:spPr bwMode="auto">
            <a:xfrm flipH="1">
              <a:off x="4767440" y="3487649"/>
              <a:ext cx="0" cy="81311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7" name="Line 101"/>
            <p:cNvSpPr>
              <a:spLocks noChangeShapeType="1"/>
            </p:cNvSpPr>
            <p:nvPr/>
          </p:nvSpPr>
          <p:spPr bwMode="auto">
            <a:xfrm flipV="1">
              <a:off x="4755718" y="3482863"/>
              <a:ext cx="10493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8" name="Line 102"/>
            <p:cNvSpPr>
              <a:spLocks noChangeShapeType="1"/>
            </p:cNvSpPr>
            <p:nvPr/>
          </p:nvSpPr>
          <p:spPr bwMode="auto">
            <a:xfrm flipV="1">
              <a:off x="4767441" y="4289806"/>
              <a:ext cx="29981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9" name="Line 108"/>
            <p:cNvSpPr>
              <a:spLocks noChangeShapeType="1"/>
            </p:cNvSpPr>
            <p:nvPr/>
          </p:nvSpPr>
          <p:spPr bwMode="auto">
            <a:xfrm flipH="1">
              <a:off x="5079447" y="3840542"/>
              <a:ext cx="0" cy="9627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0" name="Line 19"/>
            <p:cNvSpPr>
              <a:spLocks noChangeShapeType="1"/>
            </p:cNvSpPr>
            <p:nvPr/>
          </p:nvSpPr>
          <p:spPr bwMode="auto">
            <a:xfrm>
              <a:off x="5501783" y="4300765"/>
              <a:ext cx="0" cy="4571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1" name="Line 20"/>
            <p:cNvSpPr>
              <a:spLocks noChangeShapeType="1"/>
            </p:cNvSpPr>
            <p:nvPr/>
          </p:nvSpPr>
          <p:spPr bwMode="auto">
            <a:xfrm flipV="1">
              <a:off x="5504919" y="4307015"/>
              <a:ext cx="32406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2" name="Line 21"/>
            <p:cNvSpPr>
              <a:spLocks noChangeShapeType="1"/>
            </p:cNvSpPr>
            <p:nvPr/>
          </p:nvSpPr>
          <p:spPr bwMode="auto">
            <a:xfrm flipV="1">
              <a:off x="5504919" y="4757929"/>
              <a:ext cx="32406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3" name="Line 109"/>
            <p:cNvSpPr>
              <a:spLocks noChangeShapeType="1"/>
            </p:cNvSpPr>
            <p:nvPr/>
          </p:nvSpPr>
          <p:spPr bwMode="auto">
            <a:xfrm flipV="1">
              <a:off x="5317467" y="4496690"/>
              <a:ext cx="180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4" name="Line 110"/>
            <p:cNvSpPr>
              <a:spLocks noChangeShapeType="1"/>
            </p:cNvSpPr>
            <p:nvPr/>
          </p:nvSpPr>
          <p:spPr bwMode="auto">
            <a:xfrm>
              <a:off x="5079447" y="3840544"/>
              <a:ext cx="74953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5" name="Line 113"/>
            <p:cNvSpPr>
              <a:spLocks noChangeShapeType="1"/>
            </p:cNvSpPr>
            <p:nvPr/>
          </p:nvSpPr>
          <p:spPr bwMode="auto">
            <a:xfrm>
              <a:off x="5079447" y="4803268"/>
              <a:ext cx="2502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6" name="Line 114"/>
            <p:cNvSpPr>
              <a:spLocks noChangeShapeType="1"/>
            </p:cNvSpPr>
            <p:nvPr/>
          </p:nvSpPr>
          <p:spPr bwMode="auto">
            <a:xfrm flipH="1">
              <a:off x="5317468" y="4496689"/>
              <a:ext cx="0" cy="6444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7" name="Line 115"/>
            <p:cNvSpPr>
              <a:spLocks noChangeShapeType="1"/>
            </p:cNvSpPr>
            <p:nvPr/>
          </p:nvSpPr>
          <p:spPr bwMode="auto">
            <a:xfrm>
              <a:off x="5316366" y="5149597"/>
              <a:ext cx="5004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7" name="Text Box 56"/>
            <p:cNvSpPr txBox="1">
              <a:spLocks noChangeArrowheads="1"/>
            </p:cNvSpPr>
            <p:nvPr/>
          </p:nvSpPr>
          <p:spPr bwMode="auto">
            <a:xfrm>
              <a:off x="1763141" y="2859532"/>
              <a:ext cx="153920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 dirty="0" err="1" smtClean="0">
                  <a:latin typeface="Comic Sans MS" pitchFamily="66" charset="0"/>
                </a:rPr>
                <a:t>Marsupialia</a:t>
              </a:r>
              <a:endParaRPr lang="cs-CZ" altLang="cs-CZ" sz="2000" dirty="0" smtClean="0">
                <a:latin typeface="Comic Sans MS" pitchFamily="66" charset="0"/>
              </a:endParaRPr>
            </a:p>
            <a:p>
              <a:r>
                <a:rPr lang="cs-CZ" altLang="cs-CZ" sz="2000" dirty="0" smtClean="0">
                  <a:latin typeface="Comic Sans MS" pitchFamily="66" charset="0"/>
                </a:rPr>
                <a:t>- vačnatci</a:t>
              </a:r>
              <a:endParaRPr lang="cs-CZ" altLang="cs-CZ" sz="2000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6408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Skupina 96"/>
          <p:cNvGrpSpPr/>
          <p:nvPr/>
        </p:nvGrpSpPr>
        <p:grpSpPr>
          <a:xfrm>
            <a:off x="428117" y="317246"/>
            <a:ext cx="11247874" cy="6224101"/>
            <a:chOff x="428117" y="317246"/>
            <a:chExt cx="11247874" cy="6224101"/>
          </a:xfrm>
        </p:grpSpPr>
        <p:sp>
          <p:nvSpPr>
            <p:cNvPr id="25" name="Text Box 125"/>
            <p:cNvSpPr txBox="1">
              <a:spLocks noChangeArrowheads="1"/>
            </p:cNvSpPr>
            <p:nvPr/>
          </p:nvSpPr>
          <p:spPr bwMode="auto">
            <a:xfrm>
              <a:off x="5534851" y="1408113"/>
              <a:ext cx="21431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cs-CZ" altLang="cs-CZ" sz="2000" dirty="0" err="1">
                  <a:latin typeface="Comic Sans MS" pitchFamily="66" charset="0"/>
                </a:rPr>
                <a:t>Xenarthra</a:t>
              </a:r>
              <a:endParaRPr lang="cs-CZ" altLang="cs-CZ" sz="2000" dirty="0">
                <a:latin typeface="Comic Sans MS" pitchFamily="66" charset="0"/>
              </a:endParaRPr>
            </a:p>
          </p:txBody>
        </p:sp>
        <p:grpSp>
          <p:nvGrpSpPr>
            <p:cNvPr id="65" name="Skupina 64"/>
            <p:cNvGrpSpPr/>
            <p:nvPr/>
          </p:nvGrpSpPr>
          <p:grpSpPr>
            <a:xfrm>
              <a:off x="428117" y="317246"/>
              <a:ext cx="7310819" cy="2028250"/>
              <a:chOff x="562229" y="500126"/>
              <a:chExt cx="7310819" cy="2028250"/>
            </a:xfrm>
          </p:grpSpPr>
          <p:sp>
            <p:nvSpPr>
              <p:cNvPr id="2" name="Text Box 57"/>
              <p:cNvSpPr txBox="1">
                <a:spLocks noChangeArrowheads="1"/>
              </p:cNvSpPr>
              <p:nvPr/>
            </p:nvSpPr>
            <p:spPr bwMode="auto">
              <a:xfrm>
                <a:off x="562229" y="1311656"/>
                <a:ext cx="1452642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altLang="cs-CZ" sz="2000" dirty="0" err="1">
                    <a:latin typeface="Comic Sans MS" pitchFamily="66" charset="0"/>
                  </a:rPr>
                  <a:t>Placentalia</a:t>
                </a:r>
                <a:endParaRPr lang="cs-CZ" altLang="cs-CZ" sz="2000" dirty="0">
                  <a:latin typeface="Comic Sans MS" pitchFamily="66" charset="0"/>
                </a:endParaRPr>
              </a:p>
            </p:txBody>
          </p:sp>
          <p:sp>
            <p:nvSpPr>
              <p:cNvPr id="5" name="Line 109"/>
              <p:cNvSpPr>
                <a:spLocks noChangeShapeType="1"/>
              </p:cNvSpPr>
              <p:nvPr/>
            </p:nvSpPr>
            <p:spPr bwMode="auto">
              <a:xfrm flipV="1">
                <a:off x="2080387" y="1527239"/>
                <a:ext cx="26193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sz="2000"/>
              </a:p>
            </p:txBody>
          </p:sp>
          <p:grpSp>
            <p:nvGrpSpPr>
              <p:cNvPr id="33" name="Skupina 32"/>
              <p:cNvGrpSpPr/>
              <p:nvPr/>
            </p:nvGrpSpPr>
            <p:grpSpPr>
              <a:xfrm>
                <a:off x="2323275" y="983552"/>
                <a:ext cx="652648" cy="1061847"/>
                <a:chOff x="2323275" y="2605088"/>
                <a:chExt cx="652648" cy="1465262"/>
              </a:xfrm>
            </p:grpSpPr>
            <p:sp>
              <p:nvSpPr>
                <p:cNvPr id="4" name="Line 106"/>
                <p:cNvSpPr>
                  <a:spLocks noChangeShapeType="1"/>
                </p:cNvSpPr>
                <p:nvPr/>
              </p:nvSpPr>
              <p:spPr bwMode="auto">
                <a:xfrm>
                  <a:off x="2323275" y="2605088"/>
                  <a:ext cx="0" cy="1465262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 sz="2000"/>
                </a:p>
              </p:txBody>
            </p:sp>
            <p:sp>
              <p:nvSpPr>
                <p:cNvPr id="6" name="Line 96"/>
                <p:cNvSpPr>
                  <a:spLocks noChangeShapeType="1"/>
                </p:cNvSpPr>
                <p:nvPr/>
              </p:nvSpPr>
              <p:spPr bwMode="auto">
                <a:xfrm flipV="1">
                  <a:off x="2337920" y="2605088"/>
                  <a:ext cx="63800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20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" name="Line 96"/>
                <p:cNvSpPr>
                  <a:spLocks noChangeShapeType="1"/>
                </p:cNvSpPr>
                <p:nvPr/>
              </p:nvSpPr>
              <p:spPr bwMode="auto">
                <a:xfrm flipV="1">
                  <a:off x="2331824" y="4062032"/>
                  <a:ext cx="63800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20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omic Sans MS" panose="030F0702030302020204" pitchFamily="66" charset="0"/>
                  </a:endParaRPr>
                </a:p>
              </p:txBody>
            </p:sp>
          </p:grpSp>
          <p:sp>
            <p:nvSpPr>
              <p:cNvPr id="11" name="Rectangle 57"/>
              <p:cNvSpPr>
                <a:spLocks noChangeArrowheads="1"/>
              </p:cNvSpPr>
              <p:nvPr/>
            </p:nvSpPr>
            <p:spPr bwMode="auto">
              <a:xfrm>
                <a:off x="3000312" y="764858"/>
                <a:ext cx="1890261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2000" dirty="0" err="1" smtClean="0">
                    <a:latin typeface="Comic Sans MS" panose="030F0702030302020204" pitchFamily="66" charset="0"/>
                  </a:rPr>
                  <a:t>Boreoeutheria</a:t>
                </a:r>
                <a:endParaRPr lang="cs-CZ" altLang="cs-CZ" sz="2000" dirty="0">
                  <a:latin typeface="Comic Sans MS" pitchFamily="66" charset="0"/>
                </a:endParaRPr>
              </a:p>
            </p:txBody>
          </p:sp>
          <p:sp>
            <p:nvSpPr>
              <p:cNvPr id="12" name="Rectangle 57"/>
              <p:cNvSpPr>
                <a:spLocks noChangeArrowheads="1"/>
              </p:cNvSpPr>
              <p:nvPr/>
            </p:nvSpPr>
            <p:spPr bwMode="auto">
              <a:xfrm>
                <a:off x="2994216" y="1819466"/>
                <a:ext cx="1879041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2000" dirty="0" err="1" smtClean="0">
                    <a:latin typeface="Comic Sans MS" panose="030F0702030302020204" pitchFamily="66" charset="0"/>
                  </a:rPr>
                  <a:t>Atlantogenata</a:t>
                </a:r>
                <a:endParaRPr lang="cs-CZ" altLang="cs-CZ" sz="2000" dirty="0">
                  <a:latin typeface="Comic Sans MS" pitchFamily="66" charset="0"/>
                </a:endParaRPr>
              </a:p>
            </p:txBody>
          </p:sp>
          <p:sp>
            <p:nvSpPr>
              <p:cNvPr id="14" name="Line 109"/>
              <p:cNvSpPr>
                <a:spLocks noChangeShapeType="1"/>
              </p:cNvSpPr>
              <p:nvPr/>
            </p:nvSpPr>
            <p:spPr bwMode="auto">
              <a:xfrm flipV="1">
                <a:off x="4890643" y="2045399"/>
                <a:ext cx="26193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sz="2000"/>
              </a:p>
            </p:txBody>
          </p:sp>
          <p:grpSp>
            <p:nvGrpSpPr>
              <p:cNvPr id="27" name="Skupina 26"/>
              <p:cNvGrpSpPr/>
              <p:nvPr/>
            </p:nvGrpSpPr>
            <p:grpSpPr>
              <a:xfrm>
                <a:off x="5161090" y="1777175"/>
                <a:ext cx="466725" cy="534034"/>
                <a:chOff x="5161090" y="2252663"/>
                <a:chExt cx="466725" cy="719138"/>
              </a:xfrm>
            </p:grpSpPr>
            <p:sp>
              <p:nvSpPr>
                <p:cNvPr id="20" name="Line 19"/>
                <p:cNvSpPr>
                  <a:spLocks noChangeShapeType="1"/>
                </p:cNvSpPr>
                <p:nvPr/>
              </p:nvSpPr>
              <p:spPr bwMode="auto">
                <a:xfrm>
                  <a:off x="5161090" y="2252663"/>
                  <a:ext cx="0" cy="71913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 sz="2000"/>
                </a:p>
              </p:txBody>
            </p:sp>
            <p:sp>
              <p:nvSpPr>
                <p:cNvPr id="21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5161090" y="2252663"/>
                  <a:ext cx="4667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 sz="2000"/>
                </a:p>
              </p:txBody>
            </p:sp>
            <p:sp>
              <p:nvSpPr>
                <p:cNvPr id="22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5161090" y="2971801"/>
                  <a:ext cx="4667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 sz="2000"/>
                </a:p>
              </p:txBody>
            </p:sp>
          </p:grpSp>
          <p:sp>
            <p:nvSpPr>
              <p:cNvPr id="23" name="Text Box 118"/>
              <p:cNvSpPr txBox="1">
                <a:spLocks noChangeArrowheads="1"/>
              </p:cNvSpPr>
              <p:nvPr/>
            </p:nvSpPr>
            <p:spPr bwMode="auto">
              <a:xfrm>
                <a:off x="5656771" y="500126"/>
                <a:ext cx="2060575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cs-CZ" altLang="cs-CZ" sz="2000" dirty="0" err="1">
                    <a:latin typeface="Comic Sans MS" pitchFamily="66" charset="0"/>
                  </a:rPr>
                  <a:t>Laurasiatheria</a:t>
                </a:r>
                <a:endParaRPr lang="cs-CZ" altLang="cs-CZ" sz="2000" dirty="0">
                  <a:latin typeface="Comic Sans MS" pitchFamily="66" charset="0"/>
                </a:endParaRPr>
              </a:p>
            </p:txBody>
          </p:sp>
          <p:sp>
            <p:nvSpPr>
              <p:cNvPr id="24" name="Text Box 119"/>
              <p:cNvSpPr txBox="1">
                <a:spLocks noChangeArrowheads="1"/>
              </p:cNvSpPr>
              <p:nvPr/>
            </p:nvSpPr>
            <p:spPr bwMode="auto">
              <a:xfrm>
                <a:off x="5641023" y="1055433"/>
                <a:ext cx="2232025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cs-CZ" altLang="cs-CZ" sz="2000" dirty="0" err="1">
                    <a:latin typeface="Comic Sans MS" pitchFamily="66" charset="0"/>
                  </a:rPr>
                  <a:t>Euarchontoglires</a:t>
                </a:r>
                <a:endParaRPr lang="cs-CZ" altLang="cs-CZ" sz="2000" dirty="0">
                  <a:latin typeface="Comic Sans MS" pitchFamily="66" charset="0"/>
                </a:endParaRPr>
              </a:p>
            </p:txBody>
          </p:sp>
          <p:sp>
            <p:nvSpPr>
              <p:cNvPr id="26" name="Text Box 126"/>
              <p:cNvSpPr txBox="1">
                <a:spLocks noChangeArrowheads="1"/>
              </p:cNvSpPr>
              <p:nvPr/>
            </p:nvSpPr>
            <p:spPr bwMode="auto">
              <a:xfrm>
                <a:off x="5668963" y="2128266"/>
                <a:ext cx="2117725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cs-CZ" altLang="cs-CZ" sz="2000" dirty="0" err="1">
                    <a:latin typeface="Comic Sans MS" pitchFamily="66" charset="0"/>
                  </a:rPr>
                  <a:t>Afrotheria</a:t>
                </a:r>
                <a:endParaRPr lang="cs-CZ" altLang="cs-CZ" sz="2000" dirty="0">
                  <a:latin typeface="Comic Sans MS" pitchFamily="66" charset="0"/>
                </a:endParaRPr>
              </a:p>
            </p:txBody>
          </p:sp>
          <p:sp>
            <p:nvSpPr>
              <p:cNvPr id="28" name="Line 109"/>
              <p:cNvSpPr>
                <a:spLocks noChangeShapeType="1"/>
              </p:cNvSpPr>
              <p:nvPr/>
            </p:nvSpPr>
            <p:spPr bwMode="auto">
              <a:xfrm flipV="1">
                <a:off x="4884547" y="978599"/>
                <a:ext cx="26193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 sz="2000"/>
              </a:p>
            </p:txBody>
          </p:sp>
          <p:grpSp>
            <p:nvGrpSpPr>
              <p:cNvPr id="29" name="Skupina 28"/>
              <p:cNvGrpSpPr/>
              <p:nvPr/>
            </p:nvGrpSpPr>
            <p:grpSpPr>
              <a:xfrm>
                <a:off x="5154994" y="710375"/>
                <a:ext cx="466725" cy="534034"/>
                <a:chOff x="5161090" y="2252663"/>
                <a:chExt cx="466725" cy="719138"/>
              </a:xfrm>
            </p:grpSpPr>
            <p:sp>
              <p:nvSpPr>
                <p:cNvPr id="30" name="Line 19"/>
                <p:cNvSpPr>
                  <a:spLocks noChangeShapeType="1"/>
                </p:cNvSpPr>
                <p:nvPr/>
              </p:nvSpPr>
              <p:spPr bwMode="auto">
                <a:xfrm>
                  <a:off x="5161090" y="2252663"/>
                  <a:ext cx="0" cy="71913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 sz="2000"/>
                </a:p>
              </p:txBody>
            </p:sp>
            <p:sp>
              <p:nvSpPr>
                <p:cNvPr id="31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5161090" y="2252663"/>
                  <a:ext cx="4667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 sz="2000"/>
                </a:p>
              </p:txBody>
            </p:sp>
            <p:sp>
              <p:nvSpPr>
                <p:cNvPr id="32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5161090" y="2971801"/>
                  <a:ext cx="4667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 sz="2000"/>
                </a:p>
              </p:txBody>
            </p:sp>
          </p:grpSp>
        </p:grpSp>
        <p:grpSp>
          <p:nvGrpSpPr>
            <p:cNvPr id="70" name="Skupina 69"/>
            <p:cNvGrpSpPr/>
            <p:nvPr/>
          </p:nvGrpSpPr>
          <p:grpSpPr>
            <a:xfrm>
              <a:off x="456883" y="2756154"/>
              <a:ext cx="6916103" cy="2666625"/>
              <a:chOff x="566611" y="2585466"/>
              <a:chExt cx="6916103" cy="2666625"/>
            </a:xfrm>
          </p:grpSpPr>
          <p:sp>
            <p:nvSpPr>
              <p:cNvPr id="56" name="Text Box 73"/>
              <p:cNvSpPr txBox="1">
                <a:spLocks noChangeArrowheads="1"/>
              </p:cNvSpPr>
              <p:nvPr/>
            </p:nvSpPr>
            <p:spPr bwMode="auto">
              <a:xfrm>
                <a:off x="4161029" y="3022901"/>
                <a:ext cx="3179075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2000" b="0" i="0" u="none" strike="noStrike" kern="0" cap="none" spc="0" normalizeH="0" baseline="0" noProof="0" dirty="0" err="1" smtClean="0">
                    <a:ln>
                      <a:noFill/>
                    </a:ln>
                    <a:effectLst/>
                    <a:uLnTx/>
                    <a:uFillTx/>
                    <a:latin typeface="Comic Sans MS" pitchFamily="66" charset="0"/>
                  </a:rPr>
                  <a:t>Macroscelidea</a:t>
                </a:r>
                <a:r>
                  <a:rPr kumimoji="0" lang="cs-CZ" altLang="cs-CZ" sz="2000" b="0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Comic Sans MS" pitchFamily="66" charset="0"/>
                  </a:rPr>
                  <a:t> - </a:t>
                </a:r>
                <a:r>
                  <a:rPr kumimoji="0" lang="cs-CZ" altLang="cs-CZ" sz="2000" b="0" i="0" u="none" strike="noStrike" kern="0" cap="none" spc="0" normalizeH="0" baseline="0" noProof="0" dirty="0" err="1" smtClean="0">
                    <a:ln>
                      <a:noFill/>
                    </a:ln>
                    <a:effectLst/>
                    <a:uLnTx/>
                    <a:uFillTx/>
                    <a:latin typeface="Comic Sans MS" pitchFamily="66" charset="0"/>
                  </a:rPr>
                  <a:t>bércouni</a:t>
                </a:r>
                <a:endPara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omic Sans MS" pitchFamily="66" charset="0"/>
                </a:endParaRPr>
              </a:p>
            </p:txBody>
          </p:sp>
          <p:grpSp>
            <p:nvGrpSpPr>
              <p:cNvPr id="69" name="Skupina 68"/>
              <p:cNvGrpSpPr/>
              <p:nvPr/>
            </p:nvGrpSpPr>
            <p:grpSpPr>
              <a:xfrm>
                <a:off x="566611" y="2585466"/>
                <a:ext cx="6916103" cy="2666625"/>
                <a:chOff x="542227" y="2585466"/>
                <a:chExt cx="6916103" cy="2666625"/>
              </a:xfrm>
            </p:grpSpPr>
            <p:grpSp>
              <p:nvGrpSpPr>
                <p:cNvPr id="68" name="Skupina 67"/>
                <p:cNvGrpSpPr/>
                <p:nvPr/>
              </p:nvGrpSpPr>
              <p:grpSpPr>
                <a:xfrm>
                  <a:off x="2805739" y="2585466"/>
                  <a:ext cx="4534365" cy="1287271"/>
                  <a:chOff x="2805739" y="2585466"/>
                  <a:chExt cx="4534365" cy="1287271"/>
                </a:xfrm>
              </p:grpSpPr>
              <p:sp>
                <p:nvSpPr>
                  <p:cNvPr id="57" name="Text Box 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61029" y="2585466"/>
                    <a:ext cx="3179075" cy="4001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cs-CZ" altLang="cs-CZ" sz="2000" b="0" i="0" u="none" strike="noStrike" kern="0" cap="none" spc="0" normalizeH="0" baseline="0" noProof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itchFamily="66" charset="0"/>
                      </a:rPr>
                      <a:t>Afrosoricida</a:t>
                    </a:r>
                    <a:r>
                      <a:rPr kumimoji="0" lang="cs-CZ" altLang="cs-CZ" sz="2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itchFamily="66" charset="0"/>
                      </a:rPr>
                      <a:t> - </a:t>
                    </a:r>
                    <a:r>
                      <a:rPr kumimoji="0" lang="cs-CZ" altLang="cs-CZ" sz="2000" b="0" i="0" u="none" strike="noStrike" kern="0" cap="none" spc="0" normalizeH="0" baseline="0" noProof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itchFamily="66" charset="0"/>
                      </a:rPr>
                      <a:t>afrorejsci</a:t>
                    </a:r>
                    <a:endParaRPr kumimoji="0" lang="cs-CZ" altLang="cs-CZ" sz="2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59" name="Text Box 7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9754" y="3472627"/>
                    <a:ext cx="3023585" cy="4001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cs-CZ" altLang="cs-CZ" sz="2000" b="0" i="0" u="none" strike="noStrike" kern="0" cap="none" spc="0" normalizeH="0" baseline="0" noProof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itchFamily="66" charset="0"/>
                      </a:rPr>
                      <a:t>Tubulidentata</a:t>
                    </a:r>
                    <a:r>
                      <a:rPr kumimoji="0" lang="cs-CZ" altLang="cs-CZ" sz="2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itchFamily="66" charset="0"/>
                      </a:rPr>
                      <a:t> - hrabáči</a:t>
                    </a:r>
                  </a:p>
                </p:txBody>
              </p:sp>
              <p:grpSp>
                <p:nvGrpSpPr>
                  <p:cNvPr id="39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3316731" y="2790889"/>
                    <a:ext cx="868683" cy="457712"/>
                    <a:chOff x="3899" y="146"/>
                    <a:chExt cx="676" cy="134"/>
                  </a:xfrm>
                </p:grpSpPr>
                <p:sp>
                  <p:nvSpPr>
                    <p:cNvPr id="53" name="Line 82"/>
                    <p:cNvSpPr>
                      <a:spLocks noChangeShapeType="1"/>
                    </p:cNvSpPr>
                    <p:nvPr/>
                  </p:nvSpPr>
                  <p:spPr bwMode="auto">
                    <a:xfrm rot="10800000">
                      <a:off x="3899" y="146"/>
                      <a:ext cx="0" cy="133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0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54" name="Line 83"/>
                    <p:cNvSpPr>
                      <a:spLocks noChangeShapeType="1"/>
                    </p:cNvSpPr>
                    <p:nvPr/>
                  </p:nvSpPr>
                  <p:spPr bwMode="auto">
                    <a:xfrm rot="10800000">
                      <a:off x="3901" y="146"/>
                      <a:ext cx="67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0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55" name="Line 84"/>
                    <p:cNvSpPr>
                      <a:spLocks noChangeShapeType="1"/>
                    </p:cNvSpPr>
                    <p:nvPr/>
                  </p:nvSpPr>
                  <p:spPr bwMode="auto">
                    <a:xfrm rot="10800000">
                      <a:off x="3901" y="280"/>
                      <a:ext cx="67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0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51" name="Line 86"/>
                  <p:cNvSpPr>
                    <a:spLocks noChangeShapeType="1"/>
                  </p:cNvSpPr>
                  <p:nvPr/>
                </p:nvSpPr>
                <p:spPr bwMode="auto">
                  <a:xfrm rot="10800000">
                    <a:off x="2805740" y="3022901"/>
                    <a:ext cx="0" cy="672389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cs-CZ" sz="2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2" name="Line 87"/>
                  <p:cNvSpPr>
                    <a:spLocks noChangeShapeType="1"/>
                  </p:cNvSpPr>
                  <p:nvPr/>
                </p:nvSpPr>
                <p:spPr bwMode="auto">
                  <a:xfrm rot="10800000">
                    <a:off x="2805740" y="3679708"/>
                    <a:ext cx="137967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cs-CZ" sz="2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9" name="Line 96"/>
                  <p:cNvSpPr>
                    <a:spLocks noChangeShapeType="1"/>
                  </p:cNvSpPr>
                  <p:nvPr/>
                </p:nvSpPr>
                <p:spPr bwMode="auto">
                  <a:xfrm rot="10800000" flipV="1">
                    <a:off x="2805739" y="3021311"/>
                    <a:ext cx="523362" cy="1589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cs-CZ" sz="2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67" name="Skupina 66"/>
                <p:cNvGrpSpPr/>
                <p:nvPr/>
              </p:nvGrpSpPr>
              <p:grpSpPr>
                <a:xfrm>
                  <a:off x="542227" y="3356679"/>
                  <a:ext cx="6916103" cy="1895412"/>
                  <a:chOff x="542227" y="3356679"/>
                  <a:chExt cx="6916103" cy="1895412"/>
                </a:xfrm>
              </p:grpSpPr>
              <p:sp>
                <p:nvSpPr>
                  <p:cNvPr id="64" name="Text Box 1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2227" y="3804666"/>
                    <a:ext cx="2117725" cy="4001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1" hangingPunct="1"/>
                    <a:r>
                      <a:rPr lang="cs-CZ" altLang="cs-CZ" sz="2000" dirty="0" err="1">
                        <a:latin typeface="Comic Sans MS" pitchFamily="66" charset="0"/>
                      </a:rPr>
                      <a:t>Afrotheria</a:t>
                    </a:r>
                    <a:endParaRPr lang="cs-CZ" altLang="cs-CZ" sz="2000" dirty="0">
                      <a:latin typeface="Comic Sans MS" pitchFamily="66" charset="0"/>
                    </a:endParaRPr>
                  </a:p>
                </p:txBody>
              </p:sp>
              <p:sp>
                <p:nvSpPr>
                  <p:cNvPr id="58" name="Text Box 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27759" y="4851981"/>
                    <a:ext cx="2611612" cy="4001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cs-CZ" altLang="cs-CZ" sz="2000" b="0" i="0" u="none" strike="noStrike" kern="0" cap="none" spc="0" normalizeH="0" baseline="0" noProof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itchFamily="66" charset="0"/>
                      </a:rPr>
                      <a:t>Hyracoidea</a:t>
                    </a:r>
                    <a:r>
                      <a:rPr kumimoji="0" lang="cs-CZ" altLang="cs-CZ" sz="2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itchFamily="66" charset="0"/>
                      </a:rPr>
                      <a:t> - damani</a:t>
                    </a:r>
                  </a:p>
                </p:txBody>
              </p:sp>
              <p:sp>
                <p:nvSpPr>
                  <p:cNvPr id="60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27758" y="4353229"/>
                    <a:ext cx="2028119" cy="4001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cs-CZ" altLang="cs-CZ" sz="2000" b="0" i="0" u="none" strike="noStrike" kern="0" cap="none" spc="0" normalizeH="0" baseline="0" noProof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itchFamily="66" charset="0"/>
                      </a:rPr>
                      <a:t>Sirenia</a:t>
                    </a:r>
                    <a:r>
                      <a:rPr kumimoji="0" lang="cs-CZ" altLang="cs-CZ" sz="2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itchFamily="66" charset="0"/>
                      </a:rPr>
                      <a:t> - sirény</a:t>
                    </a:r>
                  </a:p>
                </p:txBody>
              </p:sp>
              <p:sp>
                <p:nvSpPr>
                  <p:cNvPr id="61" name="Text Box 7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71853" y="3945703"/>
                    <a:ext cx="3286477" cy="4001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cs-CZ" altLang="cs-CZ" sz="2000" b="0" i="0" u="none" strike="noStrike" kern="0" cap="none" spc="0" normalizeH="0" baseline="0" noProof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itchFamily="66" charset="0"/>
                      </a:rPr>
                      <a:t>Proboscidea</a:t>
                    </a:r>
                    <a:r>
                      <a:rPr kumimoji="0" lang="cs-CZ" altLang="cs-CZ" sz="2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itchFamily="66" charset="0"/>
                      </a:rPr>
                      <a:t> - chobotnatci</a:t>
                    </a:r>
                  </a:p>
                </p:txBody>
              </p:sp>
              <p:sp>
                <p:nvSpPr>
                  <p:cNvPr id="38" name="Line 80"/>
                  <p:cNvSpPr>
                    <a:spLocks noChangeShapeType="1"/>
                  </p:cNvSpPr>
                  <p:nvPr/>
                </p:nvSpPr>
                <p:spPr bwMode="auto">
                  <a:xfrm rot="10800000" flipH="1">
                    <a:off x="2351493" y="3356679"/>
                    <a:ext cx="10730" cy="1300125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cs-CZ" sz="2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1" name="Line 8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00215" y="4026638"/>
                    <a:ext cx="249817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cs-CZ" sz="2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2" name="Line 89"/>
                  <p:cNvSpPr>
                    <a:spLocks noChangeShapeType="1"/>
                  </p:cNvSpPr>
                  <p:nvPr/>
                </p:nvSpPr>
                <p:spPr bwMode="auto">
                  <a:xfrm rot="10800000">
                    <a:off x="2781356" y="4354111"/>
                    <a:ext cx="0" cy="64800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cs-CZ" sz="2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ine 90"/>
                  <p:cNvSpPr>
                    <a:spLocks noChangeShapeType="1"/>
                  </p:cNvSpPr>
                  <p:nvPr/>
                </p:nvSpPr>
                <p:spPr bwMode="auto">
                  <a:xfrm rot="10800000">
                    <a:off x="2781356" y="5010913"/>
                    <a:ext cx="137967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cs-CZ" sz="2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4" name="Line 91"/>
                  <p:cNvSpPr>
                    <a:spLocks noChangeShapeType="1"/>
                  </p:cNvSpPr>
                  <p:nvPr/>
                </p:nvSpPr>
                <p:spPr bwMode="auto">
                  <a:xfrm rot="10800000">
                    <a:off x="3309380" y="4126277"/>
                    <a:ext cx="0" cy="46800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cs-CZ" sz="2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5" name="Line 92"/>
                  <p:cNvSpPr>
                    <a:spLocks noChangeShapeType="1"/>
                  </p:cNvSpPr>
                  <p:nvPr/>
                </p:nvSpPr>
                <p:spPr bwMode="auto">
                  <a:xfrm rot="10800000">
                    <a:off x="2355531" y="4667430"/>
                    <a:ext cx="425825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cs-CZ" sz="2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6" name="Line 93"/>
                  <p:cNvSpPr>
                    <a:spLocks noChangeShapeType="1"/>
                  </p:cNvSpPr>
                  <p:nvPr/>
                </p:nvSpPr>
                <p:spPr bwMode="auto">
                  <a:xfrm rot="10800000">
                    <a:off x="3309380" y="4594278"/>
                    <a:ext cx="85165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cs-CZ" sz="2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7" name="Line 94"/>
                  <p:cNvSpPr>
                    <a:spLocks noChangeShapeType="1"/>
                  </p:cNvSpPr>
                  <p:nvPr/>
                </p:nvSpPr>
                <p:spPr bwMode="auto">
                  <a:xfrm rot="10800000">
                    <a:off x="3314400" y="4124829"/>
                    <a:ext cx="834617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cs-CZ" sz="2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8" name="Line 95"/>
                  <p:cNvSpPr>
                    <a:spLocks noChangeShapeType="1"/>
                  </p:cNvSpPr>
                  <p:nvPr/>
                </p:nvSpPr>
                <p:spPr bwMode="auto">
                  <a:xfrm rot="10800000">
                    <a:off x="2769380" y="4353229"/>
                    <a:ext cx="54000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cs-CZ" sz="2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0" name="Line 97"/>
                  <p:cNvSpPr>
                    <a:spLocks noChangeShapeType="1"/>
                  </p:cNvSpPr>
                  <p:nvPr/>
                </p:nvSpPr>
                <p:spPr bwMode="auto">
                  <a:xfrm rot="10800000">
                    <a:off x="2362224" y="3358528"/>
                    <a:ext cx="425825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cs-CZ" sz="2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</p:grpSp>
          </p:grpSp>
        </p:grpSp>
        <p:grpSp>
          <p:nvGrpSpPr>
            <p:cNvPr id="96" name="Skupina 95"/>
            <p:cNvGrpSpPr/>
            <p:nvPr/>
          </p:nvGrpSpPr>
          <p:grpSpPr>
            <a:xfrm>
              <a:off x="6597136" y="4813520"/>
              <a:ext cx="5078855" cy="1727827"/>
              <a:chOff x="6597136" y="4813520"/>
              <a:chExt cx="5078855" cy="1727827"/>
            </a:xfrm>
          </p:grpSpPr>
          <p:sp>
            <p:nvSpPr>
              <p:cNvPr id="95" name="Text Box 125"/>
              <p:cNvSpPr txBox="1">
                <a:spLocks noChangeArrowheads="1"/>
              </p:cNvSpPr>
              <p:nvPr/>
            </p:nvSpPr>
            <p:spPr bwMode="auto">
              <a:xfrm>
                <a:off x="6597136" y="5363971"/>
                <a:ext cx="1578991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cs-CZ" altLang="cs-CZ" sz="2000" dirty="0" err="1" smtClean="0">
                    <a:latin typeface="Comic Sans MS" pitchFamily="66" charset="0"/>
                  </a:rPr>
                  <a:t>Xenarthra</a:t>
                </a:r>
                <a:endParaRPr lang="cs-CZ" altLang="cs-CZ" sz="2000" dirty="0" smtClean="0">
                  <a:latin typeface="Comic Sans MS" pitchFamily="66" charset="0"/>
                </a:endParaRPr>
              </a:p>
              <a:p>
                <a:pPr eaLnBrk="1" hangingPunct="1"/>
                <a:r>
                  <a:rPr lang="cs-CZ" altLang="cs-CZ" sz="2000" dirty="0" smtClean="0">
                    <a:latin typeface="Comic Sans MS" pitchFamily="66" charset="0"/>
                  </a:rPr>
                  <a:t>- chudozubí</a:t>
                </a:r>
                <a:endParaRPr lang="cs-CZ" altLang="cs-CZ" sz="2000" dirty="0">
                  <a:latin typeface="Comic Sans MS" pitchFamily="66" charset="0"/>
                </a:endParaRPr>
              </a:p>
            </p:txBody>
          </p:sp>
          <p:grpSp>
            <p:nvGrpSpPr>
              <p:cNvPr id="94" name="Skupina 93"/>
              <p:cNvGrpSpPr/>
              <p:nvPr/>
            </p:nvGrpSpPr>
            <p:grpSpPr>
              <a:xfrm>
                <a:off x="8123895" y="4813520"/>
                <a:ext cx="3552096" cy="1727827"/>
                <a:chOff x="6758391" y="3679664"/>
                <a:chExt cx="3552096" cy="1727827"/>
              </a:xfrm>
            </p:grpSpPr>
            <p:sp>
              <p:nvSpPr>
                <p:cNvPr id="78" name="Line 82"/>
                <p:cNvSpPr>
                  <a:spLocks noChangeShapeType="1"/>
                </p:cNvSpPr>
                <p:nvPr/>
              </p:nvSpPr>
              <p:spPr bwMode="auto">
                <a:xfrm>
                  <a:off x="7153988" y="4170871"/>
                  <a:ext cx="321732" cy="107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20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omic Sans MS" panose="030F0702030302020204" pitchFamily="66" charset="0"/>
                  </a:endParaRPr>
                </a:p>
              </p:txBody>
            </p:sp>
            <p:grpSp>
              <p:nvGrpSpPr>
                <p:cNvPr id="93" name="Skupina 92"/>
                <p:cNvGrpSpPr/>
                <p:nvPr/>
              </p:nvGrpSpPr>
              <p:grpSpPr>
                <a:xfrm>
                  <a:off x="6758391" y="3679664"/>
                  <a:ext cx="3552096" cy="1727827"/>
                  <a:chOff x="6758391" y="3667472"/>
                  <a:chExt cx="3552096" cy="1727827"/>
                </a:xfrm>
              </p:grpSpPr>
              <p:sp>
                <p:nvSpPr>
                  <p:cNvPr id="75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45212" y="3667472"/>
                    <a:ext cx="1565275" cy="4000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cs-CZ" altLang="cs-CZ" sz="2000" b="0" i="0" u="none" strike="noStrike" kern="0" cap="none" spc="0" normalizeH="0" baseline="0" noProof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</a:rPr>
                      <a:t>Vermilingua</a:t>
                    </a:r>
                    <a:endParaRPr kumimoji="0" lang="cs-CZ" altLang="cs-CZ" sz="2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</a:endParaRPr>
                  </a:p>
                </p:txBody>
              </p:sp>
              <p:grpSp>
                <p:nvGrpSpPr>
                  <p:cNvPr id="92" name="Skupina 91"/>
                  <p:cNvGrpSpPr/>
                  <p:nvPr/>
                </p:nvGrpSpPr>
                <p:grpSpPr>
                  <a:xfrm>
                    <a:off x="6758391" y="3943942"/>
                    <a:ext cx="3340907" cy="1451357"/>
                    <a:chOff x="6758391" y="3943942"/>
                    <a:chExt cx="3340907" cy="1451357"/>
                  </a:xfrm>
                </p:grpSpPr>
                <p:sp>
                  <p:nvSpPr>
                    <p:cNvPr id="84" name="Line 34"/>
                    <p:cNvSpPr>
                      <a:spLocks noChangeShapeType="1"/>
                    </p:cNvSpPr>
                    <p:nvPr/>
                  </p:nvSpPr>
                  <p:spPr bwMode="auto">
                    <a:xfrm rot="10800000" flipH="1">
                      <a:off x="7161926" y="4159756"/>
                      <a:ext cx="0" cy="73012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0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</a:endParaRPr>
                    </a:p>
                  </p:txBody>
                </p:sp>
                <p:sp>
                  <p:nvSpPr>
                    <p:cNvPr id="85" name="Line 35"/>
                    <p:cNvSpPr>
                      <a:spLocks noChangeShapeType="1"/>
                    </p:cNvSpPr>
                    <p:nvPr/>
                  </p:nvSpPr>
                  <p:spPr bwMode="auto">
                    <a:xfrm rot="10800000">
                      <a:off x="6758391" y="4553801"/>
                      <a:ext cx="403535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0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</a:endParaRPr>
                    </a:p>
                  </p:txBody>
                </p:sp>
                <p:grpSp>
                  <p:nvGrpSpPr>
                    <p:cNvPr id="73" name="Group 5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12333" y="3950207"/>
                      <a:ext cx="420688" cy="473856"/>
                      <a:chOff x="4598" y="1008"/>
                      <a:chExt cx="141" cy="227"/>
                    </a:xfrm>
                  </p:grpSpPr>
                  <p:sp>
                    <p:nvSpPr>
                      <p:cNvPr id="80" name="Line 54"/>
                      <p:cNvSpPr>
                        <a:spLocks noChangeShapeType="1"/>
                      </p:cNvSpPr>
                      <p:nvPr/>
                    </p:nvSpPr>
                    <p:spPr bwMode="auto">
                      <a:xfrm rot="10800000">
                        <a:off x="4670" y="1008"/>
                        <a:ext cx="0" cy="227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cs-CZ" sz="20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endParaRPr>
                      </a:p>
                    </p:txBody>
                  </p:sp>
                  <p:sp>
                    <p:nvSpPr>
                      <p:cNvPr id="81" name="Line 55"/>
                      <p:cNvSpPr>
                        <a:spLocks noChangeShapeType="1"/>
                      </p:cNvSpPr>
                      <p:nvPr/>
                    </p:nvSpPr>
                    <p:spPr bwMode="auto">
                      <a:xfrm rot="10800000">
                        <a:off x="4598" y="1124"/>
                        <a:ext cx="72" cy="0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cs-CZ" sz="20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endParaRPr>
                      </a:p>
                    </p:txBody>
                  </p:sp>
                  <p:sp>
                    <p:nvSpPr>
                      <p:cNvPr id="82" name="Line 56"/>
                      <p:cNvSpPr>
                        <a:spLocks noChangeShapeType="1"/>
                      </p:cNvSpPr>
                      <p:nvPr/>
                    </p:nvSpPr>
                    <p:spPr bwMode="auto">
                      <a:xfrm rot="10800000">
                        <a:off x="4665" y="1013"/>
                        <a:ext cx="74" cy="0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cs-CZ" sz="20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endParaRPr>
                      </a:p>
                    </p:txBody>
                  </p:sp>
                  <p:sp>
                    <p:nvSpPr>
                      <p:cNvPr id="83" name="Line 57"/>
                      <p:cNvSpPr>
                        <a:spLocks noChangeShapeType="1"/>
                      </p:cNvSpPr>
                      <p:nvPr/>
                    </p:nvSpPr>
                    <p:spPr bwMode="auto">
                      <a:xfrm rot="10800000" flipV="1">
                        <a:off x="4665" y="1235"/>
                        <a:ext cx="74" cy="0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cs-CZ" sz="20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sp>
                  <p:nvSpPr>
                    <p:cNvPr id="74" name="Text Box 5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47816" y="4123339"/>
                      <a:ext cx="1131888" cy="4000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20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Folivora</a:t>
                      </a:r>
                      <a:endParaRPr kumimoji="0" lang="cs-CZ" altLang="cs-CZ" sz="2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</a:endParaRPr>
                    </a:p>
                  </p:txBody>
                </p:sp>
                <p:sp>
                  <p:nvSpPr>
                    <p:cNvPr id="76" name="Line 6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7161925" y="4856014"/>
                      <a:ext cx="1703015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20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</a:endParaRPr>
                    </a:p>
                  </p:txBody>
                </p:sp>
                <p:sp>
                  <p:nvSpPr>
                    <p:cNvPr id="77" name="Text Box 6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831002" y="4687413"/>
                      <a:ext cx="1268296" cy="707886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20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Cingulata</a:t>
                      </a:r>
                      <a:endParaRPr kumimoji="0" lang="cs-CZ" altLang="cs-CZ" sz="2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</a:endParaRPr>
                    </a:p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kern="0" dirty="0" smtClean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</a:rPr>
                        <a:t>- pásovci</a:t>
                      </a:r>
                      <a:endParaRPr kumimoji="0" lang="cs-CZ" altLang="cs-CZ" sz="2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79" name="Text Box 8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475720" y="3943942"/>
                      <a:ext cx="850900" cy="4000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20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</a:rPr>
                        <a:t>Pilosa</a:t>
                      </a:r>
                      <a:endParaRPr kumimoji="0" lang="cs-CZ" altLang="cs-CZ" sz="2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</a:endParaRPr>
                    </a:p>
                  </p:txBody>
                </p: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2477425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Skupina 68"/>
          <p:cNvGrpSpPr/>
          <p:nvPr/>
        </p:nvGrpSpPr>
        <p:grpSpPr>
          <a:xfrm>
            <a:off x="199445" y="736381"/>
            <a:ext cx="10086288" cy="5943702"/>
            <a:chOff x="199445" y="736381"/>
            <a:chExt cx="10086288" cy="5943702"/>
          </a:xfrm>
        </p:grpSpPr>
        <p:sp>
          <p:nvSpPr>
            <p:cNvPr id="4" name="Text Box 118"/>
            <p:cNvSpPr txBox="1">
              <a:spLocks noChangeArrowheads="1"/>
            </p:cNvSpPr>
            <p:nvPr/>
          </p:nvSpPr>
          <p:spPr bwMode="auto">
            <a:xfrm>
              <a:off x="246337" y="4720836"/>
              <a:ext cx="206057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cs-CZ" altLang="cs-CZ" sz="2000" dirty="0" err="1">
                  <a:latin typeface="Comic Sans MS" pitchFamily="66" charset="0"/>
                </a:rPr>
                <a:t>Laurasiatheria</a:t>
              </a:r>
              <a:endParaRPr lang="cs-CZ" altLang="cs-CZ" sz="2000" dirty="0">
                <a:latin typeface="Comic Sans MS" pitchFamily="66" charset="0"/>
              </a:endParaRPr>
            </a:p>
          </p:txBody>
        </p:sp>
        <p:sp>
          <p:nvSpPr>
            <p:cNvPr id="3" name="Text Box 119"/>
            <p:cNvSpPr txBox="1">
              <a:spLocks noChangeArrowheads="1"/>
            </p:cNvSpPr>
            <p:nvPr/>
          </p:nvSpPr>
          <p:spPr bwMode="auto">
            <a:xfrm>
              <a:off x="199445" y="1585975"/>
              <a:ext cx="22320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cs-CZ" altLang="cs-CZ" sz="2000" dirty="0" err="1">
                  <a:latin typeface="Comic Sans MS" pitchFamily="66" charset="0"/>
                </a:rPr>
                <a:t>Euarchontoglires</a:t>
              </a:r>
              <a:endParaRPr lang="cs-CZ" altLang="cs-CZ" sz="2000" dirty="0">
                <a:latin typeface="Comic Sans MS" pitchFamily="66" charset="0"/>
              </a:endParaRPr>
            </a:p>
          </p:txBody>
        </p:sp>
        <p:grpSp>
          <p:nvGrpSpPr>
            <p:cNvPr id="15" name="Group 52"/>
            <p:cNvGrpSpPr>
              <a:grpSpLocks/>
            </p:cNvGrpSpPr>
            <p:nvPr/>
          </p:nvGrpSpPr>
          <p:grpSpPr bwMode="auto">
            <a:xfrm>
              <a:off x="2428474" y="1111621"/>
              <a:ext cx="684607" cy="1299459"/>
              <a:chOff x="126" y="1170"/>
              <a:chExt cx="498" cy="763"/>
            </a:xfrm>
          </p:grpSpPr>
          <p:sp>
            <p:nvSpPr>
              <p:cNvPr id="35" name="Line 27"/>
              <p:cNvSpPr>
                <a:spLocks noChangeShapeType="1"/>
              </p:cNvSpPr>
              <p:nvPr/>
            </p:nvSpPr>
            <p:spPr bwMode="auto">
              <a:xfrm rot="10800000">
                <a:off x="250" y="1172"/>
                <a:ext cx="0" cy="75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6" name="Line 28"/>
              <p:cNvSpPr>
                <a:spLocks noChangeShapeType="1"/>
              </p:cNvSpPr>
              <p:nvPr/>
            </p:nvSpPr>
            <p:spPr bwMode="auto">
              <a:xfrm rot="10800000">
                <a:off x="251" y="1170"/>
                <a:ext cx="37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7" name="Line 29"/>
              <p:cNvSpPr>
                <a:spLocks noChangeShapeType="1"/>
              </p:cNvSpPr>
              <p:nvPr/>
            </p:nvSpPr>
            <p:spPr bwMode="auto">
              <a:xfrm rot="10800000" flipV="1">
                <a:off x="251" y="1933"/>
                <a:ext cx="37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8" name="Line 30"/>
              <p:cNvSpPr>
                <a:spLocks noChangeShapeType="1"/>
              </p:cNvSpPr>
              <p:nvPr/>
            </p:nvSpPr>
            <p:spPr bwMode="auto">
              <a:xfrm rot="10800000" flipV="1">
                <a:off x="126" y="1570"/>
                <a:ext cx="12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16" name="Rectangle 31"/>
            <p:cNvSpPr>
              <a:spLocks noChangeArrowheads="1"/>
            </p:cNvSpPr>
            <p:nvPr/>
          </p:nvSpPr>
          <p:spPr bwMode="auto">
            <a:xfrm>
              <a:off x="3150123" y="933794"/>
              <a:ext cx="765715" cy="3838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</a:rPr>
                <a:t>Glires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endParaRPr>
            </a:p>
          </p:txBody>
        </p:sp>
        <p:sp>
          <p:nvSpPr>
            <p:cNvPr id="17" name="Rectangle 32"/>
            <p:cNvSpPr>
              <a:spLocks noChangeArrowheads="1"/>
            </p:cNvSpPr>
            <p:nvPr/>
          </p:nvSpPr>
          <p:spPr bwMode="auto">
            <a:xfrm>
              <a:off x="3135726" y="2207974"/>
              <a:ext cx="1315601" cy="3838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</a:rPr>
                <a:t>Euarchonta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endParaRPr>
            </a:p>
          </p:txBody>
        </p:sp>
        <p:grpSp>
          <p:nvGrpSpPr>
            <p:cNvPr id="18" name="Group 48"/>
            <p:cNvGrpSpPr>
              <a:grpSpLocks/>
            </p:cNvGrpSpPr>
            <p:nvPr/>
          </p:nvGrpSpPr>
          <p:grpSpPr bwMode="auto">
            <a:xfrm>
              <a:off x="5237663" y="954125"/>
              <a:ext cx="1213872" cy="459064"/>
              <a:chOff x="2178" y="572"/>
              <a:chExt cx="430" cy="408"/>
            </a:xfrm>
          </p:grpSpPr>
          <p:sp>
            <p:nvSpPr>
              <p:cNvPr id="32" name="Line 33"/>
              <p:cNvSpPr>
                <a:spLocks noChangeShapeType="1"/>
              </p:cNvSpPr>
              <p:nvPr/>
            </p:nvSpPr>
            <p:spPr bwMode="auto">
              <a:xfrm rot="10800000">
                <a:off x="2179" y="572"/>
                <a:ext cx="42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3" name="Line 34"/>
              <p:cNvSpPr>
                <a:spLocks noChangeShapeType="1"/>
              </p:cNvSpPr>
              <p:nvPr/>
            </p:nvSpPr>
            <p:spPr bwMode="auto">
              <a:xfrm rot="10800000" flipV="1">
                <a:off x="2178" y="980"/>
                <a:ext cx="43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4" name="Line 35"/>
              <p:cNvSpPr>
                <a:spLocks noChangeShapeType="1"/>
              </p:cNvSpPr>
              <p:nvPr/>
            </p:nvSpPr>
            <p:spPr bwMode="auto">
              <a:xfrm rot="10800000">
                <a:off x="2178" y="572"/>
                <a:ext cx="0" cy="40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19" name="Line 36"/>
            <p:cNvSpPr>
              <a:spLocks noChangeShapeType="1"/>
            </p:cNvSpPr>
            <p:nvPr/>
          </p:nvSpPr>
          <p:spPr bwMode="auto">
            <a:xfrm rot="10800000" flipV="1">
              <a:off x="4082912" y="1183942"/>
              <a:ext cx="1152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0" name="Line 40"/>
            <p:cNvSpPr>
              <a:spLocks noChangeShapeType="1"/>
            </p:cNvSpPr>
            <p:nvPr/>
          </p:nvSpPr>
          <p:spPr bwMode="auto">
            <a:xfrm rot="10800000">
              <a:off x="5237663" y="2770141"/>
              <a:ext cx="121387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1" name="Line 41"/>
            <p:cNvSpPr>
              <a:spLocks noChangeShapeType="1"/>
            </p:cNvSpPr>
            <p:nvPr/>
          </p:nvSpPr>
          <p:spPr bwMode="auto">
            <a:xfrm rot="10800000" flipV="1">
              <a:off x="5236289" y="2100747"/>
              <a:ext cx="59112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2" name="Line 42"/>
            <p:cNvSpPr>
              <a:spLocks noChangeShapeType="1"/>
            </p:cNvSpPr>
            <p:nvPr/>
          </p:nvSpPr>
          <p:spPr bwMode="auto">
            <a:xfrm rot="10800000">
              <a:off x="5236289" y="2086141"/>
              <a:ext cx="0" cy="684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3" name="Line 43"/>
            <p:cNvSpPr>
              <a:spLocks noChangeShapeType="1"/>
            </p:cNvSpPr>
            <p:nvPr/>
          </p:nvSpPr>
          <p:spPr bwMode="auto">
            <a:xfrm rot="10800000" flipV="1">
              <a:off x="4639663" y="2424340"/>
              <a:ext cx="593876" cy="153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4" name="Line 44"/>
            <p:cNvSpPr>
              <a:spLocks noChangeShapeType="1"/>
            </p:cNvSpPr>
            <p:nvPr/>
          </p:nvSpPr>
          <p:spPr bwMode="auto">
            <a:xfrm rot="10800000" flipV="1">
              <a:off x="5819640" y="2343814"/>
              <a:ext cx="612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5" name="Line 45"/>
            <p:cNvSpPr>
              <a:spLocks noChangeShapeType="1"/>
            </p:cNvSpPr>
            <p:nvPr/>
          </p:nvSpPr>
          <p:spPr bwMode="auto">
            <a:xfrm rot="10800000">
              <a:off x="5828790" y="1920465"/>
              <a:ext cx="0" cy="432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6" name="Line 46"/>
            <p:cNvSpPr>
              <a:spLocks noChangeShapeType="1"/>
            </p:cNvSpPr>
            <p:nvPr/>
          </p:nvSpPr>
          <p:spPr bwMode="auto">
            <a:xfrm rot="10800000">
              <a:off x="5819640" y="1915057"/>
              <a:ext cx="612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7" name="Rectangle 49"/>
            <p:cNvSpPr>
              <a:spLocks noChangeArrowheads="1"/>
            </p:cNvSpPr>
            <p:nvPr/>
          </p:nvSpPr>
          <p:spPr bwMode="auto">
            <a:xfrm>
              <a:off x="6444434" y="736381"/>
              <a:ext cx="290335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</a:rPr>
                <a:t>Lagomorpha</a:t>
              </a:r>
              <a:r>
                <a: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</a:rPr>
                <a:t> - </a:t>
              </a: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</a:rPr>
                <a:t>zajícovci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endParaRPr>
            </a:p>
          </p:txBody>
        </p:sp>
        <p:sp>
          <p:nvSpPr>
            <p:cNvPr id="28" name="Rectangle 51"/>
            <p:cNvSpPr>
              <a:spLocks noChangeArrowheads="1"/>
            </p:cNvSpPr>
            <p:nvPr/>
          </p:nvSpPr>
          <p:spPr bwMode="auto">
            <a:xfrm>
              <a:off x="6451232" y="1212030"/>
              <a:ext cx="245612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</a:rPr>
                <a:t>Rodentia</a:t>
              </a:r>
              <a:r>
                <a: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</a:rPr>
                <a:t> - hlodavci</a:t>
              </a:r>
            </a:p>
          </p:txBody>
        </p:sp>
        <p:sp>
          <p:nvSpPr>
            <p:cNvPr id="29" name="Rectangle 53"/>
            <p:cNvSpPr>
              <a:spLocks noChangeArrowheads="1"/>
            </p:cNvSpPr>
            <p:nvPr/>
          </p:nvSpPr>
          <p:spPr bwMode="auto">
            <a:xfrm>
              <a:off x="6447681" y="2126222"/>
              <a:ext cx="242406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</a:rPr>
                <a:t>Primates</a:t>
              </a:r>
              <a:r>
                <a: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</a:rPr>
                <a:t> - primáti </a:t>
              </a:r>
            </a:p>
          </p:txBody>
        </p:sp>
        <p:sp>
          <p:nvSpPr>
            <p:cNvPr id="30" name="Rectangle 54"/>
            <p:cNvSpPr>
              <a:spLocks noChangeArrowheads="1"/>
            </p:cNvSpPr>
            <p:nvPr/>
          </p:nvSpPr>
          <p:spPr bwMode="auto">
            <a:xfrm>
              <a:off x="6447681" y="1710827"/>
              <a:ext cx="22910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</a:rPr>
                <a:t>Scandentia</a:t>
              </a:r>
              <a:r>
                <a: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</a:rPr>
                <a:t> - </a:t>
              </a: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</a:rPr>
                <a:t>tany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endParaRPr>
            </a:p>
          </p:txBody>
        </p:sp>
        <p:sp>
          <p:nvSpPr>
            <p:cNvPr id="31" name="Rectangle 55"/>
            <p:cNvSpPr>
              <a:spLocks noChangeArrowheads="1"/>
            </p:cNvSpPr>
            <p:nvPr/>
          </p:nvSpPr>
          <p:spPr bwMode="auto">
            <a:xfrm>
              <a:off x="6470259" y="2545683"/>
              <a:ext cx="257474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</a:rPr>
                <a:t>Dermoptera</a:t>
              </a:r>
              <a:r>
                <a:rPr kumimoji="0" lang="cs-CZ" altLang="cs-CZ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</a:rPr>
                <a:t> </a:t>
              </a: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</a:rPr>
                <a:t>letuchy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endParaRPr>
            </a:p>
          </p:txBody>
        </p:sp>
        <p:sp>
          <p:nvSpPr>
            <p:cNvPr id="42" name="Line 33"/>
            <p:cNvSpPr>
              <a:spLocks noChangeShapeType="1"/>
            </p:cNvSpPr>
            <p:nvPr/>
          </p:nvSpPr>
          <p:spPr bwMode="auto">
            <a:xfrm flipH="1">
              <a:off x="2299509" y="4444867"/>
              <a:ext cx="1320" cy="900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3" name="Line 34"/>
            <p:cNvSpPr>
              <a:spLocks noChangeShapeType="1"/>
            </p:cNvSpPr>
            <p:nvPr/>
          </p:nvSpPr>
          <p:spPr bwMode="auto">
            <a:xfrm>
              <a:off x="2300829" y="4439803"/>
              <a:ext cx="2916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4" name="Line 35"/>
            <p:cNvSpPr>
              <a:spLocks noChangeShapeType="1"/>
            </p:cNvSpPr>
            <p:nvPr/>
          </p:nvSpPr>
          <p:spPr bwMode="auto">
            <a:xfrm>
              <a:off x="2300829" y="5344968"/>
              <a:ext cx="54270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5" name="Line 36"/>
            <p:cNvSpPr>
              <a:spLocks noChangeShapeType="1"/>
            </p:cNvSpPr>
            <p:nvPr/>
          </p:nvSpPr>
          <p:spPr bwMode="auto">
            <a:xfrm>
              <a:off x="2843532" y="4883871"/>
              <a:ext cx="2376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6" name="Line 37"/>
            <p:cNvSpPr>
              <a:spLocks noChangeShapeType="1"/>
            </p:cNvSpPr>
            <p:nvPr/>
          </p:nvSpPr>
          <p:spPr bwMode="auto">
            <a:xfrm>
              <a:off x="4082912" y="5260349"/>
              <a:ext cx="1104644" cy="1563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7" name="Line 38"/>
            <p:cNvSpPr>
              <a:spLocks noChangeShapeType="1"/>
            </p:cNvSpPr>
            <p:nvPr/>
          </p:nvSpPr>
          <p:spPr bwMode="auto">
            <a:xfrm>
              <a:off x="4082912" y="5668097"/>
              <a:ext cx="11054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8" name="Line 45"/>
            <p:cNvSpPr>
              <a:spLocks noChangeShapeType="1"/>
            </p:cNvSpPr>
            <p:nvPr/>
          </p:nvSpPr>
          <p:spPr bwMode="auto">
            <a:xfrm>
              <a:off x="2843533" y="4883871"/>
              <a:ext cx="31004" cy="11402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0" name="Line 47"/>
            <p:cNvSpPr>
              <a:spLocks noChangeShapeType="1"/>
            </p:cNvSpPr>
            <p:nvPr/>
          </p:nvSpPr>
          <p:spPr bwMode="auto">
            <a:xfrm>
              <a:off x="3712386" y="5494728"/>
              <a:ext cx="0" cy="8213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grpSp>
          <p:nvGrpSpPr>
            <p:cNvPr id="51" name="Group 66"/>
            <p:cNvGrpSpPr>
              <a:grpSpLocks/>
            </p:cNvGrpSpPr>
            <p:nvPr/>
          </p:nvGrpSpPr>
          <p:grpSpPr bwMode="auto">
            <a:xfrm>
              <a:off x="4048124" y="5273323"/>
              <a:ext cx="1164634" cy="1233765"/>
              <a:chOff x="1544" y="648"/>
              <a:chExt cx="247" cy="1994"/>
            </a:xfrm>
          </p:grpSpPr>
          <p:sp>
            <p:nvSpPr>
              <p:cNvPr id="56" name="Line 43"/>
              <p:cNvSpPr>
                <a:spLocks noChangeShapeType="1"/>
              </p:cNvSpPr>
              <p:nvPr/>
            </p:nvSpPr>
            <p:spPr bwMode="auto">
              <a:xfrm>
                <a:off x="1544" y="1983"/>
                <a:ext cx="247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57" name="Line 44"/>
              <p:cNvSpPr>
                <a:spLocks noChangeShapeType="1"/>
              </p:cNvSpPr>
              <p:nvPr/>
            </p:nvSpPr>
            <p:spPr bwMode="auto">
              <a:xfrm>
                <a:off x="1544" y="2642"/>
                <a:ext cx="247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58" name="Line 52"/>
              <p:cNvSpPr>
                <a:spLocks noChangeShapeType="1"/>
              </p:cNvSpPr>
              <p:nvPr/>
            </p:nvSpPr>
            <p:spPr bwMode="auto">
              <a:xfrm>
                <a:off x="1544" y="1979"/>
                <a:ext cx="0" cy="65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5" name="Line 52"/>
              <p:cNvSpPr>
                <a:spLocks noChangeShapeType="1"/>
              </p:cNvSpPr>
              <p:nvPr/>
            </p:nvSpPr>
            <p:spPr bwMode="auto">
              <a:xfrm>
                <a:off x="1550" y="648"/>
                <a:ext cx="0" cy="65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52" name="Line 57"/>
            <p:cNvSpPr>
              <a:spLocks noChangeShapeType="1"/>
            </p:cNvSpPr>
            <p:nvPr/>
          </p:nvSpPr>
          <p:spPr bwMode="auto">
            <a:xfrm>
              <a:off x="3712386" y="6321858"/>
              <a:ext cx="3261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3" name="Line 58"/>
            <p:cNvSpPr>
              <a:spLocks noChangeShapeType="1"/>
            </p:cNvSpPr>
            <p:nvPr/>
          </p:nvSpPr>
          <p:spPr bwMode="auto">
            <a:xfrm>
              <a:off x="2874537" y="6024128"/>
              <a:ext cx="837849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5" name="Line 67"/>
            <p:cNvSpPr>
              <a:spLocks noChangeShapeType="1"/>
            </p:cNvSpPr>
            <p:nvPr/>
          </p:nvSpPr>
          <p:spPr bwMode="auto">
            <a:xfrm>
              <a:off x="2179348" y="4923559"/>
              <a:ext cx="11619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5205909" y="4248884"/>
              <a:ext cx="358944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 dirty="0" err="1" smtClean="0">
                  <a:latin typeface="Comic Sans MS" pitchFamily="66" charset="0"/>
                </a:rPr>
                <a:t>Eulipotyphla</a:t>
              </a:r>
              <a:r>
                <a:rPr lang="cs-CZ" altLang="cs-CZ" sz="2000" dirty="0" smtClean="0">
                  <a:latin typeface="Comic Sans MS" pitchFamily="66" charset="0"/>
                </a:rPr>
                <a:t> – „hmyzožravci“</a:t>
              </a:r>
              <a:endParaRPr lang="cs-CZ" altLang="cs-CZ" sz="2000" dirty="0">
                <a:latin typeface="Comic Sans MS" pitchFamily="66" charset="0"/>
              </a:endParaRPr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5207863" y="4687889"/>
              <a:ext cx="253787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 dirty="0" err="1" smtClean="0">
                  <a:latin typeface="Comic Sans MS" pitchFamily="66" charset="0"/>
                </a:rPr>
                <a:t>Chiroptera</a:t>
              </a:r>
              <a:r>
                <a:rPr lang="cs-CZ" altLang="cs-CZ" sz="2000" dirty="0" smtClean="0">
                  <a:latin typeface="Comic Sans MS" pitchFamily="66" charset="0"/>
                </a:rPr>
                <a:t> - letouni</a:t>
              </a:r>
              <a:endParaRPr lang="cs-CZ" altLang="cs-CZ" sz="2000" dirty="0">
                <a:latin typeface="Comic Sans MS" pitchFamily="66" charset="0"/>
              </a:endParaRP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5210305" y="5878302"/>
              <a:ext cx="50754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 dirty="0" err="1" smtClean="0">
                  <a:latin typeface="Comic Sans MS" pitchFamily="66" charset="0"/>
                </a:rPr>
                <a:t>Cetartiodactyla</a:t>
              </a:r>
              <a:r>
                <a:rPr lang="cs-CZ" altLang="cs-CZ" sz="2000" dirty="0" smtClean="0">
                  <a:latin typeface="Comic Sans MS" pitchFamily="66" charset="0"/>
                </a:rPr>
                <a:t> – kytovci a sudokopytníci</a:t>
              </a:r>
              <a:endParaRPr lang="cs-CZ" altLang="cs-CZ" sz="2000" dirty="0">
                <a:latin typeface="Comic Sans MS" pitchFamily="66" charset="0"/>
              </a:endParaRP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5219364" y="6279973"/>
              <a:ext cx="379943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 dirty="0" err="1" smtClean="0">
                  <a:latin typeface="Comic Sans MS" pitchFamily="66" charset="0"/>
                </a:rPr>
                <a:t>Perissodactyla</a:t>
              </a:r>
              <a:r>
                <a:rPr lang="cs-CZ" altLang="cs-CZ" sz="2000" dirty="0" smtClean="0">
                  <a:latin typeface="Comic Sans MS" pitchFamily="66" charset="0"/>
                </a:rPr>
                <a:t> - lichokopytníci</a:t>
              </a:r>
              <a:endParaRPr lang="cs-CZ" altLang="cs-CZ" sz="2000" dirty="0">
                <a:latin typeface="Comic Sans MS" pitchFamily="66" charset="0"/>
              </a:endParaRP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5210738" y="5094618"/>
              <a:ext cx="255871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 dirty="0" err="1" smtClean="0">
                  <a:latin typeface="Comic Sans MS" pitchFamily="66" charset="0"/>
                </a:rPr>
                <a:t>Pholidota</a:t>
              </a:r>
              <a:r>
                <a:rPr lang="cs-CZ" altLang="cs-CZ" sz="2000" dirty="0" smtClean="0">
                  <a:latin typeface="Comic Sans MS" pitchFamily="66" charset="0"/>
                </a:rPr>
                <a:t> - luskouni </a:t>
              </a:r>
              <a:endParaRPr lang="cs-CZ" altLang="cs-CZ" sz="2000" dirty="0">
                <a:latin typeface="Comic Sans MS" pitchFamily="66" charset="0"/>
              </a:endParaRP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5201679" y="5495278"/>
              <a:ext cx="22445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 dirty="0" err="1" smtClean="0">
                  <a:latin typeface="Comic Sans MS" pitchFamily="66" charset="0"/>
                </a:rPr>
                <a:t>Carnivora</a:t>
              </a:r>
              <a:r>
                <a:rPr lang="cs-CZ" altLang="cs-CZ" sz="2000" dirty="0" smtClean="0">
                  <a:latin typeface="Comic Sans MS" pitchFamily="66" charset="0"/>
                </a:rPr>
                <a:t> - šelmy</a:t>
              </a:r>
              <a:endParaRPr lang="cs-CZ" altLang="cs-CZ" sz="2000" dirty="0">
                <a:latin typeface="Comic Sans MS" pitchFamily="66" charset="0"/>
              </a:endParaRPr>
            </a:p>
          </p:txBody>
        </p:sp>
        <p:sp>
          <p:nvSpPr>
            <p:cNvPr id="67" name="Line 58"/>
            <p:cNvSpPr>
              <a:spLocks noChangeShapeType="1"/>
            </p:cNvSpPr>
            <p:nvPr/>
          </p:nvSpPr>
          <p:spPr bwMode="auto">
            <a:xfrm>
              <a:off x="3720580" y="5510478"/>
              <a:ext cx="32483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6240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Skupina 17"/>
          <p:cNvGrpSpPr/>
          <p:nvPr/>
        </p:nvGrpSpPr>
        <p:grpSpPr>
          <a:xfrm>
            <a:off x="1430363" y="2203817"/>
            <a:ext cx="8666794" cy="1689645"/>
            <a:chOff x="381851" y="2203817"/>
            <a:chExt cx="8666794" cy="1689645"/>
          </a:xfrm>
        </p:grpSpPr>
        <p:grpSp>
          <p:nvGrpSpPr>
            <p:cNvPr id="2" name="Skupina 1"/>
            <p:cNvGrpSpPr/>
            <p:nvPr/>
          </p:nvGrpSpPr>
          <p:grpSpPr>
            <a:xfrm>
              <a:off x="381851" y="2403110"/>
              <a:ext cx="4360837" cy="1313228"/>
              <a:chOff x="381851" y="2403110"/>
              <a:chExt cx="4360837" cy="1313228"/>
            </a:xfrm>
          </p:grpSpPr>
          <p:sp>
            <p:nvSpPr>
              <p:cNvPr id="4" name="Line 48"/>
              <p:cNvSpPr>
                <a:spLocks noChangeShapeType="1"/>
              </p:cNvSpPr>
              <p:nvPr/>
            </p:nvSpPr>
            <p:spPr bwMode="auto">
              <a:xfrm>
                <a:off x="1934793" y="3192463"/>
                <a:ext cx="504825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FFFF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" name="Line 13"/>
              <p:cNvSpPr>
                <a:spLocks noChangeShapeType="1"/>
              </p:cNvSpPr>
              <p:nvPr/>
            </p:nvSpPr>
            <p:spPr bwMode="auto">
              <a:xfrm>
                <a:off x="2452318" y="2609850"/>
                <a:ext cx="0" cy="110648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FFFF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" name="Line 15"/>
              <p:cNvSpPr>
                <a:spLocks noChangeShapeType="1"/>
              </p:cNvSpPr>
              <p:nvPr/>
            </p:nvSpPr>
            <p:spPr bwMode="auto">
              <a:xfrm>
                <a:off x="2452318" y="2609850"/>
                <a:ext cx="50641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FFFF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Line 30"/>
              <p:cNvSpPr>
                <a:spLocks noChangeShapeType="1"/>
              </p:cNvSpPr>
              <p:nvPr/>
            </p:nvSpPr>
            <p:spPr bwMode="auto">
              <a:xfrm>
                <a:off x="2439618" y="3716338"/>
                <a:ext cx="5080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FFFF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Text Box 52"/>
              <p:cNvSpPr txBox="1">
                <a:spLocks noChangeArrowheads="1"/>
              </p:cNvSpPr>
              <p:nvPr/>
            </p:nvSpPr>
            <p:spPr bwMode="auto">
              <a:xfrm>
                <a:off x="381851" y="2977536"/>
                <a:ext cx="15359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2000" dirty="0" err="1" smtClean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Vertebrata</a:t>
                </a:r>
                <a:endParaRPr lang="cs-CZ" altLang="cs-CZ" sz="2000" i="1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4" name="Text Box 52"/>
              <p:cNvSpPr txBox="1">
                <a:spLocks noChangeArrowheads="1"/>
              </p:cNvSpPr>
              <p:nvPr/>
            </p:nvSpPr>
            <p:spPr bwMode="auto">
              <a:xfrm>
                <a:off x="2972652" y="2403110"/>
                <a:ext cx="177003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2000" dirty="0" err="1" smtClean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Cyclostomata</a:t>
                </a:r>
                <a:endParaRPr lang="cs-CZ" altLang="cs-CZ" sz="2000" i="1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2" name="Skupina 11"/>
            <p:cNvGrpSpPr/>
            <p:nvPr/>
          </p:nvGrpSpPr>
          <p:grpSpPr>
            <a:xfrm>
              <a:off x="2984845" y="2203817"/>
              <a:ext cx="6063800" cy="1689645"/>
              <a:chOff x="2984845" y="2203817"/>
              <a:chExt cx="6063800" cy="1689645"/>
            </a:xfrm>
          </p:grpSpPr>
          <p:sp>
            <p:nvSpPr>
              <p:cNvPr id="10" name="Text Box 53"/>
              <p:cNvSpPr txBox="1">
                <a:spLocks noChangeArrowheads="1"/>
              </p:cNvSpPr>
              <p:nvPr/>
            </p:nvSpPr>
            <p:spPr bwMode="auto">
              <a:xfrm>
                <a:off x="5973764" y="2673350"/>
                <a:ext cx="3074881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2000" dirty="0" err="1" smtClean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Petromyzontida</a:t>
                </a:r>
                <a:r>
                  <a:rPr lang="cs-CZ" altLang="cs-CZ" sz="2000" dirty="0" smtClean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 - mihule</a:t>
                </a:r>
                <a:endParaRPr lang="cs-CZ" altLang="cs-CZ" sz="2000" i="1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3" name="Skupina 2"/>
              <p:cNvGrpSpPr/>
              <p:nvPr/>
            </p:nvGrpSpPr>
            <p:grpSpPr>
              <a:xfrm>
                <a:off x="2984845" y="2203817"/>
                <a:ext cx="5844658" cy="1689645"/>
                <a:chOff x="2972653" y="2203817"/>
                <a:chExt cx="5844658" cy="1689645"/>
              </a:xfrm>
            </p:grpSpPr>
            <p:sp>
              <p:nvSpPr>
                <p:cNvPr id="6" name="Line 14"/>
                <p:cNvSpPr>
                  <a:spLocks noChangeShapeType="1"/>
                </p:cNvSpPr>
                <p:nvPr/>
              </p:nvSpPr>
              <p:spPr bwMode="auto">
                <a:xfrm>
                  <a:off x="5244738" y="2378075"/>
                  <a:ext cx="72000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8" name="Line 18"/>
                <p:cNvSpPr>
                  <a:spLocks noChangeShapeType="1"/>
                </p:cNvSpPr>
                <p:nvPr/>
              </p:nvSpPr>
              <p:spPr bwMode="auto">
                <a:xfrm>
                  <a:off x="5244734" y="2891692"/>
                  <a:ext cx="72000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5962042" y="2203817"/>
                  <a:ext cx="2855269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cs-CZ" altLang="cs-CZ" sz="2000" dirty="0" err="1" smtClean="0">
                      <a:solidFill>
                        <a:srgbClr val="000000"/>
                      </a:solidFill>
                      <a:latin typeface="Comic Sans MS" panose="030F0702030302020204" pitchFamily="66" charset="0"/>
                    </a:rPr>
                    <a:t>Myxinoidea</a:t>
                  </a:r>
                  <a:r>
                    <a:rPr lang="cs-CZ" altLang="cs-CZ" sz="2000" dirty="0" smtClean="0">
                      <a:solidFill>
                        <a:srgbClr val="000000"/>
                      </a:solidFill>
                      <a:latin typeface="Comic Sans MS" panose="030F0702030302020204" pitchFamily="66" charset="0"/>
                    </a:rPr>
                    <a:t> - sliznatky</a:t>
                  </a:r>
                  <a:endParaRPr lang="cs-CZ" altLang="cs-CZ" sz="2000" i="1" dirty="0">
                    <a:solidFill>
                      <a:srgbClr val="000000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5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2972653" y="3493352"/>
                  <a:ext cx="3523722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cs-CZ" altLang="cs-CZ" sz="2000" dirty="0" err="1" smtClean="0">
                      <a:solidFill>
                        <a:srgbClr val="000000"/>
                      </a:solidFill>
                      <a:latin typeface="Comic Sans MS" panose="030F0702030302020204" pitchFamily="66" charset="0"/>
                    </a:rPr>
                    <a:t>Gnathostomata</a:t>
                  </a:r>
                  <a:r>
                    <a:rPr lang="cs-CZ" altLang="cs-CZ" sz="2000" dirty="0" smtClean="0">
                      <a:solidFill>
                        <a:srgbClr val="000000"/>
                      </a:solidFill>
                      <a:latin typeface="Comic Sans MS" panose="030F0702030302020204" pitchFamily="66" charset="0"/>
                    </a:rPr>
                    <a:t> - </a:t>
                  </a:r>
                  <a:r>
                    <a:rPr lang="cs-CZ" altLang="cs-CZ" sz="2000" dirty="0" err="1" smtClean="0">
                      <a:solidFill>
                        <a:srgbClr val="000000"/>
                      </a:solidFill>
                      <a:latin typeface="Comic Sans MS" panose="030F0702030302020204" pitchFamily="66" charset="0"/>
                    </a:rPr>
                    <a:t>čelistnatci</a:t>
                  </a:r>
                  <a:endParaRPr lang="cs-CZ" altLang="cs-CZ" sz="2000" i="1" dirty="0">
                    <a:solidFill>
                      <a:srgbClr val="000000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6" name="Line 13"/>
                <p:cNvSpPr>
                  <a:spLocks noChangeShapeType="1"/>
                </p:cNvSpPr>
                <p:nvPr/>
              </p:nvSpPr>
              <p:spPr bwMode="auto">
                <a:xfrm>
                  <a:off x="5254126" y="2363668"/>
                  <a:ext cx="0" cy="54000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7" name="Line 15"/>
                <p:cNvSpPr>
                  <a:spLocks noChangeShapeType="1"/>
                </p:cNvSpPr>
                <p:nvPr/>
              </p:nvSpPr>
              <p:spPr bwMode="auto">
                <a:xfrm>
                  <a:off x="4761766" y="2621574"/>
                  <a:ext cx="50641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90155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610977" y="544906"/>
            <a:ext cx="11025246" cy="4220954"/>
            <a:chOff x="610977" y="544906"/>
            <a:chExt cx="11025246" cy="4220954"/>
          </a:xfrm>
        </p:grpSpPr>
        <p:sp>
          <p:nvSpPr>
            <p:cNvPr id="21" name="Text Box 47"/>
            <p:cNvSpPr txBox="1">
              <a:spLocks noChangeArrowheads="1"/>
            </p:cNvSpPr>
            <p:nvPr/>
          </p:nvSpPr>
          <p:spPr bwMode="auto">
            <a:xfrm>
              <a:off x="4246639" y="764768"/>
              <a:ext cx="2201244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cs-CZ"/>
              </a:defPPr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000000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400"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dirty="0"/>
                <a:t>  </a:t>
              </a:r>
              <a:r>
                <a:rPr lang="cs-CZ" altLang="cs-CZ" dirty="0" err="1" smtClean="0"/>
                <a:t>Chondrichthyes</a:t>
              </a:r>
              <a:endParaRPr lang="cs-CZ" altLang="cs-CZ" dirty="0" smtClean="0"/>
            </a:p>
            <a:p>
              <a:r>
                <a:rPr lang="cs-CZ" altLang="cs-CZ" dirty="0" smtClean="0"/>
                <a:t>- paryby</a:t>
              </a:r>
              <a:endParaRPr lang="cs-CZ" altLang="cs-CZ" dirty="0"/>
            </a:p>
          </p:txBody>
        </p:sp>
        <p:sp>
          <p:nvSpPr>
            <p:cNvPr id="23" name="Text Box 49"/>
            <p:cNvSpPr txBox="1">
              <a:spLocks noChangeArrowheads="1"/>
            </p:cNvSpPr>
            <p:nvPr/>
          </p:nvSpPr>
          <p:spPr bwMode="auto">
            <a:xfrm>
              <a:off x="7597938" y="1623423"/>
              <a:ext cx="403828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cs-CZ"/>
              </a:defPPr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000000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400"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dirty="0"/>
                <a:t>  </a:t>
              </a:r>
              <a:r>
                <a:rPr lang="cs-CZ" altLang="cs-CZ" dirty="0" err="1" smtClean="0"/>
                <a:t>Actinopterygii</a:t>
              </a:r>
              <a:r>
                <a:rPr lang="cs-CZ" altLang="cs-CZ" dirty="0" smtClean="0"/>
                <a:t> - paprskoploutví</a:t>
              </a:r>
              <a:endParaRPr lang="cs-CZ" altLang="cs-CZ" dirty="0"/>
            </a:p>
          </p:txBody>
        </p:sp>
        <p:sp>
          <p:nvSpPr>
            <p:cNvPr id="24" name="Text Box 50"/>
            <p:cNvSpPr txBox="1">
              <a:spLocks noChangeArrowheads="1"/>
            </p:cNvSpPr>
            <p:nvPr/>
          </p:nvSpPr>
          <p:spPr bwMode="auto">
            <a:xfrm>
              <a:off x="7569688" y="2147436"/>
              <a:ext cx="361509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cs-CZ"/>
              </a:defPPr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000000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400"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dirty="0"/>
                <a:t>  </a:t>
              </a:r>
              <a:r>
                <a:rPr lang="cs-CZ" altLang="cs-CZ" dirty="0" err="1" smtClean="0"/>
                <a:t>Sarcopterygii</a:t>
              </a:r>
              <a:r>
                <a:rPr lang="cs-CZ" altLang="cs-CZ" dirty="0" smtClean="0"/>
                <a:t> - </a:t>
              </a:r>
              <a:r>
                <a:rPr lang="cs-CZ" altLang="cs-CZ" dirty="0" err="1" smtClean="0"/>
                <a:t>svaloploutví</a:t>
              </a:r>
              <a:endParaRPr lang="cs-CZ" altLang="cs-CZ" dirty="0"/>
            </a:p>
          </p:txBody>
        </p:sp>
        <p:sp>
          <p:nvSpPr>
            <p:cNvPr id="25" name="Text Box 52"/>
            <p:cNvSpPr txBox="1">
              <a:spLocks noChangeArrowheads="1"/>
            </p:cNvSpPr>
            <p:nvPr/>
          </p:nvSpPr>
          <p:spPr bwMode="auto">
            <a:xfrm>
              <a:off x="909392" y="1265975"/>
              <a:ext cx="1989647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Gnathostomata</a:t>
              </a:r>
              <a:endParaRPr lang="cs-CZ" altLang="cs-CZ" sz="2000" dirty="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i="1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- </a:t>
              </a: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čelistnatci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6" name="Line 48"/>
            <p:cNvSpPr>
              <a:spLocks noChangeShapeType="1"/>
            </p:cNvSpPr>
            <p:nvPr/>
          </p:nvSpPr>
          <p:spPr bwMode="auto">
            <a:xfrm>
              <a:off x="2919528" y="1504345"/>
              <a:ext cx="5048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" name="Line 13"/>
            <p:cNvSpPr>
              <a:spLocks noChangeShapeType="1"/>
            </p:cNvSpPr>
            <p:nvPr/>
          </p:nvSpPr>
          <p:spPr bwMode="auto">
            <a:xfrm>
              <a:off x="3437054" y="980347"/>
              <a:ext cx="0" cy="11064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8" name="Line 15"/>
            <p:cNvSpPr>
              <a:spLocks noChangeShapeType="1"/>
            </p:cNvSpPr>
            <p:nvPr/>
          </p:nvSpPr>
          <p:spPr bwMode="auto">
            <a:xfrm flipV="1">
              <a:off x="3437054" y="980346"/>
              <a:ext cx="822612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>
              <a:off x="3424354" y="2086835"/>
              <a:ext cx="508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" name="Text Box 47"/>
            <p:cNvSpPr txBox="1">
              <a:spLocks noChangeArrowheads="1"/>
            </p:cNvSpPr>
            <p:nvPr/>
          </p:nvSpPr>
          <p:spPr bwMode="auto">
            <a:xfrm>
              <a:off x="3871504" y="1878457"/>
              <a:ext cx="28312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cs-CZ"/>
              </a:defPPr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000000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400"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dirty="0"/>
                <a:t>  </a:t>
              </a:r>
              <a:r>
                <a:rPr lang="cs-CZ" altLang="cs-CZ" dirty="0" err="1" smtClean="0"/>
                <a:t>Osteognathostomata</a:t>
              </a:r>
              <a:endParaRPr lang="cs-CZ" altLang="cs-CZ" dirty="0"/>
            </a:p>
          </p:txBody>
        </p:sp>
        <p:sp>
          <p:nvSpPr>
            <p:cNvPr id="32" name="Line 15"/>
            <p:cNvSpPr>
              <a:spLocks noChangeShapeType="1"/>
            </p:cNvSpPr>
            <p:nvPr/>
          </p:nvSpPr>
          <p:spPr bwMode="auto">
            <a:xfrm>
              <a:off x="6580263" y="992071"/>
              <a:ext cx="68083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3" name="Line 14"/>
            <p:cNvSpPr>
              <a:spLocks noChangeShapeType="1"/>
            </p:cNvSpPr>
            <p:nvPr/>
          </p:nvSpPr>
          <p:spPr bwMode="auto">
            <a:xfrm>
              <a:off x="7261101" y="725126"/>
              <a:ext cx="457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4" name="Line 18"/>
            <p:cNvSpPr>
              <a:spLocks noChangeShapeType="1"/>
            </p:cNvSpPr>
            <p:nvPr/>
          </p:nvSpPr>
          <p:spPr bwMode="auto">
            <a:xfrm>
              <a:off x="7261101" y="1262189"/>
              <a:ext cx="457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5" name="Line 13"/>
            <p:cNvSpPr>
              <a:spLocks noChangeShapeType="1"/>
            </p:cNvSpPr>
            <p:nvPr/>
          </p:nvSpPr>
          <p:spPr bwMode="auto">
            <a:xfrm>
              <a:off x="7270494" y="710719"/>
              <a:ext cx="0" cy="540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>
              <a:off x="6754686" y="2082311"/>
              <a:ext cx="5064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9" name="Line 14"/>
            <p:cNvSpPr>
              <a:spLocks noChangeShapeType="1"/>
            </p:cNvSpPr>
            <p:nvPr/>
          </p:nvSpPr>
          <p:spPr bwMode="auto">
            <a:xfrm>
              <a:off x="7261102" y="1815366"/>
              <a:ext cx="457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0" name="Line 18"/>
            <p:cNvSpPr>
              <a:spLocks noChangeShapeType="1"/>
            </p:cNvSpPr>
            <p:nvPr/>
          </p:nvSpPr>
          <p:spPr bwMode="auto">
            <a:xfrm>
              <a:off x="7261102" y="2352429"/>
              <a:ext cx="457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" name="Line 13"/>
            <p:cNvSpPr>
              <a:spLocks noChangeShapeType="1"/>
            </p:cNvSpPr>
            <p:nvPr/>
          </p:nvSpPr>
          <p:spPr bwMode="auto">
            <a:xfrm>
              <a:off x="7270495" y="1800959"/>
              <a:ext cx="0" cy="540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" name="Text Box 49"/>
            <p:cNvSpPr txBox="1">
              <a:spLocks noChangeArrowheads="1"/>
            </p:cNvSpPr>
            <p:nvPr/>
          </p:nvSpPr>
          <p:spPr bwMode="auto">
            <a:xfrm>
              <a:off x="7609662" y="544906"/>
              <a:ext cx="359265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cs-CZ"/>
              </a:defPPr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000000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400"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dirty="0"/>
                <a:t>  </a:t>
              </a:r>
              <a:r>
                <a:rPr lang="cs-CZ" altLang="cs-CZ" dirty="0" err="1" smtClean="0"/>
                <a:t>Elasmobranchii</a:t>
              </a:r>
              <a:r>
                <a:rPr lang="cs-CZ" altLang="cs-CZ" dirty="0" smtClean="0"/>
                <a:t> - příčnoústí</a:t>
              </a:r>
              <a:endParaRPr lang="cs-CZ" altLang="cs-CZ" dirty="0"/>
            </a:p>
          </p:txBody>
        </p:sp>
        <p:sp>
          <p:nvSpPr>
            <p:cNvPr id="45" name="Text Box 50"/>
            <p:cNvSpPr txBox="1">
              <a:spLocks noChangeArrowheads="1"/>
            </p:cNvSpPr>
            <p:nvPr/>
          </p:nvSpPr>
          <p:spPr bwMode="auto">
            <a:xfrm>
              <a:off x="7581412" y="1068919"/>
              <a:ext cx="291618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cs-CZ"/>
              </a:defPPr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000000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400"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dirty="0"/>
                <a:t>  </a:t>
              </a:r>
              <a:r>
                <a:rPr lang="cs-CZ" altLang="cs-CZ" dirty="0" err="1" smtClean="0"/>
                <a:t>Holocephali</a:t>
              </a:r>
              <a:r>
                <a:rPr lang="cs-CZ" altLang="cs-CZ" dirty="0" smtClean="0"/>
                <a:t> - chiméry</a:t>
              </a:r>
              <a:endParaRPr lang="cs-CZ" altLang="cs-CZ" dirty="0"/>
            </a:p>
          </p:txBody>
        </p:sp>
        <p:sp>
          <p:nvSpPr>
            <p:cNvPr id="46" name="Text Box 49"/>
            <p:cNvSpPr txBox="1">
              <a:spLocks noChangeArrowheads="1"/>
            </p:cNvSpPr>
            <p:nvPr/>
          </p:nvSpPr>
          <p:spPr bwMode="auto">
            <a:xfrm>
              <a:off x="610977" y="3522563"/>
              <a:ext cx="2124299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cs-CZ"/>
              </a:defPPr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000000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400"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dirty="0"/>
                <a:t>  </a:t>
              </a:r>
              <a:r>
                <a:rPr lang="cs-CZ" altLang="cs-CZ" dirty="0" err="1" smtClean="0"/>
                <a:t>Elasmobranchii</a:t>
              </a:r>
              <a:endParaRPr lang="cs-CZ" altLang="cs-CZ" dirty="0" smtClean="0"/>
            </a:p>
            <a:p>
              <a:r>
                <a:rPr lang="cs-CZ" altLang="cs-CZ" dirty="0" smtClean="0"/>
                <a:t>- příčnoústí</a:t>
              </a:r>
              <a:endParaRPr lang="cs-CZ" altLang="cs-CZ" dirty="0"/>
            </a:p>
          </p:txBody>
        </p:sp>
        <p:sp>
          <p:nvSpPr>
            <p:cNvPr id="47" name="Line 18"/>
            <p:cNvSpPr>
              <a:spLocks noChangeShapeType="1"/>
            </p:cNvSpPr>
            <p:nvPr/>
          </p:nvSpPr>
          <p:spPr bwMode="auto">
            <a:xfrm>
              <a:off x="2772506" y="3739664"/>
              <a:ext cx="3048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8" name="Line 22"/>
            <p:cNvSpPr>
              <a:spLocks noChangeShapeType="1"/>
            </p:cNvSpPr>
            <p:nvPr/>
          </p:nvSpPr>
          <p:spPr bwMode="auto">
            <a:xfrm flipV="1">
              <a:off x="3077306" y="3200403"/>
              <a:ext cx="762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0" name="Line 24"/>
            <p:cNvSpPr>
              <a:spLocks noChangeShapeType="1"/>
            </p:cNvSpPr>
            <p:nvPr/>
          </p:nvSpPr>
          <p:spPr bwMode="auto">
            <a:xfrm>
              <a:off x="3077306" y="3200403"/>
              <a:ext cx="0" cy="1062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1" name="Line 25"/>
            <p:cNvSpPr>
              <a:spLocks noChangeShapeType="1"/>
            </p:cNvSpPr>
            <p:nvPr/>
          </p:nvSpPr>
          <p:spPr bwMode="auto">
            <a:xfrm>
              <a:off x="3382106" y="3886203"/>
              <a:ext cx="457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" name="Line 26"/>
            <p:cNvSpPr>
              <a:spLocks noChangeShapeType="1"/>
            </p:cNvSpPr>
            <p:nvPr/>
          </p:nvSpPr>
          <p:spPr bwMode="auto">
            <a:xfrm>
              <a:off x="3382106" y="4572003"/>
              <a:ext cx="457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" name="Text Box 33"/>
            <p:cNvSpPr txBox="1">
              <a:spLocks noChangeArrowheads="1"/>
            </p:cNvSpPr>
            <p:nvPr/>
          </p:nvSpPr>
          <p:spPr bwMode="auto">
            <a:xfrm>
              <a:off x="3851027" y="2994150"/>
              <a:ext cx="271420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cs-CZ"/>
              </a:defPPr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000000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400"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dirty="0" err="1" smtClean="0"/>
                <a:t>Galeomorphi</a:t>
              </a:r>
              <a:r>
                <a:rPr lang="cs-CZ" altLang="cs-CZ" dirty="0" smtClean="0"/>
                <a:t> - žraloci</a:t>
              </a:r>
              <a:endParaRPr lang="cs-CZ" altLang="cs-CZ" dirty="0"/>
            </a:p>
          </p:txBody>
        </p:sp>
        <p:sp>
          <p:nvSpPr>
            <p:cNvPr id="54" name="Text Box 34"/>
            <p:cNvSpPr txBox="1">
              <a:spLocks noChangeArrowheads="1"/>
            </p:cNvSpPr>
            <p:nvPr/>
          </p:nvSpPr>
          <p:spPr bwMode="auto">
            <a:xfrm>
              <a:off x="3851027" y="3756150"/>
              <a:ext cx="277992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Squalimorphi</a:t>
              </a: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 - žraloci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55" name="Text Box 35"/>
            <p:cNvSpPr txBox="1">
              <a:spLocks noChangeArrowheads="1"/>
            </p:cNvSpPr>
            <p:nvPr/>
          </p:nvSpPr>
          <p:spPr bwMode="auto">
            <a:xfrm>
              <a:off x="3851027" y="4365750"/>
              <a:ext cx="11689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cs-CZ" altLang="cs-CZ" sz="2000" dirty="0" err="1">
                  <a:solidFill>
                    <a:srgbClr val="000000"/>
                  </a:solidFill>
                  <a:latin typeface="Comic Sans MS" panose="030F0702030302020204" pitchFamily="66" charset="0"/>
                </a:rPr>
                <a:t>Batoidei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56" name="Line 27"/>
            <p:cNvSpPr>
              <a:spLocks noChangeShapeType="1"/>
            </p:cNvSpPr>
            <p:nvPr/>
          </p:nvSpPr>
          <p:spPr bwMode="auto">
            <a:xfrm>
              <a:off x="3370379" y="3886203"/>
              <a:ext cx="0" cy="6858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>
              <a:off x="3053856" y="4278926"/>
              <a:ext cx="3024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56790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/>
          <p:cNvGrpSpPr/>
          <p:nvPr/>
        </p:nvGrpSpPr>
        <p:grpSpPr>
          <a:xfrm>
            <a:off x="3119709" y="1684831"/>
            <a:ext cx="7358393" cy="2601917"/>
            <a:chOff x="3119709" y="1684831"/>
            <a:chExt cx="7358393" cy="2601917"/>
          </a:xfrm>
        </p:grpSpPr>
        <p:sp>
          <p:nvSpPr>
            <p:cNvPr id="2" name="Text Box 49"/>
            <p:cNvSpPr txBox="1">
              <a:spLocks noChangeArrowheads="1"/>
            </p:cNvSpPr>
            <p:nvPr/>
          </p:nvSpPr>
          <p:spPr bwMode="auto">
            <a:xfrm>
              <a:off x="3119709" y="2139235"/>
              <a:ext cx="2055371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cs-CZ"/>
              </a:defPPr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000000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400"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dirty="0"/>
                <a:t>  </a:t>
              </a:r>
              <a:r>
                <a:rPr lang="cs-CZ" altLang="cs-CZ" dirty="0" err="1" smtClean="0"/>
                <a:t>Actinopterygii</a:t>
              </a:r>
              <a:endParaRPr lang="cs-CZ" altLang="cs-CZ" dirty="0" smtClean="0"/>
            </a:p>
            <a:p>
              <a:pPr algn="r"/>
              <a:r>
                <a:rPr lang="cs-CZ" altLang="cs-CZ" dirty="0" smtClean="0"/>
                <a:t>paprskoploutví</a:t>
              </a:r>
              <a:endParaRPr lang="cs-CZ" altLang="cs-CZ" dirty="0"/>
            </a:p>
          </p:txBody>
        </p:sp>
        <p:grpSp>
          <p:nvGrpSpPr>
            <p:cNvPr id="24" name="Group 9"/>
            <p:cNvGrpSpPr>
              <a:grpSpLocks/>
            </p:cNvGrpSpPr>
            <p:nvPr/>
          </p:nvGrpSpPr>
          <p:grpSpPr bwMode="auto">
            <a:xfrm>
              <a:off x="5228234" y="1684831"/>
              <a:ext cx="5249868" cy="2601917"/>
              <a:chOff x="22" y="2019"/>
              <a:chExt cx="3307" cy="1639"/>
            </a:xfrm>
          </p:grpSpPr>
          <p:grpSp>
            <p:nvGrpSpPr>
              <p:cNvPr id="28" name="Group 10"/>
              <p:cNvGrpSpPr>
                <a:grpSpLocks/>
              </p:cNvGrpSpPr>
              <p:nvPr/>
            </p:nvGrpSpPr>
            <p:grpSpPr bwMode="auto">
              <a:xfrm>
                <a:off x="22" y="2137"/>
                <a:ext cx="1255" cy="1233"/>
                <a:chOff x="240" y="1152"/>
                <a:chExt cx="1255" cy="1233"/>
              </a:xfrm>
            </p:grpSpPr>
            <p:sp>
              <p:nvSpPr>
                <p:cNvPr id="34" name="Line 11"/>
                <p:cNvSpPr>
                  <a:spLocks noChangeShapeType="1"/>
                </p:cNvSpPr>
                <p:nvPr/>
              </p:nvSpPr>
              <p:spPr bwMode="auto">
                <a:xfrm>
                  <a:off x="240" y="1483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5" name="Line 12"/>
                <p:cNvSpPr>
                  <a:spLocks noChangeShapeType="1"/>
                </p:cNvSpPr>
                <p:nvPr/>
              </p:nvSpPr>
              <p:spPr bwMode="auto">
                <a:xfrm>
                  <a:off x="432" y="1152"/>
                  <a:ext cx="0" cy="672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6" name="Line 13"/>
                <p:cNvSpPr>
                  <a:spLocks noChangeShapeType="1"/>
                </p:cNvSpPr>
                <p:nvPr/>
              </p:nvSpPr>
              <p:spPr bwMode="auto">
                <a:xfrm>
                  <a:off x="432" y="1152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7" name="Line 14"/>
                <p:cNvSpPr>
                  <a:spLocks noChangeShapeType="1"/>
                </p:cNvSpPr>
                <p:nvPr/>
              </p:nvSpPr>
              <p:spPr bwMode="auto">
                <a:xfrm>
                  <a:off x="432" y="182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8" name="Line 15"/>
                <p:cNvSpPr>
                  <a:spLocks noChangeShapeType="1"/>
                </p:cNvSpPr>
                <p:nvPr/>
              </p:nvSpPr>
              <p:spPr bwMode="auto">
                <a:xfrm>
                  <a:off x="624" y="1536"/>
                  <a:ext cx="864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0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619" y="1536"/>
                  <a:ext cx="0" cy="593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6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823" y="1849"/>
                  <a:ext cx="672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5" name="Line 14"/>
                <p:cNvSpPr>
                  <a:spLocks noChangeShapeType="1"/>
                </p:cNvSpPr>
                <p:nvPr/>
              </p:nvSpPr>
              <p:spPr bwMode="auto">
                <a:xfrm>
                  <a:off x="626" y="2129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6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803" y="1845"/>
                  <a:ext cx="0" cy="54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9" name="Text Box 24"/>
              <p:cNvSpPr txBox="1">
                <a:spLocks noChangeArrowheads="1"/>
              </p:cNvSpPr>
              <p:nvPr/>
            </p:nvSpPr>
            <p:spPr bwMode="auto">
              <a:xfrm>
                <a:off x="1283" y="2019"/>
                <a:ext cx="136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2000" dirty="0" err="1" smtClean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Cladistia</a:t>
                </a:r>
                <a:r>
                  <a:rPr lang="cs-CZ" altLang="cs-CZ" sz="2000" dirty="0" smtClean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 - </a:t>
                </a:r>
                <a:r>
                  <a:rPr lang="cs-CZ" altLang="cs-CZ" sz="2000" dirty="0" err="1" smtClean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bichři</a:t>
                </a:r>
                <a:endParaRPr lang="cs-CZ" altLang="cs-CZ" sz="2000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0" name="Text Box 25"/>
              <p:cNvSpPr txBox="1">
                <a:spLocks noChangeArrowheads="1"/>
              </p:cNvSpPr>
              <p:nvPr/>
            </p:nvSpPr>
            <p:spPr bwMode="auto">
              <a:xfrm>
                <a:off x="1293" y="2377"/>
                <a:ext cx="203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2000" dirty="0" err="1" smtClean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Chondrostei</a:t>
                </a:r>
                <a:r>
                  <a:rPr lang="cs-CZ" altLang="cs-CZ" sz="2000" dirty="0" smtClean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 - chrupavčití</a:t>
                </a:r>
                <a:endParaRPr lang="cs-CZ" altLang="cs-CZ" sz="2000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1" name="Text Box 26"/>
              <p:cNvSpPr txBox="1">
                <a:spLocks noChangeArrowheads="1"/>
              </p:cNvSpPr>
              <p:nvPr/>
            </p:nvSpPr>
            <p:spPr bwMode="auto">
              <a:xfrm>
                <a:off x="1285" y="2727"/>
                <a:ext cx="163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2000" dirty="0" err="1" smtClean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Ginglymodi</a:t>
                </a:r>
                <a:r>
                  <a:rPr lang="cs-CZ" altLang="cs-CZ" sz="2000" dirty="0" smtClean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 - </a:t>
                </a:r>
                <a:r>
                  <a:rPr lang="cs-CZ" altLang="cs-CZ" sz="2000" dirty="0" err="1" smtClean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kostlíni</a:t>
                </a:r>
                <a:endParaRPr lang="cs-CZ" altLang="cs-CZ" sz="2000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2" name="Text Box 27"/>
              <p:cNvSpPr txBox="1">
                <a:spLocks noChangeArrowheads="1"/>
              </p:cNvSpPr>
              <p:nvPr/>
            </p:nvSpPr>
            <p:spPr bwMode="auto">
              <a:xfrm>
                <a:off x="1282" y="3071"/>
                <a:ext cx="193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2000" dirty="0" err="1" smtClean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Halecomorphi</a:t>
                </a:r>
                <a:r>
                  <a:rPr lang="cs-CZ" altLang="cs-CZ" sz="2000" dirty="0" smtClean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 - kaprouni</a:t>
                </a:r>
                <a:endParaRPr lang="cs-CZ" altLang="cs-CZ" sz="2000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3" name="Text Box 28"/>
              <p:cNvSpPr txBox="1">
                <a:spLocks noChangeArrowheads="1"/>
              </p:cNvSpPr>
              <p:nvPr/>
            </p:nvSpPr>
            <p:spPr bwMode="auto">
              <a:xfrm>
                <a:off x="1264" y="3406"/>
                <a:ext cx="160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2000" dirty="0" err="1" smtClean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Teleostei</a:t>
                </a:r>
                <a:r>
                  <a:rPr lang="cs-CZ" altLang="cs-CZ" sz="2000" dirty="0" smtClean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 - kostnatí</a:t>
                </a:r>
                <a:endParaRPr lang="cs-CZ" altLang="cs-CZ" sz="2000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sp>
        <p:nvSpPr>
          <p:cNvPr id="50" name="Line 15"/>
          <p:cNvSpPr>
            <a:spLocks noChangeShapeType="1"/>
          </p:cNvSpPr>
          <p:nvPr/>
        </p:nvSpPr>
        <p:spPr bwMode="auto">
          <a:xfrm flipV="1">
            <a:off x="6145809" y="3829054"/>
            <a:ext cx="611191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" name="Line 14"/>
          <p:cNvSpPr>
            <a:spLocks noChangeShapeType="1"/>
          </p:cNvSpPr>
          <p:nvPr/>
        </p:nvSpPr>
        <p:spPr bwMode="auto">
          <a:xfrm>
            <a:off x="6757003" y="3562110"/>
            <a:ext cx="457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" name="Line 18"/>
          <p:cNvSpPr>
            <a:spLocks noChangeShapeType="1"/>
          </p:cNvSpPr>
          <p:nvPr/>
        </p:nvSpPr>
        <p:spPr bwMode="auto">
          <a:xfrm>
            <a:off x="6757003" y="4099173"/>
            <a:ext cx="457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" name="Line 13"/>
          <p:cNvSpPr>
            <a:spLocks noChangeShapeType="1"/>
          </p:cNvSpPr>
          <p:nvPr/>
        </p:nvSpPr>
        <p:spPr bwMode="auto">
          <a:xfrm>
            <a:off x="6766396" y="3547703"/>
            <a:ext cx="0" cy="540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5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650981" y="1425575"/>
            <a:ext cx="9167597" cy="1580281"/>
            <a:chOff x="2650981" y="1425575"/>
            <a:chExt cx="9167597" cy="1580281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7472858" y="2055812"/>
              <a:ext cx="338746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Dipnoi</a:t>
              </a: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 – </a:t>
              </a: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dvojdyšní (bahníci)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5146069" y="2297970"/>
              <a:ext cx="1374094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Choanata</a:t>
              </a:r>
              <a:endParaRPr lang="cs-CZ" altLang="cs-CZ" sz="2000" dirty="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- </a:t>
              </a: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nozdratí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H="1">
              <a:off x="4686940" y="1622426"/>
              <a:ext cx="15239" cy="8955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4486646" y="2107103"/>
              <a:ext cx="1920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4686940" y="1622425"/>
              <a:ext cx="274940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7507783" y="1425575"/>
              <a:ext cx="431079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Actinistia</a:t>
              </a: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 – lalokoploutví, latimérie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7437445" y="2572849"/>
              <a:ext cx="296587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latin typeface="Comic Sans MS" panose="030F0702030302020204" pitchFamily="66" charset="0"/>
                </a:rPr>
                <a:t>Tetrapoda</a:t>
              </a:r>
              <a:r>
                <a:rPr lang="cs-CZ" altLang="cs-CZ" sz="2000" dirty="0" smtClean="0">
                  <a:latin typeface="Comic Sans MS" panose="030F0702030302020204" pitchFamily="66" charset="0"/>
                </a:rPr>
                <a:t> - čtvernožci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29" name="Line 34"/>
            <p:cNvSpPr>
              <a:spLocks noChangeShapeType="1"/>
            </p:cNvSpPr>
            <p:nvPr/>
          </p:nvSpPr>
          <p:spPr bwMode="auto">
            <a:xfrm>
              <a:off x="6499720" y="2517985"/>
              <a:ext cx="3145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30" name="Line 35"/>
            <p:cNvSpPr>
              <a:spLocks noChangeShapeType="1"/>
            </p:cNvSpPr>
            <p:nvPr/>
          </p:nvSpPr>
          <p:spPr bwMode="auto">
            <a:xfrm>
              <a:off x="6814258" y="2231170"/>
              <a:ext cx="0" cy="57626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31" name="Line 36"/>
            <p:cNvSpPr>
              <a:spLocks noChangeShapeType="1"/>
            </p:cNvSpPr>
            <p:nvPr/>
          </p:nvSpPr>
          <p:spPr bwMode="auto">
            <a:xfrm>
              <a:off x="6814258" y="2231170"/>
              <a:ext cx="6220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32" name="Line 37"/>
            <p:cNvSpPr>
              <a:spLocks noChangeShapeType="1"/>
            </p:cNvSpPr>
            <p:nvPr/>
          </p:nvSpPr>
          <p:spPr bwMode="auto">
            <a:xfrm>
              <a:off x="6814258" y="2807432"/>
              <a:ext cx="6220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33" name="Text Box 39"/>
            <p:cNvSpPr txBox="1">
              <a:spLocks noChangeArrowheads="1"/>
            </p:cNvSpPr>
            <p:nvPr/>
          </p:nvSpPr>
          <p:spPr bwMode="auto">
            <a:xfrm rot="16200000">
              <a:off x="3114569" y="1208527"/>
              <a:ext cx="800219" cy="1727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Sarcopterygii</a:t>
              </a:r>
              <a:endParaRPr lang="cs-CZ" altLang="cs-CZ" sz="2000" dirty="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- </a:t>
              </a: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svaloploutví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49" name="Line 34"/>
            <p:cNvSpPr>
              <a:spLocks noChangeShapeType="1"/>
            </p:cNvSpPr>
            <p:nvPr/>
          </p:nvSpPr>
          <p:spPr bwMode="auto">
            <a:xfrm>
              <a:off x="4706094" y="2517986"/>
              <a:ext cx="3145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680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1617424" y="1207717"/>
            <a:ext cx="9887562" cy="1912378"/>
            <a:chOff x="1617424" y="1207717"/>
            <a:chExt cx="9887562" cy="1912378"/>
          </a:xfrm>
        </p:grpSpPr>
        <p:sp>
          <p:nvSpPr>
            <p:cNvPr id="3" name="Text Box 16"/>
            <p:cNvSpPr txBox="1">
              <a:spLocks noChangeArrowheads="1"/>
            </p:cNvSpPr>
            <p:nvPr/>
          </p:nvSpPr>
          <p:spPr bwMode="auto">
            <a:xfrm>
              <a:off x="1617424" y="2180741"/>
              <a:ext cx="1643399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Tetrapoda</a:t>
              </a:r>
              <a:endParaRPr lang="cs-CZ" altLang="cs-CZ" sz="2000" dirty="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- čtvernožci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4" name="Text Box 16"/>
            <p:cNvSpPr txBox="1">
              <a:spLocks noChangeArrowheads="1"/>
            </p:cNvSpPr>
            <p:nvPr/>
          </p:nvSpPr>
          <p:spPr bwMode="auto">
            <a:xfrm>
              <a:off x="3762748" y="1676644"/>
              <a:ext cx="1851789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Lissamphibia</a:t>
              </a:r>
              <a:endParaRPr lang="cs-CZ" altLang="cs-CZ" sz="2000" dirty="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- obojživelníci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5" name="Text Box 16"/>
            <p:cNvSpPr txBox="1">
              <a:spLocks noChangeArrowheads="1"/>
            </p:cNvSpPr>
            <p:nvPr/>
          </p:nvSpPr>
          <p:spPr bwMode="auto">
            <a:xfrm>
              <a:off x="8053390" y="1207717"/>
              <a:ext cx="285366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Gymnophiona</a:t>
              </a: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 - </a:t>
              </a: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červoři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" name="Text Box 16"/>
            <p:cNvSpPr txBox="1">
              <a:spLocks noChangeArrowheads="1"/>
            </p:cNvSpPr>
            <p:nvPr/>
          </p:nvSpPr>
          <p:spPr bwMode="auto">
            <a:xfrm>
              <a:off x="8053400" y="1700077"/>
              <a:ext cx="345158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Caudata</a:t>
              </a: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 </a:t>
              </a: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– </a:t>
              </a: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ocasatí (</a:t>
              </a:r>
              <a:r>
                <a:rPr lang="cs-CZ" altLang="cs-CZ" sz="2000" dirty="0" err="1">
                  <a:solidFill>
                    <a:srgbClr val="000000"/>
                  </a:solidFill>
                  <a:latin typeface="Comic Sans MS" panose="030F0702030302020204" pitchFamily="66" charset="0"/>
                </a:rPr>
                <a:t>Urodela</a:t>
              </a:r>
              <a:r>
                <a:rPr lang="cs-CZ" altLang="cs-CZ" sz="20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)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8088558" y="2157283"/>
              <a:ext cx="171713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Anura</a:t>
              </a: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 </a:t>
              </a: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– žáby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3786194" y="2719985"/>
              <a:ext cx="223811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Amniota</a:t>
              </a: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 - </a:t>
              </a: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blanatí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3118081" y="2397619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3422881" y="1872156"/>
              <a:ext cx="0" cy="1066802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5533033" y="1860438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5837833" y="1414959"/>
              <a:ext cx="2215557" cy="9895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5829895" y="1414961"/>
              <a:ext cx="0" cy="765544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5841008" y="2180504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3416556" y="1884944"/>
              <a:ext cx="3145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>
              <a:off x="3404834" y="2928293"/>
              <a:ext cx="3145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6130812" y="1957984"/>
              <a:ext cx="133562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Batrachia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8" name="Skupina 27"/>
            <p:cNvGrpSpPr/>
            <p:nvPr/>
          </p:nvGrpSpPr>
          <p:grpSpPr>
            <a:xfrm>
              <a:off x="7470515" y="1905498"/>
              <a:ext cx="609599" cy="492121"/>
              <a:chOff x="7470515" y="1905498"/>
              <a:chExt cx="609599" cy="492121"/>
            </a:xfrm>
          </p:grpSpPr>
          <p:grpSp>
            <p:nvGrpSpPr>
              <p:cNvPr id="27" name="Skupina 26"/>
              <p:cNvGrpSpPr/>
              <p:nvPr/>
            </p:nvGrpSpPr>
            <p:grpSpPr>
              <a:xfrm>
                <a:off x="7470515" y="1905498"/>
                <a:ext cx="609599" cy="492121"/>
                <a:chOff x="7470515" y="1905498"/>
                <a:chExt cx="609599" cy="492121"/>
              </a:xfrm>
            </p:grpSpPr>
            <p:sp>
              <p:nvSpPr>
                <p:cNvPr id="16" name="Line 17"/>
                <p:cNvSpPr>
                  <a:spLocks noChangeShapeType="1"/>
                </p:cNvSpPr>
                <p:nvPr/>
              </p:nvSpPr>
              <p:spPr bwMode="auto">
                <a:xfrm>
                  <a:off x="7763222" y="1905498"/>
                  <a:ext cx="0" cy="492121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" name="Line 14"/>
                <p:cNvSpPr>
                  <a:spLocks noChangeShapeType="1"/>
                </p:cNvSpPr>
                <p:nvPr/>
              </p:nvSpPr>
              <p:spPr bwMode="auto">
                <a:xfrm>
                  <a:off x="7470515" y="2180505"/>
                  <a:ext cx="304800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" name="Line 14"/>
                <p:cNvSpPr>
                  <a:spLocks noChangeShapeType="1"/>
                </p:cNvSpPr>
                <p:nvPr/>
              </p:nvSpPr>
              <p:spPr bwMode="auto">
                <a:xfrm>
                  <a:off x="7775314" y="1910877"/>
                  <a:ext cx="304800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7763592" y="2391521"/>
                <a:ext cx="304800" cy="0"/>
              </a:xfrm>
              <a:prstGeom prst="line">
                <a:avLst/>
              </a:prstGeom>
              <a:noFill/>
              <a:ln w="28575">
                <a:solidFill>
                  <a:srgbClr val="3E001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FFFFFF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29680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Skupina 29"/>
          <p:cNvGrpSpPr/>
          <p:nvPr/>
        </p:nvGrpSpPr>
        <p:grpSpPr>
          <a:xfrm>
            <a:off x="252965" y="1099931"/>
            <a:ext cx="12004398" cy="2423953"/>
            <a:chOff x="252965" y="1099931"/>
            <a:chExt cx="12004398" cy="2423953"/>
          </a:xfrm>
        </p:grpSpPr>
        <p:sp>
          <p:nvSpPr>
            <p:cNvPr id="10" name="Text Box 49"/>
            <p:cNvSpPr txBox="1">
              <a:spLocks noChangeArrowheads="1"/>
            </p:cNvSpPr>
            <p:nvPr/>
          </p:nvSpPr>
          <p:spPr bwMode="auto">
            <a:xfrm>
              <a:off x="8693939" y="1869414"/>
              <a:ext cx="149056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 smtClean="0">
                  <a:latin typeface="Comic Sans MS" panose="030F0702030302020204" pitchFamily="66" charset="0"/>
                </a:rPr>
                <a:t>Theropoda</a:t>
              </a:r>
              <a:r>
                <a:rPr lang="cs-CZ" altLang="cs-CZ" sz="2000" dirty="0" smtClean="0">
                  <a:latin typeface="Comic Sans MS" panose="030F0702030302020204" pitchFamily="66" charset="0"/>
                </a:rPr>
                <a:t>        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2" name="Text Box 16"/>
            <p:cNvSpPr txBox="1">
              <a:spLocks noChangeArrowheads="1"/>
            </p:cNvSpPr>
            <p:nvPr/>
          </p:nvSpPr>
          <p:spPr bwMode="auto">
            <a:xfrm>
              <a:off x="252965" y="2368718"/>
              <a:ext cx="116410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Amniota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" name="Text Box 16"/>
            <p:cNvSpPr txBox="1">
              <a:spLocks noChangeArrowheads="1"/>
            </p:cNvSpPr>
            <p:nvPr/>
          </p:nvSpPr>
          <p:spPr bwMode="auto">
            <a:xfrm>
              <a:off x="4266336" y="1099931"/>
              <a:ext cx="331052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Testudines</a:t>
              </a: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 (? – </a:t>
              </a: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Diapsida</a:t>
              </a: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?)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4" name="Text Box 16"/>
            <p:cNvSpPr txBox="1">
              <a:spLocks noChangeArrowheads="1"/>
            </p:cNvSpPr>
            <p:nvPr/>
          </p:nvSpPr>
          <p:spPr bwMode="auto">
            <a:xfrm>
              <a:off x="4358498" y="2051438"/>
              <a:ext cx="118974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Diapsida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5" name="Text Box 55"/>
            <p:cNvSpPr txBox="1">
              <a:spLocks noChangeArrowheads="1"/>
            </p:cNvSpPr>
            <p:nvPr/>
          </p:nvSpPr>
          <p:spPr bwMode="auto">
            <a:xfrm>
              <a:off x="6319662" y="2310725"/>
              <a:ext cx="167866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 smtClean="0">
                  <a:latin typeface="Comic Sans MS" panose="030F0702030302020204" pitchFamily="66" charset="0"/>
                </a:rPr>
                <a:t>Lepidosauria</a:t>
              </a:r>
              <a:endParaRPr lang="cs-CZ" altLang="cs-CZ" sz="2000" dirty="0" smtClean="0">
                <a:latin typeface="Comic Sans MS" panose="030F0702030302020204" pitchFamily="66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smtClean="0">
                  <a:latin typeface="Comic Sans MS" panose="030F0702030302020204" pitchFamily="66" charset="0"/>
                </a:rPr>
                <a:t>- šupinatci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6" name="Text Box 56"/>
            <p:cNvSpPr txBox="1">
              <a:spLocks noChangeArrowheads="1"/>
            </p:cNvSpPr>
            <p:nvPr/>
          </p:nvSpPr>
          <p:spPr bwMode="auto">
            <a:xfrm>
              <a:off x="6320637" y="1671695"/>
              <a:ext cx="1699504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 smtClean="0">
                  <a:latin typeface="Comic Sans MS" panose="030F0702030302020204" pitchFamily="66" charset="0"/>
                </a:rPr>
                <a:t>Archosauria</a:t>
              </a:r>
              <a:endParaRPr lang="cs-CZ" altLang="cs-CZ" sz="2000" dirty="0" smtClean="0">
                <a:latin typeface="Comic Sans MS" panose="030F0702030302020204" pitchFamily="66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>
                  <a:latin typeface="Comic Sans MS" panose="030F0702030302020204" pitchFamily="66" charset="0"/>
                </a:rPr>
                <a:t> </a:t>
              </a:r>
              <a:r>
                <a:rPr lang="cs-CZ" altLang="cs-CZ" sz="2000" dirty="0" smtClean="0">
                  <a:latin typeface="Comic Sans MS" panose="030F0702030302020204" pitchFamily="66" charset="0"/>
                </a:rPr>
                <a:t>- </a:t>
              </a:r>
              <a:r>
                <a:rPr lang="cs-CZ" altLang="cs-CZ" sz="2000" dirty="0" err="1" smtClean="0">
                  <a:latin typeface="Comic Sans MS" panose="030F0702030302020204" pitchFamily="66" charset="0"/>
                </a:rPr>
                <a:t>archosauři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2035234" y="3094957"/>
              <a:ext cx="13668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>
                  <a:latin typeface="Comic Sans MS" panose="030F0702030302020204" pitchFamily="66" charset="0"/>
                </a:rPr>
                <a:t>Synapsida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8" name="Text Box 83"/>
            <p:cNvSpPr txBox="1">
              <a:spLocks noChangeArrowheads="1"/>
            </p:cNvSpPr>
            <p:nvPr/>
          </p:nvSpPr>
          <p:spPr bwMode="auto">
            <a:xfrm>
              <a:off x="2051846" y="1605397"/>
              <a:ext cx="14890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>
                  <a:latin typeface="Comic Sans MS" panose="030F0702030302020204" pitchFamily="66" charset="0"/>
                </a:rPr>
                <a:t>Sauropsida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9" name="Text Box 16"/>
            <p:cNvSpPr txBox="1">
              <a:spLocks noChangeArrowheads="1"/>
            </p:cNvSpPr>
            <p:nvPr/>
          </p:nvSpPr>
          <p:spPr bwMode="auto">
            <a:xfrm>
              <a:off x="8693585" y="1383982"/>
              <a:ext cx="310533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Crocodylia</a:t>
              </a: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 - krokodýlové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" name="Line 59"/>
            <p:cNvSpPr>
              <a:spLocks noChangeShapeType="1"/>
            </p:cNvSpPr>
            <p:nvPr/>
          </p:nvSpPr>
          <p:spPr bwMode="auto">
            <a:xfrm>
              <a:off x="3430273" y="3335155"/>
              <a:ext cx="533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Text Box 60"/>
            <p:cNvSpPr txBox="1">
              <a:spLocks noChangeArrowheads="1"/>
            </p:cNvSpPr>
            <p:nvPr/>
          </p:nvSpPr>
          <p:spPr bwMode="auto">
            <a:xfrm>
              <a:off x="3955003" y="3123774"/>
              <a:ext cx="219162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 smtClean="0">
                  <a:latin typeface="Comic Sans MS" panose="030F0702030302020204" pitchFamily="66" charset="0"/>
                </a:rPr>
                <a:t>Mammalia</a:t>
              </a:r>
              <a:r>
                <a:rPr lang="cs-CZ" altLang="cs-CZ" sz="2000" dirty="0" smtClean="0">
                  <a:latin typeface="Comic Sans MS" panose="030F0702030302020204" pitchFamily="66" charset="0"/>
                </a:rPr>
                <a:t> - savci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1460557" y="2597338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1765357" y="1813969"/>
              <a:ext cx="0" cy="1513334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1759032" y="1826757"/>
              <a:ext cx="3145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>
              <a:off x="1747310" y="3327303"/>
              <a:ext cx="3145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>
              <a:off x="3699674" y="1811898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" name="Line 12"/>
            <p:cNvSpPr>
              <a:spLocks noChangeShapeType="1"/>
            </p:cNvSpPr>
            <p:nvPr/>
          </p:nvSpPr>
          <p:spPr bwMode="auto">
            <a:xfrm>
              <a:off x="4004474" y="1286435"/>
              <a:ext cx="0" cy="97200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" name="Line 34"/>
            <p:cNvSpPr>
              <a:spLocks noChangeShapeType="1"/>
            </p:cNvSpPr>
            <p:nvPr/>
          </p:nvSpPr>
          <p:spPr bwMode="auto">
            <a:xfrm>
              <a:off x="3998149" y="1299223"/>
              <a:ext cx="3145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22" name="Line 34"/>
            <p:cNvSpPr>
              <a:spLocks noChangeShapeType="1"/>
            </p:cNvSpPr>
            <p:nvPr/>
          </p:nvSpPr>
          <p:spPr bwMode="auto">
            <a:xfrm>
              <a:off x="4009873" y="2248788"/>
              <a:ext cx="3145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23" name="Line 11"/>
            <p:cNvSpPr>
              <a:spLocks noChangeShapeType="1"/>
            </p:cNvSpPr>
            <p:nvPr/>
          </p:nvSpPr>
          <p:spPr bwMode="auto">
            <a:xfrm>
              <a:off x="5669154" y="2222204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>
              <a:off x="5985677" y="1860863"/>
              <a:ext cx="0" cy="64800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" name="Line 34"/>
            <p:cNvSpPr>
              <a:spLocks noChangeShapeType="1"/>
            </p:cNvSpPr>
            <p:nvPr/>
          </p:nvSpPr>
          <p:spPr bwMode="auto">
            <a:xfrm>
              <a:off x="5979352" y="1873651"/>
              <a:ext cx="3145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26" name="Line 34"/>
            <p:cNvSpPr>
              <a:spLocks noChangeShapeType="1"/>
            </p:cNvSpPr>
            <p:nvPr/>
          </p:nvSpPr>
          <p:spPr bwMode="auto">
            <a:xfrm>
              <a:off x="5991076" y="2518418"/>
              <a:ext cx="288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grpSp>
          <p:nvGrpSpPr>
            <p:cNvPr id="31" name="Skupina 30"/>
            <p:cNvGrpSpPr/>
            <p:nvPr/>
          </p:nvGrpSpPr>
          <p:grpSpPr>
            <a:xfrm>
              <a:off x="8063816" y="1589405"/>
              <a:ext cx="609599" cy="492121"/>
              <a:chOff x="7470515" y="1905498"/>
              <a:chExt cx="609599" cy="492121"/>
            </a:xfrm>
          </p:grpSpPr>
          <p:grpSp>
            <p:nvGrpSpPr>
              <p:cNvPr id="32" name="Skupina 31"/>
              <p:cNvGrpSpPr/>
              <p:nvPr/>
            </p:nvGrpSpPr>
            <p:grpSpPr>
              <a:xfrm>
                <a:off x="7470515" y="1905498"/>
                <a:ext cx="609599" cy="492121"/>
                <a:chOff x="7470515" y="1905498"/>
                <a:chExt cx="609599" cy="492121"/>
              </a:xfrm>
            </p:grpSpPr>
            <p:sp>
              <p:nvSpPr>
                <p:cNvPr id="34" name="Line 17"/>
                <p:cNvSpPr>
                  <a:spLocks noChangeShapeType="1"/>
                </p:cNvSpPr>
                <p:nvPr/>
              </p:nvSpPr>
              <p:spPr bwMode="auto">
                <a:xfrm>
                  <a:off x="7763222" y="1905498"/>
                  <a:ext cx="0" cy="492121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5" name="Line 14"/>
                <p:cNvSpPr>
                  <a:spLocks noChangeShapeType="1"/>
                </p:cNvSpPr>
                <p:nvPr/>
              </p:nvSpPr>
              <p:spPr bwMode="auto">
                <a:xfrm>
                  <a:off x="7470515" y="2180505"/>
                  <a:ext cx="304800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6" name="Line 14"/>
                <p:cNvSpPr>
                  <a:spLocks noChangeShapeType="1"/>
                </p:cNvSpPr>
                <p:nvPr/>
              </p:nvSpPr>
              <p:spPr bwMode="auto">
                <a:xfrm>
                  <a:off x="7775314" y="1910877"/>
                  <a:ext cx="304800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3" name="Line 14"/>
              <p:cNvSpPr>
                <a:spLocks noChangeShapeType="1"/>
              </p:cNvSpPr>
              <p:nvPr/>
            </p:nvSpPr>
            <p:spPr bwMode="auto">
              <a:xfrm>
                <a:off x="7763592" y="2391521"/>
                <a:ext cx="304800" cy="0"/>
              </a:xfrm>
              <a:prstGeom prst="line">
                <a:avLst/>
              </a:prstGeom>
              <a:noFill/>
              <a:ln w="28575">
                <a:solidFill>
                  <a:srgbClr val="3E001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FFFFFF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7" name="Line 59"/>
            <p:cNvSpPr>
              <a:spLocks noChangeShapeType="1"/>
            </p:cNvSpPr>
            <p:nvPr/>
          </p:nvSpPr>
          <p:spPr bwMode="auto">
            <a:xfrm>
              <a:off x="10231398" y="2098330"/>
              <a:ext cx="432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8" name="Text Box 16"/>
            <p:cNvSpPr txBox="1">
              <a:spLocks noChangeArrowheads="1"/>
            </p:cNvSpPr>
            <p:nvPr/>
          </p:nvSpPr>
          <p:spPr bwMode="auto">
            <a:xfrm>
              <a:off x="10639612" y="1888072"/>
              <a:ext cx="161775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2000" dirty="0" err="1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Aves</a:t>
              </a:r>
              <a:r>
                <a:rPr lang="cs-CZ" altLang="cs-CZ" sz="2000" dirty="0" smtClean="0">
                  <a:solidFill>
                    <a:srgbClr val="000000"/>
                  </a:solidFill>
                  <a:latin typeface="Comic Sans MS" panose="030F0702030302020204" pitchFamily="66" charset="0"/>
                </a:rPr>
                <a:t> - ptáci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9" name="Skupina 28"/>
          <p:cNvGrpSpPr/>
          <p:nvPr/>
        </p:nvGrpSpPr>
        <p:grpSpPr>
          <a:xfrm>
            <a:off x="5842574" y="1500041"/>
            <a:ext cx="1043647" cy="722163"/>
            <a:chOff x="5842574" y="1500041"/>
            <a:chExt cx="1043647" cy="722163"/>
          </a:xfrm>
        </p:grpSpPr>
        <p:cxnSp>
          <p:nvCxnSpPr>
            <p:cNvPr id="12" name="Přímá spojnice 11"/>
            <p:cNvCxnSpPr>
              <a:stCxn id="3" idx="2"/>
            </p:cNvCxnSpPr>
            <p:nvPr/>
          </p:nvCxnSpPr>
          <p:spPr>
            <a:xfrm flipH="1">
              <a:off x="5843016" y="1500041"/>
              <a:ext cx="0" cy="72216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/>
            <p:cNvCxnSpPr/>
            <p:nvPr/>
          </p:nvCxnSpPr>
          <p:spPr>
            <a:xfrm>
              <a:off x="5842574" y="1500041"/>
              <a:ext cx="1043647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28654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Skupina 13"/>
          <p:cNvGrpSpPr/>
          <p:nvPr/>
        </p:nvGrpSpPr>
        <p:grpSpPr>
          <a:xfrm>
            <a:off x="152793" y="136039"/>
            <a:ext cx="10648189" cy="6717258"/>
            <a:chOff x="152793" y="136039"/>
            <a:chExt cx="10648189" cy="6717258"/>
          </a:xfrm>
        </p:grpSpPr>
        <p:pic>
          <p:nvPicPr>
            <p:cNvPr id="2" name="Obrázek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2793" y="707587"/>
              <a:ext cx="1804572" cy="542591"/>
            </a:xfrm>
            <a:prstGeom prst="rect">
              <a:avLst/>
            </a:prstGeom>
          </p:spPr>
        </p:pic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2176944" y="1274154"/>
              <a:ext cx="13414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>
                  <a:latin typeface="Comic Sans MS" panose="030F0702030302020204" pitchFamily="66" charset="0"/>
                </a:rPr>
                <a:t>Squamata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4" name="Line 5"/>
            <p:cNvSpPr>
              <a:spLocks noChangeShapeType="1"/>
            </p:cNvSpPr>
            <p:nvPr/>
          </p:nvSpPr>
          <p:spPr bwMode="auto">
            <a:xfrm>
              <a:off x="1879349" y="990115"/>
              <a:ext cx="14287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2042862" y="375633"/>
              <a:ext cx="11462" cy="11348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V="1">
              <a:off x="2042862" y="365988"/>
              <a:ext cx="6585321" cy="32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2042862" y="1498723"/>
              <a:ext cx="141287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8625614" y="136039"/>
              <a:ext cx="193516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>
                  <a:latin typeface="Comic Sans MS" panose="030F0702030302020204" pitchFamily="66" charset="0"/>
                </a:rPr>
                <a:t>Sphenodontida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17" name="Line 5"/>
            <p:cNvSpPr>
              <a:spLocks noChangeShapeType="1"/>
            </p:cNvSpPr>
            <p:nvPr/>
          </p:nvSpPr>
          <p:spPr bwMode="auto">
            <a:xfrm flipV="1">
              <a:off x="3810001" y="2867396"/>
              <a:ext cx="17267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grpSp>
          <p:nvGrpSpPr>
            <p:cNvPr id="22" name="Skupina 21"/>
            <p:cNvGrpSpPr/>
            <p:nvPr/>
          </p:nvGrpSpPr>
          <p:grpSpPr>
            <a:xfrm>
              <a:off x="3549283" y="793511"/>
              <a:ext cx="2546717" cy="3675670"/>
              <a:chOff x="3549283" y="1156924"/>
              <a:chExt cx="2546717" cy="3675670"/>
            </a:xfrm>
          </p:grpSpPr>
          <p:grpSp>
            <p:nvGrpSpPr>
              <p:cNvPr id="21" name="Skupina 20"/>
              <p:cNvGrpSpPr/>
              <p:nvPr/>
            </p:nvGrpSpPr>
            <p:grpSpPr>
              <a:xfrm>
                <a:off x="3549283" y="1156924"/>
                <a:ext cx="2546717" cy="3675670"/>
                <a:chOff x="3549283" y="1156924"/>
                <a:chExt cx="2546717" cy="3675670"/>
              </a:xfrm>
            </p:grpSpPr>
            <p:sp>
              <p:nvSpPr>
                <p:cNvPr id="9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3549283" y="1838690"/>
                  <a:ext cx="119062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" name="Line 6"/>
                <p:cNvSpPr>
                  <a:spLocks noChangeShapeType="1"/>
                </p:cNvSpPr>
                <p:nvPr/>
              </p:nvSpPr>
              <p:spPr bwMode="auto">
                <a:xfrm>
                  <a:off x="3693745" y="1166570"/>
                  <a:ext cx="0" cy="124654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3693745" y="1156924"/>
                  <a:ext cx="2402255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3818549" y="1606429"/>
                  <a:ext cx="10133" cy="163195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3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3831858" y="1594706"/>
                  <a:ext cx="2238375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3971929" y="2177804"/>
                  <a:ext cx="10739" cy="265479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8" name="Line 7"/>
              <p:cNvSpPr>
                <a:spLocks noChangeShapeType="1"/>
              </p:cNvSpPr>
              <p:nvPr/>
            </p:nvSpPr>
            <p:spPr bwMode="auto">
              <a:xfrm flipV="1">
                <a:off x="3984258" y="2177805"/>
                <a:ext cx="208756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0" name="Line 7"/>
            <p:cNvSpPr>
              <a:spLocks noChangeShapeType="1"/>
            </p:cNvSpPr>
            <p:nvPr/>
          </p:nvSpPr>
          <p:spPr bwMode="auto">
            <a:xfrm flipV="1">
              <a:off x="3701683" y="2049705"/>
              <a:ext cx="11906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3" name="Text Box 9"/>
            <p:cNvSpPr txBox="1">
              <a:spLocks noChangeArrowheads="1"/>
            </p:cNvSpPr>
            <p:nvPr/>
          </p:nvSpPr>
          <p:spPr bwMode="auto">
            <a:xfrm>
              <a:off x="6152043" y="581514"/>
              <a:ext cx="116249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 smtClean="0">
                  <a:latin typeface="Comic Sans MS" panose="030F0702030302020204" pitchFamily="66" charset="0"/>
                </a:rPr>
                <a:t>Gekkota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24" name="Text Box 9"/>
            <p:cNvSpPr txBox="1">
              <a:spLocks noChangeArrowheads="1"/>
            </p:cNvSpPr>
            <p:nvPr/>
          </p:nvSpPr>
          <p:spPr bwMode="auto">
            <a:xfrm>
              <a:off x="6175491" y="1015266"/>
              <a:ext cx="146226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 smtClean="0">
                  <a:latin typeface="Comic Sans MS" panose="030F0702030302020204" pitchFamily="66" charset="0"/>
                </a:rPr>
                <a:t>Scincoidea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6128599" y="1601417"/>
              <a:ext cx="160332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 smtClean="0">
                  <a:latin typeface="Comic Sans MS" panose="030F0702030302020204" pitchFamily="66" charset="0"/>
                </a:rPr>
                <a:t>Lacertoidea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26" name="Line 6"/>
            <p:cNvSpPr>
              <a:spLocks noChangeShapeType="1"/>
            </p:cNvSpPr>
            <p:nvPr/>
          </p:nvSpPr>
          <p:spPr bwMode="auto">
            <a:xfrm>
              <a:off x="7882673" y="1623282"/>
              <a:ext cx="0" cy="432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" name="Line 7"/>
            <p:cNvSpPr>
              <a:spLocks noChangeShapeType="1"/>
            </p:cNvSpPr>
            <p:nvPr/>
          </p:nvSpPr>
          <p:spPr bwMode="auto">
            <a:xfrm flipV="1">
              <a:off x="7763610" y="1840525"/>
              <a:ext cx="1190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 flipV="1">
              <a:off x="7882672" y="1625725"/>
              <a:ext cx="7301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 flipV="1">
              <a:off x="7876322" y="2046963"/>
              <a:ext cx="736477" cy="1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" name="TextovéPole 100"/>
            <p:cNvSpPr txBox="1">
              <a:spLocks noChangeArrowheads="1"/>
            </p:cNvSpPr>
            <p:nvPr/>
          </p:nvSpPr>
          <p:spPr bwMode="auto">
            <a:xfrm>
              <a:off x="8612799" y="1399200"/>
              <a:ext cx="1816523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>
                  <a:latin typeface="Comic Sans MS" panose="030F0702030302020204" pitchFamily="66" charset="0"/>
                </a:rPr>
                <a:t>Amphisbaenia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31" name="TextovéPole 102"/>
            <p:cNvSpPr txBox="1">
              <a:spLocks noChangeArrowheads="1"/>
            </p:cNvSpPr>
            <p:nvPr/>
          </p:nvSpPr>
          <p:spPr bwMode="auto">
            <a:xfrm>
              <a:off x="8633437" y="1831000"/>
              <a:ext cx="146867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>
                  <a:latin typeface="Comic Sans MS" panose="030F0702030302020204" pitchFamily="66" charset="0"/>
                </a:rPr>
                <a:t>Lacertidae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32" name="Line 8"/>
            <p:cNvSpPr>
              <a:spLocks noChangeShapeType="1"/>
            </p:cNvSpPr>
            <p:nvPr/>
          </p:nvSpPr>
          <p:spPr bwMode="auto">
            <a:xfrm>
              <a:off x="3966185" y="4469181"/>
              <a:ext cx="1428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3" name="Line 7"/>
            <p:cNvSpPr>
              <a:spLocks noChangeShapeType="1"/>
            </p:cNvSpPr>
            <p:nvPr/>
          </p:nvSpPr>
          <p:spPr bwMode="auto">
            <a:xfrm flipV="1">
              <a:off x="4109060" y="3462218"/>
              <a:ext cx="5746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4" name="Line 6"/>
            <p:cNvSpPr>
              <a:spLocks noChangeShapeType="1"/>
            </p:cNvSpPr>
            <p:nvPr/>
          </p:nvSpPr>
          <p:spPr bwMode="auto">
            <a:xfrm flipH="1">
              <a:off x="4114804" y="3462219"/>
              <a:ext cx="0" cy="1836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5" name="Line 6"/>
            <p:cNvSpPr>
              <a:spLocks noChangeShapeType="1"/>
            </p:cNvSpPr>
            <p:nvPr/>
          </p:nvSpPr>
          <p:spPr bwMode="auto">
            <a:xfrm>
              <a:off x="4683735" y="2837964"/>
              <a:ext cx="22225" cy="11890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8" name="Line 7"/>
            <p:cNvSpPr>
              <a:spLocks noChangeShapeType="1"/>
            </p:cNvSpPr>
            <p:nvPr/>
          </p:nvSpPr>
          <p:spPr bwMode="auto">
            <a:xfrm flipV="1">
              <a:off x="4683735" y="4040923"/>
              <a:ext cx="36036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40" name="TextovéPole 118"/>
            <p:cNvSpPr txBox="1">
              <a:spLocks noChangeArrowheads="1"/>
            </p:cNvSpPr>
            <p:nvPr/>
          </p:nvSpPr>
          <p:spPr bwMode="auto">
            <a:xfrm>
              <a:off x="5316661" y="3508011"/>
              <a:ext cx="14334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cs-CZ" altLang="cs-CZ" sz="2000" dirty="0" err="1">
                  <a:solidFill>
                    <a:srgbClr val="000000"/>
                  </a:solidFill>
                  <a:latin typeface="Comic Sans MS" panose="030F0702030302020204" pitchFamily="66" charset="0"/>
                </a:rPr>
                <a:t>Acrodonta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59" name="Skupina 58"/>
            <p:cNvGrpSpPr/>
            <p:nvPr/>
          </p:nvGrpSpPr>
          <p:grpSpPr>
            <a:xfrm>
              <a:off x="5044097" y="3715973"/>
              <a:ext cx="324587" cy="655638"/>
              <a:chOff x="5044097" y="4208339"/>
              <a:chExt cx="647700" cy="655638"/>
            </a:xfrm>
          </p:grpSpPr>
          <p:sp>
            <p:nvSpPr>
              <p:cNvPr id="37" name="Line 6"/>
              <p:cNvSpPr>
                <a:spLocks noChangeShapeType="1"/>
              </p:cNvSpPr>
              <p:nvPr/>
            </p:nvSpPr>
            <p:spPr bwMode="auto">
              <a:xfrm flipH="1">
                <a:off x="5059972" y="4216277"/>
                <a:ext cx="1588" cy="64135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9" name="Line 7"/>
              <p:cNvSpPr>
                <a:spLocks noChangeShapeType="1"/>
              </p:cNvSpPr>
              <p:nvPr/>
            </p:nvSpPr>
            <p:spPr bwMode="auto">
              <a:xfrm flipV="1">
                <a:off x="5044097" y="4208339"/>
                <a:ext cx="6477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1" name="Line 7"/>
              <p:cNvSpPr>
                <a:spLocks noChangeShapeType="1"/>
              </p:cNvSpPr>
              <p:nvPr/>
            </p:nvSpPr>
            <p:spPr bwMode="auto">
              <a:xfrm flipV="1">
                <a:off x="5044097" y="4863977"/>
                <a:ext cx="6477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2" name="TextovéPole 120"/>
            <p:cNvSpPr txBox="1">
              <a:spLocks noChangeArrowheads="1"/>
            </p:cNvSpPr>
            <p:nvPr/>
          </p:nvSpPr>
          <p:spPr bwMode="auto">
            <a:xfrm>
              <a:off x="5351830" y="4159863"/>
              <a:ext cx="159210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cs-CZ" altLang="cs-CZ" sz="2000" dirty="0" err="1">
                  <a:solidFill>
                    <a:srgbClr val="000000"/>
                  </a:solidFill>
                  <a:latin typeface="Comic Sans MS" panose="030F0702030302020204" pitchFamily="66" charset="0"/>
                </a:rPr>
                <a:t>Pleurodonta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43" name="TextovéPole 128"/>
            <p:cNvSpPr txBox="1">
              <a:spLocks noChangeArrowheads="1"/>
            </p:cNvSpPr>
            <p:nvPr/>
          </p:nvSpPr>
          <p:spPr bwMode="auto">
            <a:xfrm>
              <a:off x="5207120" y="2622064"/>
              <a:ext cx="17219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cs-CZ" altLang="cs-CZ" sz="2000" dirty="0" err="1">
                  <a:solidFill>
                    <a:srgbClr val="000000"/>
                  </a:solidFill>
                  <a:latin typeface="Comic Sans MS" panose="030F0702030302020204" pitchFamily="66" charset="0"/>
                </a:rPr>
                <a:t>Anguimorpha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44" name="Line 7"/>
            <p:cNvSpPr>
              <a:spLocks noChangeShapeType="1"/>
            </p:cNvSpPr>
            <p:nvPr/>
          </p:nvSpPr>
          <p:spPr bwMode="auto">
            <a:xfrm>
              <a:off x="4109060" y="5290526"/>
              <a:ext cx="1145990" cy="946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45" name="TextovéPole 138"/>
            <p:cNvSpPr txBox="1">
              <a:spLocks noChangeArrowheads="1"/>
            </p:cNvSpPr>
            <p:nvPr/>
          </p:nvSpPr>
          <p:spPr bwMode="auto">
            <a:xfrm>
              <a:off x="5339247" y="5088549"/>
              <a:ext cx="1426994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cs-CZ" altLang="cs-CZ" sz="2000" dirty="0" err="1">
                  <a:solidFill>
                    <a:srgbClr val="000000"/>
                  </a:solidFill>
                  <a:latin typeface="Comic Sans MS" panose="030F0702030302020204" pitchFamily="66" charset="0"/>
                </a:rPr>
                <a:t>Serpentes</a:t>
              </a:r>
              <a:endParaRPr lang="cs-CZ" altLang="cs-CZ" sz="20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46" name="Line 7"/>
            <p:cNvSpPr>
              <a:spLocks noChangeShapeType="1"/>
            </p:cNvSpPr>
            <p:nvPr/>
          </p:nvSpPr>
          <p:spPr bwMode="auto">
            <a:xfrm>
              <a:off x="7414962" y="2594832"/>
              <a:ext cx="8651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" name="Line 6"/>
            <p:cNvSpPr>
              <a:spLocks noChangeShapeType="1"/>
            </p:cNvSpPr>
            <p:nvPr/>
          </p:nvSpPr>
          <p:spPr bwMode="auto">
            <a:xfrm>
              <a:off x="7414962" y="2594832"/>
              <a:ext cx="0" cy="52546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" name="TextovéPole 112"/>
            <p:cNvSpPr txBox="1">
              <a:spLocks noChangeArrowheads="1"/>
            </p:cNvSpPr>
            <p:nvPr/>
          </p:nvSpPr>
          <p:spPr bwMode="auto">
            <a:xfrm>
              <a:off x="8725870" y="2594832"/>
              <a:ext cx="127150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>
                  <a:latin typeface="Comic Sans MS" panose="030F0702030302020204" pitchFamily="66" charset="0"/>
                </a:rPr>
                <a:t>Anguidae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49" name="Line 7"/>
            <p:cNvSpPr>
              <a:spLocks noChangeShapeType="1"/>
            </p:cNvSpPr>
            <p:nvPr/>
          </p:nvSpPr>
          <p:spPr bwMode="auto">
            <a:xfrm flipV="1">
              <a:off x="7414962" y="3107594"/>
              <a:ext cx="1231900" cy="127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0" name="TextovéPole 114"/>
            <p:cNvSpPr txBox="1">
              <a:spLocks noChangeArrowheads="1"/>
            </p:cNvSpPr>
            <p:nvPr/>
          </p:nvSpPr>
          <p:spPr bwMode="auto">
            <a:xfrm>
              <a:off x="8734296" y="2945669"/>
              <a:ext cx="136768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>
                  <a:latin typeface="Comic Sans MS" panose="030F0702030302020204" pitchFamily="66" charset="0"/>
                </a:rPr>
                <a:t>Varanidae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51" name="TextovéPole 121"/>
            <p:cNvSpPr txBox="1">
              <a:spLocks noChangeArrowheads="1"/>
            </p:cNvSpPr>
            <p:nvPr/>
          </p:nvSpPr>
          <p:spPr bwMode="auto">
            <a:xfrm>
              <a:off x="8711949" y="2224944"/>
              <a:ext cx="208903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>
                  <a:latin typeface="Comic Sans MS" panose="030F0702030302020204" pitchFamily="66" charset="0"/>
                </a:rPr>
                <a:t>Helodermatidae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52" name="Line 6"/>
            <p:cNvSpPr>
              <a:spLocks noChangeShapeType="1"/>
            </p:cNvSpPr>
            <p:nvPr/>
          </p:nvSpPr>
          <p:spPr bwMode="auto">
            <a:xfrm flipH="1">
              <a:off x="8280149" y="2363057"/>
              <a:ext cx="0" cy="4318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3" name="Line 5"/>
            <p:cNvSpPr>
              <a:spLocks noChangeShapeType="1"/>
            </p:cNvSpPr>
            <p:nvPr/>
          </p:nvSpPr>
          <p:spPr bwMode="auto">
            <a:xfrm flipV="1">
              <a:off x="6961307" y="2873132"/>
              <a:ext cx="453656" cy="183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4" name="Line 7"/>
            <p:cNvSpPr>
              <a:spLocks noChangeShapeType="1"/>
            </p:cNvSpPr>
            <p:nvPr/>
          </p:nvSpPr>
          <p:spPr bwMode="auto">
            <a:xfrm flipV="1">
              <a:off x="8280149" y="2378932"/>
              <a:ext cx="36036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5" name="Line 7"/>
            <p:cNvSpPr>
              <a:spLocks noChangeShapeType="1"/>
            </p:cNvSpPr>
            <p:nvPr/>
          </p:nvSpPr>
          <p:spPr bwMode="auto">
            <a:xfrm flipV="1">
              <a:off x="8280149" y="2810732"/>
              <a:ext cx="36036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0" name="Line 7"/>
            <p:cNvSpPr>
              <a:spLocks noChangeShapeType="1"/>
            </p:cNvSpPr>
            <p:nvPr/>
          </p:nvSpPr>
          <p:spPr bwMode="auto">
            <a:xfrm flipV="1">
              <a:off x="4683736" y="2832227"/>
              <a:ext cx="43961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61" name="Line 7"/>
            <p:cNvSpPr>
              <a:spLocks noChangeShapeType="1"/>
            </p:cNvSpPr>
            <p:nvPr/>
          </p:nvSpPr>
          <p:spPr bwMode="auto">
            <a:xfrm>
              <a:off x="6781922" y="3731970"/>
              <a:ext cx="8651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2" name="Line 6"/>
            <p:cNvSpPr>
              <a:spLocks noChangeShapeType="1"/>
            </p:cNvSpPr>
            <p:nvPr/>
          </p:nvSpPr>
          <p:spPr bwMode="auto">
            <a:xfrm flipH="1">
              <a:off x="7647109" y="3500195"/>
              <a:ext cx="0" cy="468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3" name="Line 7"/>
            <p:cNvSpPr>
              <a:spLocks noChangeShapeType="1"/>
            </p:cNvSpPr>
            <p:nvPr/>
          </p:nvSpPr>
          <p:spPr bwMode="auto">
            <a:xfrm>
              <a:off x="7647109" y="3516070"/>
              <a:ext cx="97850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4" name="Line 7"/>
            <p:cNvSpPr>
              <a:spLocks noChangeShapeType="1"/>
            </p:cNvSpPr>
            <p:nvPr/>
          </p:nvSpPr>
          <p:spPr bwMode="auto">
            <a:xfrm>
              <a:off x="7647109" y="3947869"/>
              <a:ext cx="9656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" name="TextovéPole 133"/>
            <p:cNvSpPr txBox="1">
              <a:spLocks noChangeArrowheads="1"/>
            </p:cNvSpPr>
            <p:nvPr/>
          </p:nvSpPr>
          <p:spPr bwMode="auto">
            <a:xfrm>
              <a:off x="8652242" y="3350726"/>
              <a:ext cx="206498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>
                  <a:latin typeface="Comic Sans MS" panose="030F0702030302020204" pitchFamily="66" charset="0"/>
                </a:rPr>
                <a:t>Chamaeleonidae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66" name="TextovéPole 134"/>
            <p:cNvSpPr txBox="1">
              <a:spLocks noChangeArrowheads="1"/>
            </p:cNvSpPr>
            <p:nvPr/>
          </p:nvSpPr>
          <p:spPr bwMode="auto">
            <a:xfrm>
              <a:off x="8652242" y="3708401"/>
              <a:ext cx="133402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>
                  <a:latin typeface="Comic Sans MS" panose="030F0702030302020204" pitchFamily="66" charset="0"/>
                </a:rPr>
                <a:t>Agamidae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67" name="Line 7"/>
            <p:cNvSpPr>
              <a:spLocks noChangeShapeType="1"/>
            </p:cNvSpPr>
            <p:nvPr/>
          </p:nvSpPr>
          <p:spPr bwMode="auto">
            <a:xfrm flipV="1">
              <a:off x="6934322" y="4384118"/>
              <a:ext cx="1706190" cy="43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" name="TextovéPole 134"/>
            <p:cNvSpPr txBox="1">
              <a:spLocks noChangeArrowheads="1"/>
            </p:cNvSpPr>
            <p:nvPr/>
          </p:nvSpPr>
          <p:spPr bwMode="auto">
            <a:xfrm>
              <a:off x="8640520" y="4165599"/>
              <a:ext cx="106311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 smtClean="0">
                  <a:latin typeface="Comic Sans MS" panose="030F0702030302020204" pitchFamily="66" charset="0"/>
                </a:rPr>
                <a:t>Iguania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71" name="Line 7"/>
            <p:cNvSpPr>
              <a:spLocks noChangeShapeType="1"/>
            </p:cNvSpPr>
            <p:nvPr/>
          </p:nvSpPr>
          <p:spPr bwMode="auto">
            <a:xfrm flipV="1">
              <a:off x="7073229" y="4767142"/>
              <a:ext cx="1548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72" name="Line 5"/>
            <p:cNvSpPr>
              <a:spLocks noChangeShapeType="1"/>
            </p:cNvSpPr>
            <p:nvPr/>
          </p:nvSpPr>
          <p:spPr bwMode="auto">
            <a:xfrm flipV="1">
              <a:off x="6789075" y="5327894"/>
              <a:ext cx="26552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73" name="Line 6"/>
            <p:cNvSpPr>
              <a:spLocks noChangeShapeType="1"/>
            </p:cNvSpPr>
            <p:nvPr/>
          </p:nvSpPr>
          <p:spPr bwMode="auto">
            <a:xfrm>
              <a:off x="7056188" y="4767142"/>
              <a:ext cx="7666" cy="10394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74" name="TextovéPole 143"/>
            <p:cNvSpPr txBox="1">
              <a:spLocks noChangeArrowheads="1"/>
            </p:cNvSpPr>
            <p:nvPr/>
          </p:nvSpPr>
          <p:spPr bwMode="auto">
            <a:xfrm>
              <a:off x="8608765" y="4542817"/>
              <a:ext cx="161614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Typhlopidae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75" name="Line 7"/>
            <p:cNvSpPr>
              <a:spLocks noChangeShapeType="1"/>
            </p:cNvSpPr>
            <p:nvPr/>
          </p:nvSpPr>
          <p:spPr bwMode="auto">
            <a:xfrm flipV="1">
              <a:off x="7054602" y="5785826"/>
              <a:ext cx="360363" cy="95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76" name="Line 6"/>
            <p:cNvSpPr>
              <a:spLocks noChangeShapeType="1"/>
            </p:cNvSpPr>
            <p:nvPr/>
          </p:nvSpPr>
          <p:spPr bwMode="auto">
            <a:xfrm flipH="1">
              <a:off x="7414964" y="5363797"/>
              <a:ext cx="9253" cy="80205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77" name="Line 7"/>
            <p:cNvSpPr>
              <a:spLocks noChangeShapeType="1"/>
            </p:cNvSpPr>
            <p:nvPr/>
          </p:nvSpPr>
          <p:spPr bwMode="auto">
            <a:xfrm flipV="1">
              <a:off x="7414965" y="6165850"/>
              <a:ext cx="36036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grpSp>
          <p:nvGrpSpPr>
            <p:cNvPr id="93" name="Skupina 92"/>
            <p:cNvGrpSpPr/>
            <p:nvPr/>
          </p:nvGrpSpPr>
          <p:grpSpPr>
            <a:xfrm>
              <a:off x="7751881" y="5159849"/>
              <a:ext cx="865188" cy="409449"/>
              <a:chOff x="7751881" y="5230325"/>
              <a:chExt cx="865188" cy="337887"/>
            </a:xfrm>
          </p:grpSpPr>
          <p:sp>
            <p:nvSpPr>
              <p:cNvPr id="70" name="Line 7"/>
              <p:cNvSpPr>
                <a:spLocks noChangeShapeType="1"/>
              </p:cNvSpPr>
              <p:nvPr/>
            </p:nvSpPr>
            <p:spPr bwMode="auto">
              <a:xfrm>
                <a:off x="7751881" y="5230325"/>
                <a:ext cx="86518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8" name="Line 6"/>
              <p:cNvSpPr>
                <a:spLocks noChangeShapeType="1"/>
              </p:cNvSpPr>
              <p:nvPr/>
            </p:nvSpPr>
            <p:spPr bwMode="auto">
              <a:xfrm>
                <a:off x="7775327" y="5241423"/>
                <a:ext cx="0" cy="32678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9" name="TextovéPole 148"/>
            <p:cNvSpPr txBox="1">
              <a:spLocks noChangeArrowheads="1"/>
            </p:cNvSpPr>
            <p:nvPr/>
          </p:nvSpPr>
          <p:spPr bwMode="auto">
            <a:xfrm>
              <a:off x="8640515" y="4946774"/>
              <a:ext cx="97654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Boidae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80" name="TextovéPole 149"/>
            <p:cNvSpPr txBox="1">
              <a:spLocks noChangeArrowheads="1"/>
            </p:cNvSpPr>
            <p:nvPr/>
          </p:nvSpPr>
          <p:spPr bwMode="auto">
            <a:xfrm>
              <a:off x="8640515" y="5292726"/>
              <a:ext cx="14830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Pythonidae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81" name="Line 7"/>
            <p:cNvSpPr>
              <a:spLocks noChangeShapeType="1"/>
            </p:cNvSpPr>
            <p:nvPr/>
          </p:nvSpPr>
          <p:spPr bwMode="auto">
            <a:xfrm>
              <a:off x="7775327" y="5567241"/>
              <a:ext cx="86518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82" name="Line 7"/>
            <p:cNvSpPr>
              <a:spLocks noChangeShapeType="1"/>
            </p:cNvSpPr>
            <p:nvPr/>
          </p:nvSpPr>
          <p:spPr bwMode="auto">
            <a:xfrm flipV="1">
              <a:off x="7414965" y="5363797"/>
              <a:ext cx="36036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83" name="Line 6"/>
            <p:cNvSpPr>
              <a:spLocks noChangeShapeType="1"/>
            </p:cNvSpPr>
            <p:nvPr/>
          </p:nvSpPr>
          <p:spPr bwMode="auto">
            <a:xfrm>
              <a:off x="7773740" y="5806586"/>
              <a:ext cx="0" cy="66736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84" name="Line 7"/>
            <p:cNvSpPr>
              <a:spLocks noChangeShapeType="1"/>
            </p:cNvSpPr>
            <p:nvPr/>
          </p:nvSpPr>
          <p:spPr bwMode="auto">
            <a:xfrm>
              <a:off x="7775327" y="5806587"/>
              <a:ext cx="86518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85" name="TextovéPole 154"/>
            <p:cNvSpPr txBox="1">
              <a:spLocks noChangeArrowheads="1"/>
            </p:cNvSpPr>
            <p:nvPr/>
          </p:nvSpPr>
          <p:spPr bwMode="auto">
            <a:xfrm>
              <a:off x="8640515" y="5654187"/>
              <a:ext cx="13211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Viperidae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89" name="TextovéPole 158"/>
            <p:cNvSpPr txBox="1">
              <a:spLocks noChangeArrowheads="1"/>
            </p:cNvSpPr>
            <p:nvPr/>
          </p:nvSpPr>
          <p:spPr bwMode="auto">
            <a:xfrm>
              <a:off x="8640515" y="6044834"/>
              <a:ext cx="118013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Elapidae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grpSp>
          <p:nvGrpSpPr>
            <p:cNvPr id="92" name="Skupina 91"/>
            <p:cNvGrpSpPr/>
            <p:nvPr/>
          </p:nvGrpSpPr>
          <p:grpSpPr>
            <a:xfrm>
              <a:off x="7775327" y="6234113"/>
              <a:ext cx="833438" cy="466785"/>
              <a:chOff x="7775327" y="6234113"/>
              <a:chExt cx="833438" cy="287337"/>
            </a:xfrm>
          </p:grpSpPr>
          <p:sp>
            <p:nvSpPr>
              <p:cNvPr id="86" name="Line 7"/>
              <p:cNvSpPr>
                <a:spLocks noChangeShapeType="1"/>
              </p:cNvSpPr>
              <p:nvPr/>
            </p:nvSpPr>
            <p:spPr bwMode="auto">
              <a:xfrm>
                <a:off x="7775327" y="6381750"/>
                <a:ext cx="20478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Line 6"/>
              <p:cNvSpPr>
                <a:spLocks noChangeShapeType="1"/>
              </p:cNvSpPr>
              <p:nvPr/>
            </p:nvSpPr>
            <p:spPr bwMode="auto">
              <a:xfrm flipH="1">
                <a:off x="7991227" y="6237288"/>
                <a:ext cx="6350" cy="27940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8" name="Line 7"/>
              <p:cNvSpPr>
                <a:spLocks noChangeShapeType="1"/>
              </p:cNvSpPr>
              <p:nvPr/>
            </p:nvSpPr>
            <p:spPr bwMode="auto">
              <a:xfrm flipV="1">
                <a:off x="7991227" y="6234113"/>
                <a:ext cx="617538" cy="317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0" name="Line 7"/>
              <p:cNvSpPr>
                <a:spLocks noChangeShapeType="1"/>
              </p:cNvSpPr>
              <p:nvPr/>
            </p:nvSpPr>
            <p:spPr bwMode="auto">
              <a:xfrm flipV="1">
                <a:off x="7991227" y="6521450"/>
                <a:ext cx="61753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91" name="TextovéPole 160"/>
            <p:cNvSpPr txBox="1">
              <a:spLocks noChangeArrowheads="1"/>
            </p:cNvSpPr>
            <p:nvPr/>
          </p:nvSpPr>
          <p:spPr bwMode="auto">
            <a:xfrm>
              <a:off x="8640515" y="6453187"/>
              <a:ext cx="14478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Colubridae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2019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Skupina 13"/>
          <p:cNvGrpSpPr/>
          <p:nvPr/>
        </p:nvGrpSpPr>
        <p:grpSpPr>
          <a:xfrm>
            <a:off x="398563" y="1052316"/>
            <a:ext cx="9414761" cy="2233810"/>
            <a:chOff x="398563" y="1052316"/>
            <a:chExt cx="9414761" cy="2233810"/>
          </a:xfrm>
        </p:grpSpPr>
        <p:sp>
          <p:nvSpPr>
            <p:cNvPr id="2" name="Text Box 49"/>
            <p:cNvSpPr txBox="1">
              <a:spLocks noChangeArrowheads="1"/>
            </p:cNvSpPr>
            <p:nvPr/>
          </p:nvSpPr>
          <p:spPr bwMode="auto">
            <a:xfrm>
              <a:off x="398563" y="1986216"/>
              <a:ext cx="962123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err="1" smtClean="0">
                  <a:latin typeface="Comic Sans MS" panose="030F0702030302020204" pitchFamily="66" charset="0"/>
                </a:rPr>
                <a:t>Aves</a:t>
              </a:r>
              <a:endParaRPr lang="cs-CZ" altLang="cs-CZ" sz="2000" dirty="0" smtClean="0">
                <a:latin typeface="Comic Sans MS" panose="030F0702030302020204" pitchFamily="66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000" dirty="0" smtClean="0">
                  <a:latin typeface="Comic Sans MS" panose="030F0702030302020204" pitchFamily="66" charset="0"/>
                </a:rPr>
                <a:t>- ptáci</a:t>
              </a:r>
              <a:endParaRPr lang="cs-CZ" altLang="cs-CZ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3" name="Rectangle 26"/>
            <p:cNvSpPr>
              <a:spLocks noChangeArrowheads="1"/>
            </p:cNvSpPr>
            <p:nvPr/>
          </p:nvSpPr>
          <p:spPr bwMode="auto">
            <a:xfrm>
              <a:off x="1674897" y="1269733"/>
              <a:ext cx="186942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Palaeognathae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4" name="Rectangle 27"/>
            <p:cNvSpPr>
              <a:spLocks noChangeArrowheads="1"/>
            </p:cNvSpPr>
            <p:nvPr/>
          </p:nvSpPr>
          <p:spPr bwMode="auto">
            <a:xfrm>
              <a:off x="1707544" y="2666025"/>
              <a:ext cx="160813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Neognathae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5" name="Line 59"/>
            <p:cNvSpPr>
              <a:spLocks noChangeShapeType="1"/>
            </p:cNvSpPr>
            <p:nvPr/>
          </p:nvSpPr>
          <p:spPr bwMode="auto">
            <a:xfrm flipV="1">
              <a:off x="1182844" y="2208460"/>
              <a:ext cx="26893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6" name="Line 61"/>
            <p:cNvSpPr>
              <a:spLocks noChangeShapeType="1"/>
            </p:cNvSpPr>
            <p:nvPr/>
          </p:nvSpPr>
          <p:spPr bwMode="auto">
            <a:xfrm>
              <a:off x="1459602" y="1469786"/>
              <a:ext cx="13109" cy="141251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7" name="Line 62"/>
            <p:cNvSpPr>
              <a:spLocks noChangeShapeType="1"/>
            </p:cNvSpPr>
            <p:nvPr/>
          </p:nvSpPr>
          <p:spPr bwMode="auto">
            <a:xfrm flipV="1">
              <a:off x="1455703" y="1465025"/>
              <a:ext cx="26893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8" name="Line 63"/>
            <p:cNvSpPr>
              <a:spLocks noChangeShapeType="1"/>
            </p:cNvSpPr>
            <p:nvPr/>
          </p:nvSpPr>
          <p:spPr bwMode="auto">
            <a:xfrm flipV="1">
              <a:off x="1471326" y="2869834"/>
              <a:ext cx="24327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6186434" y="2409213"/>
              <a:ext cx="360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5" name="Line 7"/>
            <p:cNvSpPr>
              <a:spLocks noChangeShapeType="1"/>
            </p:cNvSpPr>
            <p:nvPr/>
          </p:nvSpPr>
          <p:spPr bwMode="auto">
            <a:xfrm flipV="1">
              <a:off x="6197514" y="2891574"/>
              <a:ext cx="360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43" name="Line 7"/>
            <p:cNvSpPr>
              <a:spLocks noChangeShapeType="1"/>
            </p:cNvSpPr>
            <p:nvPr/>
          </p:nvSpPr>
          <p:spPr bwMode="auto">
            <a:xfrm flipV="1">
              <a:off x="3779137" y="3126032"/>
              <a:ext cx="360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grpSp>
          <p:nvGrpSpPr>
            <p:cNvPr id="13" name="Skupina 12"/>
            <p:cNvGrpSpPr/>
            <p:nvPr/>
          </p:nvGrpSpPr>
          <p:grpSpPr>
            <a:xfrm>
              <a:off x="3315677" y="2655396"/>
              <a:ext cx="829533" cy="468000"/>
              <a:chOff x="3315677" y="2655396"/>
              <a:chExt cx="829533" cy="468000"/>
            </a:xfrm>
          </p:grpSpPr>
          <p:sp>
            <p:nvSpPr>
              <p:cNvPr id="35" name="Line 6"/>
              <p:cNvSpPr>
                <a:spLocks noChangeShapeType="1"/>
              </p:cNvSpPr>
              <p:nvPr/>
            </p:nvSpPr>
            <p:spPr bwMode="auto">
              <a:xfrm>
                <a:off x="3771999" y="2655396"/>
                <a:ext cx="0" cy="4680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1" name="Line 7"/>
              <p:cNvSpPr>
                <a:spLocks noChangeShapeType="1"/>
              </p:cNvSpPr>
              <p:nvPr/>
            </p:nvSpPr>
            <p:spPr bwMode="auto">
              <a:xfrm flipV="1">
                <a:off x="3785210" y="2657111"/>
                <a:ext cx="3600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4" name="Line 7"/>
              <p:cNvSpPr>
                <a:spLocks noChangeShapeType="1"/>
              </p:cNvSpPr>
              <p:nvPr/>
            </p:nvSpPr>
            <p:spPr bwMode="auto">
              <a:xfrm flipV="1">
                <a:off x="3315677" y="2888514"/>
                <a:ext cx="453613" cy="88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9" name="Line 7"/>
            <p:cNvSpPr>
              <a:spLocks noChangeShapeType="1"/>
            </p:cNvSpPr>
            <p:nvPr/>
          </p:nvSpPr>
          <p:spPr bwMode="auto">
            <a:xfrm flipV="1">
              <a:off x="5917861" y="2689225"/>
              <a:ext cx="27810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2" name="Rectangle 65"/>
            <p:cNvSpPr>
              <a:spLocks noChangeArrowheads="1"/>
            </p:cNvSpPr>
            <p:nvPr/>
          </p:nvSpPr>
          <p:spPr bwMode="auto">
            <a:xfrm>
              <a:off x="4219990" y="1052316"/>
              <a:ext cx="378020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cs-CZ" altLang="cs-CZ" b="0" dirty="0" err="1" smtClean="0"/>
                <a:t>Struthioniformes</a:t>
              </a:r>
              <a:r>
                <a:rPr lang="cs-CZ" altLang="cs-CZ" b="0" dirty="0" smtClean="0"/>
                <a:t> – pštrosi </a:t>
              </a:r>
              <a:r>
                <a:rPr lang="cs-CZ" altLang="cs-CZ" b="0" i="1" dirty="0" err="1" smtClean="0"/>
                <a:t>s.l</a:t>
              </a:r>
              <a:r>
                <a:rPr lang="cs-CZ" altLang="cs-CZ" b="0" i="1" dirty="0" smtClean="0"/>
                <a:t>.</a:t>
              </a:r>
              <a:endParaRPr lang="cs-CZ" altLang="cs-CZ" b="0" dirty="0"/>
            </a:p>
          </p:txBody>
        </p:sp>
        <p:sp>
          <p:nvSpPr>
            <p:cNvPr id="28" name="Rectangle 65"/>
            <p:cNvSpPr>
              <a:spLocks noChangeArrowheads="1"/>
            </p:cNvSpPr>
            <p:nvPr/>
          </p:nvSpPr>
          <p:spPr bwMode="auto">
            <a:xfrm>
              <a:off x="4216853" y="1499186"/>
              <a:ext cx="287290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cs-CZ" altLang="cs-CZ" b="0" dirty="0" err="1" smtClean="0"/>
                <a:t>Tinamiformes</a:t>
              </a:r>
              <a:r>
                <a:rPr lang="cs-CZ" altLang="cs-CZ" b="0" dirty="0" smtClean="0"/>
                <a:t> - tinamy</a:t>
              </a:r>
              <a:endParaRPr lang="cs-CZ" altLang="cs-CZ" b="0" dirty="0"/>
            </a:p>
          </p:txBody>
        </p:sp>
        <p:sp>
          <p:nvSpPr>
            <p:cNvPr id="39" name="Text Box 13"/>
            <p:cNvSpPr txBox="1">
              <a:spLocks noChangeArrowheads="1"/>
            </p:cNvSpPr>
            <p:nvPr/>
          </p:nvSpPr>
          <p:spPr bwMode="auto">
            <a:xfrm>
              <a:off x="4192841" y="2468194"/>
              <a:ext cx="16732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Galloanseres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40" name="Text Box 14"/>
            <p:cNvSpPr txBox="1">
              <a:spLocks noChangeArrowheads="1"/>
            </p:cNvSpPr>
            <p:nvPr/>
          </p:nvSpPr>
          <p:spPr bwMode="auto">
            <a:xfrm>
              <a:off x="4188697" y="2889251"/>
              <a:ext cx="11779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000" b="0" i="0" u="none" strike="noStrike" kern="0" cap="none" spc="0" normalizeH="0" baseline="0" noProof="0" dirty="0" err="1" smtClean="0">
                  <a:ln>
                    <a:noFill/>
                  </a:ln>
                  <a:effectLst/>
                  <a:uLnTx/>
                  <a:uFillTx/>
                  <a:latin typeface="Comic Sans MS" panose="030F0702030302020204" pitchFamily="66" charset="0"/>
                </a:rPr>
                <a:t>Neoaves</a:t>
              </a:r>
              <a:endPara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51" name="Line 6"/>
            <p:cNvSpPr>
              <a:spLocks noChangeShapeType="1"/>
            </p:cNvSpPr>
            <p:nvPr/>
          </p:nvSpPr>
          <p:spPr bwMode="auto">
            <a:xfrm flipH="1">
              <a:off x="6195968" y="2397492"/>
              <a:ext cx="3231" cy="48481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52" name="Rectangle 65"/>
            <p:cNvSpPr>
              <a:spLocks noChangeArrowheads="1"/>
            </p:cNvSpPr>
            <p:nvPr/>
          </p:nvSpPr>
          <p:spPr bwMode="auto">
            <a:xfrm>
              <a:off x="6541872" y="2212482"/>
              <a:ext cx="270138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cs-CZ" altLang="cs-CZ" b="0" dirty="0" err="1" smtClean="0"/>
                <a:t>Galliformes</a:t>
              </a:r>
              <a:r>
                <a:rPr lang="cs-CZ" altLang="cs-CZ" b="0" dirty="0" smtClean="0"/>
                <a:t> - hrabaví</a:t>
              </a:r>
              <a:endParaRPr lang="cs-CZ" altLang="cs-CZ" b="0" dirty="0"/>
            </a:p>
          </p:txBody>
        </p:sp>
        <p:sp>
          <p:nvSpPr>
            <p:cNvPr id="53" name="Rectangle 65"/>
            <p:cNvSpPr>
              <a:spLocks noChangeArrowheads="1"/>
            </p:cNvSpPr>
            <p:nvPr/>
          </p:nvSpPr>
          <p:spPr bwMode="auto">
            <a:xfrm>
              <a:off x="6565319" y="2657957"/>
              <a:ext cx="324800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cs-CZ" altLang="cs-CZ" b="0" dirty="0" err="1" smtClean="0"/>
                <a:t>Anseriformes</a:t>
              </a:r>
              <a:r>
                <a:rPr lang="cs-CZ" altLang="cs-CZ" b="0" dirty="0" smtClean="0"/>
                <a:t> - vrubozobí</a:t>
              </a:r>
              <a:endParaRPr lang="cs-CZ" altLang="cs-CZ" b="0" dirty="0"/>
            </a:p>
          </p:txBody>
        </p:sp>
        <p:grpSp>
          <p:nvGrpSpPr>
            <p:cNvPr id="11" name="Skupina 10"/>
            <p:cNvGrpSpPr/>
            <p:nvPr/>
          </p:nvGrpSpPr>
          <p:grpSpPr>
            <a:xfrm>
              <a:off x="3542483" y="1249158"/>
              <a:ext cx="592163" cy="468000"/>
              <a:chOff x="3542483" y="1249158"/>
              <a:chExt cx="592163" cy="468000"/>
            </a:xfrm>
          </p:grpSpPr>
          <p:sp>
            <p:nvSpPr>
              <p:cNvPr id="46" name="Line 6"/>
              <p:cNvSpPr>
                <a:spLocks noChangeShapeType="1"/>
              </p:cNvSpPr>
              <p:nvPr/>
            </p:nvSpPr>
            <p:spPr bwMode="auto">
              <a:xfrm>
                <a:off x="3739793" y="1249158"/>
                <a:ext cx="0" cy="4680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8" name="Line 7"/>
              <p:cNvSpPr>
                <a:spLocks noChangeShapeType="1"/>
              </p:cNvSpPr>
              <p:nvPr/>
            </p:nvSpPr>
            <p:spPr bwMode="auto">
              <a:xfrm flipV="1">
                <a:off x="3753770" y="1250873"/>
                <a:ext cx="38087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9" name="Line 7"/>
              <p:cNvSpPr>
                <a:spLocks noChangeShapeType="1"/>
              </p:cNvSpPr>
              <p:nvPr/>
            </p:nvSpPr>
            <p:spPr bwMode="auto">
              <a:xfrm flipV="1">
                <a:off x="3542483" y="1482276"/>
                <a:ext cx="1944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0" name="Line 7"/>
            <p:cNvSpPr>
              <a:spLocks noChangeShapeType="1"/>
            </p:cNvSpPr>
            <p:nvPr/>
          </p:nvSpPr>
          <p:spPr bwMode="auto">
            <a:xfrm flipV="1">
              <a:off x="3734446" y="1719795"/>
              <a:ext cx="38087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52668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422</Words>
  <Application>Microsoft Office PowerPoint</Application>
  <PresentationFormat>Širokoúhlá obrazovka</PresentationFormat>
  <Paragraphs>180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Zdenal_64</dc:creator>
  <cp:lastModifiedBy>Zdenal_64</cp:lastModifiedBy>
  <cp:revision>88</cp:revision>
  <dcterms:created xsi:type="dcterms:W3CDTF">2015-10-18T04:28:08Z</dcterms:created>
  <dcterms:modified xsi:type="dcterms:W3CDTF">2016-06-01T10:06:34Z</dcterms:modified>
</cp:coreProperties>
</file>