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275" r:id="rId3"/>
    <p:sldId id="258" r:id="rId4"/>
    <p:sldId id="259" r:id="rId5"/>
    <p:sldId id="276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77" r:id="rId14"/>
    <p:sldId id="278" r:id="rId15"/>
    <p:sldId id="279" r:id="rId16"/>
    <p:sldId id="280" r:id="rId17"/>
    <p:sldId id="281" r:id="rId18"/>
    <p:sldId id="267" r:id="rId19"/>
    <p:sldId id="282" r:id="rId20"/>
    <p:sldId id="268" r:id="rId21"/>
    <p:sldId id="283" r:id="rId22"/>
    <p:sldId id="284" r:id="rId23"/>
    <p:sldId id="269" r:id="rId24"/>
    <p:sldId id="285" r:id="rId25"/>
    <p:sldId id="286" r:id="rId26"/>
    <p:sldId id="287" r:id="rId27"/>
    <p:sldId id="270" r:id="rId28"/>
    <p:sldId id="288" r:id="rId29"/>
    <p:sldId id="289" r:id="rId30"/>
    <p:sldId id="291" r:id="rId31"/>
    <p:sldId id="290" r:id="rId32"/>
    <p:sldId id="274" r:id="rId33"/>
    <p:sldId id="294" r:id="rId34"/>
    <p:sldId id="293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94B2C-BE04-43B5-BD3A-70885FC972C8}" type="datetimeFigureOut">
              <a:rPr lang="cs-CZ" smtClean="0"/>
              <a:t>23. 5. 2016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03D85-0A8A-4858-BB22-C1B0E5C533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16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6809E-8B88-4042-A618-74C895FAD701}" type="slidenum">
              <a:rPr lang="en-US" altLang="cs-CZ"/>
              <a:pPr/>
              <a:t>28</a:t>
            </a:fld>
            <a:endParaRPr lang="en-US" altLang="cs-CZ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664E2-014F-4D35-9E8C-8C5C091713E7}" type="slidenum">
              <a:rPr lang="en-US" altLang="cs-CZ"/>
              <a:pPr/>
              <a:t>29</a:t>
            </a:fld>
            <a:endParaRPr lang="en-US" altLang="cs-CZ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BE9DDE-BA2C-4DD8-BCA7-C7FD7EF9CEDE}" type="slidenum">
              <a:rPr lang="en-US" altLang="cs-CZ"/>
              <a:pPr/>
              <a:t>31</a:t>
            </a:fld>
            <a:endParaRPr lang="en-US" altLang="cs-CZ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745F-7C20-4B3B-A2DC-92610DEB843F}" type="datetimeFigureOut">
              <a:rPr lang="cs-CZ" smtClean="0"/>
              <a:t>23. 5. 2016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483FF2-0212-4C8D-82E0-E5ED70D805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745F-7C20-4B3B-A2DC-92610DEB843F}" type="datetimeFigureOut">
              <a:rPr lang="cs-CZ" smtClean="0"/>
              <a:t>23. 5. 2016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3FF2-0212-4C8D-82E0-E5ED70D805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745F-7C20-4B3B-A2DC-92610DEB843F}" type="datetimeFigureOut">
              <a:rPr lang="cs-CZ" smtClean="0"/>
              <a:t>23. 5. 2016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3FF2-0212-4C8D-82E0-E5ED70D805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745F-7C20-4B3B-A2DC-92610DEB843F}" type="datetimeFigureOut">
              <a:rPr lang="cs-CZ" smtClean="0"/>
              <a:t>23. 5. 2016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483FF2-0212-4C8D-82E0-E5ED70D805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745F-7C20-4B3B-A2DC-92610DEB843F}" type="datetimeFigureOut">
              <a:rPr lang="cs-CZ" smtClean="0"/>
              <a:t>23. 5. 2016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3FF2-0212-4C8D-82E0-E5ED70D805B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745F-7C20-4B3B-A2DC-92610DEB843F}" type="datetimeFigureOut">
              <a:rPr lang="cs-CZ" smtClean="0"/>
              <a:t>23. 5. 2016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3FF2-0212-4C8D-82E0-E5ED70D805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745F-7C20-4B3B-A2DC-92610DEB843F}" type="datetimeFigureOut">
              <a:rPr lang="cs-CZ" smtClean="0"/>
              <a:t>23. 5. 2016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D483FF2-0212-4C8D-82E0-E5ED70D805B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745F-7C20-4B3B-A2DC-92610DEB843F}" type="datetimeFigureOut">
              <a:rPr lang="cs-CZ" smtClean="0"/>
              <a:t>23. 5. 2016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3FF2-0212-4C8D-82E0-E5ED70D805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745F-7C20-4B3B-A2DC-92610DEB843F}" type="datetimeFigureOut">
              <a:rPr lang="cs-CZ" smtClean="0"/>
              <a:t>23. 5. 2016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3FF2-0212-4C8D-82E0-E5ED70D805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745F-7C20-4B3B-A2DC-92610DEB843F}" type="datetimeFigureOut">
              <a:rPr lang="cs-CZ" smtClean="0"/>
              <a:t>23. 5. 2016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3FF2-0212-4C8D-82E0-E5ED70D805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745F-7C20-4B3B-A2DC-92610DEB843F}" type="datetimeFigureOut">
              <a:rPr lang="cs-CZ" smtClean="0"/>
              <a:t>23. 5. 2016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3FF2-0212-4C8D-82E0-E5ED70D805BF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B8745F-7C20-4B3B-A2DC-92610DEB843F}" type="datetimeFigureOut">
              <a:rPr lang="cs-CZ" smtClean="0"/>
              <a:t>23. 5. 2016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483FF2-0212-4C8D-82E0-E5ED70D805BF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z/url?sa=i&amp;rct=j&amp;q=&amp;esrc=s&amp;frm=1&amp;source=images&amp;cd=&amp;cad=rja&amp;uact=8&amp;ved=0ahUKEwiB_PuuudLLAhVHQBQKHVF-A6EQjRwIBw&amp;url=https://www.researchgate.net/topic/tga_dsc&amp;psig=AFQjCNFPW7anras_iEWJS2B9dM2sXbxVpA&amp;ust=145867267550099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frm=1&amp;source=images&amp;cd=&amp;cad=rja&amp;uact=8&amp;ved=0ahUKEwjdy6fZxNLLAhVJPBQKHTlaAbwQjRwIBw&amp;url=http://inspq.qc.ca/english/mould-compendium/alternaria-alternata&amp;psig=AFQjCNExkEHh5yZA7MacryNYDLwteGC2qA&amp;ust=1458675681856636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url?sa=i&amp;rct=j&amp;q=&amp;esrc=s&amp;frm=1&amp;source=images&amp;cd=&amp;cad=rja&amp;uact=8&amp;ved=0ahUKEwien7P0r9LLAhXLcRQKHbEVAAgQjRwIBQ&amp;url=http://cdn.intechopen.com/pdfs-wm/43128.pdf&amp;psig=AFQjCNEzb4a14Ka1pJd0BAhoTisAHFrj0w&amp;ust=145867012116908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z/url?sa=i&amp;rct=j&amp;q=&amp;esrc=s&amp;frm=1&amp;source=images&amp;cd=&amp;cad=rja&amp;uact=8&amp;ved=0ahUKEwid7rKAs9LLAhVLbRQKHcfoBzQQjRwIBw&amp;url=http://iopscience.iop.org/article/10.1088/0953-8984/19/41/412101&amp;psig=AFQjCNEzb4a14Ka1pJd0BAhoTisAHFrj0w&amp;ust=14586701211690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z/url?sa=i&amp;rct=j&amp;q=&amp;esrc=s&amp;frm=1&amp;source=images&amp;cd=&amp;cad=rja&amp;uact=8&amp;ved=0ahUKEwiFs5auttLLAhWK1xQKHeeoBSQQjRwIBQ&amp;url=http://publicationslist.org/data/myaish/ref-9/Trends.pdf&amp;psig=AFQjCNEzb4a14Ka1pJd0BAhoTisAHFrj0w&amp;ust=145867012116908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38336" y="548680"/>
            <a:ext cx="8458200" cy="792088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rgbClr val="002060"/>
                </a:solidFill>
              </a:rPr>
              <a:t>Vliv chladu a mrazu</a:t>
            </a:r>
            <a:r>
              <a:rPr lang="cs-CZ" dirty="0" smtClean="0">
                <a:solidFill>
                  <a:srgbClr val="002060"/>
                </a:solidFill>
              </a:rPr>
              <a:t/>
            </a:r>
            <a:br>
              <a:rPr lang="cs-CZ" dirty="0" smtClean="0">
                <a:solidFill>
                  <a:srgbClr val="002060"/>
                </a:solidFill>
              </a:rPr>
            </a:br>
            <a:r>
              <a:rPr lang="cs-CZ" dirty="0">
                <a:solidFill>
                  <a:srgbClr val="002060"/>
                </a:solidFill>
              </a:rPr>
              <a:t/>
            </a:r>
            <a:br>
              <a:rPr lang="cs-CZ" dirty="0">
                <a:solidFill>
                  <a:srgbClr val="002060"/>
                </a:solidFill>
              </a:rPr>
            </a:br>
            <a:r>
              <a:rPr lang="cs-CZ" dirty="0" smtClean="0">
                <a:solidFill>
                  <a:srgbClr val="002060"/>
                </a:solidFill>
              </a:rPr>
              <a:t/>
            </a:r>
            <a:br>
              <a:rPr lang="cs-CZ" dirty="0" smtClean="0">
                <a:solidFill>
                  <a:srgbClr val="002060"/>
                </a:solidFill>
              </a:rPr>
            </a:b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5445224"/>
            <a:ext cx="8458200" cy="914400"/>
          </a:xfrm>
        </p:spPr>
        <p:txBody>
          <a:bodyPr/>
          <a:lstStyle/>
          <a:p>
            <a:r>
              <a:rPr lang="cs-CZ" sz="1200" i="1" dirty="0" err="1" smtClean="0"/>
              <a:t>fdroje</a:t>
            </a:r>
            <a:r>
              <a:rPr lang="cs-CZ" sz="1200" i="1" dirty="0" smtClean="0"/>
              <a:t> obrázků a informací v prezentaci uvedených: ac.ksu.edu.sa/</a:t>
            </a:r>
            <a:r>
              <a:rPr lang="cs-CZ" sz="1200" i="1" dirty="0" err="1" smtClean="0"/>
              <a:t>sites</a:t>
            </a:r>
            <a:r>
              <a:rPr lang="cs-CZ" sz="1200" i="1" dirty="0"/>
              <a:t>, </a:t>
            </a:r>
            <a:r>
              <a:rPr lang="cs-CZ" sz="1200" i="1" dirty="0" err="1"/>
              <a:t>Schaberg</a:t>
            </a:r>
            <a:r>
              <a:rPr lang="cs-CZ" sz="1200" i="1" dirty="0"/>
              <a:t> 2010 (USDA </a:t>
            </a:r>
            <a:r>
              <a:rPr lang="cs-CZ" sz="1200" i="1" dirty="0" err="1"/>
              <a:t>Forest</a:t>
            </a:r>
            <a:r>
              <a:rPr lang="cs-CZ" sz="1200" i="1" dirty="0"/>
              <a:t> </a:t>
            </a:r>
            <a:r>
              <a:rPr lang="cs-CZ" sz="1200" i="1" dirty="0" err="1" smtClean="0"/>
              <a:t>Service</a:t>
            </a:r>
            <a:r>
              <a:rPr lang="cs-CZ" sz="1200" i="1" dirty="0" smtClean="0"/>
              <a:t>),  </a:t>
            </a:r>
            <a:r>
              <a:rPr lang="cs-CZ" sz="1200" i="1" dirty="0" err="1" smtClean="0"/>
              <a:t>Pearce</a:t>
            </a:r>
            <a:r>
              <a:rPr lang="cs-CZ" sz="1200" i="1" dirty="0" smtClean="0"/>
              <a:t> 2001(Ann. Bot.), MIZ MEDI </a:t>
            </a:r>
            <a:r>
              <a:rPr lang="cs-CZ" sz="1200" i="1" dirty="0" err="1" smtClean="0"/>
              <a:t>Hosp</a:t>
            </a:r>
            <a:r>
              <a:rPr lang="cs-CZ" sz="1200" i="1" dirty="0" smtClean="0"/>
              <a:t>. </a:t>
            </a:r>
            <a:r>
              <a:rPr lang="cs-CZ" sz="1200" i="1" dirty="0" err="1" smtClean="0"/>
              <a:t>Preservation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of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Germs</a:t>
            </a:r>
            <a:r>
              <a:rPr lang="cs-CZ" sz="1200" i="1" dirty="0"/>
              <a:t>, Jiří Zámečník, Iva </a:t>
            </a:r>
            <a:r>
              <a:rPr lang="cs-CZ" sz="1200" i="1" dirty="0" smtClean="0"/>
              <a:t>Faberová (VÚRV), </a:t>
            </a:r>
            <a:r>
              <a:rPr lang="cs-CZ" sz="1200" i="1" dirty="0" err="1" smtClean="0"/>
              <a:t>Lukatkin</a:t>
            </a:r>
            <a:r>
              <a:rPr lang="cs-CZ" sz="1200" i="1" dirty="0" smtClean="0"/>
              <a:t> et al. (2012), </a:t>
            </a:r>
            <a:r>
              <a:rPr lang="cs-CZ" sz="1200" i="1" dirty="0" err="1" smtClean="0"/>
              <a:t>Kawahara</a:t>
            </a:r>
            <a:r>
              <a:rPr lang="cs-CZ" sz="1200" i="1" dirty="0" smtClean="0"/>
              <a:t> (INTECH Open)</a:t>
            </a:r>
            <a:endParaRPr lang="cs-CZ" sz="1200" i="1" dirty="0" smtClean="0"/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66328" y="1628800"/>
            <a:ext cx="6984776" cy="79208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dirty="0" err="1" smtClean="0">
                <a:solidFill>
                  <a:srgbClr val="002060"/>
                </a:solidFill>
              </a:rPr>
              <a:t>Effects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of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low</a:t>
            </a:r>
            <a:r>
              <a:rPr lang="cs-CZ" sz="1800" dirty="0" smtClean="0">
                <a:solidFill>
                  <a:srgbClr val="002060"/>
                </a:solidFill>
              </a:rPr>
              <a:t> and </a:t>
            </a:r>
            <a:r>
              <a:rPr lang="cs-CZ" sz="1800" dirty="0" err="1" smtClean="0">
                <a:solidFill>
                  <a:srgbClr val="002060"/>
                </a:solidFill>
              </a:rPr>
              <a:t>freezing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temperature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br>
              <a:rPr lang="cs-CZ" sz="1800" dirty="0" smtClean="0">
                <a:solidFill>
                  <a:srgbClr val="002060"/>
                </a:solidFill>
              </a:rPr>
            </a:br>
            <a:r>
              <a:rPr lang="cs-CZ" sz="1800" dirty="0" smtClean="0">
                <a:solidFill>
                  <a:srgbClr val="002060"/>
                </a:solidFill>
              </a:rPr>
              <a:t/>
            </a:r>
            <a:br>
              <a:rPr lang="cs-CZ" sz="1800" dirty="0" smtClean="0">
                <a:solidFill>
                  <a:srgbClr val="002060"/>
                </a:solidFill>
              </a:rPr>
            </a:br>
            <a:r>
              <a:rPr lang="cs-CZ" sz="1800" dirty="0" smtClean="0">
                <a:solidFill>
                  <a:srgbClr val="002060"/>
                </a:solidFill>
              </a:rPr>
              <a:t/>
            </a:r>
            <a:br>
              <a:rPr lang="cs-CZ" sz="1800" dirty="0" smtClean="0">
                <a:solidFill>
                  <a:srgbClr val="002060"/>
                </a:solidFill>
              </a:rPr>
            </a:b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smtClean="0"/>
              <a:t/>
            </a:r>
            <a:br>
              <a:rPr lang="cs-CZ" sz="1800" dirty="0" smtClean="0"/>
            </a:br>
            <a:endParaRPr lang="cs-CZ" sz="18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403648" y="3429000"/>
            <a:ext cx="6984776" cy="79208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800" dirty="0" smtClean="0">
                <a:solidFill>
                  <a:srgbClr val="002060"/>
                </a:solidFill>
              </a:rPr>
              <a:t>Miloš Barták</a:t>
            </a:r>
          </a:p>
          <a:p>
            <a:pPr algn="ctr"/>
            <a:endParaRPr lang="cs-CZ" sz="1800" dirty="0">
              <a:solidFill>
                <a:srgbClr val="002060"/>
              </a:solidFill>
            </a:endParaRPr>
          </a:p>
          <a:p>
            <a:pPr algn="ctr"/>
            <a:r>
              <a:rPr lang="cs-CZ" sz="1800" dirty="0" smtClean="0">
                <a:solidFill>
                  <a:srgbClr val="002060"/>
                </a:solidFill>
              </a:rPr>
              <a:t>OFAR ÚEB </a:t>
            </a:r>
            <a:r>
              <a:rPr lang="cs-CZ" sz="1800" dirty="0" err="1" smtClean="0">
                <a:solidFill>
                  <a:srgbClr val="002060"/>
                </a:solidFill>
              </a:rPr>
              <a:t>PřF</a:t>
            </a:r>
            <a:r>
              <a:rPr lang="cs-CZ" sz="1800" dirty="0" smtClean="0">
                <a:solidFill>
                  <a:srgbClr val="002060"/>
                </a:solidFill>
              </a:rPr>
              <a:t> MU, </a:t>
            </a:r>
          </a:p>
          <a:p>
            <a:pPr algn="ctr"/>
            <a:r>
              <a:rPr lang="cs-CZ" sz="1800" dirty="0" err="1" smtClean="0">
                <a:solidFill>
                  <a:srgbClr val="002060"/>
                </a:solidFill>
              </a:rPr>
              <a:t>Extreme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Enviroments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Life</a:t>
            </a: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err="1" smtClean="0">
                <a:solidFill>
                  <a:srgbClr val="002060"/>
                </a:solidFill>
              </a:rPr>
              <a:t>Laboratory</a:t>
            </a:r>
            <a:r>
              <a:rPr lang="cs-CZ" sz="1800" dirty="0" smtClean="0">
                <a:solidFill>
                  <a:srgbClr val="002060"/>
                </a:solidFill>
              </a:rPr>
              <a:t/>
            </a:r>
            <a:br>
              <a:rPr lang="cs-CZ" sz="1800" dirty="0" smtClean="0">
                <a:solidFill>
                  <a:srgbClr val="002060"/>
                </a:solidFill>
              </a:rPr>
            </a:br>
            <a:r>
              <a:rPr lang="cs-CZ" sz="1800" dirty="0" smtClean="0">
                <a:solidFill>
                  <a:srgbClr val="002060"/>
                </a:solidFill>
              </a:rPr>
              <a:t/>
            </a:r>
            <a:br>
              <a:rPr lang="cs-CZ" sz="1800" dirty="0" smtClean="0">
                <a:solidFill>
                  <a:srgbClr val="002060"/>
                </a:solidFill>
              </a:rPr>
            </a:br>
            <a:r>
              <a:rPr lang="cs-CZ" sz="1800" dirty="0" smtClean="0">
                <a:solidFill>
                  <a:srgbClr val="002060"/>
                </a:solidFill>
              </a:rPr>
              <a:t/>
            </a:r>
            <a:br>
              <a:rPr lang="cs-CZ" sz="1800" dirty="0" smtClean="0">
                <a:solidFill>
                  <a:srgbClr val="002060"/>
                </a:solidFill>
              </a:rPr>
            </a:br>
            <a:r>
              <a:rPr lang="cs-CZ" sz="1800" dirty="0" smtClean="0">
                <a:solidFill>
                  <a:srgbClr val="002060"/>
                </a:solidFill>
              </a:rPr>
              <a:t> </a:t>
            </a:r>
            <a:r>
              <a:rPr lang="cs-CZ" sz="1800" dirty="0" smtClean="0"/>
              <a:t/>
            </a:r>
            <a:br>
              <a:rPr lang="cs-CZ" sz="1800" dirty="0" smtClean="0"/>
            </a:b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858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"/>
            <a:ext cx="8964488" cy="250652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Diferenční skenující kalorimetr (DSC) je vhodný přístroj pro měření a interpretaci fázových přechodů vody v rostlinách. DSC se většinou používá pro přímé měření skelných přechodů a teploty ledové nukleace s následným vyhodnocením pomocí termické analýzy. Teplotní podmínky a úrovně hydratace při kterých se začíná tvořit sklo byly porovnány na základě rozdílných mechanismů tolerance nízkých teplot rostlin z přirozených </a:t>
            </a:r>
            <a:r>
              <a:rPr lang="cs-CZ" sz="2000" dirty="0" smtClean="0">
                <a:solidFill>
                  <a:srgbClr val="002060"/>
                </a:solidFill>
              </a:rPr>
              <a:t>podmínek.</a:t>
            </a:r>
            <a:endParaRPr lang="cs-CZ" sz="2000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s://www.researchgate.net/file.PostFileLoader.html?id=56517e786307d98c2e8b4597&amp;assetKey=AS%3A298508449009664%40144818136816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6529"/>
            <a:ext cx="8705850" cy="43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2" t="26079" r="25897" b="16394"/>
          <a:stretch/>
        </p:blipFill>
        <p:spPr bwMode="auto">
          <a:xfrm>
            <a:off x="-112325" y="620688"/>
            <a:ext cx="9230264" cy="591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07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5" t="6541" r="25849" b="23103"/>
          <a:stretch/>
        </p:blipFill>
        <p:spPr bwMode="auto">
          <a:xfrm>
            <a:off x="107504" y="23472"/>
            <a:ext cx="8856984" cy="697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2000" b="1" dirty="0" smtClean="0">
                <a:solidFill>
                  <a:srgbClr val="FF0000"/>
                </a:solidFill>
              </a:rPr>
              <a:t>（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2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）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Intracellular Freezing :</a:t>
            </a:r>
          </a:p>
          <a:p>
            <a:pPr eaLnBrk="1" hangingPunct="1"/>
            <a:r>
              <a:rPr lang="en-US" altLang="zh-CN" sz="2000" b="1" dirty="0" smtClean="0">
                <a:solidFill>
                  <a:srgbClr val="002060"/>
                </a:solidFill>
              </a:rPr>
              <a:t>Intracellular freezing</a:t>
            </a:r>
            <a:r>
              <a:rPr lang="en-US" altLang="zh-CN" sz="2000" dirty="0" smtClean="0">
                <a:solidFill>
                  <a:srgbClr val="002060"/>
                </a:solidFill>
              </a:rPr>
              <a:t>  often occurs when temperature falls suddenly. </a:t>
            </a:r>
          </a:p>
          <a:p>
            <a:pPr eaLnBrk="1" hangingPunct="1"/>
            <a:r>
              <a:rPr lang="en-US" altLang="zh-CN" sz="2000" dirty="0" smtClean="0">
                <a:solidFill>
                  <a:srgbClr val="002060"/>
                </a:solidFill>
              </a:rPr>
              <a:t>Ice results in the direct injury in cytoplasm, </a:t>
            </a:r>
            <a:r>
              <a:rPr lang="en-US" altLang="zh-CN" sz="2000" dirty="0" err="1" smtClean="0">
                <a:solidFill>
                  <a:srgbClr val="002060"/>
                </a:solidFill>
              </a:rPr>
              <a:t>biomembrane</a:t>
            </a:r>
            <a:r>
              <a:rPr lang="en-US" altLang="zh-CN" sz="2000" dirty="0" smtClean="0">
                <a:solidFill>
                  <a:srgbClr val="002060"/>
                </a:solidFill>
              </a:rPr>
              <a:t> and organelle, and damages to cell compartmentation  and metabolic disorder.</a:t>
            </a:r>
          </a:p>
          <a:p>
            <a:pPr eaLnBrk="1" hangingPunct="1"/>
            <a:r>
              <a:rPr lang="en-US" altLang="zh-CN" sz="2000" b="1" dirty="0" smtClean="0">
                <a:solidFill>
                  <a:srgbClr val="002060"/>
                </a:solidFill>
              </a:rPr>
              <a:t>Much more serious damage is caused by Intracellular Freezing than by Intercellular Freezing.</a:t>
            </a:r>
          </a:p>
          <a:p>
            <a:pPr eaLnBrk="1" hangingPunct="1"/>
            <a:r>
              <a:rPr lang="en-US" altLang="zh-CN" sz="2000" b="1" dirty="0" smtClean="0">
                <a:solidFill>
                  <a:srgbClr val="002060"/>
                </a:solidFill>
              </a:rPr>
              <a:t>2.1.1.</a:t>
            </a:r>
            <a:r>
              <a:rPr lang="en-US" altLang="zh-CN" sz="2000" dirty="0" smtClean="0">
                <a:solidFill>
                  <a:srgbClr val="002060"/>
                </a:solidFill>
              </a:rPr>
              <a:t>2  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damage of protein</a:t>
            </a:r>
            <a:r>
              <a:rPr lang="en-US" altLang="zh-CN" sz="2000" dirty="0" smtClean="0">
                <a:solidFill>
                  <a:srgbClr val="002060"/>
                </a:solidFill>
              </a:rPr>
              <a:t>: </a:t>
            </a:r>
          </a:p>
          <a:p>
            <a:pPr eaLnBrk="1" hangingPunct="1"/>
            <a:r>
              <a:rPr lang="en-US" altLang="zh-CN" sz="2000" dirty="0" smtClean="0">
                <a:solidFill>
                  <a:srgbClr val="002060"/>
                </a:solidFill>
              </a:rPr>
              <a:t>Sulfhydryl group hypothesis</a:t>
            </a:r>
            <a:r>
              <a:rPr lang="zh-CN" altLang="en-US" sz="2000" dirty="0" smtClean="0">
                <a:solidFill>
                  <a:srgbClr val="002060"/>
                </a:solidFill>
              </a:rPr>
              <a:t>（</a:t>
            </a:r>
            <a:r>
              <a:rPr lang="en-US" altLang="zh-CN" sz="2000" dirty="0" smtClean="0">
                <a:solidFill>
                  <a:srgbClr val="002060"/>
                </a:solidFill>
              </a:rPr>
              <a:t>disulfide bridge hypothesis </a:t>
            </a:r>
            <a:r>
              <a:rPr lang="zh-CN" altLang="en-US" sz="2000" dirty="0" smtClean="0">
                <a:solidFill>
                  <a:srgbClr val="00FF00"/>
                </a:solidFill>
              </a:rPr>
              <a:t>）</a:t>
            </a:r>
            <a:endParaRPr lang="zh-CN" alt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1904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404664"/>
            <a:ext cx="7416824" cy="5544616"/>
          </a:xfrm>
          <a:prstGeom prst="rect">
            <a:avLst/>
          </a:prstGeom>
          <a:solidFill>
            <a:srgbClr val="00206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650" name="Text Box 11"/>
          <p:cNvSpPr txBox="1">
            <a:spLocks noChangeArrowheads="1"/>
          </p:cNvSpPr>
          <p:nvPr/>
        </p:nvSpPr>
        <p:spPr bwMode="auto">
          <a:xfrm>
            <a:off x="1447800" y="914400"/>
            <a:ext cx="7620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en-US" altLang="zh-CN" sz="900" b="1">
                <a:solidFill>
                  <a:schemeClr val="bg1"/>
                </a:solidFill>
              </a:rPr>
              <a:t>—SH      HS—</a:t>
            </a:r>
          </a:p>
        </p:txBody>
      </p:sp>
      <p:sp>
        <p:nvSpPr>
          <p:cNvPr id="27651" name="Freeform 12"/>
          <p:cNvSpPr>
            <a:spLocks/>
          </p:cNvSpPr>
          <p:nvPr/>
        </p:nvSpPr>
        <p:spPr bwMode="auto">
          <a:xfrm>
            <a:off x="2133600" y="762000"/>
            <a:ext cx="363538" cy="1263650"/>
          </a:xfrm>
          <a:custGeom>
            <a:avLst/>
            <a:gdLst>
              <a:gd name="T0" fmla="*/ 188840 w 437"/>
              <a:gd name="T1" fmla="*/ 0 h 1716"/>
              <a:gd name="T2" fmla="*/ 14142 w 437"/>
              <a:gd name="T3" fmla="*/ 229755 h 1716"/>
              <a:gd name="T4" fmla="*/ 276189 w 437"/>
              <a:gd name="T5" fmla="*/ 344632 h 1716"/>
              <a:gd name="T6" fmla="*/ 14142 w 437"/>
              <a:gd name="T7" fmla="*/ 574386 h 1716"/>
              <a:gd name="T8" fmla="*/ 276189 w 437"/>
              <a:gd name="T9" fmla="*/ 689264 h 1716"/>
              <a:gd name="T10" fmla="*/ 14142 w 437"/>
              <a:gd name="T11" fmla="*/ 919018 h 1716"/>
              <a:gd name="T12" fmla="*/ 363538 w 437"/>
              <a:gd name="T13" fmla="*/ 1033896 h 1716"/>
              <a:gd name="T14" fmla="*/ 14142 w 437"/>
              <a:gd name="T15" fmla="*/ 1263650 h 17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7"/>
              <a:gd name="T25" fmla="*/ 0 h 1716"/>
              <a:gd name="T26" fmla="*/ 437 w 437"/>
              <a:gd name="T27" fmla="*/ 1716 h 17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7" h="1716">
                <a:moveTo>
                  <a:pt x="227" y="0"/>
                </a:moveTo>
                <a:cubicBezTo>
                  <a:pt x="113" y="117"/>
                  <a:pt x="0" y="234"/>
                  <a:pt x="17" y="312"/>
                </a:cubicBezTo>
                <a:cubicBezTo>
                  <a:pt x="34" y="390"/>
                  <a:pt x="332" y="390"/>
                  <a:pt x="332" y="468"/>
                </a:cubicBezTo>
                <a:cubicBezTo>
                  <a:pt x="332" y="546"/>
                  <a:pt x="17" y="702"/>
                  <a:pt x="17" y="780"/>
                </a:cubicBezTo>
                <a:cubicBezTo>
                  <a:pt x="17" y="858"/>
                  <a:pt x="332" y="858"/>
                  <a:pt x="332" y="936"/>
                </a:cubicBezTo>
                <a:cubicBezTo>
                  <a:pt x="332" y="1014"/>
                  <a:pt x="0" y="1170"/>
                  <a:pt x="17" y="1248"/>
                </a:cubicBezTo>
                <a:cubicBezTo>
                  <a:pt x="34" y="1326"/>
                  <a:pt x="437" y="1326"/>
                  <a:pt x="437" y="1404"/>
                </a:cubicBezTo>
                <a:cubicBezTo>
                  <a:pt x="437" y="1482"/>
                  <a:pt x="227" y="1599"/>
                  <a:pt x="17" y="1716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endParaRPr lang="en-US" altLang="cs-CZ">
              <a:solidFill>
                <a:srgbClr val="002060"/>
              </a:solidFill>
            </a:endParaRPr>
          </a:p>
        </p:txBody>
      </p:sp>
      <p:sp>
        <p:nvSpPr>
          <p:cNvPr id="27652" name="Freeform 13"/>
          <p:cNvSpPr>
            <a:spLocks/>
          </p:cNvSpPr>
          <p:nvPr/>
        </p:nvSpPr>
        <p:spPr bwMode="auto">
          <a:xfrm>
            <a:off x="1079500" y="774700"/>
            <a:ext cx="363538" cy="1263650"/>
          </a:xfrm>
          <a:custGeom>
            <a:avLst/>
            <a:gdLst>
              <a:gd name="T0" fmla="*/ 174698 w 437"/>
              <a:gd name="T1" fmla="*/ 0 h 1768"/>
              <a:gd name="T2" fmla="*/ 349396 w 437"/>
              <a:gd name="T3" fmla="*/ 222997 h 1768"/>
              <a:gd name="T4" fmla="*/ 87349 w 437"/>
              <a:gd name="T5" fmla="*/ 334496 h 1768"/>
              <a:gd name="T6" fmla="*/ 349396 w 437"/>
              <a:gd name="T7" fmla="*/ 557493 h 1768"/>
              <a:gd name="T8" fmla="*/ 87349 w 437"/>
              <a:gd name="T9" fmla="*/ 780490 h 1768"/>
              <a:gd name="T10" fmla="*/ 349396 w 437"/>
              <a:gd name="T11" fmla="*/ 1003487 h 1768"/>
              <a:gd name="T12" fmla="*/ 87349 w 437"/>
              <a:gd name="T13" fmla="*/ 1226484 h 1768"/>
              <a:gd name="T14" fmla="*/ 0 w 437"/>
              <a:gd name="T15" fmla="*/ 1226484 h 1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7"/>
              <a:gd name="T25" fmla="*/ 0 h 1768"/>
              <a:gd name="T26" fmla="*/ 437 w 437"/>
              <a:gd name="T27" fmla="*/ 1768 h 1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7" h="1768">
                <a:moveTo>
                  <a:pt x="210" y="0"/>
                </a:moveTo>
                <a:cubicBezTo>
                  <a:pt x="323" y="117"/>
                  <a:pt x="437" y="234"/>
                  <a:pt x="420" y="312"/>
                </a:cubicBezTo>
                <a:cubicBezTo>
                  <a:pt x="403" y="390"/>
                  <a:pt x="105" y="390"/>
                  <a:pt x="105" y="468"/>
                </a:cubicBezTo>
                <a:cubicBezTo>
                  <a:pt x="105" y="546"/>
                  <a:pt x="420" y="676"/>
                  <a:pt x="420" y="780"/>
                </a:cubicBezTo>
                <a:cubicBezTo>
                  <a:pt x="420" y="884"/>
                  <a:pt x="105" y="988"/>
                  <a:pt x="105" y="1092"/>
                </a:cubicBezTo>
                <a:cubicBezTo>
                  <a:pt x="105" y="1196"/>
                  <a:pt x="420" y="1300"/>
                  <a:pt x="420" y="1404"/>
                </a:cubicBezTo>
                <a:cubicBezTo>
                  <a:pt x="420" y="1508"/>
                  <a:pt x="175" y="1664"/>
                  <a:pt x="105" y="1716"/>
                </a:cubicBezTo>
                <a:cubicBezTo>
                  <a:pt x="35" y="1768"/>
                  <a:pt x="17" y="1742"/>
                  <a:pt x="0" y="1716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endParaRPr lang="en-US" altLang="cs-CZ">
              <a:solidFill>
                <a:srgbClr val="002060"/>
              </a:solidFill>
            </a:endParaRPr>
          </a:p>
        </p:txBody>
      </p:sp>
      <p:sp>
        <p:nvSpPr>
          <p:cNvPr id="27653" name="Text Box 24"/>
          <p:cNvSpPr txBox="1">
            <a:spLocks noChangeArrowheads="1"/>
          </p:cNvSpPr>
          <p:nvPr/>
        </p:nvSpPr>
        <p:spPr bwMode="auto">
          <a:xfrm>
            <a:off x="5803900" y="1320800"/>
            <a:ext cx="2286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en-US" altLang="zh-CN" sz="1000" b="1">
                <a:solidFill>
                  <a:schemeClr val="bg1"/>
                </a:solidFill>
              </a:rPr>
              <a:t>S</a:t>
            </a:r>
          </a:p>
          <a:p>
            <a:pPr algn="just" eaLnBrk="1" hangingPunct="1"/>
            <a:endParaRPr lang="en-US" altLang="zh-CN" sz="1000" b="1">
              <a:solidFill>
                <a:schemeClr val="bg1"/>
              </a:solidFill>
            </a:endParaRPr>
          </a:p>
          <a:p>
            <a:pPr algn="just" eaLnBrk="1" hangingPunct="1"/>
            <a:r>
              <a:rPr lang="en-US" altLang="zh-CN" sz="1000" b="1">
                <a:solidFill>
                  <a:schemeClr val="bg1"/>
                </a:solidFill>
              </a:rPr>
              <a:t>S</a:t>
            </a:r>
            <a:endParaRPr lang="en-US" altLang="zh-CN" sz="1000">
              <a:solidFill>
                <a:schemeClr val="bg1"/>
              </a:solidFill>
            </a:endParaRPr>
          </a:p>
        </p:txBody>
      </p:sp>
      <p:sp>
        <p:nvSpPr>
          <p:cNvPr id="27654" name="Line 25"/>
          <p:cNvSpPr>
            <a:spLocks noChangeShapeType="1"/>
          </p:cNvSpPr>
          <p:nvPr/>
        </p:nvSpPr>
        <p:spPr bwMode="auto">
          <a:xfrm>
            <a:off x="5853113" y="1485900"/>
            <a:ext cx="0" cy="1587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5" name="Freeform 26"/>
          <p:cNvSpPr>
            <a:spLocks/>
          </p:cNvSpPr>
          <p:nvPr/>
        </p:nvSpPr>
        <p:spPr bwMode="auto">
          <a:xfrm>
            <a:off x="5480050" y="987425"/>
            <a:ext cx="625475" cy="947738"/>
          </a:xfrm>
          <a:custGeom>
            <a:avLst/>
            <a:gdLst>
              <a:gd name="T0" fmla="*/ 450808 w 752"/>
              <a:gd name="T1" fmla="*/ 0 h 936"/>
              <a:gd name="T2" fmla="*/ 538141 w 752"/>
              <a:gd name="T3" fmla="*/ 157956 h 936"/>
              <a:gd name="T4" fmla="*/ 14140 w 752"/>
              <a:gd name="T5" fmla="*/ 631825 h 936"/>
              <a:gd name="T6" fmla="*/ 625475 w 752"/>
              <a:gd name="T7" fmla="*/ 947738 h 93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936"/>
              <a:gd name="T14" fmla="*/ 752 w 752"/>
              <a:gd name="T15" fmla="*/ 936 h 9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936">
                <a:moveTo>
                  <a:pt x="542" y="0"/>
                </a:moveTo>
                <a:cubicBezTo>
                  <a:pt x="638" y="26"/>
                  <a:pt x="734" y="52"/>
                  <a:pt x="647" y="156"/>
                </a:cubicBezTo>
                <a:cubicBezTo>
                  <a:pt x="560" y="260"/>
                  <a:pt x="0" y="494"/>
                  <a:pt x="17" y="624"/>
                </a:cubicBezTo>
                <a:cubicBezTo>
                  <a:pt x="34" y="754"/>
                  <a:pt x="630" y="884"/>
                  <a:pt x="752" y="936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endParaRPr lang="en-US" altLang="cs-CZ">
              <a:solidFill>
                <a:srgbClr val="002060"/>
              </a:solidFill>
            </a:endParaRPr>
          </a:p>
        </p:txBody>
      </p:sp>
      <p:sp>
        <p:nvSpPr>
          <p:cNvPr id="27656" name="Freeform 27"/>
          <p:cNvSpPr>
            <a:spLocks/>
          </p:cNvSpPr>
          <p:nvPr/>
        </p:nvSpPr>
        <p:spPr bwMode="auto">
          <a:xfrm>
            <a:off x="6526213" y="1144588"/>
            <a:ext cx="625475" cy="947737"/>
          </a:xfrm>
          <a:custGeom>
            <a:avLst/>
            <a:gdLst>
              <a:gd name="T0" fmla="*/ 450808 w 752"/>
              <a:gd name="T1" fmla="*/ 0 h 936"/>
              <a:gd name="T2" fmla="*/ 538141 w 752"/>
              <a:gd name="T3" fmla="*/ 157956 h 936"/>
              <a:gd name="T4" fmla="*/ 14140 w 752"/>
              <a:gd name="T5" fmla="*/ 631825 h 936"/>
              <a:gd name="T6" fmla="*/ 625475 w 752"/>
              <a:gd name="T7" fmla="*/ 947737 h 93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936"/>
              <a:gd name="T14" fmla="*/ 752 w 752"/>
              <a:gd name="T15" fmla="*/ 936 h 9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936">
                <a:moveTo>
                  <a:pt x="542" y="0"/>
                </a:moveTo>
                <a:cubicBezTo>
                  <a:pt x="638" y="26"/>
                  <a:pt x="734" y="52"/>
                  <a:pt x="647" y="156"/>
                </a:cubicBezTo>
                <a:cubicBezTo>
                  <a:pt x="560" y="260"/>
                  <a:pt x="0" y="494"/>
                  <a:pt x="17" y="624"/>
                </a:cubicBezTo>
                <a:cubicBezTo>
                  <a:pt x="34" y="754"/>
                  <a:pt x="630" y="884"/>
                  <a:pt x="752" y="936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endParaRPr lang="en-US" altLang="cs-CZ">
              <a:solidFill>
                <a:srgbClr val="002060"/>
              </a:solidFill>
            </a:endParaRPr>
          </a:p>
        </p:txBody>
      </p:sp>
      <p:sp>
        <p:nvSpPr>
          <p:cNvPr id="27657" name="Freeform 30"/>
          <p:cNvSpPr>
            <a:spLocks/>
          </p:cNvSpPr>
          <p:nvPr/>
        </p:nvSpPr>
        <p:spPr bwMode="auto">
          <a:xfrm>
            <a:off x="5829300" y="2566988"/>
            <a:ext cx="623888" cy="947737"/>
          </a:xfrm>
          <a:custGeom>
            <a:avLst/>
            <a:gdLst>
              <a:gd name="T0" fmla="*/ 449664 w 752"/>
              <a:gd name="T1" fmla="*/ 0 h 936"/>
              <a:gd name="T2" fmla="*/ 536776 w 752"/>
              <a:gd name="T3" fmla="*/ 157956 h 936"/>
              <a:gd name="T4" fmla="*/ 14104 w 752"/>
              <a:gd name="T5" fmla="*/ 631825 h 936"/>
              <a:gd name="T6" fmla="*/ 623888 w 752"/>
              <a:gd name="T7" fmla="*/ 947737 h 93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936"/>
              <a:gd name="T14" fmla="*/ 752 w 752"/>
              <a:gd name="T15" fmla="*/ 936 h 9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936">
                <a:moveTo>
                  <a:pt x="542" y="0"/>
                </a:moveTo>
                <a:cubicBezTo>
                  <a:pt x="638" y="26"/>
                  <a:pt x="734" y="52"/>
                  <a:pt x="647" y="156"/>
                </a:cubicBezTo>
                <a:cubicBezTo>
                  <a:pt x="560" y="260"/>
                  <a:pt x="0" y="494"/>
                  <a:pt x="17" y="624"/>
                </a:cubicBezTo>
                <a:cubicBezTo>
                  <a:pt x="34" y="754"/>
                  <a:pt x="630" y="884"/>
                  <a:pt x="752" y="936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endParaRPr lang="en-US" altLang="cs-CZ">
              <a:solidFill>
                <a:srgbClr val="002060"/>
              </a:solidFill>
            </a:endParaRPr>
          </a:p>
        </p:txBody>
      </p:sp>
      <p:sp>
        <p:nvSpPr>
          <p:cNvPr id="27658" name="Freeform 31"/>
          <p:cNvSpPr>
            <a:spLocks/>
          </p:cNvSpPr>
          <p:nvPr/>
        </p:nvSpPr>
        <p:spPr bwMode="auto">
          <a:xfrm>
            <a:off x="6443663" y="2636838"/>
            <a:ext cx="623887" cy="947737"/>
          </a:xfrm>
          <a:custGeom>
            <a:avLst/>
            <a:gdLst>
              <a:gd name="T0" fmla="*/ 449663 w 752"/>
              <a:gd name="T1" fmla="*/ 0 h 936"/>
              <a:gd name="T2" fmla="*/ 536775 w 752"/>
              <a:gd name="T3" fmla="*/ 157956 h 936"/>
              <a:gd name="T4" fmla="*/ 14104 w 752"/>
              <a:gd name="T5" fmla="*/ 631825 h 936"/>
              <a:gd name="T6" fmla="*/ 623887 w 752"/>
              <a:gd name="T7" fmla="*/ 947737 h 93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936"/>
              <a:gd name="T14" fmla="*/ 752 w 752"/>
              <a:gd name="T15" fmla="*/ 936 h 9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936">
                <a:moveTo>
                  <a:pt x="542" y="0"/>
                </a:moveTo>
                <a:cubicBezTo>
                  <a:pt x="638" y="26"/>
                  <a:pt x="734" y="52"/>
                  <a:pt x="647" y="156"/>
                </a:cubicBezTo>
                <a:cubicBezTo>
                  <a:pt x="560" y="260"/>
                  <a:pt x="0" y="494"/>
                  <a:pt x="17" y="624"/>
                </a:cubicBezTo>
                <a:cubicBezTo>
                  <a:pt x="34" y="754"/>
                  <a:pt x="630" y="884"/>
                  <a:pt x="752" y="936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endParaRPr lang="en-US" altLang="cs-CZ">
              <a:solidFill>
                <a:srgbClr val="002060"/>
              </a:solidFill>
            </a:endParaRPr>
          </a:p>
        </p:txBody>
      </p:sp>
      <p:sp>
        <p:nvSpPr>
          <p:cNvPr id="27659" name="Freeform 34"/>
          <p:cNvSpPr>
            <a:spLocks/>
          </p:cNvSpPr>
          <p:nvPr/>
        </p:nvSpPr>
        <p:spPr bwMode="auto">
          <a:xfrm>
            <a:off x="6821488" y="4185444"/>
            <a:ext cx="623888" cy="947738"/>
          </a:xfrm>
          <a:custGeom>
            <a:avLst/>
            <a:gdLst>
              <a:gd name="T0" fmla="*/ 449664 w 752"/>
              <a:gd name="T1" fmla="*/ 0 h 936"/>
              <a:gd name="T2" fmla="*/ 536776 w 752"/>
              <a:gd name="T3" fmla="*/ 157956 h 936"/>
              <a:gd name="T4" fmla="*/ 14104 w 752"/>
              <a:gd name="T5" fmla="*/ 631825 h 936"/>
              <a:gd name="T6" fmla="*/ 623888 w 752"/>
              <a:gd name="T7" fmla="*/ 947738 h 93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936"/>
              <a:gd name="T14" fmla="*/ 752 w 752"/>
              <a:gd name="T15" fmla="*/ 936 h 9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936">
                <a:moveTo>
                  <a:pt x="542" y="0"/>
                </a:moveTo>
                <a:cubicBezTo>
                  <a:pt x="638" y="26"/>
                  <a:pt x="734" y="52"/>
                  <a:pt x="647" y="156"/>
                </a:cubicBezTo>
                <a:cubicBezTo>
                  <a:pt x="560" y="260"/>
                  <a:pt x="0" y="494"/>
                  <a:pt x="17" y="624"/>
                </a:cubicBezTo>
                <a:cubicBezTo>
                  <a:pt x="34" y="754"/>
                  <a:pt x="630" y="884"/>
                  <a:pt x="752" y="936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endParaRPr lang="en-US" altLang="cs-CZ">
              <a:solidFill>
                <a:srgbClr val="002060"/>
              </a:solidFill>
            </a:endParaRPr>
          </a:p>
        </p:txBody>
      </p:sp>
      <p:sp>
        <p:nvSpPr>
          <p:cNvPr id="27660" name="Text Box 36"/>
          <p:cNvSpPr txBox="1">
            <a:spLocks noChangeArrowheads="1"/>
          </p:cNvSpPr>
          <p:nvPr/>
        </p:nvSpPr>
        <p:spPr bwMode="auto">
          <a:xfrm>
            <a:off x="3886200" y="914400"/>
            <a:ext cx="1549400" cy="42656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en-US" altLang="zh-CN" sz="2800" b="1">
                <a:solidFill>
                  <a:schemeClr val="bg1"/>
                </a:solidFill>
              </a:rPr>
              <a:t>Before freezing</a:t>
            </a:r>
          </a:p>
          <a:p>
            <a:pPr algn="just" eaLnBrk="1" hangingPunct="1"/>
            <a:endParaRPr lang="en-US" altLang="zh-CN" sz="2800" b="1">
              <a:solidFill>
                <a:schemeClr val="bg1"/>
              </a:solidFill>
            </a:endParaRPr>
          </a:p>
          <a:p>
            <a:pPr algn="just" eaLnBrk="1" hangingPunct="1"/>
            <a:endParaRPr lang="en-US" altLang="zh-CN" sz="2800" b="1">
              <a:solidFill>
                <a:schemeClr val="bg1"/>
              </a:solidFill>
            </a:endParaRPr>
          </a:p>
          <a:p>
            <a:pPr algn="just" eaLnBrk="1" hangingPunct="1"/>
            <a:r>
              <a:rPr lang="en-US" altLang="zh-CN" sz="2800" b="1">
                <a:solidFill>
                  <a:schemeClr val="bg1"/>
                </a:solidFill>
              </a:rPr>
              <a:t>frozen</a:t>
            </a:r>
          </a:p>
          <a:p>
            <a:pPr algn="just" eaLnBrk="1" hangingPunct="1"/>
            <a:endParaRPr lang="en-US" altLang="zh-CN" sz="2800" b="1">
              <a:solidFill>
                <a:schemeClr val="bg1"/>
              </a:solidFill>
            </a:endParaRPr>
          </a:p>
          <a:p>
            <a:pPr algn="just" eaLnBrk="1" hangingPunct="1"/>
            <a:endParaRPr lang="en-US" altLang="zh-CN" sz="2800" b="1">
              <a:solidFill>
                <a:schemeClr val="bg1"/>
              </a:solidFill>
            </a:endParaRPr>
          </a:p>
          <a:p>
            <a:pPr algn="just" eaLnBrk="1" hangingPunct="1"/>
            <a:endParaRPr lang="en-US" altLang="zh-CN" sz="2800" b="1">
              <a:solidFill>
                <a:schemeClr val="bg1"/>
              </a:solidFill>
            </a:endParaRPr>
          </a:p>
          <a:p>
            <a:pPr algn="just" eaLnBrk="1" hangingPunct="1"/>
            <a:r>
              <a:rPr lang="en-US" altLang="zh-CN" sz="2800" b="1">
                <a:solidFill>
                  <a:schemeClr val="bg1"/>
                </a:solidFill>
              </a:rPr>
              <a:t>defrozen</a:t>
            </a:r>
            <a:endParaRPr lang="en-US" altLang="zh-CN" sz="2800">
              <a:solidFill>
                <a:schemeClr val="bg1"/>
              </a:solidFill>
            </a:endParaRPr>
          </a:p>
        </p:txBody>
      </p:sp>
      <p:sp>
        <p:nvSpPr>
          <p:cNvPr id="27661" name="Text Box 38"/>
          <p:cNvSpPr txBox="1">
            <a:spLocks noChangeArrowheads="1"/>
          </p:cNvSpPr>
          <p:nvPr/>
        </p:nvSpPr>
        <p:spPr bwMode="auto">
          <a:xfrm>
            <a:off x="2514600" y="1752600"/>
            <a:ext cx="7620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en-US" altLang="zh-CN" sz="900" b="1">
                <a:solidFill>
                  <a:schemeClr val="bg1"/>
                </a:solidFill>
              </a:rPr>
              <a:t>—SH     H S—</a:t>
            </a:r>
          </a:p>
        </p:txBody>
      </p:sp>
      <p:sp>
        <p:nvSpPr>
          <p:cNvPr id="27662" name="Freeform 39"/>
          <p:cNvSpPr>
            <a:spLocks/>
          </p:cNvSpPr>
          <p:nvPr/>
        </p:nvSpPr>
        <p:spPr bwMode="auto">
          <a:xfrm rot="10560764">
            <a:off x="3205163" y="647700"/>
            <a:ext cx="363537" cy="1422400"/>
          </a:xfrm>
          <a:custGeom>
            <a:avLst/>
            <a:gdLst>
              <a:gd name="T0" fmla="*/ 174697 w 437"/>
              <a:gd name="T1" fmla="*/ 0 h 1768"/>
              <a:gd name="T2" fmla="*/ 349395 w 437"/>
              <a:gd name="T3" fmla="*/ 251012 h 1768"/>
              <a:gd name="T4" fmla="*/ 87349 w 437"/>
              <a:gd name="T5" fmla="*/ 376518 h 1768"/>
              <a:gd name="T6" fmla="*/ 349395 w 437"/>
              <a:gd name="T7" fmla="*/ 627529 h 1768"/>
              <a:gd name="T8" fmla="*/ 87349 w 437"/>
              <a:gd name="T9" fmla="*/ 878541 h 1768"/>
              <a:gd name="T10" fmla="*/ 349395 w 437"/>
              <a:gd name="T11" fmla="*/ 1129553 h 1768"/>
              <a:gd name="T12" fmla="*/ 87349 w 437"/>
              <a:gd name="T13" fmla="*/ 1380565 h 1768"/>
              <a:gd name="T14" fmla="*/ 0 w 437"/>
              <a:gd name="T15" fmla="*/ 1380565 h 1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7"/>
              <a:gd name="T25" fmla="*/ 0 h 1768"/>
              <a:gd name="T26" fmla="*/ 437 w 437"/>
              <a:gd name="T27" fmla="*/ 1768 h 1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7" h="1768">
                <a:moveTo>
                  <a:pt x="210" y="0"/>
                </a:moveTo>
                <a:cubicBezTo>
                  <a:pt x="323" y="117"/>
                  <a:pt x="437" y="234"/>
                  <a:pt x="420" y="312"/>
                </a:cubicBezTo>
                <a:cubicBezTo>
                  <a:pt x="403" y="390"/>
                  <a:pt x="105" y="390"/>
                  <a:pt x="105" y="468"/>
                </a:cubicBezTo>
                <a:cubicBezTo>
                  <a:pt x="105" y="546"/>
                  <a:pt x="420" y="676"/>
                  <a:pt x="420" y="780"/>
                </a:cubicBezTo>
                <a:cubicBezTo>
                  <a:pt x="420" y="884"/>
                  <a:pt x="105" y="988"/>
                  <a:pt x="105" y="1092"/>
                </a:cubicBezTo>
                <a:cubicBezTo>
                  <a:pt x="105" y="1196"/>
                  <a:pt x="420" y="1300"/>
                  <a:pt x="420" y="1404"/>
                </a:cubicBezTo>
                <a:cubicBezTo>
                  <a:pt x="420" y="1508"/>
                  <a:pt x="175" y="1664"/>
                  <a:pt x="105" y="1716"/>
                </a:cubicBezTo>
                <a:cubicBezTo>
                  <a:pt x="35" y="1768"/>
                  <a:pt x="17" y="1742"/>
                  <a:pt x="0" y="1716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endParaRPr lang="en-US" altLang="cs-CZ">
              <a:solidFill>
                <a:srgbClr val="002060"/>
              </a:solidFill>
            </a:endParaRPr>
          </a:p>
        </p:txBody>
      </p:sp>
      <p:sp>
        <p:nvSpPr>
          <p:cNvPr id="27663" name="Text Box 40"/>
          <p:cNvSpPr txBox="1">
            <a:spLocks noChangeArrowheads="1"/>
          </p:cNvSpPr>
          <p:nvPr/>
        </p:nvSpPr>
        <p:spPr bwMode="auto">
          <a:xfrm>
            <a:off x="1701800" y="2552700"/>
            <a:ext cx="5334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en-US" altLang="zh-CN" sz="900" b="1">
                <a:solidFill>
                  <a:schemeClr val="bg1"/>
                </a:solidFill>
              </a:rPr>
              <a:t>—S—S—</a:t>
            </a:r>
            <a:endParaRPr lang="en-US" altLang="zh-CN" sz="900">
              <a:solidFill>
                <a:schemeClr val="bg1"/>
              </a:solidFill>
            </a:endParaRPr>
          </a:p>
        </p:txBody>
      </p:sp>
      <p:sp>
        <p:nvSpPr>
          <p:cNvPr id="27664" name="Text Box 41"/>
          <p:cNvSpPr txBox="1">
            <a:spLocks noChangeArrowheads="1"/>
          </p:cNvSpPr>
          <p:nvPr/>
        </p:nvSpPr>
        <p:spPr bwMode="auto">
          <a:xfrm>
            <a:off x="2463800" y="3365500"/>
            <a:ext cx="5334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en-US" altLang="zh-CN" sz="900" b="1">
                <a:solidFill>
                  <a:schemeClr val="bg1"/>
                </a:solidFill>
              </a:rPr>
              <a:t>—S—S—</a:t>
            </a:r>
            <a:endParaRPr lang="en-US" altLang="zh-CN" sz="900">
              <a:solidFill>
                <a:schemeClr val="bg1"/>
              </a:solidFill>
            </a:endParaRPr>
          </a:p>
        </p:txBody>
      </p:sp>
      <p:sp>
        <p:nvSpPr>
          <p:cNvPr id="27665" name="Freeform 42"/>
          <p:cNvSpPr>
            <a:spLocks/>
          </p:cNvSpPr>
          <p:nvPr/>
        </p:nvSpPr>
        <p:spPr bwMode="auto">
          <a:xfrm>
            <a:off x="2136775" y="2406650"/>
            <a:ext cx="363538" cy="1263650"/>
          </a:xfrm>
          <a:custGeom>
            <a:avLst/>
            <a:gdLst>
              <a:gd name="T0" fmla="*/ 188840 w 437"/>
              <a:gd name="T1" fmla="*/ 0 h 1716"/>
              <a:gd name="T2" fmla="*/ 14142 w 437"/>
              <a:gd name="T3" fmla="*/ 229755 h 1716"/>
              <a:gd name="T4" fmla="*/ 276189 w 437"/>
              <a:gd name="T5" fmla="*/ 344632 h 1716"/>
              <a:gd name="T6" fmla="*/ 14142 w 437"/>
              <a:gd name="T7" fmla="*/ 574386 h 1716"/>
              <a:gd name="T8" fmla="*/ 276189 w 437"/>
              <a:gd name="T9" fmla="*/ 689264 h 1716"/>
              <a:gd name="T10" fmla="*/ 14142 w 437"/>
              <a:gd name="T11" fmla="*/ 919018 h 1716"/>
              <a:gd name="T12" fmla="*/ 363538 w 437"/>
              <a:gd name="T13" fmla="*/ 1033896 h 1716"/>
              <a:gd name="T14" fmla="*/ 14142 w 437"/>
              <a:gd name="T15" fmla="*/ 1263650 h 17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7"/>
              <a:gd name="T25" fmla="*/ 0 h 1716"/>
              <a:gd name="T26" fmla="*/ 437 w 437"/>
              <a:gd name="T27" fmla="*/ 1716 h 17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7" h="1716">
                <a:moveTo>
                  <a:pt x="227" y="0"/>
                </a:moveTo>
                <a:cubicBezTo>
                  <a:pt x="113" y="117"/>
                  <a:pt x="0" y="234"/>
                  <a:pt x="17" y="312"/>
                </a:cubicBezTo>
                <a:cubicBezTo>
                  <a:pt x="34" y="390"/>
                  <a:pt x="332" y="390"/>
                  <a:pt x="332" y="468"/>
                </a:cubicBezTo>
                <a:cubicBezTo>
                  <a:pt x="332" y="546"/>
                  <a:pt x="17" y="702"/>
                  <a:pt x="17" y="780"/>
                </a:cubicBezTo>
                <a:cubicBezTo>
                  <a:pt x="17" y="858"/>
                  <a:pt x="332" y="858"/>
                  <a:pt x="332" y="936"/>
                </a:cubicBezTo>
                <a:cubicBezTo>
                  <a:pt x="332" y="1014"/>
                  <a:pt x="0" y="1170"/>
                  <a:pt x="17" y="1248"/>
                </a:cubicBezTo>
                <a:cubicBezTo>
                  <a:pt x="34" y="1326"/>
                  <a:pt x="437" y="1326"/>
                  <a:pt x="437" y="1404"/>
                </a:cubicBezTo>
                <a:cubicBezTo>
                  <a:pt x="437" y="1482"/>
                  <a:pt x="227" y="1599"/>
                  <a:pt x="17" y="1716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endParaRPr lang="en-US" altLang="cs-CZ">
              <a:solidFill>
                <a:srgbClr val="002060"/>
              </a:solidFill>
            </a:endParaRPr>
          </a:p>
        </p:txBody>
      </p:sp>
      <p:sp>
        <p:nvSpPr>
          <p:cNvPr id="27666" name="Freeform 43"/>
          <p:cNvSpPr>
            <a:spLocks/>
          </p:cNvSpPr>
          <p:nvPr/>
        </p:nvSpPr>
        <p:spPr bwMode="auto">
          <a:xfrm>
            <a:off x="1376363" y="2419350"/>
            <a:ext cx="363537" cy="1263650"/>
          </a:xfrm>
          <a:custGeom>
            <a:avLst/>
            <a:gdLst>
              <a:gd name="T0" fmla="*/ 174697 w 437"/>
              <a:gd name="T1" fmla="*/ 0 h 1768"/>
              <a:gd name="T2" fmla="*/ 349395 w 437"/>
              <a:gd name="T3" fmla="*/ 222997 h 1768"/>
              <a:gd name="T4" fmla="*/ 87349 w 437"/>
              <a:gd name="T5" fmla="*/ 334496 h 1768"/>
              <a:gd name="T6" fmla="*/ 349395 w 437"/>
              <a:gd name="T7" fmla="*/ 557493 h 1768"/>
              <a:gd name="T8" fmla="*/ 87349 w 437"/>
              <a:gd name="T9" fmla="*/ 780490 h 1768"/>
              <a:gd name="T10" fmla="*/ 349395 w 437"/>
              <a:gd name="T11" fmla="*/ 1003487 h 1768"/>
              <a:gd name="T12" fmla="*/ 87349 w 437"/>
              <a:gd name="T13" fmla="*/ 1226484 h 1768"/>
              <a:gd name="T14" fmla="*/ 0 w 437"/>
              <a:gd name="T15" fmla="*/ 1226484 h 1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7"/>
              <a:gd name="T25" fmla="*/ 0 h 1768"/>
              <a:gd name="T26" fmla="*/ 437 w 437"/>
              <a:gd name="T27" fmla="*/ 1768 h 1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7" h="1768">
                <a:moveTo>
                  <a:pt x="210" y="0"/>
                </a:moveTo>
                <a:cubicBezTo>
                  <a:pt x="323" y="117"/>
                  <a:pt x="437" y="234"/>
                  <a:pt x="420" y="312"/>
                </a:cubicBezTo>
                <a:cubicBezTo>
                  <a:pt x="403" y="390"/>
                  <a:pt x="105" y="390"/>
                  <a:pt x="105" y="468"/>
                </a:cubicBezTo>
                <a:cubicBezTo>
                  <a:pt x="105" y="546"/>
                  <a:pt x="420" y="676"/>
                  <a:pt x="420" y="780"/>
                </a:cubicBezTo>
                <a:cubicBezTo>
                  <a:pt x="420" y="884"/>
                  <a:pt x="105" y="988"/>
                  <a:pt x="105" y="1092"/>
                </a:cubicBezTo>
                <a:cubicBezTo>
                  <a:pt x="105" y="1196"/>
                  <a:pt x="420" y="1300"/>
                  <a:pt x="420" y="1404"/>
                </a:cubicBezTo>
                <a:cubicBezTo>
                  <a:pt x="420" y="1508"/>
                  <a:pt x="175" y="1664"/>
                  <a:pt x="105" y="1716"/>
                </a:cubicBezTo>
                <a:cubicBezTo>
                  <a:pt x="35" y="1768"/>
                  <a:pt x="17" y="1742"/>
                  <a:pt x="0" y="1716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endParaRPr lang="en-US" altLang="cs-CZ">
              <a:solidFill>
                <a:srgbClr val="002060"/>
              </a:solidFill>
            </a:endParaRPr>
          </a:p>
        </p:txBody>
      </p:sp>
      <p:sp>
        <p:nvSpPr>
          <p:cNvPr id="27667" name="Freeform 44"/>
          <p:cNvSpPr>
            <a:spLocks/>
          </p:cNvSpPr>
          <p:nvPr/>
        </p:nvSpPr>
        <p:spPr bwMode="auto">
          <a:xfrm rot="10560764">
            <a:off x="2874963" y="2260600"/>
            <a:ext cx="363537" cy="1422400"/>
          </a:xfrm>
          <a:custGeom>
            <a:avLst/>
            <a:gdLst>
              <a:gd name="T0" fmla="*/ 174697 w 437"/>
              <a:gd name="T1" fmla="*/ 0 h 1768"/>
              <a:gd name="T2" fmla="*/ 349395 w 437"/>
              <a:gd name="T3" fmla="*/ 251012 h 1768"/>
              <a:gd name="T4" fmla="*/ 87349 w 437"/>
              <a:gd name="T5" fmla="*/ 376518 h 1768"/>
              <a:gd name="T6" fmla="*/ 349395 w 437"/>
              <a:gd name="T7" fmla="*/ 627529 h 1768"/>
              <a:gd name="T8" fmla="*/ 87349 w 437"/>
              <a:gd name="T9" fmla="*/ 878541 h 1768"/>
              <a:gd name="T10" fmla="*/ 349395 w 437"/>
              <a:gd name="T11" fmla="*/ 1129553 h 1768"/>
              <a:gd name="T12" fmla="*/ 87349 w 437"/>
              <a:gd name="T13" fmla="*/ 1380565 h 1768"/>
              <a:gd name="T14" fmla="*/ 0 w 437"/>
              <a:gd name="T15" fmla="*/ 1380565 h 1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7"/>
              <a:gd name="T25" fmla="*/ 0 h 1768"/>
              <a:gd name="T26" fmla="*/ 437 w 437"/>
              <a:gd name="T27" fmla="*/ 1768 h 1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7" h="1768">
                <a:moveTo>
                  <a:pt x="210" y="0"/>
                </a:moveTo>
                <a:cubicBezTo>
                  <a:pt x="323" y="117"/>
                  <a:pt x="437" y="234"/>
                  <a:pt x="420" y="312"/>
                </a:cubicBezTo>
                <a:cubicBezTo>
                  <a:pt x="403" y="390"/>
                  <a:pt x="105" y="390"/>
                  <a:pt x="105" y="468"/>
                </a:cubicBezTo>
                <a:cubicBezTo>
                  <a:pt x="105" y="546"/>
                  <a:pt x="420" y="676"/>
                  <a:pt x="420" y="780"/>
                </a:cubicBezTo>
                <a:cubicBezTo>
                  <a:pt x="420" y="884"/>
                  <a:pt x="105" y="988"/>
                  <a:pt x="105" y="1092"/>
                </a:cubicBezTo>
                <a:cubicBezTo>
                  <a:pt x="105" y="1196"/>
                  <a:pt x="420" y="1300"/>
                  <a:pt x="420" y="1404"/>
                </a:cubicBezTo>
                <a:cubicBezTo>
                  <a:pt x="420" y="1508"/>
                  <a:pt x="175" y="1664"/>
                  <a:pt x="105" y="1716"/>
                </a:cubicBezTo>
                <a:cubicBezTo>
                  <a:pt x="35" y="1768"/>
                  <a:pt x="17" y="1742"/>
                  <a:pt x="0" y="1716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endParaRPr lang="en-US" altLang="cs-CZ">
              <a:solidFill>
                <a:srgbClr val="002060"/>
              </a:solidFill>
            </a:endParaRPr>
          </a:p>
        </p:txBody>
      </p:sp>
      <p:sp>
        <p:nvSpPr>
          <p:cNvPr id="27668" name="Text Box 45"/>
          <p:cNvSpPr txBox="1">
            <a:spLocks noChangeArrowheads="1"/>
          </p:cNvSpPr>
          <p:nvPr/>
        </p:nvSpPr>
        <p:spPr bwMode="auto">
          <a:xfrm>
            <a:off x="1371600" y="4241800"/>
            <a:ext cx="5334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en-US" altLang="zh-CN" sz="900" b="1">
                <a:solidFill>
                  <a:schemeClr val="bg1"/>
                </a:solidFill>
              </a:rPr>
              <a:t>—S—S—</a:t>
            </a:r>
            <a:endParaRPr lang="en-US" altLang="zh-CN" sz="900">
              <a:solidFill>
                <a:schemeClr val="bg1"/>
              </a:solidFill>
            </a:endParaRPr>
          </a:p>
        </p:txBody>
      </p:sp>
      <p:sp>
        <p:nvSpPr>
          <p:cNvPr id="27669" name="Text Box 46"/>
          <p:cNvSpPr txBox="1">
            <a:spLocks noChangeArrowheads="1"/>
          </p:cNvSpPr>
          <p:nvPr/>
        </p:nvSpPr>
        <p:spPr bwMode="auto">
          <a:xfrm>
            <a:off x="2971800" y="5029200"/>
            <a:ext cx="5334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en-US" altLang="zh-CN" sz="900" b="1">
                <a:solidFill>
                  <a:schemeClr val="bg1"/>
                </a:solidFill>
              </a:rPr>
              <a:t>—S—S—</a:t>
            </a:r>
            <a:endParaRPr lang="en-US" altLang="zh-CN" sz="900">
              <a:solidFill>
                <a:schemeClr val="bg1"/>
              </a:solidFill>
            </a:endParaRPr>
          </a:p>
        </p:txBody>
      </p:sp>
      <p:sp>
        <p:nvSpPr>
          <p:cNvPr id="27670" name="Freeform 47"/>
          <p:cNvSpPr>
            <a:spLocks/>
          </p:cNvSpPr>
          <p:nvPr/>
        </p:nvSpPr>
        <p:spPr bwMode="auto">
          <a:xfrm>
            <a:off x="1003300" y="4089400"/>
            <a:ext cx="363538" cy="1263650"/>
          </a:xfrm>
          <a:custGeom>
            <a:avLst/>
            <a:gdLst>
              <a:gd name="T0" fmla="*/ 174698 w 437"/>
              <a:gd name="T1" fmla="*/ 0 h 1768"/>
              <a:gd name="T2" fmla="*/ 349396 w 437"/>
              <a:gd name="T3" fmla="*/ 222997 h 1768"/>
              <a:gd name="T4" fmla="*/ 87349 w 437"/>
              <a:gd name="T5" fmla="*/ 334496 h 1768"/>
              <a:gd name="T6" fmla="*/ 349396 w 437"/>
              <a:gd name="T7" fmla="*/ 557493 h 1768"/>
              <a:gd name="T8" fmla="*/ 87349 w 437"/>
              <a:gd name="T9" fmla="*/ 780490 h 1768"/>
              <a:gd name="T10" fmla="*/ 349396 w 437"/>
              <a:gd name="T11" fmla="*/ 1003487 h 1768"/>
              <a:gd name="T12" fmla="*/ 87349 w 437"/>
              <a:gd name="T13" fmla="*/ 1226484 h 1768"/>
              <a:gd name="T14" fmla="*/ 0 w 437"/>
              <a:gd name="T15" fmla="*/ 1226484 h 1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7"/>
              <a:gd name="T25" fmla="*/ 0 h 1768"/>
              <a:gd name="T26" fmla="*/ 437 w 437"/>
              <a:gd name="T27" fmla="*/ 1768 h 1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7" h="1768">
                <a:moveTo>
                  <a:pt x="210" y="0"/>
                </a:moveTo>
                <a:cubicBezTo>
                  <a:pt x="323" y="117"/>
                  <a:pt x="437" y="234"/>
                  <a:pt x="420" y="312"/>
                </a:cubicBezTo>
                <a:cubicBezTo>
                  <a:pt x="403" y="390"/>
                  <a:pt x="105" y="390"/>
                  <a:pt x="105" y="468"/>
                </a:cubicBezTo>
                <a:cubicBezTo>
                  <a:pt x="105" y="546"/>
                  <a:pt x="420" y="676"/>
                  <a:pt x="420" y="780"/>
                </a:cubicBezTo>
                <a:cubicBezTo>
                  <a:pt x="420" y="884"/>
                  <a:pt x="105" y="988"/>
                  <a:pt x="105" y="1092"/>
                </a:cubicBezTo>
                <a:cubicBezTo>
                  <a:pt x="105" y="1196"/>
                  <a:pt x="420" y="1300"/>
                  <a:pt x="420" y="1404"/>
                </a:cubicBezTo>
                <a:cubicBezTo>
                  <a:pt x="420" y="1508"/>
                  <a:pt x="175" y="1664"/>
                  <a:pt x="105" y="1716"/>
                </a:cubicBezTo>
                <a:cubicBezTo>
                  <a:pt x="35" y="1768"/>
                  <a:pt x="17" y="1742"/>
                  <a:pt x="0" y="1716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endParaRPr lang="en-US" altLang="cs-CZ">
              <a:solidFill>
                <a:srgbClr val="002060"/>
              </a:solidFill>
            </a:endParaRPr>
          </a:p>
        </p:txBody>
      </p:sp>
      <p:sp>
        <p:nvSpPr>
          <p:cNvPr id="27671" name="Freeform 48"/>
          <p:cNvSpPr>
            <a:spLocks/>
          </p:cNvSpPr>
          <p:nvPr/>
        </p:nvSpPr>
        <p:spPr bwMode="auto">
          <a:xfrm rot="10560764">
            <a:off x="3322638" y="3962400"/>
            <a:ext cx="363537" cy="1422400"/>
          </a:xfrm>
          <a:custGeom>
            <a:avLst/>
            <a:gdLst>
              <a:gd name="T0" fmla="*/ 174697 w 437"/>
              <a:gd name="T1" fmla="*/ 0 h 1768"/>
              <a:gd name="T2" fmla="*/ 349395 w 437"/>
              <a:gd name="T3" fmla="*/ 251012 h 1768"/>
              <a:gd name="T4" fmla="*/ 87349 w 437"/>
              <a:gd name="T5" fmla="*/ 376518 h 1768"/>
              <a:gd name="T6" fmla="*/ 349395 w 437"/>
              <a:gd name="T7" fmla="*/ 627529 h 1768"/>
              <a:gd name="T8" fmla="*/ 87349 w 437"/>
              <a:gd name="T9" fmla="*/ 878541 h 1768"/>
              <a:gd name="T10" fmla="*/ 349395 w 437"/>
              <a:gd name="T11" fmla="*/ 1129553 h 1768"/>
              <a:gd name="T12" fmla="*/ 87349 w 437"/>
              <a:gd name="T13" fmla="*/ 1380565 h 1768"/>
              <a:gd name="T14" fmla="*/ 0 w 437"/>
              <a:gd name="T15" fmla="*/ 1380565 h 1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7"/>
              <a:gd name="T25" fmla="*/ 0 h 1768"/>
              <a:gd name="T26" fmla="*/ 437 w 437"/>
              <a:gd name="T27" fmla="*/ 1768 h 1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7" h="1768">
                <a:moveTo>
                  <a:pt x="210" y="0"/>
                </a:moveTo>
                <a:cubicBezTo>
                  <a:pt x="323" y="117"/>
                  <a:pt x="437" y="234"/>
                  <a:pt x="420" y="312"/>
                </a:cubicBezTo>
                <a:cubicBezTo>
                  <a:pt x="403" y="390"/>
                  <a:pt x="105" y="390"/>
                  <a:pt x="105" y="468"/>
                </a:cubicBezTo>
                <a:cubicBezTo>
                  <a:pt x="105" y="546"/>
                  <a:pt x="420" y="676"/>
                  <a:pt x="420" y="780"/>
                </a:cubicBezTo>
                <a:cubicBezTo>
                  <a:pt x="420" y="884"/>
                  <a:pt x="105" y="988"/>
                  <a:pt x="105" y="1092"/>
                </a:cubicBezTo>
                <a:cubicBezTo>
                  <a:pt x="105" y="1196"/>
                  <a:pt x="420" y="1300"/>
                  <a:pt x="420" y="1404"/>
                </a:cubicBezTo>
                <a:cubicBezTo>
                  <a:pt x="420" y="1508"/>
                  <a:pt x="175" y="1664"/>
                  <a:pt x="105" y="1716"/>
                </a:cubicBezTo>
                <a:cubicBezTo>
                  <a:pt x="35" y="1768"/>
                  <a:pt x="17" y="1742"/>
                  <a:pt x="0" y="1716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endParaRPr lang="en-US" altLang="cs-CZ">
              <a:solidFill>
                <a:srgbClr val="002060"/>
              </a:solidFill>
            </a:endParaRPr>
          </a:p>
        </p:txBody>
      </p:sp>
      <p:sp>
        <p:nvSpPr>
          <p:cNvPr id="27672" name="Freeform 49"/>
          <p:cNvSpPr>
            <a:spLocks/>
          </p:cNvSpPr>
          <p:nvPr/>
        </p:nvSpPr>
        <p:spPr bwMode="auto">
          <a:xfrm>
            <a:off x="1811338" y="4108450"/>
            <a:ext cx="1249362" cy="1263650"/>
          </a:xfrm>
          <a:custGeom>
            <a:avLst/>
            <a:gdLst>
              <a:gd name="T0" fmla="*/ 116220 w 1505"/>
              <a:gd name="T1" fmla="*/ 0 h 1248"/>
              <a:gd name="T2" fmla="*/ 29055 w 1505"/>
              <a:gd name="T3" fmla="*/ 315913 h 1248"/>
              <a:gd name="T4" fmla="*/ 290549 w 1505"/>
              <a:gd name="T5" fmla="*/ 315913 h 1248"/>
              <a:gd name="T6" fmla="*/ 377714 w 1505"/>
              <a:gd name="T7" fmla="*/ 631825 h 1248"/>
              <a:gd name="T8" fmla="*/ 726373 w 1505"/>
              <a:gd name="T9" fmla="*/ 631825 h 1248"/>
              <a:gd name="T10" fmla="*/ 813538 w 1505"/>
              <a:gd name="T11" fmla="*/ 947737 h 1248"/>
              <a:gd name="T12" fmla="*/ 1162197 w 1505"/>
              <a:gd name="T13" fmla="*/ 947737 h 1248"/>
              <a:gd name="T14" fmla="*/ 1249362 w 1505"/>
              <a:gd name="T15" fmla="*/ 1263650 h 12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05"/>
              <a:gd name="T25" fmla="*/ 0 h 1248"/>
              <a:gd name="T26" fmla="*/ 1505 w 1505"/>
              <a:gd name="T27" fmla="*/ 1248 h 12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05" h="1248">
                <a:moveTo>
                  <a:pt x="140" y="0"/>
                </a:moveTo>
                <a:cubicBezTo>
                  <a:pt x="70" y="130"/>
                  <a:pt x="0" y="260"/>
                  <a:pt x="35" y="312"/>
                </a:cubicBezTo>
                <a:cubicBezTo>
                  <a:pt x="70" y="364"/>
                  <a:pt x="280" y="260"/>
                  <a:pt x="350" y="312"/>
                </a:cubicBezTo>
                <a:cubicBezTo>
                  <a:pt x="420" y="364"/>
                  <a:pt x="367" y="572"/>
                  <a:pt x="455" y="624"/>
                </a:cubicBezTo>
                <a:cubicBezTo>
                  <a:pt x="543" y="676"/>
                  <a:pt x="787" y="572"/>
                  <a:pt x="875" y="624"/>
                </a:cubicBezTo>
                <a:cubicBezTo>
                  <a:pt x="963" y="676"/>
                  <a:pt x="893" y="884"/>
                  <a:pt x="980" y="936"/>
                </a:cubicBezTo>
                <a:cubicBezTo>
                  <a:pt x="1067" y="988"/>
                  <a:pt x="1313" y="884"/>
                  <a:pt x="1400" y="936"/>
                </a:cubicBezTo>
                <a:cubicBezTo>
                  <a:pt x="1487" y="988"/>
                  <a:pt x="1470" y="1196"/>
                  <a:pt x="1505" y="1248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endParaRPr lang="en-US" altLang="cs-CZ">
              <a:solidFill>
                <a:srgbClr val="002060"/>
              </a:solidFill>
            </a:endParaRPr>
          </a:p>
        </p:txBody>
      </p:sp>
      <p:sp>
        <p:nvSpPr>
          <p:cNvPr id="27673" name="Rectangle 50"/>
          <p:cNvSpPr>
            <a:spLocks noChangeArrowheads="1"/>
          </p:cNvSpPr>
          <p:nvPr/>
        </p:nvSpPr>
        <p:spPr bwMode="auto">
          <a:xfrm>
            <a:off x="6261100" y="1714500"/>
            <a:ext cx="295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000" b="1">
                <a:solidFill>
                  <a:schemeClr val="bg1"/>
                </a:solidFill>
              </a:rPr>
              <a:t>HS—</a:t>
            </a:r>
            <a:endParaRPr lang="en-US" altLang="zh-CN" sz="1000">
              <a:solidFill>
                <a:schemeClr val="bg1"/>
              </a:solidFill>
            </a:endParaRPr>
          </a:p>
        </p:txBody>
      </p:sp>
      <p:grpSp>
        <p:nvGrpSpPr>
          <p:cNvPr id="27674" name="Group 54"/>
          <p:cNvGrpSpPr>
            <a:grpSpLocks/>
          </p:cNvGrpSpPr>
          <p:nvPr/>
        </p:nvGrpSpPr>
        <p:grpSpPr bwMode="auto">
          <a:xfrm>
            <a:off x="6096000" y="2971800"/>
            <a:ext cx="412750" cy="431800"/>
            <a:chOff x="3840" y="1872"/>
            <a:chExt cx="260" cy="272"/>
          </a:xfrm>
        </p:grpSpPr>
        <p:sp>
          <p:nvSpPr>
            <p:cNvPr id="27679" name="Text Box 51"/>
            <p:cNvSpPr txBox="1">
              <a:spLocks noChangeArrowheads="1"/>
            </p:cNvSpPr>
            <p:nvPr/>
          </p:nvSpPr>
          <p:spPr bwMode="auto">
            <a:xfrm>
              <a:off x="3840" y="1872"/>
              <a:ext cx="144" cy="24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en-US" altLang="zh-CN" sz="1000" b="1" dirty="0">
                  <a:solidFill>
                    <a:srgbClr val="002060"/>
                  </a:solidFill>
                </a:rPr>
                <a:t>SH</a:t>
              </a:r>
            </a:p>
            <a:p>
              <a:pPr algn="just" eaLnBrk="1" hangingPunct="1"/>
              <a:endParaRPr lang="en-US" altLang="zh-CN" sz="1000" b="1" dirty="0">
                <a:solidFill>
                  <a:srgbClr val="002060"/>
                </a:solidFill>
              </a:endParaRPr>
            </a:p>
            <a:p>
              <a:pPr algn="just" eaLnBrk="1" hangingPunct="1"/>
              <a:r>
                <a:rPr lang="en-US" altLang="zh-CN" sz="1000" b="1" dirty="0">
                  <a:solidFill>
                    <a:srgbClr val="002060"/>
                  </a:solidFill>
                </a:rPr>
                <a:t>S</a:t>
              </a:r>
              <a:endParaRPr lang="en-US" altLang="zh-CN" sz="1000" dirty="0">
                <a:solidFill>
                  <a:srgbClr val="002060"/>
                </a:solidFill>
              </a:endParaRPr>
            </a:p>
          </p:txBody>
        </p:sp>
        <p:sp>
          <p:nvSpPr>
            <p:cNvPr id="27680" name="Rectangle 53"/>
            <p:cNvSpPr>
              <a:spLocks noChangeArrowheads="1"/>
            </p:cNvSpPr>
            <p:nvPr/>
          </p:nvSpPr>
          <p:spPr bwMode="auto">
            <a:xfrm>
              <a:off x="3896" y="2048"/>
              <a:ext cx="2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000" b="1" dirty="0">
                  <a:solidFill>
                    <a:schemeClr val="bg1"/>
                  </a:solidFill>
                </a:rPr>
                <a:t>—S—</a:t>
              </a:r>
              <a:endParaRPr lang="en-US" altLang="zh-CN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675" name="Text Box 56"/>
          <p:cNvSpPr txBox="1">
            <a:spLocks noChangeArrowheads="1"/>
          </p:cNvSpPr>
          <p:nvPr/>
        </p:nvSpPr>
        <p:spPr bwMode="auto">
          <a:xfrm>
            <a:off x="5919788" y="4354513"/>
            <a:ext cx="2286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en-US" altLang="zh-CN" sz="1000" b="1">
                <a:solidFill>
                  <a:schemeClr val="bg1"/>
                </a:solidFill>
              </a:rPr>
              <a:t>SH</a:t>
            </a:r>
            <a:endParaRPr lang="en-US" altLang="zh-CN" sz="1000">
              <a:solidFill>
                <a:schemeClr val="bg1"/>
              </a:solidFill>
            </a:endParaRPr>
          </a:p>
        </p:txBody>
      </p:sp>
      <p:sp>
        <p:nvSpPr>
          <p:cNvPr id="27676" name="Rectangle 57"/>
          <p:cNvSpPr>
            <a:spLocks noChangeArrowheads="1"/>
          </p:cNvSpPr>
          <p:nvPr/>
        </p:nvSpPr>
        <p:spPr bwMode="auto">
          <a:xfrm>
            <a:off x="6300788" y="4811713"/>
            <a:ext cx="520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000" b="1">
                <a:solidFill>
                  <a:srgbClr val="002060"/>
                </a:solidFill>
              </a:rPr>
              <a:t>—S—S—</a:t>
            </a:r>
            <a:endParaRPr lang="en-US" altLang="zh-CN" sz="1000">
              <a:solidFill>
                <a:srgbClr val="002060"/>
              </a:solidFill>
            </a:endParaRPr>
          </a:p>
        </p:txBody>
      </p:sp>
      <p:sp>
        <p:nvSpPr>
          <p:cNvPr id="27677" name="Freeform 58"/>
          <p:cNvSpPr>
            <a:spLocks/>
          </p:cNvSpPr>
          <p:nvPr/>
        </p:nvSpPr>
        <p:spPr bwMode="auto">
          <a:xfrm>
            <a:off x="5373688" y="4125913"/>
            <a:ext cx="990600" cy="1066800"/>
          </a:xfrm>
          <a:custGeom>
            <a:avLst/>
            <a:gdLst>
              <a:gd name="T0" fmla="*/ 12700 w 624"/>
              <a:gd name="T1" fmla="*/ 0 h 672"/>
              <a:gd name="T2" fmla="*/ 88900 w 624"/>
              <a:gd name="T3" fmla="*/ 228600 h 672"/>
              <a:gd name="T4" fmla="*/ 546100 w 624"/>
              <a:gd name="T5" fmla="*/ 304800 h 672"/>
              <a:gd name="T6" fmla="*/ 469900 w 624"/>
              <a:gd name="T7" fmla="*/ 609600 h 672"/>
              <a:gd name="T8" fmla="*/ 927100 w 624"/>
              <a:gd name="T9" fmla="*/ 762000 h 672"/>
              <a:gd name="T10" fmla="*/ 850900 w 624"/>
              <a:gd name="T11" fmla="*/ 1066800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672"/>
              <a:gd name="T20" fmla="*/ 624 w 624"/>
              <a:gd name="T21" fmla="*/ 672 h 6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672">
                <a:moveTo>
                  <a:pt x="8" y="0"/>
                </a:moveTo>
                <a:cubicBezTo>
                  <a:pt x="4" y="56"/>
                  <a:pt x="0" y="112"/>
                  <a:pt x="56" y="144"/>
                </a:cubicBezTo>
                <a:cubicBezTo>
                  <a:pt x="112" y="176"/>
                  <a:pt x="304" y="152"/>
                  <a:pt x="344" y="192"/>
                </a:cubicBezTo>
                <a:cubicBezTo>
                  <a:pt x="384" y="232"/>
                  <a:pt x="256" y="336"/>
                  <a:pt x="296" y="384"/>
                </a:cubicBezTo>
                <a:cubicBezTo>
                  <a:pt x="336" y="432"/>
                  <a:pt x="544" y="432"/>
                  <a:pt x="584" y="480"/>
                </a:cubicBezTo>
                <a:cubicBezTo>
                  <a:pt x="624" y="528"/>
                  <a:pt x="580" y="600"/>
                  <a:pt x="536" y="672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endParaRPr lang="en-US" altLang="cs-CZ">
              <a:solidFill>
                <a:srgbClr val="002060"/>
              </a:solidFill>
            </a:endParaRPr>
          </a:p>
        </p:txBody>
      </p:sp>
      <p:sp>
        <p:nvSpPr>
          <p:cNvPr id="27678" name="Text Box 59"/>
          <p:cNvSpPr txBox="1">
            <a:spLocks noChangeArrowheads="1"/>
          </p:cNvSpPr>
          <p:nvPr/>
        </p:nvSpPr>
        <p:spPr bwMode="auto">
          <a:xfrm>
            <a:off x="971600" y="624840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2060"/>
                </a:solidFill>
              </a:rPr>
              <a:t>Illustration of sulfhydryl group hypothesis</a:t>
            </a:r>
          </a:p>
        </p:txBody>
      </p:sp>
    </p:spTree>
    <p:extLst>
      <p:ext uri="{BB962C8B-B14F-4D97-AF65-F5344CB8AC3E}">
        <p14:creationId xmlns:p14="http://schemas.microsoft.com/office/powerpoint/2010/main" val="26524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solidFill>
                  <a:srgbClr val="002060"/>
                </a:solidFill>
              </a:rPr>
              <a:t>Supported </a:t>
            </a:r>
            <a:r>
              <a:rPr lang="en-US" altLang="zh-CN" sz="2800" dirty="0" err="1" smtClean="0">
                <a:solidFill>
                  <a:srgbClr val="002060"/>
                </a:solidFill>
              </a:rPr>
              <a:t>Exp</a:t>
            </a:r>
            <a:r>
              <a:rPr lang="zh-CN" altLang="en-US" sz="2800" dirty="0" smtClean="0">
                <a:solidFill>
                  <a:srgbClr val="002060"/>
                </a:solidFill>
              </a:rPr>
              <a:t>：</a:t>
            </a:r>
          </a:p>
          <a:p>
            <a:pPr eaLnBrk="1" hangingPunct="1"/>
            <a:r>
              <a:rPr lang="en-US" altLang="zh-CN" sz="2800" b="1" dirty="0" smtClean="0">
                <a:solidFill>
                  <a:srgbClr val="002060"/>
                </a:solidFill>
              </a:rPr>
              <a:t>(1)</a:t>
            </a:r>
            <a:r>
              <a:rPr lang="en-US" altLang="zh-CN" sz="2800" dirty="0" smtClean="0">
                <a:solidFill>
                  <a:srgbClr val="002060"/>
                </a:solidFill>
              </a:rPr>
              <a:t> </a:t>
            </a:r>
            <a:r>
              <a:rPr lang="zh-CN" altLang="en-US" sz="2800" dirty="0" smtClean="0">
                <a:solidFill>
                  <a:srgbClr val="002060"/>
                </a:solidFill>
              </a:rPr>
              <a:t>－</a:t>
            </a:r>
            <a:r>
              <a:rPr lang="en-US" altLang="zh-CN" sz="2800" dirty="0" smtClean="0">
                <a:solidFill>
                  <a:srgbClr val="002060"/>
                </a:solidFill>
              </a:rPr>
              <a:t>S</a:t>
            </a:r>
            <a:r>
              <a:rPr lang="zh-CN" altLang="en-US" sz="2800" dirty="0" smtClean="0">
                <a:solidFill>
                  <a:srgbClr val="002060"/>
                </a:solidFill>
              </a:rPr>
              <a:t>－</a:t>
            </a:r>
            <a:r>
              <a:rPr lang="en-US" altLang="zh-CN" sz="2800" dirty="0" smtClean="0">
                <a:solidFill>
                  <a:srgbClr val="002060"/>
                </a:solidFill>
              </a:rPr>
              <a:t>S</a:t>
            </a:r>
            <a:r>
              <a:rPr lang="zh-CN" altLang="en-US" sz="2800" dirty="0" smtClean="0">
                <a:solidFill>
                  <a:srgbClr val="002060"/>
                </a:solidFill>
              </a:rPr>
              <a:t>一</a:t>
            </a:r>
            <a:r>
              <a:rPr lang="en-US" altLang="zh-CN" sz="2800" dirty="0" smtClean="0">
                <a:solidFill>
                  <a:srgbClr val="002060"/>
                </a:solidFill>
              </a:rPr>
              <a:t>increase and soluble </a:t>
            </a:r>
            <a:r>
              <a:rPr lang="zh-CN" altLang="en-US" sz="2800" dirty="0" smtClean="0">
                <a:solidFill>
                  <a:srgbClr val="002060"/>
                </a:solidFill>
              </a:rPr>
              <a:t>－</a:t>
            </a:r>
            <a:r>
              <a:rPr lang="en-US" altLang="zh-CN" sz="2800" dirty="0" smtClean="0">
                <a:solidFill>
                  <a:srgbClr val="002060"/>
                </a:solidFill>
              </a:rPr>
              <a:t>SH decrease after plant tissue faces to freezing.</a:t>
            </a:r>
          </a:p>
          <a:p>
            <a:pPr eaLnBrk="1" hangingPunct="1"/>
            <a:r>
              <a:rPr lang="en-US" altLang="zh-CN" sz="2800" dirty="0" smtClean="0">
                <a:solidFill>
                  <a:srgbClr val="002060"/>
                </a:solidFill>
              </a:rPr>
              <a:t> 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(2)</a:t>
            </a:r>
            <a:r>
              <a:rPr lang="en-US" altLang="zh-CN" sz="2800" dirty="0" smtClean="0">
                <a:solidFill>
                  <a:srgbClr val="002060"/>
                </a:solidFill>
              </a:rPr>
              <a:t> Less</a:t>
            </a:r>
            <a:r>
              <a:rPr lang="zh-CN" altLang="en-US" sz="2800" dirty="0" smtClean="0">
                <a:solidFill>
                  <a:srgbClr val="002060"/>
                </a:solidFill>
              </a:rPr>
              <a:t>－</a:t>
            </a:r>
            <a:r>
              <a:rPr lang="en-US" altLang="zh-CN" sz="2800" dirty="0" smtClean="0">
                <a:solidFill>
                  <a:srgbClr val="002060"/>
                </a:solidFill>
              </a:rPr>
              <a:t>S</a:t>
            </a:r>
            <a:r>
              <a:rPr lang="zh-CN" altLang="en-US" sz="2800" dirty="0" smtClean="0">
                <a:solidFill>
                  <a:srgbClr val="002060"/>
                </a:solidFill>
              </a:rPr>
              <a:t>－</a:t>
            </a:r>
            <a:r>
              <a:rPr lang="en-US" altLang="zh-CN" sz="2800" dirty="0" smtClean="0">
                <a:solidFill>
                  <a:srgbClr val="002060"/>
                </a:solidFill>
              </a:rPr>
              <a:t>S</a:t>
            </a:r>
            <a:r>
              <a:rPr lang="zh-CN" altLang="en-US" sz="2800" dirty="0" smtClean="0">
                <a:solidFill>
                  <a:srgbClr val="002060"/>
                </a:solidFill>
              </a:rPr>
              <a:t>－</a:t>
            </a:r>
            <a:r>
              <a:rPr lang="en-US" altLang="zh-CN" sz="2800" dirty="0" smtClean="0">
                <a:solidFill>
                  <a:srgbClr val="002060"/>
                </a:solidFill>
              </a:rPr>
              <a:t>and </a:t>
            </a:r>
            <a:r>
              <a:rPr lang="zh-CN" altLang="en-US" sz="2800" dirty="0" smtClean="0">
                <a:solidFill>
                  <a:srgbClr val="002060"/>
                </a:solidFill>
              </a:rPr>
              <a:t>－</a:t>
            </a:r>
            <a:r>
              <a:rPr lang="en-US" altLang="zh-CN" sz="2800" dirty="0" smtClean="0">
                <a:solidFill>
                  <a:srgbClr val="002060"/>
                </a:solidFill>
              </a:rPr>
              <a:t>SH of protein in the resistant-freeze plants.</a:t>
            </a:r>
          </a:p>
          <a:p>
            <a:pPr eaLnBrk="1" hangingPunct="1"/>
            <a:r>
              <a:rPr lang="en-US" altLang="zh-CN" sz="2800" b="1" dirty="0" smtClean="0">
                <a:solidFill>
                  <a:srgbClr val="002060"/>
                </a:solidFill>
              </a:rPr>
              <a:t>(3)</a:t>
            </a:r>
            <a:r>
              <a:rPr lang="en-US" altLang="zh-CN" sz="2800" dirty="0" smtClean="0">
                <a:solidFill>
                  <a:srgbClr val="002060"/>
                </a:solidFill>
              </a:rPr>
              <a:t> The plant with free</a:t>
            </a:r>
            <a:r>
              <a:rPr lang="zh-CN" altLang="en-US" sz="2800" dirty="0" smtClean="0">
                <a:solidFill>
                  <a:srgbClr val="002060"/>
                </a:solidFill>
              </a:rPr>
              <a:t>－</a:t>
            </a:r>
            <a:r>
              <a:rPr lang="en-US" altLang="zh-CN" sz="2800" dirty="0" err="1" smtClean="0">
                <a:solidFill>
                  <a:srgbClr val="002060"/>
                </a:solidFill>
              </a:rPr>
              <a:t>SH,glutathione</a:t>
            </a:r>
            <a:r>
              <a:rPr lang="en-US" altLang="zh-CN" sz="2800" dirty="0" smtClean="0">
                <a:solidFill>
                  <a:srgbClr val="002060"/>
                </a:solidFill>
              </a:rPr>
              <a:t>, is more resistant to freeze.</a:t>
            </a:r>
          </a:p>
          <a:p>
            <a:pPr eaLnBrk="1" hangingPunct="1"/>
            <a:r>
              <a:rPr lang="en-US" altLang="zh-CN" sz="2800" dirty="0" smtClean="0">
                <a:solidFill>
                  <a:srgbClr val="002060"/>
                </a:solidFill>
              </a:rPr>
              <a:t> 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(4) Artificial </a:t>
            </a:r>
            <a:r>
              <a:rPr lang="zh-CN" altLang="en-US" sz="2800" dirty="0" smtClean="0">
                <a:solidFill>
                  <a:srgbClr val="002060"/>
                </a:solidFill>
              </a:rPr>
              <a:t>－</a:t>
            </a:r>
            <a:r>
              <a:rPr lang="en-US" altLang="zh-CN" sz="2800" dirty="0" err="1" smtClean="0">
                <a:solidFill>
                  <a:srgbClr val="002060"/>
                </a:solidFill>
              </a:rPr>
              <a:t>SH,mercapthanol</a:t>
            </a:r>
            <a:r>
              <a:rPr lang="en-US" altLang="zh-CN" sz="2800" dirty="0" smtClean="0">
                <a:solidFill>
                  <a:srgbClr val="002060"/>
                </a:solidFill>
              </a:rPr>
              <a:t> increases resistance of plant to low temperature.</a:t>
            </a:r>
          </a:p>
        </p:txBody>
      </p:sp>
    </p:spTree>
    <p:extLst>
      <p:ext uri="{BB962C8B-B14F-4D97-AF65-F5344CB8AC3E}">
        <p14:creationId xmlns:p14="http://schemas.microsoft.com/office/powerpoint/2010/main" val="8259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 algn="just" eaLnBrk="1" hangingPunct="1">
              <a:lnSpc>
                <a:spcPct val="184000"/>
              </a:lnSpc>
            </a:pPr>
            <a:r>
              <a:rPr lang="en-US" altLang="zh-CN" b="1" dirty="0" smtClean="0">
                <a:solidFill>
                  <a:srgbClr val="002060"/>
                </a:solidFill>
              </a:rPr>
              <a:t>2.1.1.</a:t>
            </a:r>
            <a:r>
              <a:rPr lang="en-US" altLang="zh-CN" dirty="0" smtClean="0">
                <a:solidFill>
                  <a:srgbClr val="002060"/>
                </a:solidFill>
              </a:rPr>
              <a:t>3.Damage of </a:t>
            </a:r>
            <a:r>
              <a:rPr lang="en-US" altLang="zh-CN" dirty="0" err="1" smtClean="0">
                <a:solidFill>
                  <a:srgbClr val="002060"/>
                </a:solidFill>
              </a:rPr>
              <a:t>biomembrane</a:t>
            </a:r>
            <a:endParaRPr lang="en-US" altLang="zh-CN" sz="2800" dirty="0" smtClean="0">
              <a:solidFill>
                <a:srgbClr val="002060"/>
              </a:solidFill>
            </a:endParaRPr>
          </a:p>
          <a:p>
            <a:pPr algn="just" eaLnBrk="1" hangingPunct="1"/>
            <a:r>
              <a:rPr lang="en-US" altLang="zh-CN" sz="2800" dirty="0" smtClean="0">
                <a:solidFill>
                  <a:srgbClr val="002060"/>
                </a:solidFill>
              </a:rPr>
              <a:t>Electric conductivity↑</a:t>
            </a:r>
            <a:r>
              <a:rPr lang="zh-CN" altLang="en-US" sz="2800" dirty="0" smtClean="0">
                <a:solidFill>
                  <a:srgbClr val="002060"/>
                </a:solidFill>
              </a:rPr>
              <a:t>，</a:t>
            </a:r>
            <a:r>
              <a:rPr lang="en-US" altLang="zh-CN" sz="2800" dirty="0" smtClean="0">
                <a:solidFill>
                  <a:srgbClr val="002060"/>
                </a:solidFill>
              </a:rPr>
              <a:t>cell material leakage↑</a:t>
            </a:r>
            <a:r>
              <a:rPr lang="zh-CN" altLang="en-US" sz="2800" dirty="0" smtClean="0">
                <a:solidFill>
                  <a:srgbClr val="002060"/>
                </a:solidFill>
              </a:rPr>
              <a:t>，</a:t>
            </a:r>
            <a:r>
              <a:rPr lang="en-US" altLang="zh-CN" sz="2800" dirty="0" smtClean="0">
                <a:solidFill>
                  <a:srgbClr val="002060"/>
                </a:solidFill>
              </a:rPr>
              <a:t>photochemical activity and ATP production ↓, while </a:t>
            </a:r>
            <a:r>
              <a:rPr lang="en-US" altLang="zh-CN" sz="2800" dirty="0" err="1" smtClean="0">
                <a:solidFill>
                  <a:srgbClr val="002060"/>
                </a:solidFill>
              </a:rPr>
              <a:t>photoinhibition</a:t>
            </a:r>
            <a:r>
              <a:rPr lang="en-US" altLang="zh-CN" sz="2800" dirty="0" smtClean="0">
                <a:solidFill>
                  <a:srgbClr val="002060"/>
                </a:solidFill>
              </a:rPr>
              <a:t> ↑</a:t>
            </a:r>
            <a:r>
              <a:rPr lang="zh-CN" altLang="en-US" sz="2800" dirty="0" smtClean="0">
                <a:solidFill>
                  <a:srgbClr val="002060"/>
                </a:solidFill>
              </a:rPr>
              <a:t>，</a:t>
            </a:r>
            <a:r>
              <a:rPr lang="en-US" altLang="zh-CN" sz="2800" dirty="0" smtClean="0">
                <a:solidFill>
                  <a:srgbClr val="002060"/>
                </a:solidFill>
              </a:rPr>
              <a:t>CF1 and PC depart from membrane. </a:t>
            </a:r>
          </a:p>
          <a:p>
            <a:pPr algn="just" eaLnBrk="1" hangingPunct="1"/>
            <a:r>
              <a:rPr lang="en-US" altLang="zh-CN" sz="2800" dirty="0" smtClean="0">
                <a:solidFill>
                  <a:srgbClr val="002060"/>
                </a:solidFill>
              </a:rPr>
              <a:t>Change in state of lipid and protein </a:t>
            </a:r>
            <a:r>
              <a:rPr lang="en-US" altLang="zh-CN" sz="2800" dirty="0" err="1" smtClean="0">
                <a:solidFill>
                  <a:srgbClr val="002060"/>
                </a:solidFill>
              </a:rPr>
              <a:t>denuturation</a:t>
            </a:r>
            <a:endParaRPr lang="en-US" altLang="zh-CN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9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 algn="just" eaLnBrk="1" hangingPunct="1">
              <a:lnSpc>
                <a:spcPct val="184000"/>
              </a:lnSpc>
            </a:pPr>
            <a:r>
              <a:rPr lang="en-US" altLang="zh-CN" b="1" dirty="0" smtClean="0">
                <a:solidFill>
                  <a:srgbClr val="002060"/>
                </a:solidFill>
              </a:rPr>
              <a:t>2.1.2  Chilling injury</a:t>
            </a:r>
          </a:p>
          <a:p>
            <a:pPr algn="just" eaLnBrk="1" hangingPunct="1"/>
            <a:r>
              <a:rPr lang="en-US" altLang="zh-CN" sz="2800" b="1" dirty="0" smtClean="0">
                <a:solidFill>
                  <a:srgbClr val="002060"/>
                </a:solidFill>
              </a:rPr>
              <a:t>Chilling injury</a:t>
            </a:r>
            <a:r>
              <a:rPr lang="en-US" altLang="zh-CN" sz="2800" dirty="0" smtClean="0">
                <a:solidFill>
                  <a:srgbClr val="002060"/>
                </a:solidFill>
              </a:rPr>
              <a:t> in tropical or subtropical plants is caused by temperature above 0℃ (freezing point )..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 </a:t>
            </a:r>
          </a:p>
          <a:p>
            <a:pPr algn="just" eaLnBrk="1" hangingPunct="1"/>
            <a:r>
              <a:rPr lang="en-US" altLang="zh-CN" sz="2800" dirty="0" smtClean="0">
                <a:solidFill>
                  <a:srgbClr val="002060"/>
                </a:solidFill>
              </a:rPr>
              <a:t>Maize, cotton rice seedling——10℃</a:t>
            </a:r>
            <a:r>
              <a:rPr lang="zh-CN" altLang="en-US" sz="2800" dirty="0" smtClean="0">
                <a:solidFill>
                  <a:srgbClr val="002060"/>
                </a:solidFill>
              </a:rPr>
              <a:t>。</a:t>
            </a:r>
          </a:p>
          <a:p>
            <a:pPr algn="just" eaLnBrk="1" hangingPunct="1"/>
            <a:r>
              <a:rPr lang="en-US" altLang="zh-CN" sz="2800" dirty="0" smtClean="0">
                <a:solidFill>
                  <a:srgbClr val="002060"/>
                </a:solidFill>
              </a:rPr>
              <a:t>Rice pollen-mother cell division</a:t>
            </a:r>
            <a:r>
              <a:rPr lang="zh-CN" altLang="en-US" sz="2800" dirty="0" smtClean="0">
                <a:solidFill>
                  <a:srgbClr val="002060"/>
                </a:solidFill>
              </a:rPr>
              <a:t>，</a:t>
            </a:r>
            <a:r>
              <a:rPr lang="en-US" altLang="zh-CN" sz="2800" dirty="0" smtClean="0">
                <a:solidFill>
                  <a:srgbClr val="002060"/>
                </a:solidFill>
              </a:rPr>
              <a:t>23℃ for 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O. sativa</a:t>
            </a:r>
            <a:r>
              <a:rPr lang="en-US" altLang="zh-CN" sz="2800" dirty="0" smtClean="0">
                <a:solidFill>
                  <a:srgbClr val="002060"/>
                </a:solidFill>
              </a:rPr>
              <a:t> and 20℃ for </a:t>
            </a:r>
            <a:r>
              <a:rPr lang="en-US" altLang="zh-CN" sz="2800" i="1" dirty="0" smtClean="0">
                <a:solidFill>
                  <a:srgbClr val="002060"/>
                </a:solidFill>
              </a:rPr>
              <a:t>O. japonica.</a:t>
            </a:r>
            <a:endParaRPr lang="en-US" altLang="zh-CN" sz="2800" dirty="0" smtClean="0">
              <a:solidFill>
                <a:srgbClr val="002060"/>
              </a:solidFill>
            </a:endParaRPr>
          </a:p>
          <a:p>
            <a:pPr algn="just" eaLnBrk="1" hangingPunct="1"/>
            <a:r>
              <a:rPr lang="en-US" altLang="zh-CN" sz="2800" dirty="0" smtClean="0">
                <a:solidFill>
                  <a:srgbClr val="002060"/>
                </a:solidFill>
              </a:rPr>
              <a:t>Banana tree——13℃</a:t>
            </a:r>
            <a:r>
              <a:rPr lang="zh-CN" altLang="en-US" sz="2800" dirty="0" smtClean="0">
                <a:solidFill>
                  <a:srgbClr val="002060"/>
                </a:solidFill>
              </a:rPr>
              <a:t>。</a:t>
            </a:r>
          </a:p>
          <a:p>
            <a:pPr algn="just" eaLnBrk="1" hangingPunct="1"/>
            <a:r>
              <a:rPr lang="en-US" altLang="zh-CN" sz="2800" dirty="0" smtClean="0">
                <a:solidFill>
                  <a:srgbClr val="002060"/>
                </a:solidFill>
              </a:rPr>
              <a:t>Oak tree——5℃</a:t>
            </a:r>
            <a:r>
              <a:rPr lang="zh-CN" altLang="en-US" sz="2800" dirty="0" smtClean="0">
                <a:solidFill>
                  <a:srgbClr val="00206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8668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16632"/>
            <a:ext cx="1762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Chilling</a:t>
            </a:r>
            <a:r>
              <a:rPr lang="cs-CZ" dirty="0" smtClean="0"/>
              <a:t> stress</a:t>
            </a:r>
          </a:p>
          <a:p>
            <a:endParaRPr lang="cs-CZ" dirty="0"/>
          </a:p>
          <a:p>
            <a:r>
              <a:rPr lang="cs-CZ" dirty="0" err="1" smtClean="0"/>
              <a:t>Freezing</a:t>
            </a:r>
            <a:r>
              <a:rPr lang="cs-CZ" dirty="0" smtClean="0"/>
              <a:t> stress</a:t>
            </a:r>
            <a:endParaRPr lang="cs-CZ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8" t="25493" r="40661" b="24528"/>
          <a:stretch/>
        </p:blipFill>
        <p:spPr bwMode="auto">
          <a:xfrm>
            <a:off x="971600" y="1268760"/>
            <a:ext cx="764782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9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algn="just" eaLnBrk="1" hangingPunct="1">
              <a:lnSpc>
                <a:spcPct val="184000"/>
              </a:lnSpc>
            </a:pPr>
            <a:r>
              <a:rPr lang="en-US" altLang="zh-CN" sz="2800" b="1" smtClean="0">
                <a:solidFill>
                  <a:srgbClr val="FF0000"/>
                </a:solidFill>
              </a:rPr>
              <a:t>2.1.2.1. Change in state of lipid</a:t>
            </a:r>
            <a:r>
              <a:rPr lang="en-US" altLang="zh-CN" sz="2800" b="1" smtClean="0"/>
              <a:t> </a:t>
            </a:r>
            <a:endParaRPr lang="en-US" altLang="zh-CN" sz="2800" smtClean="0"/>
          </a:p>
        </p:txBody>
      </p:sp>
      <p:grpSp>
        <p:nvGrpSpPr>
          <p:cNvPr id="31747" name="Group 4"/>
          <p:cNvGrpSpPr>
            <a:grpSpLocks/>
          </p:cNvGrpSpPr>
          <p:nvPr/>
        </p:nvGrpSpPr>
        <p:grpSpPr bwMode="auto">
          <a:xfrm>
            <a:off x="762000" y="1600200"/>
            <a:ext cx="7467600" cy="3111500"/>
            <a:chOff x="816" y="168"/>
            <a:chExt cx="4704" cy="1960"/>
          </a:xfrm>
        </p:grpSpPr>
        <p:grpSp>
          <p:nvGrpSpPr>
            <p:cNvPr id="31749" name="Group 5"/>
            <p:cNvGrpSpPr>
              <a:grpSpLocks/>
            </p:cNvGrpSpPr>
            <p:nvPr/>
          </p:nvGrpSpPr>
          <p:grpSpPr bwMode="auto">
            <a:xfrm>
              <a:off x="960" y="168"/>
              <a:ext cx="2544" cy="744"/>
              <a:chOff x="480" y="528"/>
              <a:chExt cx="2544" cy="744"/>
            </a:xfrm>
          </p:grpSpPr>
          <p:grpSp>
            <p:nvGrpSpPr>
              <p:cNvPr id="31972" name="Group 6"/>
              <p:cNvGrpSpPr>
                <a:grpSpLocks/>
              </p:cNvGrpSpPr>
              <p:nvPr/>
            </p:nvGrpSpPr>
            <p:grpSpPr bwMode="auto">
              <a:xfrm>
                <a:off x="480" y="768"/>
                <a:ext cx="1296" cy="504"/>
                <a:chOff x="816" y="528"/>
                <a:chExt cx="1296" cy="504"/>
              </a:xfrm>
            </p:grpSpPr>
            <p:grpSp>
              <p:nvGrpSpPr>
                <p:cNvPr id="32067" name="Group 7"/>
                <p:cNvGrpSpPr>
                  <a:grpSpLocks/>
                </p:cNvGrpSpPr>
                <p:nvPr/>
              </p:nvGrpSpPr>
              <p:grpSpPr bwMode="auto">
                <a:xfrm>
                  <a:off x="816" y="528"/>
                  <a:ext cx="1248" cy="336"/>
                  <a:chOff x="816" y="528"/>
                  <a:chExt cx="1248" cy="336"/>
                </a:xfrm>
              </p:grpSpPr>
              <p:grpSp>
                <p:nvGrpSpPr>
                  <p:cNvPr id="32113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816" y="536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154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55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56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114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912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151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52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53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115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008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148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49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50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11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1104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145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46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47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117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200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142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43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44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118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296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139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40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41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119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392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136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37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38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120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488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133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34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35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121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1584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130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31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32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122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680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127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28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29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123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1776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124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25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26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</p:grpSp>
            <p:grpSp>
              <p:nvGrpSpPr>
                <p:cNvPr id="32068" name="Group 52"/>
                <p:cNvGrpSpPr>
                  <a:grpSpLocks/>
                </p:cNvGrpSpPr>
                <p:nvPr/>
              </p:nvGrpSpPr>
              <p:grpSpPr bwMode="auto">
                <a:xfrm rot="10784607">
                  <a:off x="864" y="696"/>
                  <a:ext cx="1248" cy="336"/>
                  <a:chOff x="816" y="528"/>
                  <a:chExt cx="1248" cy="336"/>
                </a:xfrm>
              </p:grpSpPr>
              <p:grpSp>
                <p:nvGrpSpPr>
                  <p:cNvPr id="32069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816" y="536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110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11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12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07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2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107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08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09" name="Freeform 60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071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1008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104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05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06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072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1104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101" name="Oval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02" name="Freeform 67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03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07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200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098" name="Oval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99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100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074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1296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095" name="Oval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96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97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075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1392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092" name="Oval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93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94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076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1488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089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90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91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077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1584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086" name="Oval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87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88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078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680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083" name="Oval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84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85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079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1776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080" name="Oval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81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82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</p:grpSp>
          </p:grpSp>
          <p:sp>
            <p:nvSpPr>
              <p:cNvPr id="31973" name="Oval 97"/>
              <p:cNvSpPr>
                <a:spLocks noChangeArrowheads="1"/>
              </p:cNvSpPr>
              <p:nvPr/>
            </p:nvSpPr>
            <p:spPr bwMode="auto">
              <a:xfrm>
                <a:off x="864" y="528"/>
                <a:ext cx="384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  <p:sp>
            <p:nvSpPr>
              <p:cNvPr id="31974" name="Oval 98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288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  <p:sp>
            <p:nvSpPr>
              <p:cNvPr id="31975" name="Oval 99"/>
              <p:cNvSpPr>
                <a:spLocks noChangeArrowheads="1"/>
              </p:cNvSpPr>
              <p:nvPr/>
            </p:nvSpPr>
            <p:spPr bwMode="auto">
              <a:xfrm>
                <a:off x="1648" y="768"/>
                <a:ext cx="224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  <p:grpSp>
            <p:nvGrpSpPr>
              <p:cNvPr id="31976" name="Group 100"/>
              <p:cNvGrpSpPr>
                <a:grpSpLocks/>
              </p:cNvGrpSpPr>
              <p:nvPr/>
            </p:nvGrpSpPr>
            <p:grpSpPr bwMode="auto">
              <a:xfrm>
                <a:off x="1728" y="768"/>
                <a:ext cx="1296" cy="504"/>
                <a:chOff x="816" y="528"/>
                <a:chExt cx="1296" cy="504"/>
              </a:xfrm>
            </p:grpSpPr>
            <p:grpSp>
              <p:nvGrpSpPr>
                <p:cNvPr id="31977" name="Group 101"/>
                <p:cNvGrpSpPr>
                  <a:grpSpLocks/>
                </p:cNvGrpSpPr>
                <p:nvPr/>
              </p:nvGrpSpPr>
              <p:grpSpPr bwMode="auto">
                <a:xfrm>
                  <a:off x="816" y="528"/>
                  <a:ext cx="1248" cy="336"/>
                  <a:chOff x="816" y="528"/>
                  <a:chExt cx="1248" cy="336"/>
                </a:xfrm>
              </p:grpSpPr>
              <p:grpSp>
                <p:nvGrpSpPr>
                  <p:cNvPr id="32023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816" y="536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064" name="Oval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65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66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024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912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061" name="Oval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62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63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025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1008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058" name="Oval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59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60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026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1104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055" name="Oval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56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57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027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1200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052" name="Oval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53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54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028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1296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049" name="Oval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50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51" name="Freeform 125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029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1392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046" name="Oval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47" name="Freeform 128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48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030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1488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043" name="Oval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44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45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031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1584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040" name="Oval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41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42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032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1680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037" name="Oval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38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39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2033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1776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034" name="Oval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35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36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</p:grpSp>
            <p:grpSp>
              <p:nvGrpSpPr>
                <p:cNvPr id="31978" name="Group 146"/>
                <p:cNvGrpSpPr>
                  <a:grpSpLocks/>
                </p:cNvGrpSpPr>
                <p:nvPr/>
              </p:nvGrpSpPr>
              <p:grpSpPr bwMode="auto">
                <a:xfrm rot="10784607">
                  <a:off x="864" y="696"/>
                  <a:ext cx="1248" cy="336"/>
                  <a:chOff x="816" y="528"/>
                  <a:chExt cx="1248" cy="336"/>
                </a:xfrm>
              </p:grpSpPr>
              <p:grpSp>
                <p:nvGrpSpPr>
                  <p:cNvPr id="31979" name="Group 147"/>
                  <p:cNvGrpSpPr>
                    <a:grpSpLocks/>
                  </p:cNvGrpSpPr>
                  <p:nvPr/>
                </p:nvGrpSpPr>
                <p:grpSpPr bwMode="auto">
                  <a:xfrm>
                    <a:off x="816" y="536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020" name="Oval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21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22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1980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912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017" name="Oval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18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19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1981" name="Group 155"/>
                  <p:cNvGrpSpPr>
                    <a:grpSpLocks/>
                  </p:cNvGrpSpPr>
                  <p:nvPr/>
                </p:nvGrpSpPr>
                <p:grpSpPr bwMode="auto">
                  <a:xfrm>
                    <a:off x="1008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014" name="Oval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15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16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1982" name="Group 159"/>
                  <p:cNvGrpSpPr>
                    <a:grpSpLocks/>
                  </p:cNvGrpSpPr>
                  <p:nvPr/>
                </p:nvGrpSpPr>
                <p:grpSpPr bwMode="auto">
                  <a:xfrm>
                    <a:off x="1104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011" name="Oval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12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13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1983" name="Group 163"/>
                  <p:cNvGrpSpPr>
                    <a:grpSpLocks/>
                  </p:cNvGrpSpPr>
                  <p:nvPr/>
                </p:nvGrpSpPr>
                <p:grpSpPr bwMode="auto">
                  <a:xfrm>
                    <a:off x="1200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008" name="Oval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09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10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1984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1296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005" name="Oval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06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07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1985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1392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2002" name="Oval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03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04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1986" name="Group 175"/>
                  <p:cNvGrpSpPr>
                    <a:grpSpLocks/>
                  </p:cNvGrpSpPr>
                  <p:nvPr/>
                </p:nvGrpSpPr>
                <p:grpSpPr bwMode="auto">
                  <a:xfrm>
                    <a:off x="1488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1999" name="Oval 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00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2001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1987" name="Group 179"/>
                  <p:cNvGrpSpPr>
                    <a:grpSpLocks/>
                  </p:cNvGrpSpPr>
                  <p:nvPr/>
                </p:nvGrpSpPr>
                <p:grpSpPr bwMode="auto">
                  <a:xfrm>
                    <a:off x="1584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1996" name="Oval 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997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998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1988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1680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1993" name="Oval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994" name="Freeform 185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995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  <p:grpSp>
                <p:nvGrpSpPr>
                  <p:cNvPr id="31989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1776" y="528"/>
                    <a:ext cx="288" cy="328"/>
                    <a:chOff x="816" y="536"/>
                    <a:chExt cx="288" cy="328"/>
                  </a:xfrm>
                </p:grpSpPr>
                <p:sp>
                  <p:nvSpPr>
                    <p:cNvPr id="31990" name="Oval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536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991" name="Freeform 189"/>
                    <p:cNvSpPr>
                      <a:spLocks/>
                    </p:cNvSpPr>
                    <p:nvPr/>
                  </p:nvSpPr>
                  <p:spPr bwMode="auto">
                    <a:xfrm>
                      <a:off x="816" y="624"/>
                      <a:ext cx="160" cy="240"/>
                    </a:xfrm>
                    <a:custGeom>
                      <a:avLst/>
                      <a:gdLst>
                        <a:gd name="T0" fmla="*/ 144 w 160"/>
                        <a:gd name="T1" fmla="*/ 0 h 240"/>
                        <a:gd name="T2" fmla="*/ 144 w 160"/>
                        <a:gd name="T3" fmla="*/ 96 h 240"/>
                        <a:gd name="T4" fmla="*/ 48 w 160"/>
                        <a:gd name="T5" fmla="*/ 192 h 240"/>
                        <a:gd name="T6" fmla="*/ 0 w 160"/>
                        <a:gd name="T7" fmla="*/ 240 h 2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0"/>
                        <a:gd name="T13" fmla="*/ 0 h 240"/>
                        <a:gd name="T14" fmla="*/ 160 w 160"/>
                        <a:gd name="T15" fmla="*/ 240 h 2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0" h="240">
                          <a:moveTo>
                            <a:pt x="144" y="0"/>
                          </a:moveTo>
                          <a:cubicBezTo>
                            <a:pt x="152" y="32"/>
                            <a:pt x="160" y="64"/>
                            <a:pt x="144" y="96"/>
                          </a:cubicBezTo>
                          <a:cubicBezTo>
                            <a:pt x="128" y="128"/>
                            <a:pt x="72" y="168"/>
                            <a:pt x="48" y="192"/>
                          </a:cubicBezTo>
                          <a:cubicBezTo>
                            <a:pt x="24" y="216"/>
                            <a:pt x="12" y="228"/>
                            <a:pt x="0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99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992" y="624"/>
                      <a:ext cx="112" cy="240"/>
                    </a:xfrm>
                    <a:custGeom>
                      <a:avLst/>
                      <a:gdLst>
                        <a:gd name="T0" fmla="*/ 16 w 112"/>
                        <a:gd name="T1" fmla="*/ 0 h 240"/>
                        <a:gd name="T2" fmla="*/ 16 w 112"/>
                        <a:gd name="T3" fmla="*/ 144 h 240"/>
                        <a:gd name="T4" fmla="*/ 112 w 112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12"/>
                        <a:gd name="T10" fmla="*/ 0 h 240"/>
                        <a:gd name="T11" fmla="*/ 112 w 112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12" h="240">
                          <a:moveTo>
                            <a:pt x="16" y="0"/>
                          </a:moveTo>
                          <a:cubicBezTo>
                            <a:pt x="8" y="52"/>
                            <a:pt x="0" y="104"/>
                            <a:pt x="16" y="144"/>
                          </a:cubicBezTo>
                          <a:cubicBezTo>
                            <a:pt x="32" y="184"/>
                            <a:pt x="72" y="212"/>
                            <a:pt x="112" y="24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</p:grpSp>
            </p:grpSp>
          </p:grpSp>
        </p:grpSp>
        <p:sp>
          <p:nvSpPr>
            <p:cNvPr id="31750" name="Text Box 191"/>
            <p:cNvSpPr txBox="1">
              <a:spLocks noChangeArrowheads="1"/>
            </p:cNvSpPr>
            <p:nvPr/>
          </p:nvSpPr>
          <p:spPr bwMode="auto">
            <a:xfrm>
              <a:off x="3552" y="432"/>
              <a:ext cx="19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 dirty="0">
                  <a:solidFill>
                    <a:srgbClr val="002060"/>
                  </a:solidFill>
                </a:rPr>
                <a:t>liquid-crystalline</a:t>
              </a:r>
              <a:r>
                <a:rPr lang="en-US" altLang="zh-CN" b="1" dirty="0">
                  <a:solidFill>
                    <a:schemeClr val="bg1"/>
                  </a:solidFill>
                </a:rPr>
                <a:t> </a:t>
              </a:r>
              <a:r>
                <a:rPr lang="en-US" altLang="zh-CN" b="1" dirty="0">
                  <a:solidFill>
                    <a:srgbClr val="002060"/>
                  </a:solidFill>
                </a:rPr>
                <a:t>state</a:t>
              </a:r>
            </a:p>
          </p:txBody>
        </p:sp>
        <p:sp>
          <p:nvSpPr>
            <p:cNvPr id="31751" name="Line 192"/>
            <p:cNvSpPr>
              <a:spLocks noChangeShapeType="1"/>
            </p:cNvSpPr>
            <p:nvPr/>
          </p:nvSpPr>
          <p:spPr bwMode="auto">
            <a:xfrm>
              <a:off x="2256" y="960"/>
              <a:ext cx="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752" name="Text Box 193"/>
            <p:cNvSpPr txBox="1">
              <a:spLocks noChangeArrowheads="1"/>
            </p:cNvSpPr>
            <p:nvPr/>
          </p:nvSpPr>
          <p:spPr bwMode="auto">
            <a:xfrm>
              <a:off x="2496" y="1104"/>
              <a:ext cx="15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dirty="0">
                  <a:solidFill>
                    <a:srgbClr val="002060"/>
                  </a:solidFill>
                </a:rPr>
                <a:t>Low</a:t>
              </a:r>
              <a:r>
                <a:rPr lang="en-US" altLang="zh-CN" dirty="0">
                  <a:solidFill>
                    <a:schemeClr val="bg1"/>
                  </a:solidFill>
                </a:rPr>
                <a:t> </a:t>
              </a:r>
              <a:r>
                <a:rPr lang="en-US" altLang="zh-CN" dirty="0">
                  <a:solidFill>
                    <a:srgbClr val="002060"/>
                  </a:solidFill>
                </a:rPr>
                <a:t>temperature</a:t>
              </a:r>
            </a:p>
          </p:txBody>
        </p:sp>
        <p:grpSp>
          <p:nvGrpSpPr>
            <p:cNvPr id="31753" name="Group 194"/>
            <p:cNvGrpSpPr>
              <a:grpSpLocks/>
            </p:cNvGrpSpPr>
            <p:nvPr/>
          </p:nvGrpSpPr>
          <p:grpSpPr bwMode="auto">
            <a:xfrm>
              <a:off x="816" y="1248"/>
              <a:ext cx="2848" cy="880"/>
              <a:chOff x="816" y="1248"/>
              <a:chExt cx="2848" cy="880"/>
            </a:xfrm>
          </p:grpSpPr>
          <p:grpSp>
            <p:nvGrpSpPr>
              <p:cNvPr id="31755" name="Group 195"/>
              <p:cNvGrpSpPr>
                <a:grpSpLocks/>
              </p:cNvGrpSpPr>
              <p:nvPr/>
            </p:nvGrpSpPr>
            <p:grpSpPr bwMode="auto">
              <a:xfrm>
                <a:off x="816" y="1584"/>
                <a:ext cx="1312" cy="544"/>
                <a:chOff x="2816" y="528"/>
                <a:chExt cx="1312" cy="544"/>
              </a:xfrm>
            </p:grpSpPr>
            <p:grpSp>
              <p:nvGrpSpPr>
                <p:cNvPr id="31866" name="Group 196"/>
                <p:cNvGrpSpPr>
                  <a:grpSpLocks/>
                </p:cNvGrpSpPr>
                <p:nvPr/>
              </p:nvGrpSpPr>
              <p:grpSpPr bwMode="auto">
                <a:xfrm>
                  <a:off x="2816" y="528"/>
                  <a:ext cx="1312" cy="328"/>
                  <a:chOff x="2816" y="528"/>
                  <a:chExt cx="1312" cy="328"/>
                </a:xfrm>
              </p:grpSpPr>
              <p:grpSp>
                <p:nvGrpSpPr>
                  <p:cNvPr id="31920" name="Group 197"/>
                  <p:cNvGrpSpPr>
                    <a:grpSpLocks/>
                  </p:cNvGrpSpPr>
                  <p:nvPr/>
                </p:nvGrpSpPr>
                <p:grpSpPr bwMode="auto">
                  <a:xfrm>
                    <a:off x="2816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969" name="Oval 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970" name="Line 1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971" name="Line 2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921" name="Group 201"/>
                  <p:cNvGrpSpPr>
                    <a:grpSpLocks/>
                  </p:cNvGrpSpPr>
                  <p:nvPr/>
                </p:nvGrpSpPr>
                <p:grpSpPr bwMode="auto">
                  <a:xfrm>
                    <a:off x="2928" y="536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966" name="Oval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967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968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922" name="Group 205"/>
                  <p:cNvGrpSpPr>
                    <a:grpSpLocks/>
                  </p:cNvGrpSpPr>
                  <p:nvPr/>
                </p:nvGrpSpPr>
                <p:grpSpPr bwMode="auto">
                  <a:xfrm>
                    <a:off x="3024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963" name="Oval 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964" name="Line 2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965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923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3120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960" name="Oval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961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962" name="Line 2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924" name="Group 213"/>
                  <p:cNvGrpSpPr>
                    <a:grpSpLocks/>
                  </p:cNvGrpSpPr>
                  <p:nvPr/>
                </p:nvGrpSpPr>
                <p:grpSpPr bwMode="auto">
                  <a:xfrm>
                    <a:off x="3264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957" name="Oval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958" name="Line 2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959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925" name="Group 217"/>
                  <p:cNvGrpSpPr>
                    <a:grpSpLocks/>
                  </p:cNvGrpSpPr>
                  <p:nvPr/>
                </p:nvGrpSpPr>
                <p:grpSpPr bwMode="auto">
                  <a:xfrm>
                    <a:off x="3360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954" name="Oval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955" name="Line 2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956" name="Line 2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926" name="Group 221"/>
                  <p:cNvGrpSpPr>
                    <a:grpSpLocks/>
                  </p:cNvGrpSpPr>
                  <p:nvPr/>
                </p:nvGrpSpPr>
                <p:grpSpPr bwMode="auto">
                  <a:xfrm>
                    <a:off x="3456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951" name="Oval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952" name="Line 2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953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927" name="Group 225"/>
                  <p:cNvGrpSpPr>
                    <a:grpSpLocks/>
                  </p:cNvGrpSpPr>
                  <p:nvPr/>
                </p:nvGrpSpPr>
                <p:grpSpPr bwMode="auto">
                  <a:xfrm>
                    <a:off x="3552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948" name="Oval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949" name="Line 2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950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928" name="Group 229"/>
                  <p:cNvGrpSpPr>
                    <a:grpSpLocks/>
                  </p:cNvGrpSpPr>
                  <p:nvPr/>
                </p:nvGrpSpPr>
                <p:grpSpPr bwMode="auto">
                  <a:xfrm>
                    <a:off x="3648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945" name="Oval 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946" name="Line 2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947" name="Line 2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929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3744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942" name="Oval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943" name="Line 2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944" name="Line 2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930" name="Group 237"/>
                  <p:cNvGrpSpPr>
                    <a:grpSpLocks/>
                  </p:cNvGrpSpPr>
                  <p:nvPr/>
                </p:nvGrpSpPr>
                <p:grpSpPr bwMode="auto">
                  <a:xfrm>
                    <a:off x="3840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939" name="Oval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940" name="Line 2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941" name="Line 2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931" name="Group 241"/>
                  <p:cNvGrpSpPr>
                    <a:grpSpLocks/>
                  </p:cNvGrpSpPr>
                  <p:nvPr/>
                </p:nvGrpSpPr>
                <p:grpSpPr bwMode="auto">
                  <a:xfrm>
                    <a:off x="3936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936" name="Oval 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937" name="Line 2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938" name="Line 2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932" name="Group 245"/>
                  <p:cNvGrpSpPr>
                    <a:grpSpLocks/>
                  </p:cNvGrpSpPr>
                  <p:nvPr/>
                </p:nvGrpSpPr>
                <p:grpSpPr bwMode="auto">
                  <a:xfrm>
                    <a:off x="4032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933" name="Oval 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934" name="Line 2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935" name="Line 2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</p:grpSp>
            <p:grpSp>
              <p:nvGrpSpPr>
                <p:cNvPr id="31867" name="Group 249"/>
                <p:cNvGrpSpPr>
                  <a:grpSpLocks/>
                </p:cNvGrpSpPr>
                <p:nvPr/>
              </p:nvGrpSpPr>
              <p:grpSpPr bwMode="auto">
                <a:xfrm rot="10732215">
                  <a:off x="2816" y="744"/>
                  <a:ext cx="1312" cy="328"/>
                  <a:chOff x="2816" y="528"/>
                  <a:chExt cx="1312" cy="328"/>
                </a:xfrm>
              </p:grpSpPr>
              <p:grpSp>
                <p:nvGrpSpPr>
                  <p:cNvPr id="31868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2816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917" name="Oval 2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918" name="Line 2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919" name="Line 2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869" name="Group 254"/>
                  <p:cNvGrpSpPr>
                    <a:grpSpLocks/>
                  </p:cNvGrpSpPr>
                  <p:nvPr/>
                </p:nvGrpSpPr>
                <p:grpSpPr bwMode="auto">
                  <a:xfrm>
                    <a:off x="2928" y="536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914" name="Oval 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915" name="Line 2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916" name="Line 2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870" name="Group 258"/>
                  <p:cNvGrpSpPr>
                    <a:grpSpLocks/>
                  </p:cNvGrpSpPr>
                  <p:nvPr/>
                </p:nvGrpSpPr>
                <p:grpSpPr bwMode="auto">
                  <a:xfrm>
                    <a:off x="3024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911" name="Oval 2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912" name="Line 2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913" name="Line 2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871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3120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908" name="Oval 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909" name="Line 2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910" name="Line 2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872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3264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905" name="Oval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906" name="Line 2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907" name="Line 2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873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3360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902" name="Oval 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903" name="Line 2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904" name="Line 2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874" name="Group 274"/>
                  <p:cNvGrpSpPr>
                    <a:grpSpLocks/>
                  </p:cNvGrpSpPr>
                  <p:nvPr/>
                </p:nvGrpSpPr>
                <p:grpSpPr bwMode="auto">
                  <a:xfrm>
                    <a:off x="3456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899" name="Oval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900" name="Line 2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901" name="Line 2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875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3552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896" name="Oval 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897" name="Line 2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898" name="Line 2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876" name="Group 282"/>
                  <p:cNvGrpSpPr>
                    <a:grpSpLocks/>
                  </p:cNvGrpSpPr>
                  <p:nvPr/>
                </p:nvGrpSpPr>
                <p:grpSpPr bwMode="auto">
                  <a:xfrm>
                    <a:off x="3648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893" name="Oval 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894" name="Line 2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895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877" name="Group 286"/>
                  <p:cNvGrpSpPr>
                    <a:grpSpLocks/>
                  </p:cNvGrpSpPr>
                  <p:nvPr/>
                </p:nvGrpSpPr>
                <p:grpSpPr bwMode="auto">
                  <a:xfrm>
                    <a:off x="3744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890" name="Oval 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891" name="Line 2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892" name="Line 2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878" name="Group 290"/>
                  <p:cNvGrpSpPr>
                    <a:grpSpLocks/>
                  </p:cNvGrpSpPr>
                  <p:nvPr/>
                </p:nvGrpSpPr>
                <p:grpSpPr bwMode="auto">
                  <a:xfrm>
                    <a:off x="3840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887" name="Oval 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888" name="Line 2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889" name="Line 2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879" name="Group 294"/>
                  <p:cNvGrpSpPr>
                    <a:grpSpLocks/>
                  </p:cNvGrpSpPr>
                  <p:nvPr/>
                </p:nvGrpSpPr>
                <p:grpSpPr bwMode="auto">
                  <a:xfrm>
                    <a:off x="3936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884" name="Oval 2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885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886" name="Line 2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880" name="Group 298"/>
                  <p:cNvGrpSpPr>
                    <a:grpSpLocks/>
                  </p:cNvGrpSpPr>
                  <p:nvPr/>
                </p:nvGrpSpPr>
                <p:grpSpPr bwMode="auto">
                  <a:xfrm>
                    <a:off x="4032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881" name="Oval 2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882" name="Line 3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883" name="Line 3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</p:grpSp>
          </p:grpSp>
          <p:sp>
            <p:nvSpPr>
              <p:cNvPr id="31756" name="Oval 302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96" cy="52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  <p:sp>
            <p:nvSpPr>
              <p:cNvPr id="31757" name="Oval 303"/>
              <p:cNvSpPr>
                <a:spLocks noChangeArrowheads="1"/>
              </p:cNvSpPr>
              <p:nvPr/>
            </p:nvSpPr>
            <p:spPr bwMode="auto">
              <a:xfrm>
                <a:off x="1248" y="1248"/>
                <a:ext cx="336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  <p:sp>
            <p:nvSpPr>
              <p:cNvPr id="31758" name="Oval 304"/>
              <p:cNvSpPr>
                <a:spLocks noChangeArrowheads="1"/>
              </p:cNvSpPr>
              <p:nvPr/>
            </p:nvSpPr>
            <p:spPr bwMode="auto">
              <a:xfrm>
                <a:off x="1776" y="1296"/>
                <a:ext cx="240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  <p:grpSp>
            <p:nvGrpSpPr>
              <p:cNvPr id="31759" name="Group 305"/>
              <p:cNvGrpSpPr>
                <a:grpSpLocks/>
              </p:cNvGrpSpPr>
              <p:nvPr/>
            </p:nvGrpSpPr>
            <p:grpSpPr bwMode="auto">
              <a:xfrm>
                <a:off x="2352" y="1584"/>
                <a:ext cx="1312" cy="544"/>
                <a:chOff x="2816" y="528"/>
                <a:chExt cx="1312" cy="544"/>
              </a:xfrm>
            </p:grpSpPr>
            <p:grpSp>
              <p:nvGrpSpPr>
                <p:cNvPr id="31760" name="Group 306"/>
                <p:cNvGrpSpPr>
                  <a:grpSpLocks/>
                </p:cNvGrpSpPr>
                <p:nvPr/>
              </p:nvGrpSpPr>
              <p:grpSpPr bwMode="auto">
                <a:xfrm>
                  <a:off x="2816" y="528"/>
                  <a:ext cx="1312" cy="328"/>
                  <a:chOff x="2816" y="528"/>
                  <a:chExt cx="1312" cy="328"/>
                </a:xfrm>
              </p:grpSpPr>
              <p:grpSp>
                <p:nvGrpSpPr>
                  <p:cNvPr id="31814" name="Group 307"/>
                  <p:cNvGrpSpPr>
                    <a:grpSpLocks/>
                  </p:cNvGrpSpPr>
                  <p:nvPr/>
                </p:nvGrpSpPr>
                <p:grpSpPr bwMode="auto">
                  <a:xfrm>
                    <a:off x="2816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863" name="Oval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864" name="Line 3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865" name="Line 3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815" name="Group 311"/>
                  <p:cNvGrpSpPr>
                    <a:grpSpLocks/>
                  </p:cNvGrpSpPr>
                  <p:nvPr/>
                </p:nvGrpSpPr>
                <p:grpSpPr bwMode="auto">
                  <a:xfrm>
                    <a:off x="2928" y="536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860" name="Oval 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861" name="Line 3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862" name="Line 3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816" name="Group 315"/>
                  <p:cNvGrpSpPr>
                    <a:grpSpLocks/>
                  </p:cNvGrpSpPr>
                  <p:nvPr/>
                </p:nvGrpSpPr>
                <p:grpSpPr bwMode="auto">
                  <a:xfrm>
                    <a:off x="3024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857" name="Oval 3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858" name="Line 3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859" name="Line 3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817" name="Group 319"/>
                  <p:cNvGrpSpPr>
                    <a:grpSpLocks/>
                  </p:cNvGrpSpPr>
                  <p:nvPr/>
                </p:nvGrpSpPr>
                <p:grpSpPr bwMode="auto">
                  <a:xfrm>
                    <a:off x="3120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854" name="Oval 3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855" name="Line 3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856" name="Line 3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818" name="Group 323"/>
                  <p:cNvGrpSpPr>
                    <a:grpSpLocks/>
                  </p:cNvGrpSpPr>
                  <p:nvPr/>
                </p:nvGrpSpPr>
                <p:grpSpPr bwMode="auto">
                  <a:xfrm>
                    <a:off x="3264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851" name="Oval 3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852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853" name="Line 3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819" name="Group 327"/>
                  <p:cNvGrpSpPr>
                    <a:grpSpLocks/>
                  </p:cNvGrpSpPr>
                  <p:nvPr/>
                </p:nvGrpSpPr>
                <p:grpSpPr bwMode="auto">
                  <a:xfrm>
                    <a:off x="3360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848" name="Oval 3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849" name="Line 3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850" name="Line 3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820" name="Group 331"/>
                  <p:cNvGrpSpPr>
                    <a:grpSpLocks/>
                  </p:cNvGrpSpPr>
                  <p:nvPr/>
                </p:nvGrpSpPr>
                <p:grpSpPr bwMode="auto">
                  <a:xfrm>
                    <a:off x="3456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845" name="Oval 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846" name="Line 3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847" name="Line 3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821" name="Group 335"/>
                  <p:cNvGrpSpPr>
                    <a:grpSpLocks/>
                  </p:cNvGrpSpPr>
                  <p:nvPr/>
                </p:nvGrpSpPr>
                <p:grpSpPr bwMode="auto">
                  <a:xfrm>
                    <a:off x="3552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842" name="Oval 3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843" name="Line 3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844" name="Line 3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822" name="Group 339"/>
                  <p:cNvGrpSpPr>
                    <a:grpSpLocks/>
                  </p:cNvGrpSpPr>
                  <p:nvPr/>
                </p:nvGrpSpPr>
                <p:grpSpPr bwMode="auto">
                  <a:xfrm>
                    <a:off x="3648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839" name="Oval 3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840" name="Line 3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841" name="Line 3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823" name="Group 343"/>
                  <p:cNvGrpSpPr>
                    <a:grpSpLocks/>
                  </p:cNvGrpSpPr>
                  <p:nvPr/>
                </p:nvGrpSpPr>
                <p:grpSpPr bwMode="auto">
                  <a:xfrm>
                    <a:off x="3744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836" name="Oval 3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837" name="Line 3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838" name="Line 3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824" name="Group 347"/>
                  <p:cNvGrpSpPr>
                    <a:grpSpLocks/>
                  </p:cNvGrpSpPr>
                  <p:nvPr/>
                </p:nvGrpSpPr>
                <p:grpSpPr bwMode="auto">
                  <a:xfrm>
                    <a:off x="3840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833" name="Oval 3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834" name="Line 3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835" name="Line 3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825" name="Group 351"/>
                  <p:cNvGrpSpPr>
                    <a:grpSpLocks/>
                  </p:cNvGrpSpPr>
                  <p:nvPr/>
                </p:nvGrpSpPr>
                <p:grpSpPr bwMode="auto">
                  <a:xfrm>
                    <a:off x="3936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830" name="Oval 3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831" name="Line 3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832" name="Line 3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826" name="Group 355"/>
                  <p:cNvGrpSpPr>
                    <a:grpSpLocks/>
                  </p:cNvGrpSpPr>
                  <p:nvPr/>
                </p:nvGrpSpPr>
                <p:grpSpPr bwMode="auto">
                  <a:xfrm>
                    <a:off x="4032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827" name="Oval 3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828" name="Line 3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829" name="Line 3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</p:grpSp>
            <p:grpSp>
              <p:nvGrpSpPr>
                <p:cNvPr id="31761" name="Group 359"/>
                <p:cNvGrpSpPr>
                  <a:grpSpLocks/>
                </p:cNvGrpSpPr>
                <p:nvPr/>
              </p:nvGrpSpPr>
              <p:grpSpPr bwMode="auto">
                <a:xfrm rot="10732215">
                  <a:off x="2816" y="744"/>
                  <a:ext cx="1312" cy="328"/>
                  <a:chOff x="2816" y="528"/>
                  <a:chExt cx="1312" cy="328"/>
                </a:xfrm>
              </p:grpSpPr>
              <p:grpSp>
                <p:nvGrpSpPr>
                  <p:cNvPr id="31762" name="Group 360"/>
                  <p:cNvGrpSpPr>
                    <a:grpSpLocks/>
                  </p:cNvGrpSpPr>
                  <p:nvPr/>
                </p:nvGrpSpPr>
                <p:grpSpPr bwMode="auto">
                  <a:xfrm>
                    <a:off x="2816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811" name="Oval 3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812" name="Line 3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813" name="Line 3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763" name="Group 364"/>
                  <p:cNvGrpSpPr>
                    <a:grpSpLocks/>
                  </p:cNvGrpSpPr>
                  <p:nvPr/>
                </p:nvGrpSpPr>
                <p:grpSpPr bwMode="auto">
                  <a:xfrm>
                    <a:off x="2928" y="536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808" name="Oval 3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809" name="Line 3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810" name="Line 3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764" name="Group 368"/>
                  <p:cNvGrpSpPr>
                    <a:grpSpLocks/>
                  </p:cNvGrpSpPr>
                  <p:nvPr/>
                </p:nvGrpSpPr>
                <p:grpSpPr bwMode="auto">
                  <a:xfrm>
                    <a:off x="3024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805" name="Oval 3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806" name="Line 3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807" name="Line 3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765" name="Group 372"/>
                  <p:cNvGrpSpPr>
                    <a:grpSpLocks/>
                  </p:cNvGrpSpPr>
                  <p:nvPr/>
                </p:nvGrpSpPr>
                <p:grpSpPr bwMode="auto">
                  <a:xfrm>
                    <a:off x="3120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802" name="Oval 3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803" name="Line 3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804" name="Line 3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766" name="Group 376"/>
                  <p:cNvGrpSpPr>
                    <a:grpSpLocks/>
                  </p:cNvGrpSpPr>
                  <p:nvPr/>
                </p:nvGrpSpPr>
                <p:grpSpPr bwMode="auto">
                  <a:xfrm>
                    <a:off x="3264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799" name="Oval 3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800" name="Line 3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801" name="Line 3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767" name="Group 380"/>
                  <p:cNvGrpSpPr>
                    <a:grpSpLocks/>
                  </p:cNvGrpSpPr>
                  <p:nvPr/>
                </p:nvGrpSpPr>
                <p:grpSpPr bwMode="auto">
                  <a:xfrm>
                    <a:off x="3360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796" name="Oval 3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797" name="Line 3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798" name="Line 3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768" name="Group 384"/>
                  <p:cNvGrpSpPr>
                    <a:grpSpLocks/>
                  </p:cNvGrpSpPr>
                  <p:nvPr/>
                </p:nvGrpSpPr>
                <p:grpSpPr bwMode="auto">
                  <a:xfrm>
                    <a:off x="3456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793" name="Oval 3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794" name="Line 3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795" name="Line 3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769" name="Group 388"/>
                  <p:cNvGrpSpPr>
                    <a:grpSpLocks/>
                  </p:cNvGrpSpPr>
                  <p:nvPr/>
                </p:nvGrpSpPr>
                <p:grpSpPr bwMode="auto">
                  <a:xfrm>
                    <a:off x="3552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790" name="Oval 3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791" name="Line 3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792" name="Line 3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770" name="Group 392"/>
                  <p:cNvGrpSpPr>
                    <a:grpSpLocks/>
                  </p:cNvGrpSpPr>
                  <p:nvPr/>
                </p:nvGrpSpPr>
                <p:grpSpPr bwMode="auto">
                  <a:xfrm>
                    <a:off x="3648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787" name="Oval 3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788" name="Line 3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789" name="Line 3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771" name="Group 396"/>
                  <p:cNvGrpSpPr>
                    <a:grpSpLocks/>
                  </p:cNvGrpSpPr>
                  <p:nvPr/>
                </p:nvGrpSpPr>
                <p:grpSpPr bwMode="auto">
                  <a:xfrm>
                    <a:off x="3744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784" name="Oval 3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785" name="Line 3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786" name="Line 3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772" name="Group 400"/>
                  <p:cNvGrpSpPr>
                    <a:grpSpLocks/>
                  </p:cNvGrpSpPr>
                  <p:nvPr/>
                </p:nvGrpSpPr>
                <p:grpSpPr bwMode="auto">
                  <a:xfrm>
                    <a:off x="3840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781" name="Oval 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782" name="Line 4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783" name="Line 4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773" name="Group 404"/>
                  <p:cNvGrpSpPr>
                    <a:grpSpLocks/>
                  </p:cNvGrpSpPr>
                  <p:nvPr/>
                </p:nvGrpSpPr>
                <p:grpSpPr bwMode="auto">
                  <a:xfrm>
                    <a:off x="3936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778" name="Oval 4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779" name="Line 4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780" name="Line 4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1774" name="Group 408"/>
                  <p:cNvGrpSpPr>
                    <a:grpSpLocks/>
                  </p:cNvGrpSpPr>
                  <p:nvPr/>
                </p:nvGrpSpPr>
                <p:grpSpPr bwMode="auto">
                  <a:xfrm>
                    <a:off x="4032" y="528"/>
                    <a:ext cx="96" cy="320"/>
                    <a:chOff x="2816" y="528"/>
                    <a:chExt cx="96" cy="320"/>
                  </a:xfrm>
                </p:grpSpPr>
                <p:sp>
                  <p:nvSpPr>
                    <p:cNvPr id="31775" name="Oval 4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6" y="528"/>
                      <a:ext cx="96" cy="9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/>
                      <a:endParaRPr lang="en-US" altLang="cs-CZ"/>
                    </a:p>
                  </p:txBody>
                </p:sp>
                <p:sp>
                  <p:nvSpPr>
                    <p:cNvPr id="31776" name="Line 4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777" name="Line 4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60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</p:grpSp>
          </p:grpSp>
        </p:grpSp>
        <p:sp>
          <p:nvSpPr>
            <p:cNvPr id="31754" name="Text Box 412"/>
            <p:cNvSpPr txBox="1">
              <a:spLocks noChangeArrowheads="1"/>
            </p:cNvSpPr>
            <p:nvPr/>
          </p:nvSpPr>
          <p:spPr bwMode="auto">
            <a:xfrm>
              <a:off x="3888" y="1632"/>
              <a:ext cx="13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 dirty="0">
                  <a:solidFill>
                    <a:srgbClr val="002060"/>
                  </a:solidFill>
                </a:rPr>
                <a:t>Solid-gel state</a:t>
              </a:r>
            </a:p>
          </p:txBody>
        </p:sp>
      </p:grpSp>
      <p:sp>
        <p:nvSpPr>
          <p:cNvPr id="31748" name="Rectangle 413"/>
          <p:cNvSpPr>
            <a:spLocks noChangeArrowheads="1"/>
          </p:cNvSpPr>
          <p:nvPr/>
        </p:nvSpPr>
        <p:spPr bwMode="auto">
          <a:xfrm>
            <a:off x="1025525" y="5314950"/>
            <a:ext cx="77231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002060"/>
                </a:solidFill>
              </a:rPr>
              <a:t>Electric conductivity as an index for resistance to low temperature in </a:t>
            </a:r>
            <a:r>
              <a:rPr lang="en-US" altLang="zh-CN" sz="3200" dirty="0" err="1">
                <a:solidFill>
                  <a:srgbClr val="002060"/>
                </a:solidFill>
              </a:rPr>
              <a:t>pruduction</a:t>
            </a:r>
            <a:endParaRPr lang="en-US" altLang="zh-CN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60648"/>
            <a:ext cx="7990656" cy="5562600"/>
          </a:xfrm>
        </p:spPr>
        <p:txBody>
          <a:bodyPr/>
          <a:lstStyle/>
          <a:p>
            <a:pPr lvl="2" algn="just" eaLnBrk="1" hangingPunct="1">
              <a:lnSpc>
                <a:spcPct val="184000"/>
              </a:lnSpc>
            </a:pPr>
            <a:r>
              <a:rPr lang="en-US" altLang="zh-CN" sz="2800" b="1" dirty="0" smtClean="0">
                <a:solidFill>
                  <a:srgbClr val="002060"/>
                </a:solidFill>
              </a:rPr>
              <a:t>T</a:t>
            </a:r>
            <a:r>
              <a:rPr lang="cs-CZ" altLang="zh-CN" sz="2800" b="1" dirty="0" err="1" smtClean="0">
                <a:solidFill>
                  <a:srgbClr val="002060"/>
                </a:solidFill>
              </a:rPr>
              <a:t>eplotní</a:t>
            </a:r>
            <a:r>
              <a:rPr lang="cs-CZ" altLang="zh-CN" sz="2800" b="1" dirty="0" smtClean="0">
                <a:solidFill>
                  <a:srgbClr val="002060"/>
                </a:solidFill>
              </a:rPr>
              <a:t> stress / t</a:t>
            </a:r>
            <a:r>
              <a:rPr lang="en-US" altLang="zh-CN" sz="2800" b="1" dirty="0" err="1" smtClean="0">
                <a:solidFill>
                  <a:srgbClr val="002060"/>
                </a:solidFill>
              </a:rPr>
              <a:t>emperature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 stress</a:t>
            </a:r>
          </a:p>
          <a:p>
            <a:pPr algn="just" eaLnBrk="1" hangingPunct="1"/>
            <a:r>
              <a:rPr lang="en-US" altLang="zh-CN" sz="2800" b="1" dirty="0" smtClean="0">
                <a:solidFill>
                  <a:srgbClr val="002060"/>
                </a:solidFill>
              </a:rPr>
              <a:t>Temperature stress: Low or high temperature, called frost injury or heat injury, respectively.</a:t>
            </a:r>
          </a:p>
          <a:p>
            <a:pPr algn="just" eaLnBrk="1" hangingPunct="1">
              <a:lnSpc>
                <a:spcPct val="184000"/>
              </a:lnSpc>
            </a:pPr>
            <a:r>
              <a:rPr lang="en-US" altLang="zh-CN" sz="2800" b="1" dirty="0" smtClean="0">
                <a:solidFill>
                  <a:srgbClr val="002060"/>
                </a:solidFill>
              </a:rPr>
              <a:t>2.1 Frost ( freezing )injury</a:t>
            </a:r>
          </a:p>
          <a:p>
            <a:pPr algn="just" eaLnBrk="1" hangingPunct="1"/>
            <a:r>
              <a:rPr lang="en-US" altLang="zh-CN" sz="2800" dirty="0" smtClean="0">
                <a:solidFill>
                  <a:srgbClr val="002060"/>
                </a:solidFill>
              </a:rPr>
              <a:t>The injury is caused by low temperature below freezing point (</a:t>
            </a:r>
            <a:r>
              <a:rPr lang="en-US" altLang="zh-CN" dirty="0" smtClean="0">
                <a:solidFill>
                  <a:srgbClr val="002060"/>
                </a:solidFill>
              </a:rPr>
              <a:t>〈</a:t>
            </a:r>
            <a:r>
              <a:rPr lang="en-US" altLang="zh-CN" sz="2800" dirty="0" smtClean="0">
                <a:solidFill>
                  <a:srgbClr val="002060"/>
                </a:solidFill>
              </a:rPr>
              <a:t> 0℃</a:t>
            </a:r>
            <a:r>
              <a:rPr lang="zh-CN" altLang="en-US" sz="2800" dirty="0" smtClean="0">
                <a:solidFill>
                  <a:srgbClr val="002060"/>
                </a:solidFill>
              </a:rPr>
              <a:t>）</a:t>
            </a:r>
            <a:r>
              <a:rPr lang="en-US" altLang="zh-CN" sz="2800" dirty="0" smtClean="0">
                <a:solidFill>
                  <a:srgbClr val="002060"/>
                </a:solidFill>
              </a:rPr>
              <a:t>,companied with frost.</a:t>
            </a:r>
          </a:p>
        </p:txBody>
      </p:sp>
    </p:spTree>
    <p:extLst>
      <p:ext uri="{BB962C8B-B14F-4D97-AF65-F5344CB8AC3E}">
        <p14:creationId xmlns:p14="http://schemas.microsoft.com/office/powerpoint/2010/main" val="15393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2" t="8626" r="13342" b="3897"/>
          <a:stretch/>
        </p:blipFill>
        <p:spPr bwMode="auto">
          <a:xfrm>
            <a:off x="27136" y="0"/>
            <a:ext cx="9096871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3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84000"/>
              </a:lnSpc>
            </a:pPr>
            <a:r>
              <a:rPr lang="en-US" altLang="zh-CN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Metabolism </a:t>
            </a:r>
            <a:r>
              <a:rPr lang="en-US" altLang="zh-CN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disorder</a:t>
            </a:r>
            <a:endParaRPr lang="en-US" altLang="zh-CN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 eaLnBrk="1" hangingPunct="1"/>
            <a:r>
              <a:rPr lang="zh-CN" altLang="en-U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（</a:t>
            </a:r>
            <a:r>
              <a:rPr lang="en-US" altLang="zh-CN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</a:t>
            </a:r>
            <a:r>
              <a:rPr lang="zh-CN" altLang="en-U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）</a:t>
            </a:r>
            <a:r>
              <a:rPr lang="en-US" altLang="zh-CN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Uptake function of roots declines and water balance disorders</a:t>
            </a:r>
            <a:endParaRPr lang="en-US" altLang="zh-CN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 eaLnBrk="1" hangingPunct="1"/>
            <a:r>
              <a:rPr lang="en-US" altLang="zh-CN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Transpiration</a:t>
            </a:r>
            <a:r>
              <a:rPr lang="en-US" altLang="zh-CN" sz="28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&gt;water absorption</a:t>
            </a:r>
            <a:r>
              <a:rPr lang="en-US" altLang="zh-CN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The plant loss water and leaf curl</a:t>
            </a:r>
            <a:r>
              <a:rPr lang="cs-CZ" altLang="zh-CN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zh-CN" altLang="en-U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。</a:t>
            </a:r>
          </a:p>
          <a:p>
            <a:pPr algn="just" eaLnBrk="1" hangingPunct="1"/>
            <a:r>
              <a:rPr lang="zh-CN" altLang="en-U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（</a:t>
            </a:r>
            <a:r>
              <a:rPr lang="en-US" altLang="zh-CN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</a:t>
            </a:r>
            <a:r>
              <a:rPr lang="zh-CN" altLang="en-U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）</a:t>
            </a:r>
            <a:r>
              <a:rPr lang="en-US" altLang="zh-CN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Photosynthetic rate lowers </a:t>
            </a:r>
            <a:r>
              <a:rPr lang="zh-CN" altLang="en-U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。</a:t>
            </a:r>
          </a:p>
          <a:p>
            <a:pPr algn="just" eaLnBrk="1" hangingPunct="1"/>
            <a:r>
              <a:rPr lang="en-US" altLang="zh-CN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Photosynthesis&lt; respiration, starvation to death</a:t>
            </a:r>
            <a:endParaRPr lang="zh-CN" altLang="en-US" sz="2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 eaLnBrk="1" hangingPunct="1"/>
            <a:r>
              <a:rPr lang="en-US" altLang="zh-CN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Rubisco losses activity under low temperature</a:t>
            </a:r>
            <a:r>
              <a:rPr lang="zh-CN" altLang="zh-CN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，</a:t>
            </a:r>
            <a:r>
              <a:rPr lang="en-US" altLang="zh-CN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PSP uncouples and free radicals breaks suddenly.</a:t>
            </a:r>
            <a:endParaRPr lang="en-US" altLang="zh-CN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7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 eaLnBrk="1" hangingPunct="1"/>
            <a:r>
              <a:rPr lang="zh-CN" altLang="en-US" sz="2800" dirty="0" smtClean="0">
                <a:solidFill>
                  <a:srgbClr val="002060"/>
                </a:solidFill>
              </a:rPr>
              <a:t>（</a:t>
            </a:r>
            <a:r>
              <a:rPr lang="en-US" altLang="zh-CN" sz="2800" dirty="0" smtClean="0">
                <a:solidFill>
                  <a:srgbClr val="002060"/>
                </a:solidFill>
              </a:rPr>
              <a:t>3</a:t>
            </a:r>
            <a:r>
              <a:rPr lang="zh-CN" altLang="en-US" sz="2800" dirty="0" smtClean="0">
                <a:solidFill>
                  <a:srgbClr val="002060"/>
                </a:solidFill>
              </a:rPr>
              <a:t>）</a:t>
            </a:r>
            <a:r>
              <a:rPr lang="en-US" altLang="zh-CN" sz="2800" dirty="0" smtClean="0">
                <a:solidFill>
                  <a:srgbClr val="002060"/>
                </a:solidFill>
              </a:rPr>
              <a:t>Aerobic respiration decreases and anaerobic respiration increases</a:t>
            </a:r>
            <a:r>
              <a:rPr lang="zh-CN" altLang="en-US" sz="2800" dirty="0" smtClean="0">
                <a:solidFill>
                  <a:srgbClr val="002060"/>
                </a:solidFill>
              </a:rPr>
              <a:t>。</a:t>
            </a:r>
          </a:p>
          <a:p>
            <a:pPr eaLnBrk="1" hangingPunct="1"/>
            <a:r>
              <a:rPr lang="en-US" altLang="zh-CN" sz="2800" dirty="0" smtClean="0">
                <a:solidFill>
                  <a:srgbClr val="002060"/>
                </a:solidFill>
              </a:rPr>
              <a:t>Cytaa</a:t>
            </a:r>
            <a:r>
              <a:rPr lang="en-US" altLang="zh-CN" sz="2800" baseline="-25000" dirty="0" smtClean="0">
                <a:solidFill>
                  <a:srgbClr val="002060"/>
                </a:solidFill>
              </a:rPr>
              <a:t>3 </a:t>
            </a:r>
            <a:r>
              <a:rPr lang="en-US" altLang="zh-CN" sz="2800" dirty="0" smtClean="0">
                <a:solidFill>
                  <a:srgbClr val="002060"/>
                </a:solidFill>
              </a:rPr>
              <a:t>activity ↓, respiratory electron transport and phosphorylation activities ↓. Ethanol poison.</a:t>
            </a:r>
          </a:p>
          <a:p>
            <a:pPr eaLnBrk="1" hangingPunct="1"/>
            <a:r>
              <a:rPr lang="zh-CN" altLang="en-US" sz="2800" dirty="0" smtClean="0">
                <a:solidFill>
                  <a:srgbClr val="002060"/>
                </a:solidFill>
              </a:rPr>
              <a:t>（</a:t>
            </a:r>
            <a:r>
              <a:rPr lang="en-US" altLang="zh-CN" sz="2800" dirty="0" smtClean="0">
                <a:solidFill>
                  <a:srgbClr val="002060"/>
                </a:solidFill>
              </a:rPr>
              <a:t>4</a:t>
            </a:r>
            <a:r>
              <a:rPr lang="zh-CN" altLang="en-US" sz="2800" dirty="0" smtClean="0">
                <a:solidFill>
                  <a:srgbClr val="002060"/>
                </a:solidFill>
              </a:rPr>
              <a:t>） </a:t>
            </a:r>
            <a:r>
              <a:rPr lang="en-US" altLang="zh-CN" sz="2800" dirty="0" smtClean="0">
                <a:solidFill>
                  <a:srgbClr val="002060"/>
                </a:solidFill>
              </a:rPr>
              <a:t>Organic substance degrades</a:t>
            </a:r>
            <a:r>
              <a:rPr lang="zh-CN" altLang="en-US" sz="2800" dirty="0" smtClean="0">
                <a:solidFill>
                  <a:srgbClr val="002060"/>
                </a:solidFill>
              </a:rPr>
              <a:t>。</a:t>
            </a:r>
          </a:p>
          <a:p>
            <a:pPr eaLnBrk="1" hangingPunct="1"/>
            <a:r>
              <a:rPr lang="zh-CN" altLang="en-US" sz="2800" dirty="0" smtClean="0">
                <a:solidFill>
                  <a:srgbClr val="002060"/>
                </a:solidFill>
              </a:rPr>
              <a:t> </a:t>
            </a:r>
            <a:r>
              <a:rPr lang="en-US" altLang="zh-CN" sz="2800" dirty="0" smtClean="0">
                <a:solidFill>
                  <a:srgbClr val="002060"/>
                </a:solidFill>
              </a:rPr>
              <a:t>protease↑</a:t>
            </a:r>
            <a:r>
              <a:rPr lang="zh-CN" altLang="en-US" sz="2800" dirty="0" smtClean="0">
                <a:solidFill>
                  <a:srgbClr val="002060"/>
                </a:solidFill>
              </a:rPr>
              <a:t>，</a:t>
            </a:r>
            <a:r>
              <a:rPr lang="en-US" altLang="zh-CN" sz="2800" dirty="0" smtClean="0">
                <a:solidFill>
                  <a:srgbClr val="002060"/>
                </a:solidFill>
              </a:rPr>
              <a:t>protein↓</a:t>
            </a:r>
            <a:r>
              <a:rPr lang="zh-CN" altLang="en-US" sz="2800" dirty="0" smtClean="0">
                <a:solidFill>
                  <a:srgbClr val="002060"/>
                </a:solidFill>
              </a:rPr>
              <a:t>，</a:t>
            </a:r>
            <a:r>
              <a:rPr lang="en-US" altLang="zh-CN" sz="2800" dirty="0" smtClean="0">
                <a:solidFill>
                  <a:srgbClr val="002060"/>
                </a:solidFill>
              </a:rPr>
              <a:t>RNA</a:t>
            </a:r>
            <a:r>
              <a:rPr lang="zh-CN" altLang="en-US" sz="2800" dirty="0" smtClean="0">
                <a:solidFill>
                  <a:srgbClr val="002060"/>
                </a:solidFill>
              </a:rPr>
              <a:t>、</a:t>
            </a:r>
            <a:r>
              <a:rPr lang="en-US" altLang="zh-CN" sz="2800" dirty="0" smtClean="0">
                <a:solidFill>
                  <a:srgbClr val="002060"/>
                </a:solidFill>
              </a:rPr>
              <a:t>ATP ↓.</a:t>
            </a:r>
          </a:p>
        </p:txBody>
      </p:sp>
    </p:spTree>
    <p:extLst>
      <p:ext uri="{BB962C8B-B14F-4D97-AF65-F5344CB8AC3E}">
        <p14:creationId xmlns:p14="http://schemas.microsoft.com/office/powerpoint/2010/main" val="29477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openi.nlm.nih.gov/imgs/512/274/3338599/3338599_pone.0036126.g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6005408" cy="490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5949280"/>
            <a:ext cx="73223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Chilling</a:t>
            </a:r>
            <a:r>
              <a:rPr lang="cs-CZ" sz="1200" dirty="0"/>
              <a:t> stress--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key</a:t>
            </a:r>
            <a:r>
              <a:rPr lang="cs-CZ" sz="1200" dirty="0"/>
              <a:t> </a:t>
            </a:r>
            <a:r>
              <a:rPr lang="cs-CZ" sz="1200" dirty="0" err="1"/>
              <a:t>predisposing</a:t>
            </a:r>
            <a:r>
              <a:rPr lang="cs-CZ" sz="1200" dirty="0"/>
              <a:t> </a:t>
            </a:r>
            <a:r>
              <a:rPr lang="cs-CZ" sz="1200" dirty="0" err="1"/>
              <a:t>factor</a:t>
            </a:r>
            <a:r>
              <a:rPr lang="cs-CZ" sz="1200" dirty="0"/>
              <a:t> </a:t>
            </a:r>
            <a:r>
              <a:rPr lang="cs-CZ" sz="1200" dirty="0" err="1"/>
              <a:t>for</a:t>
            </a:r>
            <a:r>
              <a:rPr lang="cs-CZ" sz="1200" dirty="0"/>
              <a:t> </a:t>
            </a:r>
            <a:r>
              <a:rPr lang="cs-CZ" sz="1200" dirty="0" err="1"/>
              <a:t>causing</a:t>
            </a:r>
            <a:r>
              <a:rPr lang="cs-CZ" sz="1200" dirty="0"/>
              <a:t> </a:t>
            </a:r>
            <a:r>
              <a:rPr lang="cs-CZ" sz="1200" dirty="0" err="1"/>
              <a:t>Alternaria</a:t>
            </a:r>
            <a:r>
              <a:rPr lang="cs-CZ" sz="1200" dirty="0"/>
              <a:t> </a:t>
            </a:r>
            <a:r>
              <a:rPr lang="cs-CZ" sz="1200" dirty="0" err="1"/>
              <a:t>alternata</a:t>
            </a:r>
            <a:r>
              <a:rPr lang="cs-CZ" sz="1200" dirty="0"/>
              <a:t> </a:t>
            </a:r>
            <a:r>
              <a:rPr lang="cs-CZ" sz="1200" dirty="0" err="1"/>
              <a:t>infection</a:t>
            </a:r>
            <a:r>
              <a:rPr lang="cs-CZ" sz="1200" dirty="0"/>
              <a:t> and </a:t>
            </a:r>
            <a:r>
              <a:rPr lang="cs-CZ" sz="1200" dirty="0" err="1"/>
              <a:t>leading</a:t>
            </a:r>
            <a:r>
              <a:rPr lang="cs-CZ" sz="1200" dirty="0"/>
              <a:t> to </a:t>
            </a:r>
            <a:r>
              <a:rPr lang="cs-CZ" sz="1200" dirty="0" err="1"/>
              <a:t>cotton</a:t>
            </a:r>
            <a:r>
              <a:rPr lang="cs-CZ" sz="1200" dirty="0"/>
              <a:t> </a:t>
            </a:r>
            <a:endParaRPr lang="cs-CZ" sz="1200" dirty="0" smtClean="0"/>
          </a:p>
          <a:p>
            <a:r>
              <a:rPr lang="cs-CZ" sz="1200" dirty="0" smtClean="0"/>
              <a:t>(</a:t>
            </a:r>
            <a:r>
              <a:rPr lang="cs-CZ" sz="1200" dirty="0" err="1"/>
              <a:t>Gossypium</a:t>
            </a:r>
            <a:r>
              <a:rPr lang="cs-CZ" sz="1200" dirty="0"/>
              <a:t> </a:t>
            </a:r>
            <a:r>
              <a:rPr lang="cs-CZ" sz="1200" dirty="0" err="1"/>
              <a:t>hirsutum</a:t>
            </a:r>
            <a:r>
              <a:rPr lang="cs-CZ" sz="1200" dirty="0"/>
              <a:t> L.) </a:t>
            </a:r>
            <a:r>
              <a:rPr lang="cs-CZ" sz="1200" dirty="0" err="1"/>
              <a:t>leaf</a:t>
            </a:r>
            <a:r>
              <a:rPr lang="cs-CZ" sz="1200" dirty="0"/>
              <a:t> senescence.</a:t>
            </a:r>
            <a:r>
              <a:rPr lang="cs-CZ" sz="1200" dirty="0" smtClean="0"/>
              <a:t> </a:t>
            </a:r>
          </a:p>
          <a:p>
            <a:endParaRPr lang="cs-CZ" sz="1200" dirty="0" smtClean="0"/>
          </a:p>
          <a:p>
            <a:r>
              <a:rPr lang="cs-CZ" sz="1200" dirty="0" err="1" smtClean="0"/>
              <a:t>Zhao</a:t>
            </a:r>
            <a:r>
              <a:rPr lang="cs-CZ" sz="1200" dirty="0" smtClean="0"/>
              <a:t> J, </a:t>
            </a:r>
            <a:r>
              <a:rPr lang="cs-CZ" sz="1200" dirty="0" err="1" smtClean="0"/>
              <a:t>Li</a:t>
            </a:r>
            <a:r>
              <a:rPr lang="cs-CZ" sz="1200" dirty="0" smtClean="0"/>
              <a:t> S, </a:t>
            </a:r>
            <a:r>
              <a:rPr lang="cs-CZ" sz="1200" dirty="0" err="1" smtClean="0"/>
              <a:t>Jiang</a:t>
            </a:r>
            <a:r>
              <a:rPr lang="cs-CZ" sz="1200" dirty="0" smtClean="0"/>
              <a:t> T, </a:t>
            </a:r>
            <a:r>
              <a:rPr lang="cs-CZ" sz="1200" dirty="0" err="1" smtClean="0"/>
              <a:t>Liu</a:t>
            </a:r>
            <a:r>
              <a:rPr lang="cs-CZ" sz="1200" dirty="0" smtClean="0"/>
              <a:t> Z, </a:t>
            </a:r>
            <a:r>
              <a:rPr lang="cs-CZ" sz="1200" dirty="0" err="1" smtClean="0"/>
              <a:t>Zhang</a:t>
            </a:r>
            <a:r>
              <a:rPr lang="cs-CZ" sz="1200" dirty="0" smtClean="0"/>
              <a:t> W, </a:t>
            </a:r>
            <a:r>
              <a:rPr lang="cs-CZ" sz="1200" dirty="0" err="1" smtClean="0"/>
              <a:t>Jian</a:t>
            </a:r>
            <a:r>
              <a:rPr lang="cs-CZ" sz="1200" dirty="0" smtClean="0"/>
              <a:t> G, </a:t>
            </a:r>
            <a:r>
              <a:rPr lang="cs-CZ" sz="1200" dirty="0" err="1" smtClean="0"/>
              <a:t>Qi</a:t>
            </a:r>
            <a:r>
              <a:rPr lang="cs-CZ" sz="1200" dirty="0" smtClean="0"/>
              <a:t> F - </a:t>
            </a:r>
            <a:r>
              <a:rPr lang="cs-CZ" sz="1200" u="sng" dirty="0" err="1" smtClean="0"/>
              <a:t>PLoS</a:t>
            </a:r>
            <a:r>
              <a:rPr lang="cs-CZ" sz="1200" u="sng" dirty="0" smtClean="0"/>
              <a:t> ONE (2012)</a:t>
            </a:r>
            <a:r>
              <a:rPr lang="cs-CZ" sz="1200" dirty="0" smtClean="0"/>
              <a:t> </a:t>
            </a:r>
          </a:p>
          <a:p>
            <a:endParaRPr lang="cs-CZ" dirty="0"/>
          </a:p>
        </p:txBody>
      </p:sp>
      <p:pic>
        <p:nvPicPr>
          <p:cNvPr id="30724" name="Picture 4" descr="http://inspq.qc.ca/moisissures/photos/Alternaria_alternata-5%20copi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24505" y="502885"/>
            <a:ext cx="4077072" cy="307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080616" y="4365103"/>
            <a:ext cx="3307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Čerň střídavá je druh vřeckovýtrusné houby, </a:t>
            </a:r>
            <a:endParaRPr lang="cs-CZ" sz="1200" dirty="0" smtClean="0"/>
          </a:p>
          <a:p>
            <a:r>
              <a:rPr lang="cs-CZ" sz="1200" dirty="0" smtClean="0"/>
              <a:t>způsobující </a:t>
            </a:r>
            <a:r>
              <a:rPr lang="cs-CZ" sz="1200" dirty="0"/>
              <a:t>skvrny na listech nebo poškození </a:t>
            </a:r>
            <a:endParaRPr lang="cs-CZ" sz="1200" dirty="0" smtClean="0"/>
          </a:p>
          <a:p>
            <a:r>
              <a:rPr lang="cs-CZ" sz="1200" dirty="0" smtClean="0"/>
              <a:t>různých </a:t>
            </a:r>
            <a:r>
              <a:rPr lang="cs-CZ" sz="1200" dirty="0"/>
              <a:t>orgánů u celé řady druhů rostlin</a:t>
            </a:r>
          </a:p>
        </p:txBody>
      </p:sp>
    </p:spTree>
    <p:extLst>
      <p:ext uri="{BB962C8B-B14F-4D97-AF65-F5344CB8AC3E}">
        <p14:creationId xmlns:p14="http://schemas.microsoft.com/office/powerpoint/2010/main" val="427025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924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solidFill>
                  <a:srgbClr val="002060"/>
                </a:solidFill>
              </a:rPr>
              <a:t>Physiological </a:t>
            </a:r>
            <a:r>
              <a:rPr lang="en-US" altLang="zh-CN" b="1" dirty="0" smtClean="0">
                <a:solidFill>
                  <a:srgbClr val="002060"/>
                </a:solidFill>
              </a:rPr>
              <a:t>reaction of plant to low temperature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rgbClr val="002060"/>
                </a:solidFill>
              </a:rPr>
              <a:t>(1)  Water content, metabolism, growth decrease .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rgbClr val="002060"/>
                </a:solidFill>
              </a:rPr>
              <a:t>Total water content↓</a:t>
            </a:r>
            <a:r>
              <a:rPr lang="zh-CN" altLang="en-US" dirty="0" smtClean="0">
                <a:solidFill>
                  <a:srgbClr val="002060"/>
                </a:solidFill>
              </a:rPr>
              <a:t>，</a:t>
            </a:r>
            <a:r>
              <a:rPr lang="en-US" altLang="zh-CN" dirty="0" smtClean="0">
                <a:solidFill>
                  <a:srgbClr val="002060"/>
                </a:solidFill>
              </a:rPr>
              <a:t>bound water↑</a:t>
            </a:r>
            <a:r>
              <a:rPr lang="zh-CN" altLang="en-US" dirty="0" smtClean="0">
                <a:solidFill>
                  <a:srgbClr val="002060"/>
                </a:solidFill>
              </a:rPr>
              <a:t>，</a:t>
            </a:r>
            <a:r>
              <a:rPr lang="en-US" altLang="zh-CN" dirty="0" smtClean="0">
                <a:solidFill>
                  <a:srgbClr val="002060"/>
                </a:solidFill>
              </a:rPr>
              <a:t>free water and ratio (free water/bound water) ↓</a:t>
            </a:r>
            <a:r>
              <a:rPr lang="zh-CN" altLang="en-US" dirty="0" smtClean="0">
                <a:solidFill>
                  <a:srgbClr val="002060"/>
                </a:solidFill>
              </a:rPr>
              <a:t>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solidFill>
                  <a:srgbClr val="002060"/>
                </a:solidFill>
              </a:rPr>
              <a:t>(2)  Protective substances increase</a:t>
            </a:r>
            <a:r>
              <a:rPr lang="zh-CN" altLang="en-US" b="1" dirty="0" smtClean="0">
                <a:solidFill>
                  <a:srgbClr val="002060"/>
                </a:solidFill>
              </a:rPr>
              <a:t>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rgbClr val="002060"/>
                </a:solidFill>
              </a:rPr>
              <a:t>NADPH——reduces</a:t>
            </a:r>
            <a:r>
              <a:rPr lang="zh-CN" altLang="en-US" dirty="0" smtClean="0">
                <a:solidFill>
                  <a:srgbClr val="002060"/>
                </a:solidFill>
              </a:rPr>
              <a:t>－</a:t>
            </a:r>
            <a:r>
              <a:rPr lang="en-US" altLang="zh-CN" dirty="0" smtClean="0">
                <a:solidFill>
                  <a:srgbClr val="002060"/>
                </a:solidFill>
              </a:rPr>
              <a:t>S</a:t>
            </a:r>
            <a:r>
              <a:rPr lang="zh-CN" altLang="en-US" dirty="0" smtClean="0">
                <a:solidFill>
                  <a:srgbClr val="002060"/>
                </a:solidFill>
              </a:rPr>
              <a:t>－</a:t>
            </a:r>
            <a:r>
              <a:rPr lang="en-US" altLang="zh-CN" dirty="0" smtClean="0">
                <a:solidFill>
                  <a:srgbClr val="002060"/>
                </a:solidFill>
              </a:rPr>
              <a:t>S</a:t>
            </a:r>
            <a:r>
              <a:rPr lang="zh-CN" altLang="en-US" dirty="0" smtClean="0">
                <a:solidFill>
                  <a:srgbClr val="002060"/>
                </a:solidFill>
              </a:rPr>
              <a:t>－ </a:t>
            </a:r>
            <a:r>
              <a:rPr lang="en-US" altLang="zh-CN" dirty="0" smtClean="0">
                <a:solidFill>
                  <a:srgbClr val="002060"/>
                </a:solidFill>
              </a:rPr>
              <a:t>to </a:t>
            </a:r>
            <a:r>
              <a:rPr lang="zh-CN" altLang="en-US" dirty="0" smtClean="0">
                <a:solidFill>
                  <a:srgbClr val="002060"/>
                </a:solidFill>
              </a:rPr>
              <a:t>－ </a:t>
            </a:r>
            <a:r>
              <a:rPr lang="en-US" altLang="zh-CN" dirty="0" smtClean="0">
                <a:solidFill>
                  <a:srgbClr val="002060"/>
                </a:solidFill>
              </a:rPr>
              <a:t>SH</a:t>
            </a:r>
            <a:r>
              <a:rPr lang="zh-CN" altLang="en-US" dirty="0" smtClean="0">
                <a:solidFill>
                  <a:srgbClr val="002060"/>
                </a:solidFill>
              </a:rPr>
              <a:t>，</a:t>
            </a:r>
            <a:r>
              <a:rPr lang="en-US" altLang="zh-CN" dirty="0" smtClean="0">
                <a:solidFill>
                  <a:srgbClr val="002060"/>
                </a:solidFill>
              </a:rPr>
              <a:t>ATP and sugar↑, bound water↑.</a:t>
            </a:r>
          </a:p>
        </p:txBody>
      </p:sp>
    </p:spTree>
    <p:extLst>
      <p:ext uri="{BB962C8B-B14F-4D97-AF65-F5344CB8AC3E}">
        <p14:creationId xmlns:p14="http://schemas.microsoft.com/office/powerpoint/2010/main" val="15370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09600"/>
            <a:ext cx="8062912" cy="5486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CN" sz="2800" b="1" dirty="0" smtClean="0">
                <a:solidFill>
                  <a:srgbClr val="002060"/>
                </a:solidFill>
              </a:rPr>
              <a:t>(3) Unsaturated fatty acid increase in membrane</a:t>
            </a:r>
            <a:r>
              <a:rPr lang="zh-CN" altLang="en-US" sz="2800" dirty="0" smtClean="0">
                <a:solidFill>
                  <a:srgbClr val="002060"/>
                </a:solidFill>
              </a:rPr>
              <a:t>。</a:t>
            </a:r>
          </a:p>
          <a:p>
            <a:pPr eaLnBrk="1" hangingPunct="1"/>
            <a:r>
              <a:rPr lang="en-US" altLang="zh-CN" sz="2800" b="1" dirty="0" smtClean="0">
                <a:solidFill>
                  <a:srgbClr val="002060"/>
                </a:solidFill>
              </a:rPr>
              <a:t>Unsaturated fatty acid↑ and saturated one ↓.</a:t>
            </a:r>
          </a:p>
          <a:p>
            <a:pPr eaLnBrk="1" hangingPunct="1"/>
            <a:endParaRPr lang="en-US" altLang="zh-CN" sz="28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altLang="zh-CN" sz="2800" b="1" dirty="0" smtClean="0">
                <a:solidFill>
                  <a:srgbClr val="002060"/>
                </a:solidFill>
              </a:rPr>
              <a:t>(4)  ABA↑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，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GA↓, dormancy appears.</a:t>
            </a:r>
          </a:p>
          <a:p>
            <a:pPr eaLnBrk="1" hangingPunct="1"/>
            <a:endParaRPr lang="en-US" altLang="zh-CN" sz="28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altLang="zh-CN" sz="2800" b="1" dirty="0" smtClean="0">
                <a:solidFill>
                  <a:srgbClr val="002060"/>
                </a:solidFill>
              </a:rPr>
              <a:t>(5)  Proteins-resistant to freezing accumulations.</a:t>
            </a:r>
          </a:p>
          <a:p>
            <a:pPr eaLnBrk="1" hangingPunct="1"/>
            <a:endParaRPr lang="en-US" altLang="zh-CN" sz="28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altLang="zh-CN" sz="2800" b="1" dirty="0" smtClean="0">
                <a:solidFill>
                  <a:srgbClr val="002060"/>
                </a:solidFill>
              </a:rPr>
              <a:t>Freezing resistant protein —— Ice-Box——The genes expression induced by freeze——freeze-resistant protein.</a:t>
            </a:r>
          </a:p>
        </p:txBody>
      </p:sp>
    </p:spTree>
    <p:extLst>
      <p:ext uri="{BB962C8B-B14F-4D97-AF65-F5344CB8AC3E}">
        <p14:creationId xmlns:p14="http://schemas.microsoft.com/office/powerpoint/2010/main" val="24797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002060"/>
                </a:solidFill>
              </a:rPr>
              <a:t>Methods </a:t>
            </a:r>
            <a:r>
              <a:rPr lang="en-US" altLang="zh-CN" b="1" dirty="0" smtClean="0">
                <a:solidFill>
                  <a:srgbClr val="002060"/>
                </a:solidFill>
              </a:rPr>
              <a:t>to increase the resistance to low temperature</a:t>
            </a:r>
            <a:r>
              <a:rPr lang="zh-CN" altLang="en-US" b="1" dirty="0" smtClean="0">
                <a:solidFill>
                  <a:srgbClr val="002060"/>
                </a:solidFill>
              </a:rPr>
              <a:t>。</a:t>
            </a:r>
          </a:p>
          <a:p>
            <a:pPr algn="just" eaLnBrk="1" hangingPunct="1"/>
            <a:r>
              <a:rPr lang="en-US" altLang="zh-CN" b="1" dirty="0" smtClean="0">
                <a:solidFill>
                  <a:srgbClr val="002060"/>
                </a:solidFill>
              </a:rPr>
              <a:t>(1) The resistant cultivars.</a:t>
            </a:r>
          </a:p>
          <a:p>
            <a:pPr algn="just" eaLnBrk="1" hangingPunct="1"/>
            <a:r>
              <a:rPr lang="en-US" altLang="zh-CN" b="1" dirty="0" smtClean="0">
                <a:solidFill>
                  <a:srgbClr val="002060"/>
                </a:solidFill>
              </a:rPr>
              <a:t>(2) Low temperature hardening.</a:t>
            </a:r>
          </a:p>
          <a:p>
            <a:pPr algn="just" eaLnBrk="1" hangingPunct="1"/>
            <a:r>
              <a:rPr lang="en-US" altLang="zh-CN" b="1" dirty="0" smtClean="0">
                <a:solidFill>
                  <a:srgbClr val="002060"/>
                </a:solidFill>
              </a:rPr>
              <a:t>(3) Chemical control.</a:t>
            </a:r>
          </a:p>
          <a:p>
            <a:pPr algn="just" eaLnBrk="1" hangingPunct="1"/>
            <a:r>
              <a:rPr lang="en-US" altLang="zh-CN" dirty="0" smtClean="0">
                <a:solidFill>
                  <a:srgbClr val="002060"/>
                </a:solidFill>
              </a:rPr>
              <a:t>ABA ,CCC</a:t>
            </a:r>
            <a:r>
              <a:rPr lang="zh-CN" altLang="en-US" dirty="0" smtClean="0">
                <a:solidFill>
                  <a:srgbClr val="002060"/>
                </a:solidFill>
              </a:rPr>
              <a:t>，</a:t>
            </a:r>
            <a:r>
              <a:rPr lang="en-US" altLang="zh-CN" dirty="0" smtClean="0">
                <a:solidFill>
                  <a:srgbClr val="002060"/>
                </a:solidFill>
              </a:rPr>
              <a:t>PP</a:t>
            </a:r>
            <a:r>
              <a:rPr lang="en-US" altLang="zh-CN" baseline="-25000" dirty="0" smtClean="0">
                <a:solidFill>
                  <a:srgbClr val="002060"/>
                </a:solidFill>
              </a:rPr>
              <a:t>330</a:t>
            </a:r>
            <a:r>
              <a:rPr lang="zh-CN" altLang="en-US" dirty="0" smtClean="0">
                <a:solidFill>
                  <a:srgbClr val="002060"/>
                </a:solidFill>
              </a:rPr>
              <a:t>，</a:t>
            </a:r>
            <a:r>
              <a:rPr lang="en-US" altLang="zh-CN" dirty="0" smtClean="0">
                <a:solidFill>
                  <a:srgbClr val="002060"/>
                </a:solidFill>
              </a:rPr>
              <a:t>Amo-1618).</a:t>
            </a:r>
          </a:p>
          <a:p>
            <a:pPr algn="just" eaLnBrk="1" hangingPunct="1"/>
            <a:r>
              <a:rPr lang="en-US" altLang="zh-CN" b="1" dirty="0" smtClean="0">
                <a:solidFill>
                  <a:srgbClr val="002060"/>
                </a:solidFill>
              </a:rPr>
              <a:t>(4) Others.</a:t>
            </a:r>
          </a:p>
          <a:p>
            <a:pPr algn="just" eaLnBrk="1" hangingPunct="1"/>
            <a:r>
              <a:rPr lang="en-US" altLang="zh-CN" dirty="0" smtClean="0">
                <a:solidFill>
                  <a:srgbClr val="002060"/>
                </a:solidFill>
              </a:rPr>
              <a:t>PK application, keep warm with artificial things.</a:t>
            </a:r>
          </a:p>
        </p:txBody>
      </p:sp>
    </p:spTree>
    <p:extLst>
      <p:ext uri="{BB962C8B-B14F-4D97-AF65-F5344CB8AC3E}">
        <p14:creationId xmlns:p14="http://schemas.microsoft.com/office/powerpoint/2010/main" val="282721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126142"/>
              </p:ext>
            </p:extLst>
          </p:nvPr>
        </p:nvGraphicFramePr>
        <p:xfrm>
          <a:off x="1476375" y="1125538"/>
          <a:ext cx="5905500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图表" r:id="rId3" imgW="5905500" imgH="4448251" progId="MSGraph.Chart.8">
                  <p:embed/>
                </p:oleObj>
              </mc:Choice>
              <mc:Fallback>
                <p:oleObj name="图表" r:id="rId3" imgW="5905500" imgH="4448251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125538"/>
                        <a:ext cx="5905500" cy="444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148263" y="1341438"/>
            <a:ext cx="2743200" cy="395287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just"/>
            <a:r>
              <a:rPr lang="en-US" altLang="zh-CN" sz="2000" dirty="0"/>
              <a:t>Total photosynthetic rate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924300" y="2852738"/>
            <a:ext cx="666750" cy="395287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just"/>
            <a:r>
              <a:rPr lang="en-US" altLang="zh-CN"/>
              <a:t>Pn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011863" y="2420938"/>
            <a:ext cx="2160587" cy="360362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just"/>
            <a:r>
              <a:rPr lang="en-US" altLang="zh-CN" sz="2000" dirty="0"/>
              <a:t>Respiration rate</a:t>
            </a: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5867400" y="2781300"/>
            <a:ext cx="133350" cy="198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5003800" y="1700213"/>
            <a:ext cx="266700" cy="296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V="1">
            <a:off x="4284663" y="2565400"/>
            <a:ext cx="1587" cy="296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915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inter injured spruce"/>
          <p:cNvPicPr>
            <a:picLocks noChangeAspect="1" noChangeArrowheads="1"/>
          </p:cNvPicPr>
          <p:nvPr/>
        </p:nvPicPr>
        <p:blipFill>
          <a:blip r:embed="rId3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/>
          <a:stretch>
            <a:fillRect/>
          </a:stretch>
        </p:blipFill>
        <p:spPr bwMode="auto">
          <a:xfrm>
            <a:off x="4244975" y="277813"/>
            <a:ext cx="3960813" cy="6096000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01638" y="346075"/>
            <a:ext cx="349408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4400" dirty="0" smtClean="0">
                <a:solidFill>
                  <a:srgbClr val="002060"/>
                </a:solidFill>
                <a:latin typeface="Times New Roman" pitchFamily="18" charset="0"/>
              </a:rPr>
              <a:t>Zimní poškození</a:t>
            </a:r>
            <a:endParaRPr lang="en-US" altLang="cs-CZ" sz="36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2292" name="Rectangle 4" descr="03MtElWI7"/>
          <p:cNvSpPr>
            <a:spLocks noGrp="1" noChangeAspect="1" noChangeArrowheads="1"/>
          </p:cNvSpPr>
          <p:nvPr isPhoto="1"/>
        </p:nvSpPr>
        <p:spPr bwMode="auto">
          <a:xfrm>
            <a:off x="603250" y="2138363"/>
            <a:ext cx="2933700" cy="4235450"/>
          </a:xfrm>
          <a:prstGeom prst="rect">
            <a:avLst/>
          </a:prstGeom>
          <a:blipFill dpi="0" rotWithShape="1">
            <a:blip r:embed="rId4"/>
            <a:srcRect/>
            <a:stretch>
              <a:fillRect r="-8279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8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1250950" y="4524375"/>
            <a:ext cx="664051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331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43350"/>
            <a:ext cx="129634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19163" y="176213"/>
            <a:ext cx="7313612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cs-CZ" sz="2800" dirty="0">
                <a:solidFill>
                  <a:srgbClr val="002060"/>
                </a:solidFill>
                <a:latin typeface="Times New Roman" pitchFamily="18" charset="0"/>
              </a:rPr>
              <a:t>Cold tolerance of several north temperate conifers</a:t>
            </a:r>
          </a:p>
          <a:p>
            <a:pPr algn="ctr"/>
            <a:r>
              <a:rPr lang="en-US" altLang="cs-CZ" sz="2400" dirty="0">
                <a:solidFill>
                  <a:srgbClr val="002060"/>
                </a:solidFill>
                <a:latin typeface="Times New Roman" pitchFamily="18" charset="0"/>
              </a:rPr>
              <a:t>(sampled in Wolcott, VT on March 3, 1998)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573213" y="1238250"/>
            <a:ext cx="128746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cs-CZ" sz="2800" b="1" dirty="0">
                <a:solidFill>
                  <a:srgbClr val="C00000"/>
                </a:solidFill>
                <a:latin typeface="Times New Roman" pitchFamily="18" charset="0"/>
              </a:rPr>
              <a:t>Species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670300" y="1238250"/>
            <a:ext cx="39624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cs-CZ" sz="2800" b="1" dirty="0">
                <a:solidFill>
                  <a:srgbClr val="C00000"/>
                </a:solidFill>
                <a:latin typeface="Times New Roman" pitchFamily="18" charset="0"/>
              </a:rPr>
              <a:t>Mean cold tolerance (ºC)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573213" y="1763713"/>
            <a:ext cx="177006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cs-CZ" sz="2800" dirty="0">
                <a:solidFill>
                  <a:srgbClr val="002060"/>
                </a:solidFill>
                <a:latin typeface="Times New Roman" pitchFamily="18" charset="0"/>
              </a:rPr>
              <a:t>Red spruce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573213" y="2317750"/>
            <a:ext cx="1751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cs-CZ" sz="2800">
                <a:solidFill>
                  <a:srgbClr val="002060"/>
                </a:solidFill>
                <a:latin typeface="Times New Roman" pitchFamily="18" charset="0"/>
              </a:rPr>
              <a:t>White pine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5203825" y="2873375"/>
            <a:ext cx="931346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cs-CZ" sz="2800">
                <a:solidFill>
                  <a:srgbClr val="002060"/>
                </a:solidFill>
                <a:latin typeface="Times New Roman" pitchFamily="18" charset="0"/>
              </a:rPr>
              <a:t>-61.0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84775" y="3427413"/>
            <a:ext cx="931346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cs-CZ" sz="2800">
                <a:solidFill>
                  <a:srgbClr val="002060"/>
                </a:solidFill>
                <a:latin typeface="Times New Roman" pitchFamily="18" charset="0"/>
              </a:rPr>
              <a:t>-90.0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203825" y="1763713"/>
            <a:ext cx="931346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cs-CZ" sz="2800" dirty="0">
                <a:solidFill>
                  <a:srgbClr val="002060"/>
                </a:solidFill>
                <a:latin typeface="Times New Roman" pitchFamily="18" charset="0"/>
              </a:rPr>
              <a:t>-38.1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5178425" y="2317750"/>
            <a:ext cx="931346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cs-CZ" sz="2800">
                <a:solidFill>
                  <a:srgbClr val="002060"/>
                </a:solidFill>
                <a:latin typeface="Times New Roman" pitchFamily="18" charset="0"/>
              </a:rPr>
              <a:t>-59.5</a:t>
            </a: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1250950" y="1685925"/>
            <a:ext cx="664051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1573213" y="2873375"/>
            <a:ext cx="25606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cs-CZ" sz="2800">
                <a:solidFill>
                  <a:srgbClr val="002060"/>
                </a:solidFill>
                <a:latin typeface="Times New Roman" pitchFamily="18" charset="0"/>
              </a:rPr>
              <a:t>Eastern hemlock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1573213" y="3427413"/>
            <a:ext cx="20669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cs-CZ" sz="2800">
                <a:solidFill>
                  <a:srgbClr val="002060"/>
                </a:solidFill>
                <a:latin typeface="Times New Roman" pitchFamily="18" charset="0"/>
              </a:rPr>
              <a:t>White spruce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1573213" y="3983038"/>
            <a:ext cx="14541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cs-CZ" sz="2800">
                <a:solidFill>
                  <a:srgbClr val="002060"/>
                </a:solidFill>
                <a:latin typeface="Times New Roman" pitchFamily="18" charset="0"/>
              </a:rPr>
              <a:t>Red pine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5184775" y="3983038"/>
            <a:ext cx="931346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cs-CZ" sz="2800">
                <a:solidFill>
                  <a:srgbClr val="002060"/>
                </a:solidFill>
                <a:latin typeface="Times New Roman" pitchFamily="18" charset="0"/>
              </a:rPr>
              <a:t>-90.0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5997575" y="5578475"/>
            <a:ext cx="2655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cs-CZ" sz="2400">
                <a:solidFill>
                  <a:srgbClr val="002060"/>
                </a:solidFill>
                <a:latin typeface="Times New Roman" pitchFamily="18" charset="0"/>
              </a:rPr>
              <a:t>DeHayes et al. 2001</a:t>
            </a:r>
          </a:p>
        </p:txBody>
      </p:sp>
    </p:spTree>
    <p:extLst>
      <p:ext uri="{BB962C8B-B14F-4D97-AF65-F5344CB8AC3E}">
        <p14:creationId xmlns:p14="http://schemas.microsoft.com/office/powerpoint/2010/main" val="1163660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2" t="18868" r="47027" b="28973"/>
          <a:stretch/>
        </p:blipFill>
        <p:spPr bwMode="auto">
          <a:xfrm>
            <a:off x="395536" y="255662"/>
            <a:ext cx="8391012" cy="634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337913" y="0"/>
            <a:ext cx="64411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cs-CZ" sz="4000" dirty="0">
                <a:solidFill>
                  <a:srgbClr val="002060"/>
                </a:solidFill>
                <a:latin typeface="Times New Roman" pitchFamily="18" charset="0"/>
              </a:rPr>
              <a:t>2003 – high winter injury </a:t>
            </a:r>
            <a:r>
              <a:rPr lang="en-US" altLang="cs-CZ" sz="4000" dirty="0" smtClean="0">
                <a:solidFill>
                  <a:srgbClr val="002060"/>
                </a:solidFill>
                <a:latin typeface="Times New Roman" pitchFamily="18" charset="0"/>
              </a:rPr>
              <a:t>year</a:t>
            </a:r>
            <a:endParaRPr lang="cs-CZ" altLang="cs-CZ" sz="40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cs-CZ" altLang="cs-CZ" sz="4000" i="1" dirty="0" err="1" smtClean="0">
                <a:solidFill>
                  <a:srgbClr val="002060"/>
                </a:solidFill>
                <a:latin typeface="Times New Roman" pitchFamily="18" charset="0"/>
              </a:rPr>
              <a:t>Picea</a:t>
            </a:r>
            <a:r>
              <a:rPr lang="cs-CZ" altLang="cs-CZ" sz="4000" i="1" dirty="0" smtClean="0">
                <a:solidFill>
                  <a:srgbClr val="002060"/>
                </a:solidFill>
                <a:latin typeface="Times New Roman" pitchFamily="18" charset="0"/>
              </a:rPr>
              <a:t> rubra</a:t>
            </a:r>
            <a:endParaRPr lang="en-US" altLang="cs-CZ" sz="4000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2068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6792"/>
            <a:ext cx="3886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4" name="Rectangle 6" descr="03WIAir"/>
          <p:cNvSpPr>
            <a:spLocks noGrp="1" noChangeAspect="1" noChangeArrowheads="1"/>
          </p:cNvSpPr>
          <p:nvPr isPhoto="1"/>
        </p:nvSpPr>
        <p:spPr bwMode="auto">
          <a:xfrm rot="5400000">
            <a:off x="4267200" y="2090192"/>
            <a:ext cx="4876800" cy="3810000"/>
          </a:xfrm>
          <a:prstGeom prst="rect">
            <a:avLst/>
          </a:prstGeom>
          <a:blipFill dpi="0" rotWithShape="1">
            <a:blip r:embed="rId3"/>
            <a:srcRect/>
            <a:stretch>
              <a:fillRect r="-41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1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92175" y="212725"/>
            <a:ext cx="7289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 eaLnBrk="0" hangingPunct="0"/>
            <a:r>
              <a:rPr lang="en-US" altLang="cs-CZ" sz="3600" b="1" dirty="0">
                <a:solidFill>
                  <a:srgbClr val="002060"/>
                </a:solidFill>
                <a:latin typeface="Comic Sans MS" pitchFamily="66" charset="0"/>
              </a:rPr>
              <a:t>Mechanisms for acid-induced</a:t>
            </a:r>
          </a:p>
          <a:p>
            <a:pPr algn="ctr" eaLnBrk="0" hangingPunct="0"/>
            <a:r>
              <a:rPr lang="en-US" altLang="cs-CZ" sz="3600" b="1" dirty="0">
                <a:solidFill>
                  <a:srgbClr val="002060"/>
                </a:solidFill>
                <a:latin typeface="Comic Sans MS" pitchFamily="66" charset="0"/>
              </a:rPr>
              <a:t>freezing injury of red spruce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5925" y="2192338"/>
            <a:ext cx="3360738" cy="3937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 eaLnBrk="0" hangingPunct="0"/>
            <a:r>
              <a:rPr lang="en-US" altLang="cs-CZ" sz="2000" dirty="0">
                <a:solidFill>
                  <a:srgbClr val="C00000"/>
                </a:solidFill>
                <a:latin typeface="Comic Sans MS" pitchFamily="66" charset="0"/>
              </a:rPr>
              <a:t>Acid deposition (H</a:t>
            </a:r>
            <a:r>
              <a:rPr lang="en-US" altLang="cs-CZ" sz="2000" baseline="30000" dirty="0">
                <a:solidFill>
                  <a:srgbClr val="C00000"/>
                </a:solidFill>
                <a:latin typeface="Comic Sans MS" pitchFamily="66" charset="0"/>
              </a:rPr>
              <a:t>+</a:t>
            </a:r>
            <a:r>
              <a:rPr lang="en-US" altLang="cs-CZ" sz="2000" dirty="0">
                <a:solidFill>
                  <a:srgbClr val="C0000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74600" y="3298825"/>
            <a:ext cx="2970364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lang="en-US" altLang="cs-CZ" sz="2000" dirty="0">
                <a:solidFill>
                  <a:srgbClr val="C00000"/>
                </a:solidFill>
                <a:latin typeface="Comic Sans MS" pitchFamily="66" charset="0"/>
              </a:rPr>
              <a:t>Foliar Ca leaching</a:t>
            </a:r>
          </a:p>
          <a:p>
            <a:pPr algn="ctr" eaLnBrk="0" hangingPunct="0"/>
            <a:r>
              <a:rPr lang="en-US" altLang="cs-CZ" sz="2000" dirty="0">
                <a:solidFill>
                  <a:srgbClr val="C00000"/>
                </a:solidFill>
                <a:latin typeface="Comic Sans MS" pitchFamily="66" charset="0"/>
              </a:rPr>
              <a:t>(2-8X increase, P&lt;0.05)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038202" y="2014538"/>
            <a:ext cx="3555459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lang="en-US" altLang="cs-CZ" sz="2000" dirty="0">
                <a:solidFill>
                  <a:srgbClr val="002060"/>
                </a:solidFill>
                <a:latin typeface="Comic Sans MS" pitchFamily="66" charset="0"/>
              </a:rPr>
              <a:t>H</a:t>
            </a:r>
            <a:r>
              <a:rPr lang="en-US" altLang="cs-CZ" sz="2000" baseline="30000" dirty="0">
                <a:solidFill>
                  <a:srgbClr val="002060"/>
                </a:solidFill>
                <a:latin typeface="Comic Sans MS" pitchFamily="66" charset="0"/>
              </a:rPr>
              <a:t>+</a:t>
            </a:r>
            <a:r>
              <a:rPr lang="en-US" altLang="cs-CZ" sz="2000" dirty="0">
                <a:solidFill>
                  <a:srgbClr val="002060"/>
                </a:solidFill>
                <a:latin typeface="Comic Sans MS" pitchFamily="66" charset="0"/>
              </a:rPr>
              <a:t> displacement</a:t>
            </a:r>
          </a:p>
          <a:p>
            <a:pPr algn="ctr" eaLnBrk="0" hangingPunct="0"/>
            <a:r>
              <a:rPr lang="en-US" altLang="cs-CZ" sz="2000" dirty="0">
                <a:solidFill>
                  <a:srgbClr val="002060"/>
                </a:solidFill>
                <a:latin typeface="Comic Sans MS" pitchFamily="66" charset="0"/>
              </a:rPr>
              <a:t>of  membrane-associated Ca</a:t>
            </a:r>
          </a:p>
          <a:p>
            <a:pPr algn="ctr" eaLnBrk="0" hangingPunct="0"/>
            <a:r>
              <a:rPr lang="en-US" altLang="cs-CZ" sz="2000" dirty="0">
                <a:solidFill>
                  <a:srgbClr val="002060"/>
                </a:solidFill>
                <a:latin typeface="Comic Sans MS" pitchFamily="66" charset="0"/>
              </a:rPr>
              <a:t>(-20%, P&lt;0.05)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035011" y="3297238"/>
            <a:ext cx="3558667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lang="en-US" altLang="cs-CZ" sz="2000" dirty="0">
                <a:solidFill>
                  <a:srgbClr val="002060"/>
                </a:solidFill>
                <a:latin typeface="Comic Sans MS" pitchFamily="66" charset="0"/>
              </a:rPr>
              <a:t>Membrane destabilization</a:t>
            </a:r>
          </a:p>
          <a:p>
            <a:pPr algn="ctr" eaLnBrk="0" hangingPunct="0"/>
            <a:r>
              <a:rPr lang="en-US" altLang="cs-CZ" sz="2000" dirty="0">
                <a:solidFill>
                  <a:srgbClr val="002060"/>
                </a:solidFill>
                <a:latin typeface="Comic Sans MS" pitchFamily="66" charset="0"/>
              </a:rPr>
              <a:t>(+20%, P&lt;0.05)</a:t>
            </a:r>
          </a:p>
          <a:p>
            <a:pPr algn="ctr" eaLnBrk="0" hangingPunct="0"/>
            <a:r>
              <a:rPr lang="en-US" altLang="cs-CZ" sz="2000" dirty="0">
                <a:solidFill>
                  <a:srgbClr val="002060"/>
                </a:solidFill>
                <a:latin typeface="Comic Sans MS" pitchFamily="66" charset="0"/>
              </a:rPr>
              <a:t>&amp; reduction in messenger Ca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79401" y="4656138"/>
            <a:ext cx="2962349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lang="en-US" altLang="cs-CZ" sz="2000" dirty="0">
                <a:solidFill>
                  <a:srgbClr val="C00000"/>
                </a:solidFill>
                <a:latin typeface="Comic Sans MS" pitchFamily="66" charset="0"/>
              </a:rPr>
              <a:t>Reduced cold tolerance</a:t>
            </a:r>
          </a:p>
          <a:p>
            <a:pPr algn="ctr" eaLnBrk="0" hangingPunct="0"/>
            <a:r>
              <a:rPr lang="en-US" altLang="cs-CZ" sz="2000" dirty="0">
                <a:solidFill>
                  <a:srgbClr val="C00000"/>
                </a:solidFill>
                <a:latin typeface="Comic Sans MS" pitchFamily="66" charset="0"/>
              </a:rPr>
              <a:t>(-10%, P&lt;0.05)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272256" y="4656138"/>
            <a:ext cx="3084177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lang="en-US" altLang="cs-CZ" sz="2000" dirty="0">
                <a:solidFill>
                  <a:srgbClr val="002060"/>
                </a:solidFill>
                <a:latin typeface="Comic Sans MS" pitchFamily="66" charset="0"/>
              </a:rPr>
              <a:t>Increased susceptibility</a:t>
            </a:r>
          </a:p>
          <a:p>
            <a:pPr algn="ctr" eaLnBrk="0" hangingPunct="0"/>
            <a:r>
              <a:rPr lang="en-US" altLang="cs-CZ" sz="2000" dirty="0">
                <a:solidFill>
                  <a:srgbClr val="002060"/>
                </a:solidFill>
                <a:latin typeface="Comic Sans MS" pitchFamily="66" charset="0"/>
              </a:rPr>
              <a:t>to freezing injury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3798888" y="2127250"/>
            <a:ext cx="801687" cy="571500"/>
          </a:xfrm>
          <a:prstGeom prst="rightArrow">
            <a:avLst>
              <a:gd name="adj1" fmla="val 50000"/>
              <a:gd name="adj2" fmla="val 70145"/>
            </a:avLst>
          </a:prstGeom>
          <a:gradFill rotWithShape="0">
            <a:gsLst>
              <a:gs pos="0">
                <a:srgbClr val="66CCFF">
                  <a:gamma/>
                  <a:shade val="46275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3798888" y="3409950"/>
            <a:ext cx="801687" cy="571500"/>
          </a:xfrm>
          <a:prstGeom prst="rightArrow">
            <a:avLst>
              <a:gd name="adj1" fmla="val 50000"/>
              <a:gd name="adj2" fmla="val 70145"/>
            </a:avLst>
          </a:prstGeom>
          <a:gradFill rotWithShape="0">
            <a:gsLst>
              <a:gs pos="0">
                <a:srgbClr val="66CCFF">
                  <a:gamma/>
                  <a:shade val="46275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3798888" y="4768850"/>
            <a:ext cx="801687" cy="571500"/>
          </a:xfrm>
          <a:prstGeom prst="rightArrow">
            <a:avLst>
              <a:gd name="adj1" fmla="val 50000"/>
              <a:gd name="adj2" fmla="val 70145"/>
            </a:avLst>
          </a:prstGeom>
          <a:gradFill rotWithShape="0">
            <a:gsLst>
              <a:gs pos="0">
                <a:srgbClr val="66CCFF">
                  <a:gamma/>
                  <a:shade val="46275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282700" y="6111875"/>
            <a:ext cx="6645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cs-CZ" sz="2000" dirty="0" err="1">
                <a:solidFill>
                  <a:srgbClr val="002060"/>
                </a:solidFill>
                <a:latin typeface="Times New Roman" pitchFamily="18" charset="0"/>
              </a:rPr>
              <a:t>DeHayes</a:t>
            </a:r>
            <a:r>
              <a:rPr lang="en-US" altLang="cs-CZ" sz="2000" dirty="0">
                <a:solidFill>
                  <a:srgbClr val="002060"/>
                </a:solidFill>
                <a:latin typeface="Times New Roman" pitchFamily="18" charset="0"/>
              </a:rPr>
              <a:t> et al. 1999, </a:t>
            </a:r>
            <a:r>
              <a:rPr lang="en-US" altLang="cs-CZ" sz="2000" dirty="0" err="1">
                <a:solidFill>
                  <a:srgbClr val="002060"/>
                </a:solidFill>
                <a:latin typeface="Times New Roman" pitchFamily="18" charset="0"/>
              </a:rPr>
              <a:t>Schaberg</a:t>
            </a:r>
            <a:r>
              <a:rPr lang="en-US" altLang="cs-CZ" sz="2000" dirty="0">
                <a:solidFill>
                  <a:srgbClr val="002060"/>
                </a:solidFill>
                <a:latin typeface="Times New Roman" pitchFamily="18" charset="0"/>
              </a:rPr>
              <a:t> et al. 2000, </a:t>
            </a:r>
            <a:r>
              <a:rPr lang="en-US" altLang="cs-CZ" sz="2000" dirty="0" err="1">
                <a:solidFill>
                  <a:srgbClr val="002060"/>
                </a:solidFill>
                <a:latin typeface="Times New Roman" pitchFamily="18" charset="0"/>
              </a:rPr>
              <a:t>Schaberg</a:t>
            </a:r>
            <a:r>
              <a:rPr lang="en-US" altLang="cs-CZ" sz="2000" dirty="0">
                <a:solidFill>
                  <a:srgbClr val="002060"/>
                </a:solidFill>
                <a:latin typeface="Times New Roman" pitchFamily="18" charset="0"/>
              </a:rPr>
              <a:t> et al. 2001</a:t>
            </a:r>
          </a:p>
        </p:txBody>
      </p:sp>
    </p:spTree>
    <p:extLst>
      <p:ext uri="{BB962C8B-B14F-4D97-AF65-F5344CB8AC3E}">
        <p14:creationId xmlns:p14="http://schemas.microsoft.com/office/powerpoint/2010/main" val="1977568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  <p:bldP spid="14342" grpId="0"/>
      <p:bldP spid="14343" grpId="0"/>
      <p:bldP spid="14344" grpId="0"/>
      <p:bldP spid="14345" grpId="0" animBg="1"/>
      <p:bldP spid="14346" grpId="0" animBg="1"/>
      <p:bldP spid="1434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0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Responses to Chilling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Lipid composition of a plant’s membranes can help predict whether the plant will be sensitive or resistant to chilling</a:t>
            </a:r>
          </a:p>
          <a:p>
            <a:pPr lvl="1" eaLnBrk="1" hangingPunct="1"/>
            <a:r>
              <a:rPr lang="en-US" altLang="en-US" dirty="0" smtClean="0"/>
              <a:t>The more unsaturated the membrane lipids are, the more resistant the plant is to chilling</a:t>
            </a:r>
          </a:p>
          <a:p>
            <a:pPr eaLnBrk="1" hangingPunct="1"/>
            <a:r>
              <a:rPr lang="en-US" altLang="en-US" dirty="0" err="1" smtClean="0"/>
              <a:t>Supercooling</a:t>
            </a:r>
            <a:r>
              <a:rPr lang="en-US" altLang="en-US" dirty="0" smtClean="0"/>
              <a:t> – survive as low as –40</a:t>
            </a:r>
            <a:r>
              <a:rPr lang="en-US" altLang="en-US" baseline="30000" dirty="0" smtClean="0">
                <a:cs typeface="Arial" charset="0"/>
              </a:rPr>
              <a:t>o</a:t>
            </a:r>
            <a:r>
              <a:rPr lang="en-US" altLang="en-US" dirty="0" smtClean="0"/>
              <a:t>C</a:t>
            </a:r>
          </a:p>
          <a:p>
            <a:pPr lvl="1" eaLnBrk="1" hangingPunct="1"/>
            <a:r>
              <a:rPr lang="en-US" altLang="en-US" dirty="0" smtClean="0"/>
              <a:t>Limits ice crystal formation to extracellular spaces</a:t>
            </a:r>
          </a:p>
          <a:p>
            <a:pPr eaLnBrk="1" hangingPunct="1"/>
            <a:r>
              <a:rPr lang="en-US" altLang="en-US" dirty="0" smtClean="0"/>
              <a:t>Antifreeze proteins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51B8C35-7EF3-484C-A615-B3A414AB0E3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675305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2667000" y="742950"/>
            <a:ext cx="567072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5400" dirty="0" smtClean="0">
                <a:latin typeface="Cooper Black" pitchFamily="18" charset="0"/>
              </a:rPr>
              <a:t>Dámy a pánové,</a:t>
            </a:r>
          </a:p>
          <a:p>
            <a:r>
              <a:rPr lang="cs-CZ" altLang="cs-CZ" sz="5400" dirty="0" smtClean="0">
                <a:latin typeface="Cooper Black" pitchFamily="18" charset="0"/>
              </a:rPr>
              <a:t>D</a:t>
            </a:r>
            <a:r>
              <a:rPr lang="cs-CZ" altLang="cs-CZ" sz="5400" b="1" dirty="0" smtClean="0">
                <a:latin typeface="Berlin Sans FB Demi" panose="020E0802020502020306" pitchFamily="34" charset="0"/>
              </a:rPr>
              <a:t>ě</a:t>
            </a:r>
            <a:r>
              <a:rPr lang="cs-CZ" altLang="cs-CZ" sz="5400" dirty="0" smtClean="0">
                <a:latin typeface="Cooper Black" pitchFamily="18" charset="0"/>
              </a:rPr>
              <a:t>kuji Vám za </a:t>
            </a:r>
          </a:p>
          <a:p>
            <a:r>
              <a:rPr lang="cs-CZ" altLang="cs-CZ" sz="5400" dirty="0" smtClean="0">
                <a:latin typeface="Cooper Black" pitchFamily="18" charset="0"/>
              </a:rPr>
              <a:t>pozornost</a:t>
            </a:r>
            <a:endParaRPr lang="en-US" altLang="cs-CZ" sz="5400" dirty="0">
              <a:latin typeface="Cooper Black" pitchFamily="18" charset="0"/>
            </a:endParaRPr>
          </a:p>
        </p:txBody>
      </p:sp>
      <p:sp>
        <p:nvSpPr>
          <p:cNvPr id="2" name="AutoShape 2" descr="data:image/jpeg;base64,/9j/4AAQSkZJRgABAQAAAQABAAD/2wCEAAkGBxISERUQEREVFRIWFxUYFRUYGBgVGRUWGBUWFxgaGBcYHyggHholGxUXITIhJSktLi8xFx8zODMsNygtLisBCgoKDg0OGxAQGi0lICUtMDcwLS0rLi0tLS0rNS8vLS0tLTUwNS0tLS0vLS0vLS0tKy0rLS0tLS0tNS0vLS0tLf/AABEIAJcBTgMBIgACEQEDEQH/xAAbAAEAAgMBAQAAAAAAAAAAAAAABQYBAwQCB//EAEwQAAIBAwIDBQMGCAoJBQAAAAECEQADIRIxBAVBBhMiUWEycYEHI0JSkbEUFjRydKG00RUkM1NUYpKTouFDc4KDlMHS8PEXVWOy0//EABkBAQADAQEAAAAAAAAAAAAAAAACAwQBBf/EAC4RAQACAQMCAwcDBQAAAAAAAAABAhEDEjEEEyFBURQyM2FxgaEisfAjQlLB0f/aAAwDAQACEQMRAD8A+40pSgUpSgUpSgUpSgUpSgUpUb2k4Nr3B8RYUBmuWbqKDEFmQqJnpJoJGaTVYPLL63ddhRatl0m2O7mFsX1LgGVDF3sjBGLeTkitB5fxzn5xgwaA4JQqV7rikwI8JLPZOPMiTBkLcGFJqocu5Xxllm0aVV3tFtOhjKcLwlsatRwmqzdUxLQVIHl18u4TihbvvGniHNpxJt6XuJatqykqDCMbZWSNQVsbCAsk1mq53XHAWxr1EXB3jDu4NtbtuSVKjLW+82ODHw5OG4XmItBDcYMEQavmmk6l7zUzSdXtkeGNJznFBbqV5trAiSdsnc+pr1QKUpQKUpQKUpQKUpQKUrE0GaUpQKUpQKUpQKUpQKUpQKUpQKUpQKjOO4ki/ZtzCEXXY/W7sIAvu8er/Y99SdarlgMVJGVOpfQwR9xI+JoKtyvtM18C4oUleIs2iLba1e3es2rmrPRTdmcH5o7SRVurU3DqSpIyuV9CREx5wSJ9T51toFKUoFK4Oec4s8JZbiL7abakDALEliAAqjJJJ2FV7/1I4H6vFf8AC8R/0UFwpXizcDKGGxAInGCJ2r3QYiq/+MBkjuuv1v8AKrDXzzihqbuzsdTOPNQQAvuJbP5pGxNaum063zuhl6nUtTG2U5+Ni5hJjcqWYD3lVIFbLfaUMJVAR5hpH2xUSpjEx5AYA+FaOISD3gwZUP8A1gSFUn+sCVz5T6Rpnp9OOY/dljX1J/u/EL3YfUqtG4B+0TWyK08F/Jp+av3Ct9ebPL04nMFKUrjpSlKBSlKBSlKBSlKCJ51fYPathiofvSxBgnRbZgoIMgkwcdENQfK+d3jwoZhqa1a4O4roSwu96AGtmd7kAz/rEO9W67ZDRI9kgj0ORI+BI9xNYucOrRIkAhgOmoGQfgc+8A9KDaKUpQKUpQKUpQKUpQKUpQKUpQKUpQKUpQKUpQKUpQU/5UfyS1+mcF+0JVwqn/Kj+SWv0zgv2hKuFApSlAr55xLBbguH2YZWP1QSCCfQFTP53kDX0OarzdnmJnvB9h/fWrptStM7pwy9TS1sbYQ+k+R+GxrVxbbW/pEqzD6qqQwn1JC48pqWHZSMLcKjyUuo/sqwFbLXZnSIV1HXY7+fvrV39OeZ/dk7GpHFf2TvBfyafmr9wrfWrh00qq+QA+wRWya8yeXqV4ZpSlcdKViaTQZpWJrNApSlApSlApSlBhqieX8za5dKFYU9+FwQw7i6tok5yG1ahtjzrXzPnZtOUFuY6zG4X0/rfqrgHaAqSxsWwWgkh/awTBOmZgHepRSZc3Q3Xu1tsKp7q8uoKVJFszqt94MLcn2Q39k+kyfLebLee5bCOptkyW0w0XbtoldLE+1ZbeOlQH8LKQI4O2wmBlTEAKIBXyYj0HvrZZ5/pJK8OgJ1TBgmGLZ8I6uT7y1d2SboWysGoDhe0LO6p3USVBOoYmPumu3nXMjYQMqhmZgoUkrJPkYOcdY2Oa5NZicOboxlzc15pcs3dGkMrKujwtIY3rVoknVDAd6GI8OBgnMbP4Z02luMjMxe7bhNOTb72SNbAAEWSRnqPfUbc5rc702hwlvvHQu2poDwFGCEOroMgHAkbTpv9pl7q2y8MGTUqyxCIhYFVjE9YmIgnPSmyXO5V32+1CM7AW7sr3YKxbnVce2qwe8j/TIfcfPFTPAcULtpLyghbiK4BiQGUMAYJE56Gq1wfMg91rP4NYW4MkzhoCspU6ATEJP1YXfFbOB7U21Vrd1FsXLYHzeoaSIHsGBIyIAEwVwJFNsu745WmlcPJ+Ma9ZS6y6WYeJd9LAkESYmCCK7qilE5KUqI51zjuGUaNWoE7xEfCpUpa87a8o2tFYzKXpVX/Gs/zP8Ai/yp+NR/mf8AF/lV/set/j+YV+0afqtFKiuS827/AFeDTpjrMzPp6VKTVF6TSdtuVlbRaMwzStN/i0QqHcKXJVQTlmCs5C+Z0qx9ymtobrUUlQ+VH8ktfpnBftCVbb11UVncgKoJYnAAAkk+kVUvlQ/JLX6ZwX7QlXCgrfLebXgLRvAEXwpUHSGQkM7SEnwhNIE7sGBiVn3Z7UoxSE8NwKUOtSSrMgkqNoDOT/qyMyKsEVG8RzMIxXRMdZFSrWbcI2tFeUZa7UKzOygOuhSiAiSQqOcxGthfsgJO5Od42W+1KktNltI1kEMragoYggeoFs/71fWt1ztHaUwQRG+5APqwEA+81uTnSsJVZHmCI+2pdm/oj3qerkudqUX2khRq1MGBAC9+SVxnw8O7dMfCd/Bc/W46IqjxNcUMHDCU32G8rcHl802TiZBeJBtG7p2DGPdP7qjjztSM2yAR5x+sfeKRpWniHZ1KxzLnu9rEUFmt+EF4IdTIQX2+0rYDAeVxZjr6PaIBjqChdVxVIYGSly1Yhvq/O3CPQLJ3r1w3NEtottLR0oqhRqkgDwgS2SY99bl52CQO7OdpIFd7N/RzvU9XPybtCLrrblWZi58LDwpHeIQIBI0NazjLj1jw/OWHtMUc37tsWwEOlVFwqzas6WVA8j64Eb1YgKzFVLFQ5R2gu3OHFy4yBzc4LBCg6L7WAxgEjS2t9JB8gcgipa3zIi9dXvBcRQo0oAzo5ZgRCZ0gaZJ2M53AmYpFBGcl4o3O8PepdQPFtl0zp0rOrTj2tUekb7mUrAFZoFKUoFKVwXea20vGzcYIQiuGYqA2o3MLmZHdknGxG+YDvpUPx3aKxbPth/DcY6Cp0raCNcJzuFuK0bwfdW6zzqxA1XUQkgBWdJOrVp2P0gpIG+KCt9pAfwh/qkD1PsoMfGD8Ptj/AEM6SCPPoM7+Zj/wTUl2icDiHGxOkGIMggbg/Z8PWo+0NIySJBiNgC2cecz+uYrRHEK55eLOGlYzPTGnUMA+oYf2fjWO73mBMspnOTJP2dP6xx5Ze3gbQIgRIPoY6TP24r3caIEYBB1HaZImPdIiKl80eHXyknvE6+ICfMSTjyyJj7xAqc7W3tFgP4sOuVAaDMSw3K52GfcMiA5UD36YAyvv9r/lOPj7qn+1TDudJLAsYUgE+MKWSQoJI1AbfdNVX96HcZrKk8xLcR3lxxqNsqBekJaFs5OudTA6WgsBjB2FbeFdXIsrZZA+hrDuQUBByUWQSp0sd8hx0MV1cSnCPbF3Kv4RftF2DkPCsXGqdSqdQb+pO1eON5ay2zxLaXVk7txdJdu7bwiCsBTLLhQBknxYmc84VTXzcjcRaW8bZVWAvQbtiCqlm1aCFnTEwMyIK7ZMjyw22uFp1KDdOl1BYAOukmPaLJOTkge+uNuFtLdtC6hVCiAh0VGEkwkL7duVJiCFYr0OOvjDwvfNauMTYup/KaxCuQUMP0MBMzGI6we8HnHHK7crt21tgWoCCYA2HiMgeWZx0rsqL7NqRw6AtqjWAwgBgHaCAMAERjptUpWeeWmvEFVXtl7dv3N94q1VVe2Xt2/c33itPRfGj7qeo+HKukwJP/cmAPeSYojSJFGUEQRIO4oqgCAMV7Xjl56f7McUlpL1y66pbUKWdiFVRnJY4AqMXnPCQJ5zwkw4LfhKSXJQpegtAdQhGgeE6j7qley1hbi3UdVZGChlYAgjO4O9S/4ucF/Q+H/uk/dXidZ8af55PR6f4cKdf5lwT6Cec8JKNqzxCeI9xxVouPENLn8IQkDHzeN8ar3POEt2xp5pwrsSA0cUu3es4Jltgp04z8BV2/Fzgv6Hw/8AdJ+6n4ucF/Q+H/uk/dWZcofbXtJwLcBw9pON4d3XiOCJA4i3dYBLyFmYzJgAktVy/HTln/uPB/8AEWv+qq78pXI+FThbRThrKk8XwYJW2gMG+gIwNiKtn4ucF/Q+H/uk/dQSVtwQCCCDBBGxB8qrHNJa+6A6erEbxgADyJIOekVZ0UAQBAGAPIVWOYY4kkkZ1KOmSEIH+FvtrR0/vT9FGvxH1eVCqNAHhHT/AL3rlv8ADKnzqCDK6oxKlgGkbGAZn0rrNszWjjWUKUnxOrADrkRJ8lB61rmfRlT9g/xY9PDc+HtVTOZE2/nlkLgXSMlQQAtyNiAAAR6CIq5WPyU/m3Pvaq6T0OZmVOQQZkE+u3xqrSjO76rdScRX6I/hbYQgMTqglW1Fg2oCdLeumYPrBOakrIGsAkSSJ+3/ACqMTg3tJ3ahrtkZ0b3EEzqU9SCJBH2da7uBvhtEMCZGYjVnceR8x0NX5x4KsecLuKzWBWa8p6JSlKBSlKBSlKBXBxnK7dx9bzkICJwe7YunrhmJx6V30oIKz2XsgEFrjFkuoSSASt1LaN7KgTpspHlBrdY7P2kYMpbFzvAPDhofVkCSCXJyTHSKl6UFM55aP4U5U7hZ/sgT16aunT41E3GOFBwcGcQY8RBnGZ+0dKk+0p/jLB/ZhdpBJIXc7HY1G2bOBGDHv3AJYbiRv8R5GNNeFc8vQkGSQQQQOn0SSPcDH66wpzsAQGE9ABJkeXX7T8cqrCSOpBE7FjJPuiPjHxrWo/5R9s9d5M/YfWuwjLu5UP4wgJyWkjoIM77wYx8Aane1dtilpkaLi3VKCJLEgoQB1Olifh03Ff5YAL9ktmSsHeJkj37ASPXferB2vFzukNtGdlcEqjFGK6WDQwIjfbrtVd/G0JeUqbxnG8PCM18niGJNxQ6p9FVdSjMApgAaTDSo9a9XLaaLjlOICBgtpiQUtsSVEpqjfEgEjH0q6+VAg3n7xFLKH1MNTW5BhC7ZbSAogiQQwnFeeE4u3+DtZRtLhlhGDDQwIZZYjbUJGcn7BKFExEt/D2L3FM837ZbRoKFNUDdTkqfXUBBkHyrm4rvlizeKMbI1hUGiVAYajcnDbrpCgb+YrzbU6ks6repXfTdUgk6rbAaljKiQNROXUYrzcVlc/O2nYFUVCCxdWkEuQZGxjptOTUowTn+T/wBXns8gHDoASR4iJOrBdiBq6xMT6VJ1H8j4c27Fu226iM56nrUhWa3LTXiCofnnKGvlSrhdIIyJ3j91TFKlS9qW3V5LVi0YlVF7Kv1ur9h/fWfxWf8AnV+w/vq1Vg1f7brev4hX7Pp+iK5JyprGqWDao2ERE/vqWrhfmtoBTrBVgCrL4g2qdOmPaJjAE9PMVvt8UrbH6WnIIOqJiCPLNZ73te263KytYrGIb6V5ZoEnpWVac1FJUPlR/JLX6ZwX7QlXCqf8qP5Ja/TOC/aEq4UCofjeUm4zGVg9DUxSp0vNZzCNqRaMSgE5JcX2boj6p8QHun/xWF5A25cFjuc599WClT791fYo47fDEWjbkTDCemZ/fUX/AAHc+uv66sFK5XVtXOPNKdKs4yrw5E/Vk2jr02rI5E+rVqWcfWzHn5+/erBSu+0XR7FGBWaUqlcUpSgUpSgUpSgUpSgUpSg5rotavELer10z+vPT9VeB3Az80PXw18/7a3HHFXQsKulTMZLaUxIyZAPlsKhrKCCLiEaCwAggsQzPieoMDoNjV8aOYzlCbPrR7g/zZ6fR+z768EcP17r/AAV8ucYUKPGHPUhllkYEjYqZ92K9cUwOp0UTsSB0OABiJgE432qXY9JNz6mgs4ju5xEad+kVuuXFX2iAPUgffXzHlKjv+HuW7odWdcdSp0tiMESf1VZflEDfgyaSoPeqZZSwkK8bAx7ztv0qu2ni0Rl2Jynrn4Mfa7k776Duc7+ZrAt8LGmLEMNoSGAM7dRNfI7asQwW011Zt4KhWtWu9twIkCBDL0BOfWtfD3kJVHYsoVPCRjwhyNJU+HSstg/S3yal2vmju+T7Eq8OFgC0FjbwRp+6KyBw6gD5oASAPCAJOQB0yP1V8dvWyvja0AN0Pi1wviCsfZWBpILGdxBjHu5bAG0EXHUsQhWQApxBVSSy4yMnfeu9n5m59osFYGiNPTTEfCK2VCdjB/ErPh04YxEQS7E4EeflU3VExiVhSlK4FYNZpQRVvljCzaTUveWiGBzpYiQQesEMfcYOYrrSyxYM5GNUAdCYAMnrGr+0a6qUFZbs/fkFb5Hn47hnwcSp6/8Ay2T/ALrziu3kvKrlky9zVKsD4naSbjMphsCFaPhUzSgp/wAqP5Ja/TOC/aEq4VT/AJUfyS1+mcF+0JVwoFaxeUnSGBI3Eifsr2ar45Ld0W7esDujeK3AWDObiXFGqBjNwMSCcoDQTyXAdiDkjGcgwR8DXqaqXA8m4u3aW2r6T4tYF1jM3GbwOQSrQ0zGYj1qTt8FxAsX1NxjefvO7YufDg930AWCZMD91BMG4BEmJwPUxMD1gH7K9TVWucr47UO7vBRN3LuzwCeJFrBBmA9iRidByYz0NwHFTqDlRpt+DvXfPfFrokgZa0dIY7HyiaCwzTVVX4zl/Hm3cVL4FwrcFttRGkG1cW2rYILi4bbd5BkKfcdB4fi3N1LbXARrVGd7qgDV4TqIgnaNMyJ1GdwtrXANzHT4nAFetVV1uA4vUCLn+kVmBuMRoHEK5AEH/Ra1iBOB6jyOW8XCA3T4WGoi44LL3tgnVG7d2L4xA8QIC40hZJrNQnIuE4lCTxFzUCoEaixBEDGwggTkTM5M4mpoM0pWJoM0pSgUpSgUrE1mg+ddsLkcS+r2AVO2ojTbVgQPMEb+74QNx1Om6ZmLk/nFSQxUjqMTHQmprtaqtxl3AJAQaRMtNtSDviDHvqE9vDgnTpIGCAVJSNX5/wAPtrbT3YVWdCWYOSYVVIhtQVScmd9IhM9PSK9XV06VCyQraiJjU4wSenU+6fOuXIlA76Y8jLgtImIJAjpGK38CiqclgoYtBkEk484GQpz5/bZMTy5Dr5KD+FWxqIAYYgAZcHoOs/qG21Wj5QGjh08TL86mVIEDIY58lJOM4xVY5PxSvxds29IU3FnxE6smOnl8YK1ZvlCX+LKROpXlSF1EHQw2nG8z0ANZ7+/CURiHzvQC6u+pSCAE0koV8JbDQNJLTBBANv3it12xMWyqw3dRlfa9sPaYZNskyGJgHaBIO7iQzooYi62kPb0ZhbyggQ+CJdm8Q+PlpS0Vyza2UC3aMhmWLZERIAtkMAxKkDxdSKnlCJe+GuMhjUAtu5cdSTALorI8kSGK6VmRkMY3rU4DBTDNpUsdJZTGlm1KIxDljJExIOTW5gO5dpTSsMElGJi4ywiqBqwAx/qhRnpyC8qqvhAUi2HBmVcBzqJg4CkNg/RSIzHefq7D6p2LcNwVhgAJUyAIAOoyAJOAZj/ltU5UL2OTTwdoaSsBsHB9ts4xnf41NVjtzK2OClKVx0pSlApSlApSlBT/AJUfyS1+mcF+0JVwqn/Kj+SWv0zgv2hKuFBx81dltEqYOM/GoDieaXVWdRJJVVUQJZjAEwYEAk4OAcVPc2E2yPUevUVULDNd0XWgJ7aIMwSpWWbctpZhGAJODE1q0KxauMKdSZiXWOd3APF3ob6qqHB/NfAH+1prdw/NLrSCWUgAwSpkEkbr1B3HqK5ilYfUCGUA4IKnGoSDhujCMdOh8xptpViPCPxCqLSsfJrzOGLEnI393St3NrxS0zKQDgZMbsBv55x6xXH2ccMhZZgnqIIiQQR5ggg+6urnP8i2Y9nMT9NcQfs+NYL47ng0Vzt8UDd5s6xqukE7DcmOsATHrWs804ggMG0k+zbZSWO0SQQAd/OK4uXqr3bjnP8AKWSD9ELDrEbE5M75HpXaCB7IAIxIkkiZ3NbIpW3kz7rerD8x4pCBduWzjUwQmUGMsTuPTyk5qV5PxrteKM4I0EwZ1SGUSABEeLPw9aieJ7oK7Xvo2yzEDJUDYjZgdq6uyOsEK5OooxK7x45ALbyoYL6wTVWpWsVmMJ0mZtHist0wpPoaqd/mt1VnUzElVUTEljAkwYG5mOlWy97J9x+6qDxTzetW58Kh7jjY5AW3/wDZz8BXOniJicwlqy7f4Z4onSLf+0boK/YEBpb5tfDqty57YbSVBADLB0yd5Ukifq+tektQZnY4Jj7hitXE8OpUqSRnAEb7gqTkR+rFaO3XyhVFpTHKuMuNdAZyRBx8KnhVS7N3ib4R8sFJ1DZhkSR0OPcelW0Vk6jG/wAIX6WdrNcnMy/dlUBLN4QRjTqwWnpAk7H3V10iqFiqWOD4l34ZLmsC2nEW7r6m0vFywLbHSynW6K5DfRJb49vZzgLqNdu3XcarnEAW2JPhPEXGttJYiNGkKAFgGDMCJ2KzQfNu2F5l40spEgp5EquhZgT7sH6w9DUKjXMN4tJkFYIhWiSwBJ1eGJj0q8c77JG/fe+txFLCMoWxpVTPig+yYMYmuX8R2DaheXEwNBiCCM+LJj7h5VrrqVxEZV7ZyqZXvPCCSgdgSMYCiJyOmkEe6t7tjQSWIK+AAECWIYiTJwoMH91Wa32G0yBdXPXRn6WDBiPF5ZivVvsRBBN4HC404MapkTtLYG3vrvdp6kVlXuSJPEWCDJLKGXA0wyt6yIXoR09as/yhsBwySD/KCCv0Tock+7SGE+s9K9cF2RNu4lzvp0srRpjVpndpnqT5ehqQ7Tck/C7QtagsMGkrqkQQR6b71Ve8TaHYicPl97h2VZulUGokZ6gqWcg+IZQgqR1jE1gXgSfmzo0AgMSBBELriNKqpbImSDMxNW1fk9aQTfU6cDwEiCzFpBaJMjYCNPrQfJ4VBCX1jxwDbnDA6QSpBOljqBJmQM1PuVR2yplu2oK3NRGseL6yqRq0rGSAG0+eFmSSDsv8UbhgscSBIM6WVwBPn4CpYSY6jFXCz8n7qpH4VBJB8KlFwMeENBOTJOdvjsudhXYANfSBAnuzqIljBzEQxAxPnNc7lXdvyWDsgGHBWNYhtAkYEZODAGfhUzXDybge4spZmdIIkCOpO3xrurPPKcFKUrjpSlKBSlKBSlKCD7Y8kbjOG7lLgt3FuWriMRqAe24cal6jFRf8Hc7/AKfwf/DP/wDpVwpQR3MlbuDqILALqIwCZEx5ZqsJi6wGxRHI82L3QTHSQgmN8HerZzb+SaATtgAk7joKq9zhmJDaboMRKqwkTMGVOxJjrk1r6eY2/f8A0o1efs91rcktpU6fCWJgE+0FAE4EycmdtjT8DI9lLinz03Gn84N7Q26gjoRWbVhwWYo5ZtIxbcAKuogCRuSxJ9wrRN4nwVRCZ7NYV0AgKwjJOWGokk9SSSa7+bLNpxMYB2B2IMQfOI+NcXZ1CO8JVhLLEgrPhHnUhzG1qtsudunmMj7qw3x3PD1aa+6pXChrV+6qprF8Bws/TtqFfPSV7vPv8q73WI8JEgGDusgGD65itfGcsa4sG08jKnS0q3QiIP8A3FeLnC8UwUPbJRNIVfHJ09S2nJ+H762RMVnwmMM2Jw8c2w9tCM3luIRn2UALQPcfgam+QL84x1fR9nGZO/wjb1qKPAXnud7cVywnQultKAxMYyTAz6VNci4YqzMykGABIIxMnf3Cq9Sf6c5lOkfqSt/2W9x+6qARouaXPhulmDx1w3dsdvZkL6A+VfQL3sn3H7qpXGcIbltkIIJGDnwsMq3wYA+6ah03Eynq+ToUgyRkAkk7aZ+t5D1rm428gRrhPsSxwRPsiM+4V4Xh+IafCls43HeEnfAGAJrzf4O8ylCEgwCwLiBIM6Cu+JwfsrVMx6qYSHZWyVZNWXYFnPUswJg/mgwBtv5mraKrnJ0IvDBAhtx6VYxWLqI/V9mjS4ZpSlULClKUClKUClKUClKUClKUClKUClKUClKUClKUClKUClKUClKUClKUCKUpQYis0pQKxFZpQKUpQKxFZpQYikUpQIrNKUClKUClKUClKUClKUClKUClKUClKUClKUH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1600" y="-685800"/>
            <a:ext cx="3181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0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3" r="24026" b="59289"/>
          <a:stretch/>
        </p:blipFill>
        <p:spPr bwMode="auto">
          <a:xfrm>
            <a:off x="323528" y="2704"/>
            <a:ext cx="8496944" cy="496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5" t="24570" r="24622" b="35514"/>
          <a:stretch/>
        </p:blipFill>
        <p:spPr bwMode="auto">
          <a:xfrm>
            <a:off x="5577540" y="3596432"/>
            <a:ext cx="381899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7" t="20421" r="29904" b="48384"/>
          <a:stretch/>
        </p:blipFill>
        <p:spPr bwMode="auto">
          <a:xfrm>
            <a:off x="0" y="4349456"/>
            <a:ext cx="5743607" cy="248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15616" y="188640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INTECH OPEN, 2013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2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791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400" b="1" dirty="0" smtClean="0">
                <a:solidFill>
                  <a:srgbClr val="002060"/>
                </a:solidFill>
              </a:rPr>
              <a:t>2.1.1 Mechanism of freezing (frost )injury</a:t>
            </a:r>
          </a:p>
          <a:p>
            <a:pPr eaLnBrk="1" hangingPunct="1"/>
            <a:r>
              <a:rPr lang="en-US" altLang="zh-CN" sz="2400" b="1" dirty="0" smtClean="0">
                <a:solidFill>
                  <a:srgbClr val="002060"/>
                </a:solidFill>
              </a:rPr>
              <a:t>2.1.1.</a:t>
            </a:r>
            <a:r>
              <a:rPr lang="en-US" altLang="zh-CN" sz="2400" dirty="0" smtClean="0">
                <a:solidFill>
                  <a:srgbClr val="002060"/>
                </a:solidFill>
              </a:rPr>
              <a:t>1.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Freezing</a:t>
            </a:r>
            <a:r>
              <a:rPr lang="en-US" altLang="zh-CN" sz="2400" dirty="0" smtClean="0">
                <a:solidFill>
                  <a:srgbClr val="002060"/>
                </a:solidFill>
              </a:rPr>
              <a:t>:(intercellular and intracellular freezing)</a:t>
            </a:r>
          </a:p>
          <a:p>
            <a:pPr eaLnBrk="1" hangingPunct="1"/>
            <a:r>
              <a:rPr lang="en-US" altLang="zh-CN" sz="2400" b="1" dirty="0" smtClean="0">
                <a:solidFill>
                  <a:srgbClr val="002060"/>
                </a:solidFill>
              </a:rPr>
              <a:t>(1) Intercellular freezing</a:t>
            </a:r>
            <a:endParaRPr lang="en-US" altLang="zh-CN" sz="2400" dirty="0" smtClean="0">
              <a:solidFill>
                <a:srgbClr val="002060"/>
              </a:solidFill>
            </a:endParaRPr>
          </a:p>
        </p:txBody>
      </p:sp>
      <p:grpSp>
        <p:nvGrpSpPr>
          <p:cNvPr id="25603" name="Group 44"/>
          <p:cNvGrpSpPr>
            <a:grpSpLocks/>
          </p:cNvGrpSpPr>
          <p:nvPr/>
        </p:nvGrpSpPr>
        <p:grpSpPr bwMode="auto">
          <a:xfrm>
            <a:off x="1371600" y="2362200"/>
            <a:ext cx="6045200" cy="2590800"/>
            <a:chOff x="864" y="1776"/>
            <a:chExt cx="3808" cy="1632"/>
          </a:xfrm>
        </p:grpSpPr>
        <p:grpSp>
          <p:nvGrpSpPr>
            <p:cNvPr id="25614" name="Group 13"/>
            <p:cNvGrpSpPr>
              <a:grpSpLocks/>
            </p:cNvGrpSpPr>
            <p:nvPr/>
          </p:nvGrpSpPr>
          <p:grpSpPr bwMode="auto">
            <a:xfrm>
              <a:off x="864" y="1776"/>
              <a:ext cx="592" cy="792"/>
              <a:chOff x="864" y="1776"/>
              <a:chExt cx="592" cy="792"/>
            </a:xfrm>
          </p:grpSpPr>
          <p:sp>
            <p:nvSpPr>
              <p:cNvPr id="25642" name="Freeform 4"/>
              <p:cNvSpPr>
                <a:spLocks/>
              </p:cNvSpPr>
              <p:nvPr/>
            </p:nvSpPr>
            <p:spPr bwMode="auto">
              <a:xfrm>
                <a:off x="864" y="1776"/>
                <a:ext cx="592" cy="792"/>
              </a:xfrm>
              <a:custGeom>
                <a:avLst/>
                <a:gdLst>
                  <a:gd name="T0" fmla="*/ 240 w 592"/>
                  <a:gd name="T1" fmla="*/ 0 h 792"/>
                  <a:gd name="T2" fmla="*/ 480 w 592"/>
                  <a:gd name="T3" fmla="*/ 48 h 792"/>
                  <a:gd name="T4" fmla="*/ 576 w 592"/>
                  <a:gd name="T5" fmla="*/ 240 h 792"/>
                  <a:gd name="T6" fmla="*/ 576 w 592"/>
                  <a:gd name="T7" fmla="*/ 576 h 792"/>
                  <a:gd name="T8" fmla="*/ 480 w 592"/>
                  <a:gd name="T9" fmla="*/ 720 h 792"/>
                  <a:gd name="T10" fmla="*/ 288 w 592"/>
                  <a:gd name="T11" fmla="*/ 768 h 792"/>
                  <a:gd name="T12" fmla="*/ 144 w 592"/>
                  <a:gd name="T13" fmla="*/ 768 h 792"/>
                  <a:gd name="T14" fmla="*/ 48 w 592"/>
                  <a:gd name="T15" fmla="*/ 624 h 792"/>
                  <a:gd name="T16" fmla="*/ 0 w 592"/>
                  <a:gd name="T17" fmla="*/ 432 h 792"/>
                  <a:gd name="T18" fmla="*/ 48 w 592"/>
                  <a:gd name="T19" fmla="*/ 240 h 792"/>
                  <a:gd name="T20" fmla="*/ 48 w 592"/>
                  <a:gd name="T21" fmla="*/ 48 h 792"/>
                  <a:gd name="T22" fmla="*/ 288 w 592"/>
                  <a:gd name="T23" fmla="*/ 0 h 7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2"/>
                  <a:gd name="T37" fmla="*/ 0 h 792"/>
                  <a:gd name="T38" fmla="*/ 592 w 592"/>
                  <a:gd name="T39" fmla="*/ 792 h 7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2" h="792">
                    <a:moveTo>
                      <a:pt x="240" y="0"/>
                    </a:moveTo>
                    <a:cubicBezTo>
                      <a:pt x="332" y="4"/>
                      <a:pt x="424" y="8"/>
                      <a:pt x="480" y="48"/>
                    </a:cubicBezTo>
                    <a:cubicBezTo>
                      <a:pt x="536" y="88"/>
                      <a:pt x="560" y="152"/>
                      <a:pt x="576" y="240"/>
                    </a:cubicBezTo>
                    <a:cubicBezTo>
                      <a:pt x="592" y="328"/>
                      <a:pt x="592" y="496"/>
                      <a:pt x="576" y="576"/>
                    </a:cubicBezTo>
                    <a:cubicBezTo>
                      <a:pt x="560" y="656"/>
                      <a:pt x="528" y="688"/>
                      <a:pt x="480" y="720"/>
                    </a:cubicBezTo>
                    <a:cubicBezTo>
                      <a:pt x="432" y="752"/>
                      <a:pt x="344" y="760"/>
                      <a:pt x="288" y="768"/>
                    </a:cubicBezTo>
                    <a:cubicBezTo>
                      <a:pt x="232" y="776"/>
                      <a:pt x="184" y="792"/>
                      <a:pt x="144" y="768"/>
                    </a:cubicBezTo>
                    <a:cubicBezTo>
                      <a:pt x="104" y="744"/>
                      <a:pt x="72" y="680"/>
                      <a:pt x="48" y="624"/>
                    </a:cubicBezTo>
                    <a:cubicBezTo>
                      <a:pt x="24" y="568"/>
                      <a:pt x="0" y="496"/>
                      <a:pt x="0" y="432"/>
                    </a:cubicBezTo>
                    <a:cubicBezTo>
                      <a:pt x="0" y="368"/>
                      <a:pt x="40" y="304"/>
                      <a:pt x="48" y="240"/>
                    </a:cubicBezTo>
                    <a:cubicBezTo>
                      <a:pt x="56" y="176"/>
                      <a:pt x="8" y="88"/>
                      <a:pt x="48" y="48"/>
                    </a:cubicBezTo>
                    <a:cubicBezTo>
                      <a:pt x="88" y="8"/>
                      <a:pt x="232" y="0"/>
                      <a:pt x="288" y="0"/>
                    </a:cubicBezTo>
                  </a:path>
                </a:pathLst>
              </a:custGeom>
              <a:solidFill>
                <a:srgbClr val="33996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  <p:sp>
            <p:nvSpPr>
              <p:cNvPr id="25643" name="Freeform 5" descr="花岗岩"/>
              <p:cNvSpPr>
                <a:spLocks/>
              </p:cNvSpPr>
              <p:nvPr/>
            </p:nvSpPr>
            <p:spPr bwMode="auto">
              <a:xfrm>
                <a:off x="896" y="1800"/>
                <a:ext cx="528" cy="744"/>
              </a:xfrm>
              <a:custGeom>
                <a:avLst/>
                <a:gdLst>
                  <a:gd name="T0" fmla="*/ 214 w 592"/>
                  <a:gd name="T1" fmla="*/ 0 h 792"/>
                  <a:gd name="T2" fmla="*/ 428 w 592"/>
                  <a:gd name="T3" fmla="*/ 45 h 792"/>
                  <a:gd name="T4" fmla="*/ 514 w 592"/>
                  <a:gd name="T5" fmla="*/ 225 h 792"/>
                  <a:gd name="T6" fmla="*/ 514 w 592"/>
                  <a:gd name="T7" fmla="*/ 541 h 792"/>
                  <a:gd name="T8" fmla="*/ 428 w 592"/>
                  <a:gd name="T9" fmla="*/ 676 h 792"/>
                  <a:gd name="T10" fmla="*/ 257 w 592"/>
                  <a:gd name="T11" fmla="*/ 721 h 792"/>
                  <a:gd name="T12" fmla="*/ 128 w 592"/>
                  <a:gd name="T13" fmla="*/ 721 h 792"/>
                  <a:gd name="T14" fmla="*/ 43 w 592"/>
                  <a:gd name="T15" fmla="*/ 586 h 792"/>
                  <a:gd name="T16" fmla="*/ 0 w 592"/>
                  <a:gd name="T17" fmla="*/ 406 h 792"/>
                  <a:gd name="T18" fmla="*/ 43 w 592"/>
                  <a:gd name="T19" fmla="*/ 225 h 792"/>
                  <a:gd name="T20" fmla="*/ 43 w 592"/>
                  <a:gd name="T21" fmla="*/ 45 h 792"/>
                  <a:gd name="T22" fmla="*/ 257 w 592"/>
                  <a:gd name="T23" fmla="*/ 0 h 7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2"/>
                  <a:gd name="T37" fmla="*/ 0 h 792"/>
                  <a:gd name="T38" fmla="*/ 592 w 592"/>
                  <a:gd name="T39" fmla="*/ 792 h 7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2" h="792">
                    <a:moveTo>
                      <a:pt x="240" y="0"/>
                    </a:moveTo>
                    <a:cubicBezTo>
                      <a:pt x="332" y="4"/>
                      <a:pt x="424" y="8"/>
                      <a:pt x="480" y="48"/>
                    </a:cubicBezTo>
                    <a:cubicBezTo>
                      <a:pt x="536" y="88"/>
                      <a:pt x="560" y="152"/>
                      <a:pt x="576" y="240"/>
                    </a:cubicBezTo>
                    <a:cubicBezTo>
                      <a:pt x="592" y="328"/>
                      <a:pt x="592" y="496"/>
                      <a:pt x="576" y="576"/>
                    </a:cubicBezTo>
                    <a:cubicBezTo>
                      <a:pt x="560" y="656"/>
                      <a:pt x="528" y="688"/>
                      <a:pt x="480" y="720"/>
                    </a:cubicBezTo>
                    <a:cubicBezTo>
                      <a:pt x="432" y="752"/>
                      <a:pt x="344" y="760"/>
                      <a:pt x="288" y="768"/>
                    </a:cubicBezTo>
                    <a:cubicBezTo>
                      <a:pt x="232" y="776"/>
                      <a:pt x="184" y="792"/>
                      <a:pt x="144" y="768"/>
                    </a:cubicBezTo>
                    <a:cubicBezTo>
                      <a:pt x="104" y="744"/>
                      <a:pt x="72" y="680"/>
                      <a:pt x="48" y="624"/>
                    </a:cubicBezTo>
                    <a:cubicBezTo>
                      <a:pt x="24" y="568"/>
                      <a:pt x="0" y="496"/>
                      <a:pt x="0" y="432"/>
                    </a:cubicBezTo>
                    <a:cubicBezTo>
                      <a:pt x="0" y="368"/>
                      <a:pt x="40" y="304"/>
                      <a:pt x="48" y="240"/>
                    </a:cubicBezTo>
                    <a:cubicBezTo>
                      <a:pt x="56" y="176"/>
                      <a:pt x="8" y="88"/>
                      <a:pt x="48" y="48"/>
                    </a:cubicBezTo>
                    <a:cubicBezTo>
                      <a:pt x="88" y="8"/>
                      <a:pt x="232" y="0"/>
                      <a:pt x="288" y="0"/>
                    </a:cubicBezTo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</p:grpSp>
        <p:grpSp>
          <p:nvGrpSpPr>
            <p:cNvPr id="25615" name="Group 12"/>
            <p:cNvGrpSpPr>
              <a:grpSpLocks/>
            </p:cNvGrpSpPr>
            <p:nvPr/>
          </p:nvGrpSpPr>
          <p:grpSpPr bwMode="auto">
            <a:xfrm>
              <a:off x="3456" y="1824"/>
              <a:ext cx="592" cy="792"/>
              <a:chOff x="2496" y="1824"/>
              <a:chExt cx="592" cy="792"/>
            </a:xfrm>
          </p:grpSpPr>
          <p:sp>
            <p:nvSpPr>
              <p:cNvPr id="25639" name="Freeform 7"/>
              <p:cNvSpPr>
                <a:spLocks/>
              </p:cNvSpPr>
              <p:nvPr/>
            </p:nvSpPr>
            <p:spPr bwMode="auto">
              <a:xfrm>
                <a:off x="2496" y="1824"/>
                <a:ext cx="592" cy="792"/>
              </a:xfrm>
              <a:custGeom>
                <a:avLst/>
                <a:gdLst>
                  <a:gd name="T0" fmla="*/ 240 w 592"/>
                  <a:gd name="T1" fmla="*/ 0 h 792"/>
                  <a:gd name="T2" fmla="*/ 480 w 592"/>
                  <a:gd name="T3" fmla="*/ 48 h 792"/>
                  <a:gd name="T4" fmla="*/ 576 w 592"/>
                  <a:gd name="T5" fmla="*/ 240 h 792"/>
                  <a:gd name="T6" fmla="*/ 576 w 592"/>
                  <a:gd name="T7" fmla="*/ 576 h 792"/>
                  <a:gd name="T8" fmla="*/ 480 w 592"/>
                  <a:gd name="T9" fmla="*/ 720 h 792"/>
                  <a:gd name="T10" fmla="*/ 288 w 592"/>
                  <a:gd name="T11" fmla="*/ 768 h 792"/>
                  <a:gd name="T12" fmla="*/ 144 w 592"/>
                  <a:gd name="T13" fmla="*/ 768 h 792"/>
                  <a:gd name="T14" fmla="*/ 48 w 592"/>
                  <a:gd name="T15" fmla="*/ 624 h 792"/>
                  <a:gd name="T16" fmla="*/ 0 w 592"/>
                  <a:gd name="T17" fmla="*/ 432 h 792"/>
                  <a:gd name="T18" fmla="*/ 48 w 592"/>
                  <a:gd name="T19" fmla="*/ 240 h 792"/>
                  <a:gd name="T20" fmla="*/ 48 w 592"/>
                  <a:gd name="T21" fmla="*/ 48 h 792"/>
                  <a:gd name="T22" fmla="*/ 288 w 592"/>
                  <a:gd name="T23" fmla="*/ 0 h 7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2"/>
                  <a:gd name="T37" fmla="*/ 0 h 792"/>
                  <a:gd name="T38" fmla="*/ 592 w 592"/>
                  <a:gd name="T39" fmla="*/ 792 h 7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2" h="792">
                    <a:moveTo>
                      <a:pt x="240" y="0"/>
                    </a:moveTo>
                    <a:cubicBezTo>
                      <a:pt x="332" y="4"/>
                      <a:pt x="424" y="8"/>
                      <a:pt x="480" y="48"/>
                    </a:cubicBezTo>
                    <a:cubicBezTo>
                      <a:pt x="536" y="88"/>
                      <a:pt x="560" y="152"/>
                      <a:pt x="576" y="240"/>
                    </a:cubicBezTo>
                    <a:cubicBezTo>
                      <a:pt x="592" y="328"/>
                      <a:pt x="592" y="496"/>
                      <a:pt x="576" y="576"/>
                    </a:cubicBezTo>
                    <a:cubicBezTo>
                      <a:pt x="560" y="656"/>
                      <a:pt x="528" y="688"/>
                      <a:pt x="480" y="720"/>
                    </a:cubicBezTo>
                    <a:cubicBezTo>
                      <a:pt x="432" y="752"/>
                      <a:pt x="344" y="760"/>
                      <a:pt x="288" y="768"/>
                    </a:cubicBezTo>
                    <a:cubicBezTo>
                      <a:pt x="232" y="776"/>
                      <a:pt x="184" y="792"/>
                      <a:pt x="144" y="768"/>
                    </a:cubicBezTo>
                    <a:cubicBezTo>
                      <a:pt x="104" y="744"/>
                      <a:pt x="72" y="680"/>
                      <a:pt x="48" y="624"/>
                    </a:cubicBezTo>
                    <a:cubicBezTo>
                      <a:pt x="24" y="568"/>
                      <a:pt x="0" y="496"/>
                      <a:pt x="0" y="432"/>
                    </a:cubicBezTo>
                    <a:cubicBezTo>
                      <a:pt x="0" y="368"/>
                      <a:pt x="40" y="304"/>
                      <a:pt x="48" y="240"/>
                    </a:cubicBezTo>
                    <a:cubicBezTo>
                      <a:pt x="56" y="176"/>
                      <a:pt x="8" y="88"/>
                      <a:pt x="48" y="48"/>
                    </a:cubicBezTo>
                    <a:cubicBezTo>
                      <a:pt x="88" y="8"/>
                      <a:pt x="232" y="0"/>
                      <a:pt x="288" y="0"/>
                    </a:cubicBezTo>
                  </a:path>
                </a:pathLst>
              </a:cu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  <p:sp>
            <p:nvSpPr>
              <p:cNvPr id="25640" name="Freeform 8"/>
              <p:cNvSpPr>
                <a:spLocks/>
              </p:cNvSpPr>
              <p:nvPr/>
            </p:nvSpPr>
            <p:spPr bwMode="auto">
              <a:xfrm>
                <a:off x="2528" y="1848"/>
                <a:ext cx="528" cy="744"/>
              </a:xfrm>
              <a:custGeom>
                <a:avLst/>
                <a:gdLst>
                  <a:gd name="T0" fmla="*/ 214 w 592"/>
                  <a:gd name="T1" fmla="*/ 0 h 792"/>
                  <a:gd name="T2" fmla="*/ 428 w 592"/>
                  <a:gd name="T3" fmla="*/ 45 h 792"/>
                  <a:gd name="T4" fmla="*/ 514 w 592"/>
                  <a:gd name="T5" fmla="*/ 225 h 792"/>
                  <a:gd name="T6" fmla="*/ 514 w 592"/>
                  <a:gd name="T7" fmla="*/ 541 h 792"/>
                  <a:gd name="T8" fmla="*/ 428 w 592"/>
                  <a:gd name="T9" fmla="*/ 676 h 792"/>
                  <a:gd name="T10" fmla="*/ 257 w 592"/>
                  <a:gd name="T11" fmla="*/ 721 h 792"/>
                  <a:gd name="T12" fmla="*/ 128 w 592"/>
                  <a:gd name="T13" fmla="*/ 721 h 792"/>
                  <a:gd name="T14" fmla="*/ 43 w 592"/>
                  <a:gd name="T15" fmla="*/ 586 h 792"/>
                  <a:gd name="T16" fmla="*/ 0 w 592"/>
                  <a:gd name="T17" fmla="*/ 406 h 792"/>
                  <a:gd name="T18" fmla="*/ 43 w 592"/>
                  <a:gd name="T19" fmla="*/ 225 h 792"/>
                  <a:gd name="T20" fmla="*/ 43 w 592"/>
                  <a:gd name="T21" fmla="*/ 45 h 792"/>
                  <a:gd name="T22" fmla="*/ 257 w 592"/>
                  <a:gd name="T23" fmla="*/ 0 h 7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2"/>
                  <a:gd name="T37" fmla="*/ 0 h 792"/>
                  <a:gd name="T38" fmla="*/ 592 w 592"/>
                  <a:gd name="T39" fmla="*/ 792 h 7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2" h="792">
                    <a:moveTo>
                      <a:pt x="240" y="0"/>
                    </a:moveTo>
                    <a:cubicBezTo>
                      <a:pt x="332" y="4"/>
                      <a:pt x="424" y="8"/>
                      <a:pt x="480" y="48"/>
                    </a:cubicBezTo>
                    <a:cubicBezTo>
                      <a:pt x="536" y="88"/>
                      <a:pt x="560" y="152"/>
                      <a:pt x="576" y="240"/>
                    </a:cubicBezTo>
                    <a:cubicBezTo>
                      <a:pt x="592" y="328"/>
                      <a:pt x="592" y="496"/>
                      <a:pt x="576" y="576"/>
                    </a:cubicBezTo>
                    <a:cubicBezTo>
                      <a:pt x="560" y="656"/>
                      <a:pt x="528" y="688"/>
                      <a:pt x="480" y="720"/>
                    </a:cubicBezTo>
                    <a:cubicBezTo>
                      <a:pt x="432" y="752"/>
                      <a:pt x="344" y="760"/>
                      <a:pt x="288" y="768"/>
                    </a:cubicBezTo>
                    <a:cubicBezTo>
                      <a:pt x="232" y="776"/>
                      <a:pt x="184" y="792"/>
                      <a:pt x="144" y="768"/>
                    </a:cubicBezTo>
                    <a:cubicBezTo>
                      <a:pt x="104" y="744"/>
                      <a:pt x="72" y="680"/>
                      <a:pt x="48" y="624"/>
                    </a:cubicBezTo>
                    <a:cubicBezTo>
                      <a:pt x="24" y="568"/>
                      <a:pt x="0" y="496"/>
                      <a:pt x="0" y="432"/>
                    </a:cubicBezTo>
                    <a:cubicBezTo>
                      <a:pt x="0" y="368"/>
                      <a:pt x="40" y="304"/>
                      <a:pt x="48" y="240"/>
                    </a:cubicBezTo>
                    <a:cubicBezTo>
                      <a:pt x="56" y="176"/>
                      <a:pt x="8" y="88"/>
                      <a:pt x="48" y="48"/>
                    </a:cubicBezTo>
                    <a:cubicBezTo>
                      <a:pt x="88" y="8"/>
                      <a:pt x="232" y="0"/>
                      <a:pt x="288" y="0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  <p:sp>
            <p:nvSpPr>
              <p:cNvPr id="25641" name="Freeform 11" descr="花岗岩"/>
              <p:cNvSpPr>
                <a:spLocks/>
              </p:cNvSpPr>
              <p:nvPr/>
            </p:nvSpPr>
            <p:spPr bwMode="auto">
              <a:xfrm>
                <a:off x="2544" y="2016"/>
                <a:ext cx="432" cy="552"/>
              </a:xfrm>
              <a:custGeom>
                <a:avLst/>
                <a:gdLst>
                  <a:gd name="T0" fmla="*/ 175 w 592"/>
                  <a:gd name="T1" fmla="*/ 0 h 792"/>
                  <a:gd name="T2" fmla="*/ 350 w 592"/>
                  <a:gd name="T3" fmla="*/ 33 h 792"/>
                  <a:gd name="T4" fmla="*/ 420 w 592"/>
                  <a:gd name="T5" fmla="*/ 167 h 792"/>
                  <a:gd name="T6" fmla="*/ 420 w 592"/>
                  <a:gd name="T7" fmla="*/ 401 h 792"/>
                  <a:gd name="T8" fmla="*/ 350 w 592"/>
                  <a:gd name="T9" fmla="*/ 502 h 792"/>
                  <a:gd name="T10" fmla="*/ 210 w 592"/>
                  <a:gd name="T11" fmla="*/ 535 h 792"/>
                  <a:gd name="T12" fmla="*/ 105 w 592"/>
                  <a:gd name="T13" fmla="*/ 535 h 792"/>
                  <a:gd name="T14" fmla="*/ 35 w 592"/>
                  <a:gd name="T15" fmla="*/ 435 h 792"/>
                  <a:gd name="T16" fmla="*/ 0 w 592"/>
                  <a:gd name="T17" fmla="*/ 301 h 792"/>
                  <a:gd name="T18" fmla="*/ 35 w 592"/>
                  <a:gd name="T19" fmla="*/ 167 h 792"/>
                  <a:gd name="T20" fmla="*/ 35 w 592"/>
                  <a:gd name="T21" fmla="*/ 33 h 792"/>
                  <a:gd name="T22" fmla="*/ 210 w 592"/>
                  <a:gd name="T23" fmla="*/ 0 h 7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2"/>
                  <a:gd name="T37" fmla="*/ 0 h 792"/>
                  <a:gd name="T38" fmla="*/ 592 w 592"/>
                  <a:gd name="T39" fmla="*/ 792 h 7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2" h="792">
                    <a:moveTo>
                      <a:pt x="240" y="0"/>
                    </a:moveTo>
                    <a:cubicBezTo>
                      <a:pt x="332" y="4"/>
                      <a:pt x="424" y="8"/>
                      <a:pt x="480" y="48"/>
                    </a:cubicBezTo>
                    <a:cubicBezTo>
                      <a:pt x="536" y="88"/>
                      <a:pt x="560" y="152"/>
                      <a:pt x="576" y="240"/>
                    </a:cubicBezTo>
                    <a:cubicBezTo>
                      <a:pt x="592" y="328"/>
                      <a:pt x="592" y="496"/>
                      <a:pt x="576" y="576"/>
                    </a:cubicBezTo>
                    <a:cubicBezTo>
                      <a:pt x="560" y="656"/>
                      <a:pt x="528" y="688"/>
                      <a:pt x="480" y="720"/>
                    </a:cubicBezTo>
                    <a:cubicBezTo>
                      <a:pt x="432" y="752"/>
                      <a:pt x="344" y="760"/>
                      <a:pt x="288" y="768"/>
                    </a:cubicBezTo>
                    <a:cubicBezTo>
                      <a:pt x="232" y="776"/>
                      <a:pt x="184" y="792"/>
                      <a:pt x="144" y="768"/>
                    </a:cubicBezTo>
                    <a:cubicBezTo>
                      <a:pt x="104" y="744"/>
                      <a:pt x="72" y="680"/>
                      <a:pt x="48" y="624"/>
                    </a:cubicBezTo>
                    <a:cubicBezTo>
                      <a:pt x="24" y="568"/>
                      <a:pt x="0" y="496"/>
                      <a:pt x="0" y="432"/>
                    </a:cubicBezTo>
                    <a:cubicBezTo>
                      <a:pt x="0" y="368"/>
                      <a:pt x="40" y="304"/>
                      <a:pt x="48" y="240"/>
                    </a:cubicBezTo>
                    <a:cubicBezTo>
                      <a:pt x="56" y="176"/>
                      <a:pt x="8" y="88"/>
                      <a:pt x="48" y="48"/>
                    </a:cubicBezTo>
                    <a:cubicBezTo>
                      <a:pt x="88" y="8"/>
                      <a:pt x="232" y="0"/>
                      <a:pt x="288" y="0"/>
                    </a:cubicBezTo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</p:grpSp>
        <p:grpSp>
          <p:nvGrpSpPr>
            <p:cNvPr id="25616" name="Group 14"/>
            <p:cNvGrpSpPr>
              <a:grpSpLocks/>
            </p:cNvGrpSpPr>
            <p:nvPr/>
          </p:nvGrpSpPr>
          <p:grpSpPr bwMode="auto">
            <a:xfrm>
              <a:off x="864" y="2544"/>
              <a:ext cx="592" cy="792"/>
              <a:chOff x="864" y="1776"/>
              <a:chExt cx="592" cy="792"/>
            </a:xfrm>
          </p:grpSpPr>
          <p:sp>
            <p:nvSpPr>
              <p:cNvPr id="25637" name="Freeform 15"/>
              <p:cNvSpPr>
                <a:spLocks/>
              </p:cNvSpPr>
              <p:nvPr/>
            </p:nvSpPr>
            <p:spPr bwMode="auto">
              <a:xfrm>
                <a:off x="864" y="1776"/>
                <a:ext cx="592" cy="792"/>
              </a:xfrm>
              <a:custGeom>
                <a:avLst/>
                <a:gdLst>
                  <a:gd name="T0" fmla="*/ 240 w 592"/>
                  <a:gd name="T1" fmla="*/ 0 h 792"/>
                  <a:gd name="T2" fmla="*/ 480 w 592"/>
                  <a:gd name="T3" fmla="*/ 48 h 792"/>
                  <a:gd name="T4" fmla="*/ 576 w 592"/>
                  <a:gd name="T5" fmla="*/ 240 h 792"/>
                  <a:gd name="T6" fmla="*/ 576 w 592"/>
                  <a:gd name="T7" fmla="*/ 576 h 792"/>
                  <a:gd name="T8" fmla="*/ 480 w 592"/>
                  <a:gd name="T9" fmla="*/ 720 h 792"/>
                  <a:gd name="T10" fmla="*/ 288 w 592"/>
                  <a:gd name="T11" fmla="*/ 768 h 792"/>
                  <a:gd name="T12" fmla="*/ 144 w 592"/>
                  <a:gd name="T13" fmla="*/ 768 h 792"/>
                  <a:gd name="T14" fmla="*/ 48 w 592"/>
                  <a:gd name="T15" fmla="*/ 624 h 792"/>
                  <a:gd name="T16" fmla="*/ 0 w 592"/>
                  <a:gd name="T17" fmla="*/ 432 h 792"/>
                  <a:gd name="T18" fmla="*/ 48 w 592"/>
                  <a:gd name="T19" fmla="*/ 240 h 792"/>
                  <a:gd name="T20" fmla="*/ 48 w 592"/>
                  <a:gd name="T21" fmla="*/ 48 h 792"/>
                  <a:gd name="T22" fmla="*/ 288 w 592"/>
                  <a:gd name="T23" fmla="*/ 0 h 7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2"/>
                  <a:gd name="T37" fmla="*/ 0 h 792"/>
                  <a:gd name="T38" fmla="*/ 592 w 592"/>
                  <a:gd name="T39" fmla="*/ 792 h 7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2" h="792">
                    <a:moveTo>
                      <a:pt x="240" y="0"/>
                    </a:moveTo>
                    <a:cubicBezTo>
                      <a:pt x="332" y="4"/>
                      <a:pt x="424" y="8"/>
                      <a:pt x="480" y="48"/>
                    </a:cubicBezTo>
                    <a:cubicBezTo>
                      <a:pt x="536" y="88"/>
                      <a:pt x="560" y="152"/>
                      <a:pt x="576" y="240"/>
                    </a:cubicBezTo>
                    <a:cubicBezTo>
                      <a:pt x="592" y="328"/>
                      <a:pt x="592" y="496"/>
                      <a:pt x="576" y="576"/>
                    </a:cubicBezTo>
                    <a:cubicBezTo>
                      <a:pt x="560" y="656"/>
                      <a:pt x="528" y="688"/>
                      <a:pt x="480" y="720"/>
                    </a:cubicBezTo>
                    <a:cubicBezTo>
                      <a:pt x="432" y="752"/>
                      <a:pt x="344" y="760"/>
                      <a:pt x="288" y="768"/>
                    </a:cubicBezTo>
                    <a:cubicBezTo>
                      <a:pt x="232" y="776"/>
                      <a:pt x="184" y="792"/>
                      <a:pt x="144" y="768"/>
                    </a:cubicBezTo>
                    <a:cubicBezTo>
                      <a:pt x="104" y="744"/>
                      <a:pt x="72" y="680"/>
                      <a:pt x="48" y="624"/>
                    </a:cubicBezTo>
                    <a:cubicBezTo>
                      <a:pt x="24" y="568"/>
                      <a:pt x="0" y="496"/>
                      <a:pt x="0" y="432"/>
                    </a:cubicBezTo>
                    <a:cubicBezTo>
                      <a:pt x="0" y="368"/>
                      <a:pt x="40" y="304"/>
                      <a:pt x="48" y="240"/>
                    </a:cubicBezTo>
                    <a:cubicBezTo>
                      <a:pt x="56" y="176"/>
                      <a:pt x="8" y="88"/>
                      <a:pt x="48" y="48"/>
                    </a:cubicBezTo>
                    <a:cubicBezTo>
                      <a:pt x="88" y="8"/>
                      <a:pt x="232" y="0"/>
                      <a:pt x="288" y="0"/>
                    </a:cubicBezTo>
                  </a:path>
                </a:pathLst>
              </a:custGeom>
              <a:solidFill>
                <a:srgbClr val="33996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  <p:sp>
            <p:nvSpPr>
              <p:cNvPr id="25638" name="Freeform 16" descr="花岗岩"/>
              <p:cNvSpPr>
                <a:spLocks/>
              </p:cNvSpPr>
              <p:nvPr/>
            </p:nvSpPr>
            <p:spPr bwMode="auto">
              <a:xfrm>
                <a:off x="896" y="1800"/>
                <a:ext cx="528" cy="744"/>
              </a:xfrm>
              <a:custGeom>
                <a:avLst/>
                <a:gdLst>
                  <a:gd name="T0" fmla="*/ 214 w 592"/>
                  <a:gd name="T1" fmla="*/ 0 h 792"/>
                  <a:gd name="T2" fmla="*/ 428 w 592"/>
                  <a:gd name="T3" fmla="*/ 45 h 792"/>
                  <a:gd name="T4" fmla="*/ 514 w 592"/>
                  <a:gd name="T5" fmla="*/ 225 h 792"/>
                  <a:gd name="T6" fmla="*/ 514 w 592"/>
                  <a:gd name="T7" fmla="*/ 541 h 792"/>
                  <a:gd name="T8" fmla="*/ 428 w 592"/>
                  <a:gd name="T9" fmla="*/ 676 h 792"/>
                  <a:gd name="T10" fmla="*/ 257 w 592"/>
                  <a:gd name="T11" fmla="*/ 721 h 792"/>
                  <a:gd name="T12" fmla="*/ 128 w 592"/>
                  <a:gd name="T13" fmla="*/ 721 h 792"/>
                  <a:gd name="T14" fmla="*/ 43 w 592"/>
                  <a:gd name="T15" fmla="*/ 586 h 792"/>
                  <a:gd name="T16" fmla="*/ 0 w 592"/>
                  <a:gd name="T17" fmla="*/ 406 h 792"/>
                  <a:gd name="T18" fmla="*/ 43 w 592"/>
                  <a:gd name="T19" fmla="*/ 225 h 792"/>
                  <a:gd name="T20" fmla="*/ 43 w 592"/>
                  <a:gd name="T21" fmla="*/ 45 h 792"/>
                  <a:gd name="T22" fmla="*/ 257 w 592"/>
                  <a:gd name="T23" fmla="*/ 0 h 7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2"/>
                  <a:gd name="T37" fmla="*/ 0 h 792"/>
                  <a:gd name="T38" fmla="*/ 592 w 592"/>
                  <a:gd name="T39" fmla="*/ 792 h 7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2" h="792">
                    <a:moveTo>
                      <a:pt x="240" y="0"/>
                    </a:moveTo>
                    <a:cubicBezTo>
                      <a:pt x="332" y="4"/>
                      <a:pt x="424" y="8"/>
                      <a:pt x="480" y="48"/>
                    </a:cubicBezTo>
                    <a:cubicBezTo>
                      <a:pt x="536" y="88"/>
                      <a:pt x="560" y="152"/>
                      <a:pt x="576" y="240"/>
                    </a:cubicBezTo>
                    <a:cubicBezTo>
                      <a:pt x="592" y="328"/>
                      <a:pt x="592" y="496"/>
                      <a:pt x="576" y="576"/>
                    </a:cubicBezTo>
                    <a:cubicBezTo>
                      <a:pt x="560" y="656"/>
                      <a:pt x="528" y="688"/>
                      <a:pt x="480" y="720"/>
                    </a:cubicBezTo>
                    <a:cubicBezTo>
                      <a:pt x="432" y="752"/>
                      <a:pt x="344" y="760"/>
                      <a:pt x="288" y="768"/>
                    </a:cubicBezTo>
                    <a:cubicBezTo>
                      <a:pt x="232" y="776"/>
                      <a:pt x="184" y="792"/>
                      <a:pt x="144" y="768"/>
                    </a:cubicBezTo>
                    <a:cubicBezTo>
                      <a:pt x="104" y="744"/>
                      <a:pt x="72" y="680"/>
                      <a:pt x="48" y="624"/>
                    </a:cubicBezTo>
                    <a:cubicBezTo>
                      <a:pt x="24" y="568"/>
                      <a:pt x="0" y="496"/>
                      <a:pt x="0" y="432"/>
                    </a:cubicBezTo>
                    <a:cubicBezTo>
                      <a:pt x="0" y="368"/>
                      <a:pt x="40" y="304"/>
                      <a:pt x="48" y="240"/>
                    </a:cubicBezTo>
                    <a:cubicBezTo>
                      <a:pt x="56" y="176"/>
                      <a:pt x="8" y="88"/>
                      <a:pt x="48" y="48"/>
                    </a:cubicBezTo>
                    <a:cubicBezTo>
                      <a:pt x="88" y="8"/>
                      <a:pt x="232" y="0"/>
                      <a:pt x="288" y="0"/>
                    </a:cubicBezTo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</p:grpSp>
        <p:grpSp>
          <p:nvGrpSpPr>
            <p:cNvPr id="25617" name="Group 17"/>
            <p:cNvGrpSpPr>
              <a:grpSpLocks/>
            </p:cNvGrpSpPr>
            <p:nvPr/>
          </p:nvGrpSpPr>
          <p:grpSpPr bwMode="auto">
            <a:xfrm>
              <a:off x="1392" y="1776"/>
              <a:ext cx="592" cy="792"/>
              <a:chOff x="864" y="1776"/>
              <a:chExt cx="592" cy="792"/>
            </a:xfrm>
          </p:grpSpPr>
          <p:sp>
            <p:nvSpPr>
              <p:cNvPr id="25635" name="Freeform 18"/>
              <p:cNvSpPr>
                <a:spLocks/>
              </p:cNvSpPr>
              <p:nvPr/>
            </p:nvSpPr>
            <p:spPr bwMode="auto">
              <a:xfrm>
                <a:off x="864" y="1776"/>
                <a:ext cx="592" cy="792"/>
              </a:xfrm>
              <a:custGeom>
                <a:avLst/>
                <a:gdLst>
                  <a:gd name="T0" fmla="*/ 240 w 592"/>
                  <a:gd name="T1" fmla="*/ 0 h 792"/>
                  <a:gd name="T2" fmla="*/ 480 w 592"/>
                  <a:gd name="T3" fmla="*/ 48 h 792"/>
                  <a:gd name="T4" fmla="*/ 576 w 592"/>
                  <a:gd name="T5" fmla="*/ 240 h 792"/>
                  <a:gd name="T6" fmla="*/ 576 w 592"/>
                  <a:gd name="T7" fmla="*/ 576 h 792"/>
                  <a:gd name="T8" fmla="*/ 480 w 592"/>
                  <a:gd name="T9" fmla="*/ 720 h 792"/>
                  <a:gd name="T10" fmla="*/ 288 w 592"/>
                  <a:gd name="T11" fmla="*/ 768 h 792"/>
                  <a:gd name="T12" fmla="*/ 144 w 592"/>
                  <a:gd name="T13" fmla="*/ 768 h 792"/>
                  <a:gd name="T14" fmla="*/ 48 w 592"/>
                  <a:gd name="T15" fmla="*/ 624 h 792"/>
                  <a:gd name="T16" fmla="*/ 0 w 592"/>
                  <a:gd name="T17" fmla="*/ 432 h 792"/>
                  <a:gd name="T18" fmla="*/ 48 w 592"/>
                  <a:gd name="T19" fmla="*/ 240 h 792"/>
                  <a:gd name="T20" fmla="*/ 48 w 592"/>
                  <a:gd name="T21" fmla="*/ 48 h 792"/>
                  <a:gd name="T22" fmla="*/ 288 w 592"/>
                  <a:gd name="T23" fmla="*/ 0 h 7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2"/>
                  <a:gd name="T37" fmla="*/ 0 h 792"/>
                  <a:gd name="T38" fmla="*/ 592 w 592"/>
                  <a:gd name="T39" fmla="*/ 792 h 7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2" h="792">
                    <a:moveTo>
                      <a:pt x="240" y="0"/>
                    </a:moveTo>
                    <a:cubicBezTo>
                      <a:pt x="332" y="4"/>
                      <a:pt x="424" y="8"/>
                      <a:pt x="480" y="48"/>
                    </a:cubicBezTo>
                    <a:cubicBezTo>
                      <a:pt x="536" y="88"/>
                      <a:pt x="560" y="152"/>
                      <a:pt x="576" y="240"/>
                    </a:cubicBezTo>
                    <a:cubicBezTo>
                      <a:pt x="592" y="328"/>
                      <a:pt x="592" y="496"/>
                      <a:pt x="576" y="576"/>
                    </a:cubicBezTo>
                    <a:cubicBezTo>
                      <a:pt x="560" y="656"/>
                      <a:pt x="528" y="688"/>
                      <a:pt x="480" y="720"/>
                    </a:cubicBezTo>
                    <a:cubicBezTo>
                      <a:pt x="432" y="752"/>
                      <a:pt x="344" y="760"/>
                      <a:pt x="288" y="768"/>
                    </a:cubicBezTo>
                    <a:cubicBezTo>
                      <a:pt x="232" y="776"/>
                      <a:pt x="184" y="792"/>
                      <a:pt x="144" y="768"/>
                    </a:cubicBezTo>
                    <a:cubicBezTo>
                      <a:pt x="104" y="744"/>
                      <a:pt x="72" y="680"/>
                      <a:pt x="48" y="624"/>
                    </a:cubicBezTo>
                    <a:cubicBezTo>
                      <a:pt x="24" y="568"/>
                      <a:pt x="0" y="496"/>
                      <a:pt x="0" y="432"/>
                    </a:cubicBezTo>
                    <a:cubicBezTo>
                      <a:pt x="0" y="368"/>
                      <a:pt x="40" y="304"/>
                      <a:pt x="48" y="240"/>
                    </a:cubicBezTo>
                    <a:cubicBezTo>
                      <a:pt x="56" y="176"/>
                      <a:pt x="8" y="88"/>
                      <a:pt x="48" y="48"/>
                    </a:cubicBezTo>
                    <a:cubicBezTo>
                      <a:pt x="88" y="8"/>
                      <a:pt x="232" y="0"/>
                      <a:pt x="288" y="0"/>
                    </a:cubicBezTo>
                  </a:path>
                </a:pathLst>
              </a:custGeom>
              <a:solidFill>
                <a:srgbClr val="33996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  <p:sp>
            <p:nvSpPr>
              <p:cNvPr id="25636" name="Freeform 19" descr="花岗岩"/>
              <p:cNvSpPr>
                <a:spLocks/>
              </p:cNvSpPr>
              <p:nvPr/>
            </p:nvSpPr>
            <p:spPr bwMode="auto">
              <a:xfrm>
                <a:off x="896" y="1800"/>
                <a:ext cx="528" cy="744"/>
              </a:xfrm>
              <a:custGeom>
                <a:avLst/>
                <a:gdLst>
                  <a:gd name="T0" fmla="*/ 214 w 592"/>
                  <a:gd name="T1" fmla="*/ 0 h 792"/>
                  <a:gd name="T2" fmla="*/ 428 w 592"/>
                  <a:gd name="T3" fmla="*/ 45 h 792"/>
                  <a:gd name="T4" fmla="*/ 514 w 592"/>
                  <a:gd name="T5" fmla="*/ 225 h 792"/>
                  <a:gd name="T6" fmla="*/ 514 w 592"/>
                  <a:gd name="T7" fmla="*/ 541 h 792"/>
                  <a:gd name="T8" fmla="*/ 428 w 592"/>
                  <a:gd name="T9" fmla="*/ 676 h 792"/>
                  <a:gd name="T10" fmla="*/ 257 w 592"/>
                  <a:gd name="T11" fmla="*/ 721 h 792"/>
                  <a:gd name="T12" fmla="*/ 128 w 592"/>
                  <a:gd name="T13" fmla="*/ 721 h 792"/>
                  <a:gd name="T14" fmla="*/ 43 w 592"/>
                  <a:gd name="T15" fmla="*/ 586 h 792"/>
                  <a:gd name="T16" fmla="*/ 0 w 592"/>
                  <a:gd name="T17" fmla="*/ 406 h 792"/>
                  <a:gd name="T18" fmla="*/ 43 w 592"/>
                  <a:gd name="T19" fmla="*/ 225 h 792"/>
                  <a:gd name="T20" fmla="*/ 43 w 592"/>
                  <a:gd name="T21" fmla="*/ 45 h 792"/>
                  <a:gd name="T22" fmla="*/ 257 w 592"/>
                  <a:gd name="T23" fmla="*/ 0 h 7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2"/>
                  <a:gd name="T37" fmla="*/ 0 h 792"/>
                  <a:gd name="T38" fmla="*/ 592 w 592"/>
                  <a:gd name="T39" fmla="*/ 792 h 7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2" h="792">
                    <a:moveTo>
                      <a:pt x="240" y="0"/>
                    </a:moveTo>
                    <a:cubicBezTo>
                      <a:pt x="332" y="4"/>
                      <a:pt x="424" y="8"/>
                      <a:pt x="480" y="48"/>
                    </a:cubicBezTo>
                    <a:cubicBezTo>
                      <a:pt x="536" y="88"/>
                      <a:pt x="560" y="152"/>
                      <a:pt x="576" y="240"/>
                    </a:cubicBezTo>
                    <a:cubicBezTo>
                      <a:pt x="592" y="328"/>
                      <a:pt x="592" y="496"/>
                      <a:pt x="576" y="576"/>
                    </a:cubicBezTo>
                    <a:cubicBezTo>
                      <a:pt x="560" y="656"/>
                      <a:pt x="528" y="688"/>
                      <a:pt x="480" y="720"/>
                    </a:cubicBezTo>
                    <a:cubicBezTo>
                      <a:pt x="432" y="752"/>
                      <a:pt x="344" y="760"/>
                      <a:pt x="288" y="768"/>
                    </a:cubicBezTo>
                    <a:cubicBezTo>
                      <a:pt x="232" y="776"/>
                      <a:pt x="184" y="792"/>
                      <a:pt x="144" y="768"/>
                    </a:cubicBezTo>
                    <a:cubicBezTo>
                      <a:pt x="104" y="744"/>
                      <a:pt x="72" y="680"/>
                      <a:pt x="48" y="624"/>
                    </a:cubicBezTo>
                    <a:cubicBezTo>
                      <a:pt x="24" y="568"/>
                      <a:pt x="0" y="496"/>
                      <a:pt x="0" y="432"/>
                    </a:cubicBezTo>
                    <a:cubicBezTo>
                      <a:pt x="0" y="368"/>
                      <a:pt x="40" y="304"/>
                      <a:pt x="48" y="240"/>
                    </a:cubicBezTo>
                    <a:cubicBezTo>
                      <a:pt x="56" y="176"/>
                      <a:pt x="8" y="88"/>
                      <a:pt x="48" y="48"/>
                    </a:cubicBezTo>
                    <a:cubicBezTo>
                      <a:pt x="88" y="8"/>
                      <a:pt x="232" y="0"/>
                      <a:pt x="288" y="0"/>
                    </a:cubicBezTo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</p:grpSp>
        <p:grpSp>
          <p:nvGrpSpPr>
            <p:cNvPr id="25618" name="Group 20"/>
            <p:cNvGrpSpPr>
              <a:grpSpLocks/>
            </p:cNvGrpSpPr>
            <p:nvPr/>
          </p:nvGrpSpPr>
          <p:grpSpPr bwMode="auto">
            <a:xfrm>
              <a:off x="1392" y="2544"/>
              <a:ext cx="592" cy="792"/>
              <a:chOff x="864" y="1776"/>
              <a:chExt cx="592" cy="792"/>
            </a:xfrm>
          </p:grpSpPr>
          <p:sp>
            <p:nvSpPr>
              <p:cNvPr id="25633" name="Freeform 21"/>
              <p:cNvSpPr>
                <a:spLocks/>
              </p:cNvSpPr>
              <p:nvPr/>
            </p:nvSpPr>
            <p:spPr bwMode="auto">
              <a:xfrm>
                <a:off x="864" y="1776"/>
                <a:ext cx="592" cy="792"/>
              </a:xfrm>
              <a:custGeom>
                <a:avLst/>
                <a:gdLst>
                  <a:gd name="T0" fmla="*/ 240 w 592"/>
                  <a:gd name="T1" fmla="*/ 0 h 792"/>
                  <a:gd name="T2" fmla="*/ 480 w 592"/>
                  <a:gd name="T3" fmla="*/ 48 h 792"/>
                  <a:gd name="T4" fmla="*/ 576 w 592"/>
                  <a:gd name="T5" fmla="*/ 240 h 792"/>
                  <a:gd name="T6" fmla="*/ 576 w 592"/>
                  <a:gd name="T7" fmla="*/ 576 h 792"/>
                  <a:gd name="T8" fmla="*/ 480 w 592"/>
                  <a:gd name="T9" fmla="*/ 720 h 792"/>
                  <a:gd name="T10" fmla="*/ 288 w 592"/>
                  <a:gd name="T11" fmla="*/ 768 h 792"/>
                  <a:gd name="T12" fmla="*/ 144 w 592"/>
                  <a:gd name="T13" fmla="*/ 768 h 792"/>
                  <a:gd name="T14" fmla="*/ 48 w 592"/>
                  <a:gd name="T15" fmla="*/ 624 h 792"/>
                  <a:gd name="T16" fmla="*/ 0 w 592"/>
                  <a:gd name="T17" fmla="*/ 432 h 792"/>
                  <a:gd name="T18" fmla="*/ 48 w 592"/>
                  <a:gd name="T19" fmla="*/ 240 h 792"/>
                  <a:gd name="T20" fmla="*/ 48 w 592"/>
                  <a:gd name="T21" fmla="*/ 48 h 792"/>
                  <a:gd name="T22" fmla="*/ 288 w 592"/>
                  <a:gd name="T23" fmla="*/ 0 h 7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2"/>
                  <a:gd name="T37" fmla="*/ 0 h 792"/>
                  <a:gd name="T38" fmla="*/ 592 w 592"/>
                  <a:gd name="T39" fmla="*/ 792 h 7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2" h="792">
                    <a:moveTo>
                      <a:pt x="240" y="0"/>
                    </a:moveTo>
                    <a:cubicBezTo>
                      <a:pt x="332" y="4"/>
                      <a:pt x="424" y="8"/>
                      <a:pt x="480" y="48"/>
                    </a:cubicBezTo>
                    <a:cubicBezTo>
                      <a:pt x="536" y="88"/>
                      <a:pt x="560" y="152"/>
                      <a:pt x="576" y="240"/>
                    </a:cubicBezTo>
                    <a:cubicBezTo>
                      <a:pt x="592" y="328"/>
                      <a:pt x="592" y="496"/>
                      <a:pt x="576" y="576"/>
                    </a:cubicBezTo>
                    <a:cubicBezTo>
                      <a:pt x="560" y="656"/>
                      <a:pt x="528" y="688"/>
                      <a:pt x="480" y="720"/>
                    </a:cubicBezTo>
                    <a:cubicBezTo>
                      <a:pt x="432" y="752"/>
                      <a:pt x="344" y="760"/>
                      <a:pt x="288" y="768"/>
                    </a:cubicBezTo>
                    <a:cubicBezTo>
                      <a:pt x="232" y="776"/>
                      <a:pt x="184" y="792"/>
                      <a:pt x="144" y="768"/>
                    </a:cubicBezTo>
                    <a:cubicBezTo>
                      <a:pt x="104" y="744"/>
                      <a:pt x="72" y="680"/>
                      <a:pt x="48" y="624"/>
                    </a:cubicBezTo>
                    <a:cubicBezTo>
                      <a:pt x="24" y="568"/>
                      <a:pt x="0" y="496"/>
                      <a:pt x="0" y="432"/>
                    </a:cubicBezTo>
                    <a:cubicBezTo>
                      <a:pt x="0" y="368"/>
                      <a:pt x="40" y="304"/>
                      <a:pt x="48" y="240"/>
                    </a:cubicBezTo>
                    <a:cubicBezTo>
                      <a:pt x="56" y="176"/>
                      <a:pt x="8" y="88"/>
                      <a:pt x="48" y="48"/>
                    </a:cubicBezTo>
                    <a:cubicBezTo>
                      <a:pt x="88" y="8"/>
                      <a:pt x="232" y="0"/>
                      <a:pt x="288" y="0"/>
                    </a:cubicBezTo>
                  </a:path>
                </a:pathLst>
              </a:custGeom>
              <a:solidFill>
                <a:srgbClr val="33996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  <p:sp>
            <p:nvSpPr>
              <p:cNvPr id="25634" name="Freeform 22" descr="花岗岩"/>
              <p:cNvSpPr>
                <a:spLocks/>
              </p:cNvSpPr>
              <p:nvPr/>
            </p:nvSpPr>
            <p:spPr bwMode="auto">
              <a:xfrm>
                <a:off x="896" y="1800"/>
                <a:ext cx="528" cy="744"/>
              </a:xfrm>
              <a:custGeom>
                <a:avLst/>
                <a:gdLst>
                  <a:gd name="T0" fmla="*/ 214 w 592"/>
                  <a:gd name="T1" fmla="*/ 0 h 792"/>
                  <a:gd name="T2" fmla="*/ 428 w 592"/>
                  <a:gd name="T3" fmla="*/ 45 h 792"/>
                  <a:gd name="T4" fmla="*/ 514 w 592"/>
                  <a:gd name="T5" fmla="*/ 225 h 792"/>
                  <a:gd name="T6" fmla="*/ 514 w 592"/>
                  <a:gd name="T7" fmla="*/ 541 h 792"/>
                  <a:gd name="T8" fmla="*/ 428 w 592"/>
                  <a:gd name="T9" fmla="*/ 676 h 792"/>
                  <a:gd name="T10" fmla="*/ 257 w 592"/>
                  <a:gd name="T11" fmla="*/ 721 h 792"/>
                  <a:gd name="T12" fmla="*/ 128 w 592"/>
                  <a:gd name="T13" fmla="*/ 721 h 792"/>
                  <a:gd name="T14" fmla="*/ 43 w 592"/>
                  <a:gd name="T15" fmla="*/ 586 h 792"/>
                  <a:gd name="T16" fmla="*/ 0 w 592"/>
                  <a:gd name="T17" fmla="*/ 406 h 792"/>
                  <a:gd name="T18" fmla="*/ 43 w 592"/>
                  <a:gd name="T19" fmla="*/ 225 h 792"/>
                  <a:gd name="T20" fmla="*/ 43 w 592"/>
                  <a:gd name="T21" fmla="*/ 45 h 792"/>
                  <a:gd name="T22" fmla="*/ 257 w 592"/>
                  <a:gd name="T23" fmla="*/ 0 h 7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2"/>
                  <a:gd name="T37" fmla="*/ 0 h 792"/>
                  <a:gd name="T38" fmla="*/ 592 w 592"/>
                  <a:gd name="T39" fmla="*/ 792 h 7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2" h="792">
                    <a:moveTo>
                      <a:pt x="240" y="0"/>
                    </a:moveTo>
                    <a:cubicBezTo>
                      <a:pt x="332" y="4"/>
                      <a:pt x="424" y="8"/>
                      <a:pt x="480" y="48"/>
                    </a:cubicBezTo>
                    <a:cubicBezTo>
                      <a:pt x="536" y="88"/>
                      <a:pt x="560" y="152"/>
                      <a:pt x="576" y="240"/>
                    </a:cubicBezTo>
                    <a:cubicBezTo>
                      <a:pt x="592" y="328"/>
                      <a:pt x="592" y="496"/>
                      <a:pt x="576" y="576"/>
                    </a:cubicBezTo>
                    <a:cubicBezTo>
                      <a:pt x="560" y="656"/>
                      <a:pt x="528" y="688"/>
                      <a:pt x="480" y="720"/>
                    </a:cubicBezTo>
                    <a:cubicBezTo>
                      <a:pt x="432" y="752"/>
                      <a:pt x="344" y="760"/>
                      <a:pt x="288" y="768"/>
                    </a:cubicBezTo>
                    <a:cubicBezTo>
                      <a:pt x="232" y="776"/>
                      <a:pt x="184" y="792"/>
                      <a:pt x="144" y="768"/>
                    </a:cubicBezTo>
                    <a:cubicBezTo>
                      <a:pt x="104" y="744"/>
                      <a:pt x="72" y="680"/>
                      <a:pt x="48" y="624"/>
                    </a:cubicBezTo>
                    <a:cubicBezTo>
                      <a:pt x="24" y="568"/>
                      <a:pt x="0" y="496"/>
                      <a:pt x="0" y="432"/>
                    </a:cubicBezTo>
                    <a:cubicBezTo>
                      <a:pt x="0" y="368"/>
                      <a:pt x="40" y="304"/>
                      <a:pt x="48" y="240"/>
                    </a:cubicBezTo>
                    <a:cubicBezTo>
                      <a:pt x="56" y="176"/>
                      <a:pt x="8" y="88"/>
                      <a:pt x="48" y="48"/>
                    </a:cubicBezTo>
                    <a:cubicBezTo>
                      <a:pt x="88" y="8"/>
                      <a:pt x="232" y="0"/>
                      <a:pt x="288" y="0"/>
                    </a:cubicBezTo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</p:grpSp>
        <p:grpSp>
          <p:nvGrpSpPr>
            <p:cNvPr id="25619" name="Group 29"/>
            <p:cNvGrpSpPr>
              <a:grpSpLocks/>
            </p:cNvGrpSpPr>
            <p:nvPr/>
          </p:nvGrpSpPr>
          <p:grpSpPr bwMode="auto">
            <a:xfrm rot="10800000">
              <a:off x="4080" y="2544"/>
              <a:ext cx="592" cy="792"/>
              <a:chOff x="2496" y="1824"/>
              <a:chExt cx="592" cy="792"/>
            </a:xfrm>
          </p:grpSpPr>
          <p:sp>
            <p:nvSpPr>
              <p:cNvPr id="25630" name="Freeform 30"/>
              <p:cNvSpPr>
                <a:spLocks/>
              </p:cNvSpPr>
              <p:nvPr/>
            </p:nvSpPr>
            <p:spPr bwMode="auto">
              <a:xfrm>
                <a:off x="2496" y="1824"/>
                <a:ext cx="592" cy="792"/>
              </a:xfrm>
              <a:custGeom>
                <a:avLst/>
                <a:gdLst>
                  <a:gd name="T0" fmla="*/ 240 w 592"/>
                  <a:gd name="T1" fmla="*/ 0 h 792"/>
                  <a:gd name="T2" fmla="*/ 480 w 592"/>
                  <a:gd name="T3" fmla="*/ 48 h 792"/>
                  <a:gd name="T4" fmla="*/ 576 w 592"/>
                  <a:gd name="T5" fmla="*/ 240 h 792"/>
                  <a:gd name="T6" fmla="*/ 576 w 592"/>
                  <a:gd name="T7" fmla="*/ 576 h 792"/>
                  <a:gd name="T8" fmla="*/ 480 w 592"/>
                  <a:gd name="T9" fmla="*/ 720 h 792"/>
                  <a:gd name="T10" fmla="*/ 288 w 592"/>
                  <a:gd name="T11" fmla="*/ 768 h 792"/>
                  <a:gd name="T12" fmla="*/ 144 w 592"/>
                  <a:gd name="T13" fmla="*/ 768 h 792"/>
                  <a:gd name="T14" fmla="*/ 48 w 592"/>
                  <a:gd name="T15" fmla="*/ 624 h 792"/>
                  <a:gd name="T16" fmla="*/ 0 w 592"/>
                  <a:gd name="T17" fmla="*/ 432 h 792"/>
                  <a:gd name="T18" fmla="*/ 48 w 592"/>
                  <a:gd name="T19" fmla="*/ 240 h 792"/>
                  <a:gd name="T20" fmla="*/ 48 w 592"/>
                  <a:gd name="T21" fmla="*/ 48 h 792"/>
                  <a:gd name="T22" fmla="*/ 288 w 592"/>
                  <a:gd name="T23" fmla="*/ 0 h 7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2"/>
                  <a:gd name="T37" fmla="*/ 0 h 792"/>
                  <a:gd name="T38" fmla="*/ 592 w 592"/>
                  <a:gd name="T39" fmla="*/ 792 h 7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2" h="792">
                    <a:moveTo>
                      <a:pt x="240" y="0"/>
                    </a:moveTo>
                    <a:cubicBezTo>
                      <a:pt x="332" y="4"/>
                      <a:pt x="424" y="8"/>
                      <a:pt x="480" y="48"/>
                    </a:cubicBezTo>
                    <a:cubicBezTo>
                      <a:pt x="536" y="88"/>
                      <a:pt x="560" y="152"/>
                      <a:pt x="576" y="240"/>
                    </a:cubicBezTo>
                    <a:cubicBezTo>
                      <a:pt x="592" y="328"/>
                      <a:pt x="592" y="496"/>
                      <a:pt x="576" y="576"/>
                    </a:cubicBezTo>
                    <a:cubicBezTo>
                      <a:pt x="560" y="656"/>
                      <a:pt x="528" y="688"/>
                      <a:pt x="480" y="720"/>
                    </a:cubicBezTo>
                    <a:cubicBezTo>
                      <a:pt x="432" y="752"/>
                      <a:pt x="344" y="760"/>
                      <a:pt x="288" y="768"/>
                    </a:cubicBezTo>
                    <a:cubicBezTo>
                      <a:pt x="232" y="776"/>
                      <a:pt x="184" y="792"/>
                      <a:pt x="144" y="768"/>
                    </a:cubicBezTo>
                    <a:cubicBezTo>
                      <a:pt x="104" y="744"/>
                      <a:pt x="72" y="680"/>
                      <a:pt x="48" y="624"/>
                    </a:cubicBezTo>
                    <a:cubicBezTo>
                      <a:pt x="24" y="568"/>
                      <a:pt x="0" y="496"/>
                      <a:pt x="0" y="432"/>
                    </a:cubicBezTo>
                    <a:cubicBezTo>
                      <a:pt x="0" y="368"/>
                      <a:pt x="40" y="304"/>
                      <a:pt x="48" y="240"/>
                    </a:cubicBezTo>
                    <a:cubicBezTo>
                      <a:pt x="56" y="176"/>
                      <a:pt x="8" y="88"/>
                      <a:pt x="48" y="48"/>
                    </a:cubicBezTo>
                    <a:cubicBezTo>
                      <a:pt x="88" y="8"/>
                      <a:pt x="232" y="0"/>
                      <a:pt x="288" y="0"/>
                    </a:cubicBezTo>
                  </a:path>
                </a:pathLst>
              </a:cu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  <p:sp>
            <p:nvSpPr>
              <p:cNvPr id="25631" name="Freeform 31"/>
              <p:cNvSpPr>
                <a:spLocks/>
              </p:cNvSpPr>
              <p:nvPr/>
            </p:nvSpPr>
            <p:spPr bwMode="auto">
              <a:xfrm>
                <a:off x="2528" y="1848"/>
                <a:ext cx="528" cy="744"/>
              </a:xfrm>
              <a:custGeom>
                <a:avLst/>
                <a:gdLst>
                  <a:gd name="T0" fmla="*/ 214 w 592"/>
                  <a:gd name="T1" fmla="*/ 0 h 792"/>
                  <a:gd name="T2" fmla="*/ 428 w 592"/>
                  <a:gd name="T3" fmla="*/ 45 h 792"/>
                  <a:gd name="T4" fmla="*/ 514 w 592"/>
                  <a:gd name="T5" fmla="*/ 225 h 792"/>
                  <a:gd name="T6" fmla="*/ 514 w 592"/>
                  <a:gd name="T7" fmla="*/ 541 h 792"/>
                  <a:gd name="T8" fmla="*/ 428 w 592"/>
                  <a:gd name="T9" fmla="*/ 676 h 792"/>
                  <a:gd name="T10" fmla="*/ 257 w 592"/>
                  <a:gd name="T11" fmla="*/ 721 h 792"/>
                  <a:gd name="T12" fmla="*/ 128 w 592"/>
                  <a:gd name="T13" fmla="*/ 721 h 792"/>
                  <a:gd name="T14" fmla="*/ 43 w 592"/>
                  <a:gd name="T15" fmla="*/ 586 h 792"/>
                  <a:gd name="T16" fmla="*/ 0 w 592"/>
                  <a:gd name="T17" fmla="*/ 406 h 792"/>
                  <a:gd name="T18" fmla="*/ 43 w 592"/>
                  <a:gd name="T19" fmla="*/ 225 h 792"/>
                  <a:gd name="T20" fmla="*/ 43 w 592"/>
                  <a:gd name="T21" fmla="*/ 45 h 792"/>
                  <a:gd name="T22" fmla="*/ 257 w 592"/>
                  <a:gd name="T23" fmla="*/ 0 h 7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2"/>
                  <a:gd name="T37" fmla="*/ 0 h 792"/>
                  <a:gd name="T38" fmla="*/ 592 w 592"/>
                  <a:gd name="T39" fmla="*/ 792 h 7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2" h="792">
                    <a:moveTo>
                      <a:pt x="240" y="0"/>
                    </a:moveTo>
                    <a:cubicBezTo>
                      <a:pt x="332" y="4"/>
                      <a:pt x="424" y="8"/>
                      <a:pt x="480" y="48"/>
                    </a:cubicBezTo>
                    <a:cubicBezTo>
                      <a:pt x="536" y="88"/>
                      <a:pt x="560" y="152"/>
                      <a:pt x="576" y="240"/>
                    </a:cubicBezTo>
                    <a:cubicBezTo>
                      <a:pt x="592" y="328"/>
                      <a:pt x="592" y="496"/>
                      <a:pt x="576" y="576"/>
                    </a:cubicBezTo>
                    <a:cubicBezTo>
                      <a:pt x="560" y="656"/>
                      <a:pt x="528" y="688"/>
                      <a:pt x="480" y="720"/>
                    </a:cubicBezTo>
                    <a:cubicBezTo>
                      <a:pt x="432" y="752"/>
                      <a:pt x="344" y="760"/>
                      <a:pt x="288" y="768"/>
                    </a:cubicBezTo>
                    <a:cubicBezTo>
                      <a:pt x="232" y="776"/>
                      <a:pt x="184" y="792"/>
                      <a:pt x="144" y="768"/>
                    </a:cubicBezTo>
                    <a:cubicBezTo>
                      <a:pt x="104" y="744"/>
                      <a:pt x="72" y="680"/>
                      <a:pt x="48" y="624"/>
                    </a:cubicBezTo>
                    <a:cubicBezTo>
                      <a:pt x="24" y="568"/>
                      <a:pt x="0" y="496"/>
                      <a:pt x="0" y="432"/>
                    </a:cubicBezTo>
                    <a:cubicBezTo>
                      <a:pt x="0" y="368"/>
                      <a:pt x="40" y="304"/>
                      <a:pt x="48" y="240"/>
                    </a:cubicBezTo>
                    <a:cubicBezTo>
                      <a:pt x="56" y="176"/>
                      <a:pt x="8" y="88"/>
                      <a:pt x="48" y="48"/>
                    </a:cubicBezTo>
                    <a:cubicBezTo>
                      <a:pt x="88" y="8"/>
                      <a:pt x="232" y="0"/>
                      <a:pt x="288" y="0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  <p:sp>
            <p:nvSpPr>
              <p:cNvPr id="25632" name="Freeform 32" descr="花岗岩"/>
              <p:cNvSpPr>
                <a:spLocks/>
              </p:cNvSpPr>
              <p:nvPr/>
            </p:nvSpPr>
            <p:spPr bwMode="auto">
              <a:xfrm>
                <a:off x="2544" y="2016"/>
                <a:ext cx="432" cy="552"/>
              </a:xfrm>
              <a:custGeom>
                <a:avLst/>
                <a:gdLst>
                  <a:gd name="T0" fmla="*/ 175 w 592"/>
                  <a:gd name="T1" fmla="*/ 0 h 792"/>
                  <a:gd name="T2" fmla="*/ 350 w 592"/>
                  <a:gd name="T3" fmla="*/ 33 h 792"/>
                  <a:gd name="T4" fmla="*/ 420 w 592"/>
                  <a:gd name="T5" fmla="*/ 167 h 792"/>
                  <a:gd name="T6" fmla="*/ 420 w 592"/>
                  <a:gd name="T7" fmla="*/ 401 h 792"/>
                  <a:gd name="T8" fmla="*/ 350 w 592"/>
                  <a:gd name="T9" fmla="*/ 502 h 792"/>
                  <a:gd name="T10" fmla="*/ 210 w 592"/>
                  <a:gd name="T11" fmla="*/ 535 h 792"/>
                  <a:gd name="T12" fmla="*/ 105 w 592"/>
                  <a:gd name="T13" fmla="*/ 535 h 792"/>
                  <a:gd name="T14" fmla="*/ 35 w 592"/>
                  <a:gd name="T15" fmla="*/ 435 h 792"/>
                  <a:gd name="T16" fmla="*/ 0 w 592"/>
                  <a:gd name="T17" fmla="*/ 301 h 792"/>
                  <a:gd name="T18" fmla="*/ 35 w 592"/>
                  <a:gd name="T19" fmla="*/ 167 h 792"/>
                  <a:gd name="T20" fmla="*/ 35 w 592"/>
                  <a:gd name="T21" fmla="*/ 33 h 792"/>
                  <a:gd name="T22" fmla="*/ 210 w 592"/>
                  <a:gd name="T23" fmla="*/ 0 h 7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2"/>
                  <a:gd name="T37" fmla="*/ 0 h 792"/>
                  <a:gd name="T38" fmla="*/ 592 w 592"/>
                  <a:gd name="T39" fmla="*/ 792 h 7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2" h="792">
                    <a:moveTo>
                      <a:pt x="240" y="0"/>
                    </a:moveTo>
                    <a:cubicBezTo>
                      <a:pt x="332" y="4"/>
                      <a:pt x="424" y="8"/>
                      <a:pt x="480" y="48"/>
                    </a:cubicBezTo>
                    <a:cubicBezTo>
                      <a:pt x="536" y="88"/>
                      <a:pt x="560" y="152"/>
                      <a:pt x="576" y="240"/>
                    </a:cubicBezTo>
                    <a:cubicBezTo>
                      <a:pt x="592" y="328"/>
                      <a:pt x="592" y="496"/>
                      <a:pt x="576" y="576"/>
                    </a:cubicBezTo>
                    <a:cubicBezTo>
                      <a:pt x="560" y="656"/>
                      <a:pt x="528" y="688"/>
                      <a:pt x="480" y="720"/>
                    </a:cubicBezTo>
                    <a:cubicBezTo>
                      <a:pt x="432" y="752"/>
                      <a:pt x="344" y="760"/>
                      <a:pt x="288" y="768"/>
                    </a:cubicBezTo>
                    <a:cubicBezTo>
                      <a:pt x="232" y="776"/>
                      <a:pt x="184" y="792"/>
                      <a:pt x="144" y="768"/>
                    </a:cubicBezTo>
                    <a:cubicBezTo>
                      <a:pt x="104" y="744"/>
                      <a:pt x="72" y="680"/>
                      <a:pt x="48" y="624"/>
                    </a:cubicBezTo>
                    <a:cubicBezTo>
                      <a:pt x="24" y="568"/>
                      <a:pt x="0" y="496"/>
                      <a:pt x="0" y="432"/>
                    </a:cubicBezTo>
                    <a:cubicBezTo>
                      <a:pt x="0" y="368"/>
                      <a:pt x="40" y="304"/>
                      <a:pt x="48" y="240"/>
                    </a:cubicBezTo>
                    <a:cubicBezTo>
                      <a:pt x="56" y="176"/>
                      <a:pt x="8" y="88"/>
                      <a:pt x="48" y="48"/>
                    </a:cubicBezTo>
                    <a:cubicBezTo>
                      <a:pt x="88" y="8"/>
                      <a:pt x="232" y="0"/>
                      <a:pt x="288" y="0"/>
                    </a:cubicBezTo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</p:grpSp>
        <p:grpSp>
          <p:nvGrpSpPr>
            <p:cNvPr id="25620" name="Group 33"/>
            <p:cNvGrpSpPr>
              <a:grpSpLocks/>
            </p:cNvGrpSpPr>
            <p:nvPr/>
          </p:nvGrpSpPr>
          <p:grpSpPr bwMode="auto">
            <a:xfrm rot="10673598">
              <a:off x="4064" y="1776"/>
              <a:ext cx="592" cy="792"/>
              <a:chOff x="2496" y="1824"/>
              <a:chExt cx="592" cy="792"/>
            </a:xfrm>
          </p:grpSpPr>
          <p:sp>
            <p:nvSpPr>
              <p:cNvPr id="25627" name="Freeform 34"/>
              <p:cNvSpPr>
                <a:spLocks/>
              </p:cNvSpPr>
              <p:nvPr/>
            </p:nvSpPr>
            <p:spPr bwMode="auto">
              <a:xfrm>
                <a:off x="2496" y="1824"/>
                <a:ext cx="592" cy="792"/>
              </a:xfrm>
              <a:custGeom>
                <a:avLst/>
                <a:gdLst>
                  <a:gd name="T0" fmla="*/ 240 w 592"/>
                  <a:gd name="T1" fmla="*/ 0 h 792"/>
                  <a:gd name="T2" fmla="*/ 480 w 592"/>
                  <a:gd name="T3" fmla="*/ 48 h 792"/>
                  <a:gd name="T4" fmla="*/ 576 w 592"/>
                  <a:gd name="T5" fmla="*/ 240 h 792"/>
                  <a:gd name="T6" fmla="*/ 576 w 592"/>
                  <a:gd name="T7" fmla="*/ 576 h 792"/>
                  <a:gd name="T8" fmla="*/ 480 w 592"/>
                  <a:gd name="T9" fmla="*/ 720 h 792"/>
                  <a:gd name="T10" fmla="*/ 288 w 592"/>
                  <a:gd name="T11" fmla="*/ 768 h 792"/>
                  <a:gd name="T12" fmla="*/ 144 w 592"/>
                  <a:gd name="T13" fmla="*/ 768 h 792"/>
                  <a:gd name="T14" fmla="*/ 48 w 592"/>
                  <a:gd name="T15" fmla="*/ 624 h 792"/>
                  <a:gd name="T16" fmla="*/ 0 w 592"/>
                  <a:gd name="T17" fmla="*/ 432 h 792"/>
                  <a:gd name="T18" fmla="*/ 48 w 592"/>
                  <a:gd name="T19" fmla="*/ 240 h 792"/>
                  <a:gd name="T20" fmla="*/ 48 w 592"/>
                  <a:gd name="T21" fmla="*/ 48 h 792"/>
                  <a:gd name="T22" fmla="*/ 288 w 592"/>
                  <a:gd name="T23" fmla="*/ 0 h 7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2"/>
                  <a:gd name="T37" fmla="*/ 0 h 792"/>
                  <a:gd name="T38" fmla="*/ 592 w 592"/>
                  <a:gd name="T39" fmla="*/ 792 h 7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2" h="792">
                    <a:moveTo>
                      <a:pt x="240" y="0"/>
                    </a:moveTo>
                    <a:cubicBezTo>
                      <a:pt x="332" y="4"/>
                      <a:pt x="424" y="8"/>
                      <a:pt x="480" y="48"/>
                    </a:cubicBezTo>
                    <a:cubicBezTo>
                      <a:pt x="536" y="88"/>
                      <a:pt x="560" y="152"/>
                      <a:pt x="576" y="240"/>
                    </a:cubicBezTo>
                    <a:cubicBezTo>
                      <a:pt x="592" y="328"/>
                      <a:pt x="592" y="496"/>
                      <a:pt x="576" y="576"/>
                    </a:cubicBezTo>
                    <a:cubicBezTo>
                      <a:pt x="560" y="656"/>
                      <a:pt x="528" y="688"/>
                      <a:pt x="480" y="720"/>
                    </a:cubicBezTo>
                    <a:cubicBezTo>
                      <a:pt x="432" y="752"/>
                      <a:pt x="344" y="760"/>
                      <a:pt x="288" y="768"/>
                    </a:cubicBezTo>
                    <a:cubicBezTo>
                      <a:pt x="232" y="776"/>
                      <a:pt x="184" y="792"/>
                      <a:pt x="144" y="768"/>
                    </a:cubicBezTo>
                    <a:cubicBezTo>
                      <a:pt x="104" y="744"/>
                      <a:pt x="72" y="680"/>
                      <a:pt x="48" y="624"/>
                    </a:cubicBezTo>
                    <a:cubicBezTo>
                      <a:pt x="24" y="568"/>
                      <a:pt x="0" y="496"/>
                      <a:pt x="0" y="432"/>
                    </a:cubicBezTo>
                    <a:cubicBezTo>
                      <a:pt x="0" y="368"/>
                      <a:pt x="40" y="304"/>
                      <a:pt x="48" y="240"/>
                    </a:cubicBezTo>
                    <a:cubicBezTo>
                      <a:pt x="56" y="176"/>
                      <a:pt x="8" y="88"/>
                      <a:pt x="48" y="48"/>
                    </a:cubicBezTo>
                    <a:cubicBezTo>
                      <a:pt x="88" y="8"/>
                      <a:pt x="232" y="0"/>
                      <a:pt x="288" y="0"/>
                    </a:cubicBezTo>
                  </a:path>
                </a:pathLst>
              </a:cu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  <p:sp>
            <p:nvSpPr>
              <p:cNvPr id="25628" name="Freeform 35"/>
              <p:cNvSpPr>
                <a:spLocks/>
              </p:cNvSpPr>
              <p:nvPr/>
            </p:nvSpPr>
            <p:spPr bwMode="auto">
              <a:xfrm>
                <a:off x="2528" y="1848"/>
                <a:ext cx="528" cy="744"/>
              </a:xfrm>
              <a:custGeom>
                <a:avLst/>
                <a:gdLst>
                  <a:gd name="T0" fmla="*/ 214 w 592"/>
                  <a:gd name="T1" fmla="*/ 0 h 792"/>
                  <a:gd name="T2" fmla="*/ 428 w 592"/>
                  <a:gd name="T3" fmla="*/ 45 h 792"/>
                  <a:gd name="T4" fmla="*/ 514 w 592"/>
                  <a:gd name="T5" fmla="*/ 225 h 792"/>
                  <a:gd name="T6" fmla="*/ 514 w 592"/>
                  <a:gd name="T7" fmla="*/ 541 h 792"/>
                  <a:gd name="T8" fmla="*/ 428 w 592"/>
                  <a:gd name="T9" fmla="*/ 676 h 792"/>
                  <a:gd name="T10" fmla="*/ 257 w 592"/>
                  <a:gd name="T11" fmla="*/ 721 h 792"/>
                  <a:gd name="T12" fmla="*/ 128 w 592"/>
                  <a:gd name="T13" fmla="*/ 721 h 792"/>
                  <a:gd name="T14" fmla="*/ 43 w 592"/>
                  <a:gd name="T15" fmla="*/ 586 h 792"/>
                  <a:gd name="T16" fmla="*/ 0 w 592"/>
                  <a:gd name="T17" fmla="*/ 406 h 792"/>
                  <a:gd name="T18" fmla="*/ 43 w 592"/>
                  <a:gd name="T19" fmla="*/ 225 h 792"/>
                  <a:gd name="T20" fmla="*/ 43 w 592"/>
                  <a:gd name="T21" fmla="*/ 45 h 792"/>
                  <a:gd name="T22" fmla="*/ 257 w 592"/>
                  <a:gd name="T23" fmla="*/ 0 h 7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2"/>
                  <a:gd name="T37" fmla="*/ 0 h 792"/>
                  <a:gd name="T38" fmla="*/ 592 w 592"/>
                  <a:gd name="T39" fmla="*/ 792 h 7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2" h="792">
                    <a:moveTo>
                      <a:pt x="240" y="0"/>
                    </a:moveTo>
                    <a:cubicBezTo>
                      <a:pt x="332" y="4"/>
                      <a:pt x="424" y="8"/>
                      <a:pt x="480" y="48"/>
                    </a:cubicBezTo>
                    <a:cubicBezTo>
                      <a:pt x="536" y="88"/>
                      <a:pt x="560" y="152"/>
                      <a:pt x="576" y="240"/>
                    </a:cubicBezTo>
                    <a:cubicBezTo>
                      <a:pt x="592" y="328"/>
                      <a:pt x="592" y="496"/>
                      <a:pt x="576" y="576"/>
                    </a:cubicBezTo>
                    <a:cubicBezTo>
                      <a:pt x="560" y="656"/>
                      <a:pt x="528" y="688"/>
                      <a:pt x="480" y="720"/>
                    </a:cubicBezTo>
                    <a:cubicBezTo>
                      <a:pt x="432" y="752"/>
                      <a:pt x="344" y="760"/>
                      <a:pt x="288" y="768"/>
                    </a:cubicBezTo>
                    <a:cubicBezTo>
                      <a:pt x="232" y="776"/>
                      <a:pt x="184" y="792"/>
                      <a:pt x="144" y="768"/>
                    </a:cubicBezTo>
                    <a:cubicBezTo>
                      <a:pt x="104" y="744"/>
                      <a:pt x="72" y="680"/>
                      <a:pt x="48" y="624"/>
                    </a:cubicBezTo>
                    <a:cubicBezTo>
                      <a:pt x="24" y="568"/>
                      <a:pt x="0" y="496"/>
                      <a:pt x="0" y="432"/>
                    </a:cubicBezTo>
                    <a:cubicBezTo>
                      <a:pt x="0" y="368"/>
                      <a:pt x="40" y="304"/>
                      <a:pt x="48" y="240"/>
                    </a:cubicBezTo>
                    <a:cubicBezTo>
                      <a:pt x="56" y="176"/>
                      <a:pt x="8" y="88"/>
                      <a:pt x="48" y="48"/>
                    </a:cubicBezTo>
                    <a:cubicBezTo>
                      <a:pt x="88" y="8"/>
                      <a:pt x="232" y="0"/>
                      <a:pt x="288" y="0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  <p:sp>
            <p:nvSpPr>
              <p:cNvPr id="25629" name="Freeform 36" descr="花岗岩"/>
              <p:cNvSpPr>
                <a:spLocks/>
              </p:cNvSpPr>
              <p:nvPr/>
            </p:nvSpPr>
            <p:spPr bwMode="auto">
              <a:xfrm>
                <a:off x="2544" y="2016"/>
                <a:ext cx="432" cy="552"/>
              </a:xfrm>
              <a:custGeom>
                <a:avLst/>
                <a:gdLst>
                  <a:gd name="T0" fmla="*/ 175 w 592"/>
                  <a:gd name="T1" fmla="*/ 0 h 792"/>
                  <a:gd name="T2" fmla="*/ 350 w 592"/>
                  <a:gd name="T3" fmla="*/ 33 h 792"/>
                  <a:gd name="T4" fmla="*/ 420 w 592"/>
                  <a:gd name="T5" fmla="*/ 167 h 792"/>
                  <a:gd name="T6" fmla="*/ 420 w 592"/>
                  <a:gd name="T7" fmla="*/ 401 h 792"/>
                  <a:gd name="T8" fmla="*/ 350 w 592"/>
                  <a:gd name="T9" fmla="*/ 502 h 792"/>
                  <a:gd name="T10" fmla="*/ 210 w 592"/>
                  <a:gd name="T11" fmla="*/ 535 h 792"/>
                  <a:gd name="T12" fmla="*/ 105 w 592"/>
                  <a:gd name="T13" fmla="*/ 535 h 792"/>
                  <a:gd name="T14" fmla="*/ 35 w 592"/>
                  <a:gd name="T15" fmla="*/ 435 h 792"/>
                  <a:gd name="T16" fmla="*/ 0 w 592"/>
                  <a:gd name="T17" fmla="*/ 301 h 792"/>
                  <a:gd name="T18" fmla="*/ 35 w 592"/>
                  <a:gd name="T19" fmla="*/ 167 h 792"/>
                  <a:gd name="T20" fmla="*/ 35 w 592"/>
                  <a:gd name="T21" fmla="*/ 33 h 792"/>
                  <a:gd name="T22" fmla="*/ 210 w 592"/>
                  <a:gd name="T23" fmla="*/ 0 h 7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2"/>
                  <a:gd name="T37" fmla="*/ 0 h 792"/>
                  <a:gd name="T38" fmla="*/ 592 w 592"/>
                  <a:gd name="T39" fmla="*/ 792 h 7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2" h="792">
                    <a:moveTo>
                      <a:pt x="240" y="0"/>
                    </a:moveTo>
                    <a:cubicBezTo>
                      <a:pt x="332" y="4"/>
                      <a:pt x="424" y="8"/>
                      <a:pt x="480" y="48"/>
                    </a:cubicBezTo>
                    <a:cubicBezTo>
                      <a:pt x="536" y="88"/>
                      <a:pt x="560" y="152"/>
                      <a:pt x="576" y="240"/>
                    </a:cubicBezTo>
                    <a:cubicBezTo>
                      <a:pt x="592" y="328"/>
                      <a:pt x="592" y="496"/>
                      <a:pt x="576" y="576"/>
                    </a:cubicBezTo>
                    <a:cubicBezTo>
                      <a:pt x="560" y="656"/>
                      <a:pt x="528" y="688"/>
                      <a:pt x="480" y="720"/>
                    </a:cubicBezTo>
                    <a:cubicBezTo>
                      <a:pt x="432" y="752"/>
                      <a:pt x="344" y="760"/>
                      <a:pt x="288" y="768"/>
                    </a:cubicBezTo>
                    <a:cubicBezTo>
                      <a:pt x="232" y="776"/>
                      <a:pt x="184" y="792"/>
                      <a:pt x="144" y="768"/>
                    </a:cubicBezTo>
                    <a:cubicBezTo>
                      <a:pt x="104" y="744"/>
                      <a:pt x="72" y="680"/>
                      <a:pt x="48" y="624"/>
                    </a:cubicBezTo>
                    <a:cubicBezTo>
                      <a:pt x="24" y="568"/>
                      <a:pt x="0" y="496"/>
                      <a:pt x="0" y="432"/>
                    </a:cubicBezTo>
                    <a:cubicBezTo>
                      <a:pt x="0" y="368"/>
                      <a:pt x="40" y="304"/>
                      <a:pt x="48" y="240"/>
                    </a:cubicBezTo>
                    <a:cubicBezTo>
                      <a:pt x="56" y="176"/>
                      <a:pt x="8" y="88"/>
                      <a:pt x="48" y="48"/>
                    </a:cubicBezTo>
                    <a:cubicBezTo>
                      <a:pt x="88" y="8"/>
                      <a:pt x="232" y="0"/>
                      <a:pt x="288" y="0"/>
                    </a:cubicBezTo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</p:grpSp>
        <p:grpSp>
          <p:nvGrpSpPr>
            <p:cNvPr id="25621" name="Group 37"/>
            <p:cNvGrpSpPr>
              <a:grpSpLocks/>
            </p:cNvGrpSpPr>
            <p:nvPr/>
          </p:nvGrpSpPr>
          <p:grpSpPr bwMode="auto">
            <a:xfrm>
              <a:off x="3536" y="2616"/>
              <a:ext cx="592" cy="792"/>
              <a:chOff x="2496" y="1824"/>
              <a:chExt cx="592" cy="792"/>
            </a:xfrm>
          </p:grpSpPr>
          <p:sp>
            <p:nvSpPr>
              <p:cNvPr id="25624" name="Freeform 38"/>
              <p:cNvSpPr>
                <a:spLocks/>
              </p:cNvSpPr>
              <p:nvPr/>
            </p:nvSpPr>
            <p:spPr bwMode="auto">
              <a:xfrm>
                <a:off x="2496" y="1824"/>
                <a:ext cx="592" cy="792"/>
              </a:xfrm>
              <a:custGeom>
                <a:avLst/>
                <a:gdLst>
                  <a:gd name="T0" fmla="*/ 240 w 592"/>
                  <a:gd name="T1" fmla="*/ 0 h 792"/>
                  <a:gd name="T2" fmla="*/ 480 w 592"/>
                  <a:gd name="T3" fmla="*/ 48 h 792"/>
                  <a:gd name="T4" fmla="*/ 576 w 592"/>
                  <a:gd name="T5" fmla="*/ 240 h 792"/>
                  <a:gd name="T6" fmla="*/ 576 w 592"/>
                  <a:gd name="T7" fmla="*/ 576 h 792"/>
                  <a:gd name="T8" fmla="*/ 480 w 592"/>
                  <a:gd name="T9" fmla="*/ 720 h 792"/>
                  <a:gd name="T10" fmla="*/ 288 w 592"/>
                  <a:gd name="T11" fmla="*/ 768 h 792"/>
                  <a:gd name="T12" fmla="*/ 144 w 592"/>
                  <a:gd name="T13" fmla="*/ 768 h 792"/>
                  <a:gd name="T14" fmla="*/ 48 w 592"/>
                  <a:gd name="T15" fmla="*/ 624 h 792"/>
                  <a:gd name="T16" fmla="*/ 0 w 592"/>
                  <a:gd name="T17" fmla="*/ 432 h 792"/>
                  <a:gd name="T18" fmla="*/ 48 w 592"/>
                  <a:gd name="T19" fmla="*/ 240 h 792"/>
                  <a:gd name="T20" fmla="*/ 48 w 592"/>
                  <a:gd name="T21" fmla="*/ 48 h 792"/>
                  <a:gd name="T22" fmla="*/ 288 w 592"/>
                  <a:gd name="T23" fmla="*/ 0 h 7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2"/>
                  <a:gd name="T37" fmla="*/ 0 h 792"/>
                  <a:gd name="T38" fmla="*/ 592 w 592"/>
                  <a:gd name="T39" fmla="*/ 792 h 7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2" h="792">
                    <a:moveTo>
                      <a:pt x="240" y="0"/>
                    </a:moveTo>
                    <a:cubicBezTo>
                      <a:pt x="332" y="4"/>
                      <a:pt x="424" y="8"/>
                      <a:pt x="480" y="48"/>
                    </a:cubicBezTo>
                    <a:cubicBezTo>
                      <a:pt x="536" y="88"/>
                      <a:pt x="560" y="152"/>
                      <a:pt x="576" y="240"/>
                    </a:cubicBezTo>
                    <a:cubicBezTo>
                      <a:pt x="592" y="328"/>
                      <a:pt x="592" y="496"/>
                      <a:pt x="576" y="576"/>
                    </a:cubicBezTo>
                    <a:cubicBezTo>
                      <a:pt x="560" y="656"/>
                      <a:pt x="528" y="688"/>
                      <a:pt x="480" y="720"/>
                    </a:cubicBezTo>
                    <a:cubicBezTo>
                      <a:pt x="432" y="752"/>
                      <a:pt x="344" y="760"/>
                      <a:pt x="288" y="768"/>
                    </a:cubicBezTo>
                    <a:cubicBezTo>
                      <a:pt x="232" y="776"/>
                      <a:pt x="184" y="792"/>
                      <a:pt x="144" y="768"/>
                    </a:cubicBezTo>
                    <a:cubicBezTo>
                      <a:pt x="104" y="744"/>
                      <a:pt x="72" y="680"/>
                      <a:pt x="48" y="624"/>
                    </a:cubicBezTo>
                    <a:cubicBezTo>
                      <a:pt x="24" y="568"/>
                      <a:pt x="0" y="496"/>
                      <a:pt x="0" y="432"/>
                    </a:cubicBezTo>
                    <a:cubicBezTo>
                      <a:pt x="0" y="368"/>
                      <a:pt x="40" y="304"/>
                      <a:pt x="48" y="240"/>
                    </a:cubicBezTo>
                    <a:cubicBezTo>
                      <a:pt x="56" y="176"/>
                      <a:pt x="8" y="88"/>
                      <a:pt x="48" y="48"/>
                    </a:cubicBezTo>
                    <a:cubicBezTo>
                      <a:pt x="88" y="8"/>
                      <a:pt x="232" y="0"/>
                      <a:pt x="288" y="0"/>
                    </a:cubicBezTo>
                  </a:path>
                </a:pathLst>
              </a:cu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  <p:sp>
            <p:nvSpPr>
              <p:cNvPr id="25625" name="Freeform 39"/>
              <p:cNvSpPr>
                <a:spLocks/>
              </p:cNvSpPr>
              <p:nvPr/>
            </p:nvSpPr>
            <p:spPr bwMode="auto">
              <a:xfrm>
                <a:off x="2528" y="1848"/>
                <a:ext cx="528" cy="744"/>
              </a:xfrm>
              <a:custGeom>
                <a:avLst/>
                <a:gdLst>
                  <a:gd name="T0" fmla="*/ 214 w 592"/>
                  <a:gd name="T1" fmla="*/ 0 h 792"/>
                  <a:gd name="T2" fmla="*/ 428 w 592"/>
                  <a:gd name="T3" fmla="*/ 45 h 792"/>
                  <a:gd name="T4" fmla="*/ 514 w 592"/>
                  <a:gd name="T5" fmla="*/ 225 h 792"/>
                  <a:gd name="T6" fmla="*/ 514 w 592"/>
                  <a:gd name="T7" fmla="*/ 541 h 792"/>
                  <a:gd name="T8" fmla="*/ 428 w 592"/>
                  <a:gd name="T9" fmla="*/ 676 h 792"/>
                  <a:gd name="T10" fmla="*/ 257 w 592"/>
                  <a:gd name="T11" fmla="*/ 721 h 792"/>
                  <a:gd name="T12" fmla="*/ 128 w 592"/>
                  <a:gd name="T13" fmla="*/ 721 h 792"/>
                  <a:gd name="T14" fmla="*/ 43 w 592"/>
                  <a:gd name="T15" fmla="*/ 586 h 792"/>
                  <a:gd name="T16" fmla="*/ 0 w 592"/>
                  <a:gd name="T17" fmla="*/ 406 h 792"/>
                  <a:gd name="T18" fmla="*/ 43 w 592"/>
                  <a:gd name="T19" fmla="*/ 225 h 792"/>
                  <a:gd name="T20" fmla="*/ 43 w 592"/>
                  <a:gd name="T21" fmla="*/ 45 h 792"/>
                  <a:gd name="T22" fmla="*/ 257 w 592"/>
                  <a:gd name="T23" fmla="*/ 0 h 7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2"/>
                  <a:gd name="T37" fmla="*/ 0 h 792"/>
                  <a:gd name="T38" fmla="*/ 592 w 592"/>
                  <a:gd name="T39" fmla="*/ 792 h 7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2" h="792">
                    <a:moveTo>
                      <a:pt x="240" y="0"/>
                    </a:moveTo>
                    <a:cubicBezTo>
                      <a:pt x="332" y="4"/>
                      <a:pt x="424" y="8"/>
                      <a:pt x="480" y="48"/>
                    </a:cubicBezTo>
                    <a:cubicBezTo>
                      <a:pt x="536" y="88"/>
                      <a:pt x="560" y="152"/>
                      <a:pt x="576" y="240"/>
                    </a:cubicBezTo>
                    <a:cubicBezTo>
                      <a:pt x="592" y="328"/>
                      <a:pt x="592" y="496"/>
                      <a:pt x="576" y="576"/>
                    </a:cubicBezTo>
                    <a:cubicBezTo>
                      <a:pt x="560" y="656"/>
                      <a:pt x="528" y="688"/>
                      <a:pt x="480" y="720"/>
                    </a:cubicBezTo>
                    <a:cubicBezTo>
                      <a:pt x="432" y="752"/>
                      <a:pt x="344" y="760"/>
                      <a:pt x="288" y="768"/>
                    </a:cubicBezTo>
                    <a:cubicBezTo>
                      <a:pt x="232" y="776"/>
                      <a:pt x="184" y="792"/>
                      <a:pt x="144" y="768"/>
                    </a:cubicBezTo>
                    <a:cubicBezTo>
                      <a:pt x="104" y="744"/>
                      <a:pt x="72" y="680"/>
                      <a:pt x="48" y="624"/>
                    </a:cubicBezTo>
                    <a:cubicBezTo>
                      <a:pt x="24" y="568"/>
                      <a:pt x="0" y="496"/>
                      <a:pt x="0" y="432"/>
                    </a:cubicBezTo>
                    <a:cubicBezTo>
                      <a:pt x="0" y="368"/>
                      <a:pt x="40" y="304"/>
                      <a:pt x="48" y="240"/>
                    </a:cubicBezTo>
                    <a:cubicBezTo>
                      <a:pt x="56" y="176"/>
                      <a:pt x="8" y="88"/>
                      <a:pt x="48" y="48"/>
                    </a:cubicBezTo>
                    <a:cubicBezTo>
                      <a:pt x="88" y="8"/>
                      <a:pt x="232" y="0"/>
                      <a:pt x="288" y="0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  <p:sp>
            <p:nvSpPr>
              <p:cNvPr id="25626" name="Freeform 40" descr="花岗岩"/>
              <p:cNvSpPr>
                <a:spLocks/>
              </p:cNvSpPr>
              <p:nvPr/>
            </p:nvSpPr>
            <p:spPr bwMode="auto">
              <a:xfrm>
                <a:off x="2544" y="2016"/>
                <a:ext cx="432" cy="552"/>
              </a:xfrm>
              <a:custGeom>
                <a:avLst/>
                <a:gdLst>
                  <a:gd name="T0" fmla="*/ 175 w 592"/>
                  <a:gd name="T1" fmla="*/ 0 h 792"/>
                  <a:gd name="T2" fmla="*/ 350 w 592"/>
                  <a:gd name="T3" fmla="*/ 33 h 792"/>
                  <a:gd name="T4" fmla="*/ 420 w 592"/>
                  <a:gd name="T5" fmla="*/ 167 h 792"/>
                  <a:gd name="T6" fmla="*/ 420 w 592"/>
                  <a:gd name="T7" fmla="*/ 401 h 792"/>
                  <a:gd name="T8" fmla="*/ 350 w 592"/>
                  <a:gd name="T9" fmla="*/ 502 h 792"/>
                  <a:gd name="T10" fmla="*/ 210 w 592"/>
                  <a:gd name="T11" fmla="*/ 535 h 792"/>
                  <a:gd name="T12" fmla="*/ 105 w 592"/>
                  <a:gd name="T13" fmla="*/ 535 h 792"/>
                  <a:gd name="T14" fmla="*/ 35 w 592"/>
                  <a:gd name="T15" fmla="*/ 435 h 792"/>
                  <a:gd name="T16" fmla="*/ 0 w 592"/>
                  <a:gd name="T17" fmla="*/ 301 h 792"/>
                  <a:gd name="T18" fmla="*/ 35 w 592"/>
                  <a:gd name="T19" fmla="*/ 167 h 792"/>
                  <a:gd name="T20" fmla="*/ 35 w 592"/>
                  <a:gd name="T21" fmla="*/ 33 h 792"/>
                  <a:gd name="T22" fmla="*/ 210 w 592"/>
                  <a:gd name="T23" fmla="*/ 0 h 7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2"/>
                  <a:gd name="T37" fmla="*/ 0 h 792"/>
                  <a:gd name="T38" fmla="*/ 592 w 592"/>
                  <a:gd name="T39" fmla="*/ 792 h 7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2" h="792">
                    <a:moveTo>
                      <a:pt x="240" y="0"/>
                    </a:moveTo>
                    <a:cubicBezTo>
                      <a:pt x="332" y="4"/>
                      <a:pt x="424" y="8"/>
                      <a:pt x="480" y="48"/>
                    </a:cubicBezTo>
                    <a:cubicBezTo>
                      <a:pt x="536" y="88"/>
                      <a:pt x="560" y="152"/>
                      <a:pt x="576" y="240"/>
                    </a:cubicBezTo>
                    <a:cubicBezTo>
                      <a:pt x="592" y="328"/>
                      <a:pt x="592" y="496"/>
                      <a:pt x="576" y="576"/>
                    </a:cubicBezTo>
                    <a:cubicBezTo>
                      <a:pt x="560" y="656"/>
                      <a:pt x="528" y="688"/>
                      <a:pt x="480" y="720"/>
                    </a:cubicBezTo>
                    <a:cubicBezTo>
                      <a:pt x="432" y="752"/>
                      <a:pt x="344" y="760"/>
                      <a:pt x="288" y="768"/>
                    </a:cubicBezTo>
                    <a:cubicBezTo>
                      <a:pt x="232" y="776"/>
                      <a:pt x="184" y="792"/>
                      <a:pt x="144" y="768"/>
                    </a:cubicBezTo>
                    <a:cubicBezTo>
                      <a:pt x="104" y="744"/>
                      <a:pt x="72" y="680"/>
                      <a:pt x="48" y="624"/>
                    </a:cubicBezTo>
                    <a:cubicBezTo>
                      <a:pt x="24" y="568"/>
                      <a:pt x="0" y="496"/>
                      <a:pt x="0" y="432"/>
                    </a:cubicBezTo>
                    <a:cubicBezTo>
                      <a:pt x="0" y="368"/>
                      <a:pt x="40" y="304"/>
                      <a:pt x="48" y="240"/>
                    </a:cubicBezTo>
                    <a:cubicBezTo>
                      <a:pt x="56" y="176"/>
                      <a:pt x="8" y="88"/>
                      <a:pt x="48" y="48"/>
                    </a:cubicBezTo>
                    <a:cubicBezTo>
                      <a:pt x="88" y="8"/>
                      <a:pt x="232" y="0"/>
                      <a:pt x="288" y="0"/>
                    </a:cubicBezTo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en-US" altLang="cs-CZ"/>
              </a:p>
            </p:txBody>
          </p:sp>
        </p:grpSp>
        <p:sp>
          <p:nvSpPr>
            <p:cNvPr id="25622" name="Oval 41"/>
            <p:cNvSpPr>
              <a:spLocks noChangeArrowheads="1"/>
            </p:cNvSpPr>
            <p:nvPr/>
          </p:nvSpPr>
          <p:spPr bwMode="auto">
            <a:xfrm>
              <a:off x="1344" y="249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cs-CZ"/>
            </a:p>
          </p:txBody>
        </p:sp>
        <p:sp>
          <p:nvSpPr>
            <p:cNvPr id="25623" name="Freeform 43"/>
            <p:cNvSpPr>
              <a:spLocks/>
            </p:cNvSpPr>
            <p:nvPr/>
          </p:nvSpPr>
          <p:spPr bwMode="auto">
            <a:xfrm>
              <a:off x="3731" y="2065"/>
              <a:ext cx="602" cy="694"/>
            </a:xfrm>
            <a:custGeom>
              <a:avLst/>
              <a:gdLst>
                <a:gd name="T0" fmla="*/ 306 w 602"/>
                <a:gd name="T1" fmla="*/ 0 h 694"/>
                <a:gd name="T2" fmla="*/ 290 w 602"/>
                <a:gd name="T3" fmla="*/ 390 h 694"/>
                <a:gd name="T4" fmla="*/ 282 w 602"/>
                <a:gd name="T5" fmla="*/ 437 h 694"/>
                <a:gd name="T6" fmla="*/ 204 w 602"/>
                <a:gd name="T7" fmla="*/ 499 h 694"/>
                <a:gd name="T8" fmla="*/ 33 w 602"/>
                <a:gd name="T9" fmla="*/ 530 h 694"/>
                <a:gd name="T10" fmla="*/ 9 w 602"/>
                <a:gd name="T11" fmla="*/ 546 h 694"/>
                <a:gd name="T12" fmla="*/ 313 w 602"/>
                <a:gd name="T13" fmla="*/ 577 h 694"/>
                <a:gd name="T14" fmla="*/ 321 w 602"/>
                <a:gd name="T15" fmla="*/ 600 h 694"/>
                <a:gd name="T16" fmla="*/ 337 w 602"/>
                <a:gd name="T17" fmla="*/ 624 h 694"/>
                <a:gd name="T18" fmla="*/ 376 w 602"/>
                <a:gd name="T19" fmla="*/ 694 h 694"/>
                <a:gd name="T20" fmla="*/ 477 w 602"/>
                <a:gd name="T21" fmla="*/ 600 h 694"/>
                <a:gd name="T22" fmla="*/ 539 w 602"/>
                <a:gd name="T23" fmla="*/ 553 h 694"/>
                <a:gd name="T24" fmla="*/ 586 w 602"/>
                <a:gd name="T25" fmla="*/ 507 h 694"/>
                <a:gd name="T26" fmla="*/ 594 w 602"/>
                <a:gd name="T27" fmla="*/ 483 h 694"/>
                <a:gd name="T28" fmla="*/ 516 w 602"/>
                <a:gd name="T29" fmla="*/ 491 h 694"/>
                <a:gd name="T30" fmla="*/ 469 w 602"/>
                <a:gd name="T31" fmla="*/ 483 h 694"/>
                <a:gd name="T32" fmla="*/ 454 w 602"/>
                <a:gd name="T33" fmla="*/ 460 h 694"/>
                <a:gd name="T34" fmla="*/ 376 w 602"/>
                <a:gd name="T35" fmla="*/ 390 h 694"/>
                <a:gd name="T36" fmla="*/ 360 w 602"/>
                <a:gd name="T37" fmla="*/ 343 h 694"/>
                <a:gd name="T38" fmla="*/ 352 w 602"/>
                <a:gd name="T39" fmla="*/ 320 h 694"/>
                <a:gd name="T40" fmla="*/ 313 w 602"/>
                <a:gd name="T41" fmla="*/ 39 h 694"/>
                <a:gd name="T42" fmla="*/ 306 w 602"/>
                <a:gd name="T43" fmla="*/ 0 h 6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2"/>
                <a:gd name="T67" fmla="*/ 0 h 694"/>
                <a:gd name="T68" fmla="*/ 602 w 602"/>
                <a:gd name="T69" fmla="*/ 694 h 6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2" h="694">
                  <a:moveTo>
                    <a:pt x="306" y="0"/>
                  </a:moveTo>
                  <a:cubicBezTo>
                    <a:pt x="321" y="154"/>
                    <a:pt x="323" y="239"/>
                    <a:pt x="290" y="390"/>
                  </a:cubicBezTo>
                  <a:cubicBezTo>
                    <a:pt x="287" y="406"/>
                    <a:pt x="288" y="422"/>
                    <a:pt x="282" y="437"/>
                  </a:cubicBezTo>
                  <a:cubicBezTo>
                    <a:pt x="273" y="458"/>
                    <a:pt x="222" y="489"/>
                    <a:pt x="204" y="499"/>
                  </a:cubicBezTo>
                  <a:cubicBezTo>
                    <a:pt x="156" y="527"/>
                    <a:pt x="88" y="521"/>
                    <a:pt x="33" y="530"/>
                  </a:cubicBezTo>
                  <a:cubicBezTo>
                    <a:pt x="25" y="535"/>
                    <a:pt x="0" y="544"/>
                    <a:pt x="9" y="546"/>
                  </a:cubicBezTo>
                  <a:cubicBezTo>
                    <a:pt x="111" y="564"/>
                    <a:pt x="211" y="556"/>
                    <a:pt x="313" y="577"/>
                  </a:cubicBezTo>
                  <a:cubicBezTo>
                    <a:pt x="316" y="585"/>
                    <a:pt x="317" y="593"/>
                    <a:pt x="321" y="600"/>
                  </a:cubicBezTo>
                  <a:cubicBezTo>
                    <a:pt x="325" y="609"/>
                    <a:pt x="333" y="615"/>
                    <a:pt x="337" y="624"/>
                  </a:cubicBezTo>
                  <a:cubicBezTo>
                    <a:pt x="355" y="665"/>
                    <a:pt x="335" y="667"/>
                    <a:pt x="376" y="694"/>
                  </a:cubicBezTo>
                  <a:cubicBezTo>
                    <a:pt x="390" y="646"/>
                    <a:pt x="438" y="627"/>
                    <a:pt x="477" y="600"/>
                  </a:cubicBezTo>
                  <a:cubicBezTo>
                    <a:pt x="495" y="574"/>
                    <a:pt x="509" y="564"/>
                    <a:pt x="539" y="553"/>
                  </a:cubicBezTo>
                  <a:cubicBezTo>
                    <a:pt x="555" y="538"/>
                    <a:pt x="579" y="528"/>
                    <a:pt x="586" y="507"/>
                  </a:cubicBezTo>
                  <a:cubicBezTo>
                    <a:pt x="589" y="499"/>
                    <a:pt x="602" y="485"/>
                    <a:pt x="594" y="483"/>
                  </a:cubicBezTo>
                  <a:cubicBezTo>
                    <a:pt x="569" y="477"/>
                    <a:pt x="542" y="488"/>
                    <a:pt x="516" y="491"/>
                  </a:cubicBezTo>
                  <a:cubicBezTo>
                    <a:pt x="500" y="488"/>
                    <a:pt x="483" y="490"/>
                    <a:pt x="469" y="483"/>
                  </a:cubicBezTo>
                  <a:cubicBezTo>
                    <a:pt x="461" y="479"/>
                    <a:pt x="460" y="466"/>
                    <a:pt x="454" y="460"/>
                  </a:cubicBezTo>
                  <a:cubicBezTo>
                    <a:pt x="427" y="433"/>
                    <a:pt x="400" y="422"/>
                    <a:pt x="376" y="390"/>
                  </a:cubicBezTo>
                  <a:cubicBezTo>
                    <a:pt x="371" y="374"/>
                    <a:pt x="365" y="359"/>
                    <a:pt x="360" y="343"/>
                  </a:cubicBezTo>
                  <a:cubicBezTo>
                    <a:pt x="357" y="335"/>
                    <a:pt x="352" y="320"/>
                    <a:pt x="352" y="320"/>
                  </a:cubicBezTo>
                  <a:cubicBezTo>
                    <a:pt x="338" y="226"/>
                    <a:pt x="343" y="130"/>
                    <a:pt x="313" y="39"/>
                  </a:cubicBezTo>
                  <a:cubicBezTo>
                    <a:pt x="323" y="9"/>
                    <a:pt x="327" y="22"/>
                    <a:pt x="306" y="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cs-CZ"/>
            </a:p>
          </p:txBody>
        </p:sp>
      </p:grpSp>
      <p:sp>
        <p:nvSpPr>
          <p:cNvPr id="25604" name="Line 45"/>
          <p:cNvSpPr>
            <a:spLocks noChangeShapeType="1"/>
          </p:cNvSpPr>
          <p:nvPr/>
        </p:nvSpPr>
        <p:spPr bwMode="auto">
          <a:xfrm>
            <a:off x="3200400" y="3581400"/>
            <a:ext cx="213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05" name="Rectangle 46"/>
          <p:cNvSpPr>
            <a:spLocks noChangeArrowheads="1"/>
          </p:cNvSpPr>
          <p:nvPr/>
        </p:nvSpPr>
        <p:spPr bwMode="auto">
          <a:xfrm>
            <a:off x="3581400" y="2971800"/>
            <a:ext cx="1128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0000"/>
                </a:solidFill>
              </a:rPr>
              <a:t>Freezing</a:t>
            </a:r>
          </a:p>
        </p:txBody>
      </p:sp>
      <p:sp>
        <p:nvSpPr>
          <p:cNvPr id="25606" name="Rectangle 47"/>
          <p:cNvSpPr>
            <a:spLocks noChangeArrowheads="1"/>
          </p:cNvSpPr>
          <p:nvPr/>
        </p:nvSpPr>
        <p:spPr bwMode="auto">
          <a:xfrm>
            <a:off x="152400" y="4897438"/>
            <a:ext cx="8101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</a:rPr>
              <a:t>Intercellular freezing</a:t>
            </a:r>
            <a:r>
              <a:rPr lang="en-US" altLang="zh-CN" sz="1800" dirty="0"/>
              <a:t>  </a:t>
            </a:r>
            <a:r>
              <a:rPr lang="en-US" altLang="zh-CN" dirty="0">
                <a:solidFill>
                  <a:srgbClr val="002060"/>
                </a:solidFill>
              </a:rPr>
              <a:t>occurs when temperature falls gradually. </a:t>
            </a:r>
          </a:p>
        </p:txBody>
      </p:sp>
      <p:sp>
        <p:nvSpPr>
          <p:cNvPr id="25607" name="Freeform 48" descr="花岗岩"/>
          <p:cNvSpPr>
            <a:spLocks/>
          </p:cNvSpPr>
          <p:nvPr/>
        </p:nvSpPr>
        <p:spPr bwMode="auto">
          <a:xfrm>
            <a:off x="6083300" y="2501900"/>
            <a:ext cx="177800" cy="177800"/>
          </a:xfrm>
          <a:custGeom>
            <a:avLst/>
            <a:gdLst>
              <a:gd name="T0" fmla="*/ 88900 w 112"/>
              <a:gd name="T1" fmla="*/ 12700 h 112"/>
              <a:gd name="T2" fmla="*/ 12700 w 112"/>
              <a:gd name="T3" fmla="*/ 165100 h 112"/>
              <a:gd name="T4" fmla="*/ 165100 w 112"/>
              <a:gd name="T5" fmla="*/ 88900 h 112"/>
              <a:gd name="T6" fmla="*/ 88900 w 112"/>
              <a:gd name="T7" fmla="*/ 12700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112"/>
              <a:gd name="T13" fmla="*/ 0 h 112"/>
              <a:gd name="T14" fmla="*/ 112 w 112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" h="112">
                <a:moveTo>
                  <a:pt x="56" y="8"/>
                </a:moveTo>
                <a:cubicBezTo>
                  <a:pt x="40" y="16"/>
                  <a:pt x="0" y="96"/>
                  <a:pt x="8" y="104"/>
                </a:cubicBezTo>
                <a:cubicBezTo>
                  <a:pt x="16" y="112"/>
                  <a:pt x="96" y="72"/>
                  <a:pt x="104" y="56"/>
                </a:cubicBezTo>
                <a:cubicBezTo>
                  <a:pt x="112" y="40"/>
                  <a:pt x="72" y="0"/>
                  <a:pt x="56" y="8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25608" name="Freeform 49" descr="花岗岩"/>
          <p:cNvSpPr>
            <a:spLocks/>
          </p:cNvSpPr>
          <p:nvPr/>
        </p:nvSpPr>
        <p:spPr bwMode="auto">
          <a:xfrm>
            <a:off x="6553200" y="3276600"/>
            <a:ext cx="177800" cy="177800"/>
          </a:xfrm>
          <a:custGeom>
            <a:avLst/>
            <a:gdLst>
              <a:gd name="T0" fmla="*/ 88900 w 112"/>
              <a:gd name="T1" fmla="*/ 12700 h 112"/>
              <a:gd name="T2" fmla="*/ 12700 w 112"/>
              <a:gd name="T3" fmla="*/ 165100 h 112"/>
              <a:gd name="T4" fmla="*/ 165100 w 112"/>
              <a:gd name="T5" fmla="*/ 88900 h 112"/>
              <a:gd name="T6" fmla="*/ 88900 w 112"/>
              <a:gd name="T7" fmla="*/ 12700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112"/>
              <a:gd name="T13" fmla="*/ 0 h 112"/>
              <a:gd name="T14" fmla="*/ 112 w 112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" h="112">
                <a:moveTo>
                  <a:pt x="56" y="8"/>
                </a:moveTo>
                <a:cubicBezTo>
                  <a:pt x="40" y="16"/>
                  <a:pt x="0" y="96"/>
                  <a:pt x="8" y="104"/>
                </a:cubicBezTo>
                <a:cubicBezTo>
                  <a:pt x="16" y="112"/>
                  <a:pt x="96" y="72"/>
                  <a:pt x="104" y="56"/>
                </a:cubicBezTo>
                <a:cubicBezTo>
                  <a:pt x="112" y="40"/>
                  <a:pt x="72" y="0"/>
                  <a:pt x="56" y="8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25609" name="Freeform 50" descr="花岗岩"/>
          <p:cNvSpPr>
            <a:spLocks/>
          </p:cNvSpPr>
          <p:nvPr/>
        </p:nvSpPr>
        <p:spPr bwMode="auto">
          <a:xfrm>
            <a:off x="6184900" y="3771900"/>
            <a:ext cx="177800" cy="177800"/>
          </a:xfrm>
          <a:custGeom>
            <a:avLst/>
            <a:gdLst>
              <a:gd name="T0" fmla="*/ 88900 w 112"/>
              <a:gd name="T1" fmla="*/ 12700 h 112"/>
              <a:gd name="T2" fmla="*/ 12700 w 112"/>
              <a:gd name="T3" fmla="*/ 165100 h 112"/>
              <a:gd name="T4" fmla="*/ 165100 w 112"/>
              <a:gd name="T5" fmla="*/ 88900 h 112"/>
              <a:gd name="T6" fmla="*/ 88900 w 112"/>
              <a:gd name="T7" fmla="*/ 12700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112"/>
              <a:gd name="T13" fmla="*/ 0 h 112"/>
              <a:gd name="T14" fmla="*/ 112 w 112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" h="112">
                <a:moveTo>
                  <a:pt x="56" y="8"/>
                </a:moveTo>
                <a:cubicBezTo>
                  <a:pt x="40" y="16"/>
                  <a:pt x="0" y="96"/>
                  <a:pt x="8" y="104"/>
                </a:cubicBezTo>
                <a:cubicBezTo>
                  <a:pt x="16" y="112"/>
                  <a:pt x="96" y="72"/>
                  <a:pt x="104" y="56"/>
                </a:cubicBezTo>
                <a:cubicBezTo>
                  <a:pt x="112" y="40"/>
                  <a:pt x="72" y="0"/>
                  <a:pt x="56" y="8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25610" name="Freeform 51" descr="花岗岩"/>
          <p:cNvSpPr>
            <a:spLocks/>
          </p:cNvSpPr>
          <p:nvPr/>
        </p:nvSpPr>
        <p:spPr bwMode="auto">
          <a:xfrm>
            <a:off x="6705600" y="4572000"/>
            <a:ext cx="177800" cy="177800"/>
          </a:xfrm>
          <a:custGeom>
            <a:avLst/>
            <a:gdLst>
              <a:gd name="T0" fmla="*/ 88900 w 112"/>
              <a:gd name="T1" fmla="*/ 12700 h 112"/>
              <a:gd name="T2" fmla="*/ 12700 w 112"/>
              <a:gd name="T3" fmla="*/ 165100 h 112"/>
              <a:gd name="T4" fmla="*/ 165100 w 112"/>
              <a:gd name="T5" fmla="*/ 88900 h 112"/>
              <a:gd name="T6" fmla="*/ 88900 w 112"/>
              <a:gd name="T7" fmla="*/ 12700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112"/>
              <a:gd name="T13" fmla="*/ 0 h 112"/>
              <a:gd name="T14" fmla="*/ 112 w 112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" h="112">
                <a:moveTo>
                  <a:pt x="56" y="8"/>
                </a:moveTo>
                <a:cubicBezTo>
                  <a:pt x="40" y="16"/>
                  <a:pt x="0" y="96"/>
                  <a:pt x="8" y="104"/>
                </a:cubicBezTo>
                <a:cubicBezTo>
                  <a:pt x="16" y="112"/>
                  <a:pt x="96" y="72"/>
                  <a:pt x="104" y="56"/>
                </a:cubicBezTo>
                <a:cubicBezTo>
                  <a:pt x="112" y="40"/>
                  <a:pt x="72" y="0"/>
                  <a:pt x="56" y="8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25611" name="Line 52"/>
          <p:cNvSpPr>
            <a:spLocks noChangeShapeType="1"/>
          </p:cNvSpPr>
          <p:nvPr/>
        </p:nvSpPr>
        <p:spPr bwMode="auto">
          <a:xfrm>
            <a:off x="2286000" y="3581400"/>
            <a:ext cx="1676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12" name="Line 53"/>
          <p:cNvSpPr>
            <a:spLocks noChangeShapeType="1"/>
          </p:cNvSpPr>
          <p:nvPr/>
        </p:nvSpPr>
        <p:spPr bwMode="auto">
          <a:xfrm flipH="1">
            <a:off x="4800600" y="3657600"/>
            <a:ext cx="1447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13" name="Text Box 54"/>
          <p:cNvSpPr txBox="1">
            <a:spLocks noChangeArrowheads="1"/>
          </p:cNvSpPr>
          <p:nvPr/>
        </p:nvSpPr>
        <p:spPr bwMode="auto">
          <a:xfrm>
            <a:off x="3962400" y="3962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rgbClr val="C00000"/>
                </a:solidFill>
              </a:rPr>
              <a:t>ice</a:t>
            </a:r>
          </a:p>
        </p:txBody>
      </p:sp>
    </p:spTree>
    <p:extLst>
      <p:ext uri="{BB962C8B-B14F-4D97-AF65-F5344CB8AC3E}">
        <p14:creationId xmlns:p14="http://schemas.microsoft.com/office/powerpoint/2010/main" val="671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5023717"/>
            <a:ext cx="8686800" cy="4525963"/>
          </a:xfrm>
        </p:spPr>
        <p:txBody>
          <a:bodyPr>
            <a:normAutofit/>
          </a:bodyPr>
          <a:lstStyle/>
          <a:p>
            <a:r>
              <a:rPr lang="cs-CZ" sz="1600" b="1" dirty="0" err="1"/>
              <a:t>Growth</a:t>
            </a:r>
            <a:r>
              <a:rPr lang="cs-CZ" sz="1600" b="1" dirty="0"/>
              <a:t>–melt </a:t>
            </a:r>
            <a:r>
              <a:rPr lang="cs-CZ" sz="1600" b="1" dirty="0" err="1"/>
              <a:t>asymmetry</a:t>
            </a:r>
            <a:r>
              <a:rPr lang="cs-CZ" sz="1600" b="1" dirty="0"/>
              <a:t> in </a:t>
            </a:r>
            <a:r>
              <a:rPr lang="cs-CZ" sz="1600" b="1" dirty="0" err="1"/>
              <a:t>ice</a:t>
            </a:r>
            <a:r>
              <a:rPr lang="cs-CZ" sz="1600" b="1" dirty="0"/>
              <a:t> </a:t>
            </a:r>
            <a:r>
              <a:rPr lang="cs-CZ" sz="1600" b="1" dirty="0" err="1"/>
              <a:t>crystals</a:t>
            </a:r>
            <a:r>
              <a:rPr lang="cs-CZ" sz="1600" b="1" dirty="0"/>
              <a:t> </a:t>
            </a:r>
            <a:r>
              <a:rPr lang="cs-CZ" sz="1600" b="1" dirty="0" err="1"/>
              <a:t>under</a:t>
            </a:r>
            <a:r>
              <a:rPr lang="cs-CZ" sz="1600" b="1" dirty="0"/>
              <a:t> </a:t>
            </a:r>
            <a:r>
              <a:rPr lang="cs-CZ" sz="1600" b="1" dirty="0" err="1"/>
              <a:t>the</a:t>
            </a:r>
            <a:r>
              <a:rPr lang="cs-CZ" sz="1600" b="1" dirty="0"/>
              <a:t> influence </a:t>
            </a:r>
            <a:r>
              <a:rPr lang="cs-CZ" sz="1600" b="1" dirty="0" err="1"/>
              <a:t>of</a:t>
            </a:r>
            <a:r>
              <a:rPr lang="cs-CZ" sz="1600" b="1" dirty="0"/>
              <a:t> </a:t>
            </a:r>
            <a:r>
              <a:rPr lang="cs-CZ" sz="1600" b="1" dirty="0" err="1"/>
              <a:t>spruce</a:t>
            </a:r>
            <a:r>
              <a:rPr lang="cs-CZ" sz="1600" b="1" dirty="0"/>
              <a:t> </a:t>
            </a:r>
            <a:r>
              <a:rPr lang="cs-CZ" sz="1600" b="1" dirty="0" err="1"/>
              <a:t>budworm</a:t>
            </a:r>
            <a:r>
              <a:rPr lang="cs-CZ" sz="1600" b="1" dirty="0"/>
              <a:t> </a:t>
            </a:r>
            <a:r>
              <a:rPr lang="cs-CZ" sz="1600" b="1" dirty="0" err="1"/>
              <a:t>antifreeze</a:t>
            </a:r>
            <a:r>
              <a:rPr lang="cs-CZ" sz="1600" b="1" dirty="0"/>
              <a:t> protein</a:t>
            </a:r>
          </a:p>
          <a:p>
            <a:r>
              <a:rPr lang="cs-CZ" sz="1600" dirty="0" err="1"/>
              <a:t>Natalya</a:t>
            </a:r>
            <a:r>
              <a:rPr lang="cs-CZ" sz="1600" dirty="0"/>
              <a:t> Pertaya</a:t>
            </a:r>
            <a:r>
              <a:rPr lang="cs-CZ" sz="1600" baseline="30000" dirty="0"/>
              <a:t>1</a:t>
            </a:r>
            <a:r>
              <a:rPr lang="cs-CZ" sz="1600" dirty="0"/>
              <a:t>, </a:t>
            </a:r>
            <a:r>
              <a:rPr lang="cs-CZ" sz="1600" dirty="0" err="1"/>
              <a:t>Yeliz</a:t>
            </a:r>
            <a:r>
              <a:rPr lang="cs-CZ" sz="1600" dirty="0"/>
              <a:t> Celik</a:t>
            </a:r>
            <a:r>
              <a:rPr lang="cs-CZ" sz="1600" baseline="30000" dirty="0"/>
              <a:t>1</a:t>
            </a:r>
            <a:r>
              <a:rPr lang="cs-CZ" sz="1600" dirty="0"/>
              <a:t>, Carlos L DiPrinzio</a:t>
            </a:r>
            <a:r>
              <a:rPr lang="cs-CZ" sz="1600" baseline="30000" dirty="0"/>
              <a:t>1</a:t>
            </a:r>
            <a:r>
              <a:rPr lang="cs-CZ" sz="1600" dirty="0"/>
              <a:t>, J S Wettlaufer</a:t>
            </a:r>
            <a:r>
              <a:rPr lang="cs-CZ" sz="1600" baseline="30000" dirty="0"/>
              <a:t>2,3</a:t>
            </a:r>
            <a:r>
              <a:rPr lang="cs-CZ" sz="1600" dirty="0"/>
              <a:t>, Peter L Davies</a:t>
            </a:r>
            <a:r>
              <a:rPr lang="cs-CZ" sz="1600" baseline="30000" dirty="0"/>
              <a:t>4</a:t>
            </a:r>
            <a:r>
              <a:rPr lang="cs-CZ" sz="1600" dirty="0"/>
              <a:t> and Ido Braslavsky</a:t>
            </a:r>
            <a:r>
              <a:rPr lang="cs-CZ" sz="1600" baseline="30000" dirty="0"/>
              <a:t>1,5</a:t>
            </a:r>
            <a:r>
              <a:rPr lang="cs-CZ" sz="1600" dirty="0"/>
              <a:t> </a:t>
            </a:r>
          </a:p>
          <a:p>
            <a:r>
              <a:rPr lang="cs-CZ" sz="1600" dirty="0" err="1"/>
              <a:t>Published</a:t>
            </a:r>
            <a:r>
              <a:rPr lang="cs-CZ" sz="1600" dirty="0"/>
              <a:t> 10 </a:t>
            </a:r>
            <a:r>
              <a:rPr lang="cs-CZ" sz="1600" dirty="0" err="1"/>
              <a:t>September</a:t>
            </a:r>
            <a:r>
              <a:rPr lang="cs-CZ" sz="1600" dirty="0"/>
              <a:t> </a:t>
            </a:r>
            <a:r>
              <a:rPr lang="cs-CZ" sz="1600" dirty="0" smtClean="0"/>
              <a:t>2007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pic>
        <p:nvPicPr>
          <p:cNvPr id="20482" name="Picture 2" descr="http://cdn.iopscience.com/images/0953-8984/19/41/412101/Full/568040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658"/>
            <a:ext cx="7344817" cy="488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encrypted-tbn0.gstatic.com/images?q=tbn:ANd9GcTp1wPXedsITVOMv1-YcRMwqWaIRO-mR6BAHyDTLukAI08zwKiSK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83" y="1340768"/>
            <a:ext cx="18669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71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0" t="31363" r="46981" b="17531"/>
          <a:stretch/>
        </p:blipFill>
        <p:spPr bwMode="auto">
          <a:xfrm>
            <a:off x="107504" y="116632"/>
            <a:ext cx="9010385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8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733256"/>
            <a:ext cx="8686800" cy="92293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 smtClean="0"/>
              <a:t>John et al. (2009</a:t>
            </a:r>
            <a:r>
              <a:rPr lang="cs-CZ" dirty="0"/>
              <a:t>): </a:t>
            </a:r>
            <a:r>
              <a:rPr lang="cs-CZ" dirty="0" err="1"/>
              <a:t>Ice</a:t>
            </a:r>
            <a:r>
              <a:rPr lang="cs-CZ" dirty="0"/>
              <a:t> </a:t>
            </a:r>
            <a:r>
              <a:rPr lang="cs-CZ" dirty="0" err="1"/>
              <a:t>recrystallization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inhibition</a:t>
            </a:r>
            <a:r>
              <a:rPr lang="cs-CZ" dirty="0" smtClean="0"/>
              <a:t> </a:t>
            </a:r>
            <a:r>
              <a:rPr lang="cs-CZ" dirty="0" err="1"/>
              <a:t>proteins</a:t>
            </a:r>
            <a:r>
              <a:rPr lang="cs-CZ" dirty="0"/>
              <a:t> (</a:t>
            </a:r>
            <a:r>
              <a:rPr lang="cs-CZ" dirty="0" err="1"/>
              <a:t>IRIPs</a:t>
            </a:r>
            <a:r>
              <a:rPr lang="cs-CZ" dirty="0"/>
              <a:t>) and </a:t>
            </a:r>
            <a:r>
              <a:rPr lang="cs-CZ" dirty="0" err="1"/>
              <a:t>freeze</a:t>
            </a:r>
            <a:r>
              <a:rPr lang="cs-CZ" dirty="0"/>
              <a:t> tolerance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cryophilic</a:t>
            </a:r>
            <a:r>
              <a:rPr lang="cs-CZ" dirty="0"/>
              <a:t> </a:t>
            </a:r>
            <a:r>
              <a:rPr lang="cs-CZ" dirty="0" err="1"/>
              <a:t>Antarctic</a:t>
            </a:r>
            <a:r>
              <a:rPr lang="cs-CZ" dirty="0"/>
              <a:t> </a:t>
            </a:r>
            <a:r>
              <a:rPr lang="cs-CZ" dirty="0" err="1"/>
              <a:t>hair</a:t>
            </a:r>
            <a:r>
              <a:rPr lang="cs-CZ" dirty="0"/>
              <a:t> </a:t>
            </a:r>
            <a:r>
              <a:rPr lang="cs-CZ" dirty="0" err="1"/>
              <a:t>grass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Deschampsia</a:t>
            </a:r>
            <a:r>
              <a:rPr lang="cs-CZ" dirty="0" smtClean="0"/>
              <a:t> </a:t>
            </a:r>
            <a:r>
              <a:rPr lang="cs-CZ" dirty="0" err="1"/>
              <a:t>antarctica</a:t>
            </a:r>
            <a:r>
              <a:rPr lang="cs-CZ" dirty="0"/>
              <a:t> E. </a:t>
            </a:r>
            <a:r>
              <a:rPr lang="cs-CZ" dirty="0" err="1"/>
              <a:t>Desv</a:t>
            </a:r>
            <a:r>
              <a:rPr lang="cs-CZ" dirty="0"/>
              <a:t>.</a:t>
            </a:r>
          </a:p>
        </p:txBody>
      </p:sp>
      <p:sp>
        <p:nvSpPr>
          <p:cNvPr id="4" name="AutoShape 2" descr="http://api.onlinelibrary.wiley.com/asset/v1/doi/10.1111%2Fj.1365-3040.2009.01925.x/asset/image_n%2FPCE_1925_f3.gif?l=j6%2BNsqLlmq%2Bm36E1YzUqSw%2BiZMTGCulGD3%2FCkaHZ%2BLnqlWuMvIQCmp7fjPK%2FxbRkPus0rCkKhcMP%0AsB2ASyc0QA%3D%3D&amp;s=%2277068caedad84353885b196ef8dc83c9%22&amp;a=wol"/>
          <p:cNvSpPr>
            <a:spLocks noChangeAspect="1" noChangeArrowheads="1"/>
          </p:cNvSpPr>
          <p:nvPr/>
        </p:nvSpPr>
        <p:spPr bwMode="auto">
          <a:xfrm>
            <a:off x="63500" y="-136525"/>
            <a:ext cx="4191000" cy="801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0"/>
            <a:ext cx="3621350" cy="69251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924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Diferenční </a:t>
            </a:r>
            <a:r>
              <a:rPr lang="cs-CZ" dirty="0" err="1" smtClean="0"/>
              <a:t>skanovací</a:t>
            </a:r>
            <a:r>
              <a:rPr lang="cs-CZ" dirty="0" smtClean="0"/>
              <a:t> kalorimetrie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5" t="20972" r="32632" b="46407"/>
          <a:stretch/>
        </p:blipFill>
        <p:spPr bwMode="auto">
          <a:xfrm>
            <a:off x="467544" y="1669436"/>
            <a:ext cx="8352928" cy="49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200</TotalTime>
  <Words>1147</Words>
  <Application>Microsoft Office PowerPoint</Application>
  <PresentationFormat>Předvádění na obrazovce (4:3)</PresentationFormat>
  <Paragraphs>167</Paragraphs>
  <Slides>34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6" baseType="lpstr">
      <vt:lpstr>Cesta</vt:lpstr>
      <vt:lpstr>图表</vt:lpstr>
      <vt:lpstr>Vliv chladu a mrazu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Diferenční skanovací kalorimetrie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Responses to Chilling</vt:lpstr>
      <vt:lpstr>Prezentace aplikace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Reviewer1</dc:creator>
  <cp:lastModifiedBy>Reviewer1</cp:lastModifiedBy>
  <cp:revision>18</cp:revision>
  <dcterms:created xsi:type="dcterms:W3CDTF">2016-03-21T17:30:50Z</dcterms:created>
  <dcterms:modified xsi:type="dcterms:W3CDTF">2016-05-23T20:33:42Z</dcterms:modified>
</cp:coreProperties>
</file>