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ms-powerpoint.presentation.macroEnabled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2" r:id="rId3"/>
    <p:sldId id="267" r:id="rId4"/>
    <p:sldId id="278" r:id="rId5"/>
    <p:sldId id="273" r:id="rId6"/>
    <p:sldId id="265" r:id="rId7"/>
    <p:sldId id="263" r:id="rId8"/>
    <p:sldId id="266" r:id="rId9"/>
    <p:sldId id="272" r:id="rId10"/>
    <p:sldId id="275" r:id="rId11"/>
    <p:sldId id="274" r:id="rId12"/>
    <p:sldId id="258" r:id="rId13"/>
    <p:sldId id="259" r:id="rId14"/>
    <p:sldId id="260" r:id="rId15"/>
    <p:sldId id="261" r:id="rId16"/>
    <p:sldId id="268" r:id="rId17"/>
    <p:sldId id="269" r:id="rId18"/>
    <p:sldId id="270" r:id="rId19"/>
    <p:sldId id="271" r:id="rId20"/>
    <p:sldId id="257" r:id="rId21"/>
    <p:sldId id="277" r:id="rId22"/>
    <p:sldId id="276" r:id="rId23"/>
    <p:sldId id="281" r:id="rId24"/>
    <p:sldId id="279" r:id="rId25"/>
    <p:sldId id="280" r:id="rId26"/>
    <p:sldId id="282" r:id="rId2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2" d="100"/>
          <a:sy n="112" d="100"/>
        </p:scale>
        <p:origin x="-158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79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C6427-5983-477D-9BB0-2AE4878AA0FB}" type="datetimeFigureOut">
              <a:rPr lang="cs-CZ" smtClean="0"/>
              <a:t>23. 5. 2016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0522D-86D1-422F-A131-87AA7FA68D5B}" type="slidenum">
              <a:rPr lang="cs-CZ" smtClean="0"/>
              <a:t>‹#›</a:t>
            </a:fld>
            <a:endParaRPr lang="cs-C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C6427-5983-477D-9BB0-2AE4878AA0FB}" type="datetimeFigureOut">
              <a:rPr lang="cs-CZ" smtClean="0"/>
              <a:t>23. 5. 2016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0522D-86D1-422F-A131-87AA7FA68D5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C6427-5983-477D-9BB0-2AE4878AA0FB}" type="datetimeFigureOut">
              <a:rPr lang="cs-CZ" smtClean="0"/>
              <a:t>23. 5. 2016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0522D-86D1-422F-A131-87AA7FA68D5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C6427-5983-477D-9BB0-2AE4878AA0FB}" type="datetimeFigureOut">
              <a:rPr lang="cs-CZ" smtClean="0"/>
              <a:t>23. 5. 2016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0522D-86D1-422F-A131-87AA7FA68D5B}" type="slidenum">
              <a:rPr lang="cs-CZ" smtClean="0"/>
              <a:t>‹#›</a:t>
            </a:fld>
            <a:endParaRPr lang="cs-CZ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C6427-5983-477D-9BB0-2AE4878AA0FB}" type="datetimeFigureOut">
              <a:rPr lang="cs-CZ" smtClean="0"/>
              <a:t>23. 5. 2016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0522D-86D1-422F-A131-87AA7FA68D5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C6427-5983-477D-9BB0-2AE4878AA0FB}" type="datetimeFigureOut">
              <a:rPr lang="cs-CZ" smtClean="0"/>
              <a:t>23. 5. 2016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0522D-86D1-422F-A131-87AA7FA68D5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C6427-5983-477D-9BB0-2AE4878AA0FB}" type="datetimeFigureOut">
              <a:rPr lang="cs-CZ" smtClean="0"/>
              <a:t>23. 5. 2016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0522D-86D1-422F-A131-87AA7FA68D5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C6427-5983-477D-9BB0-2AE4878AA0FB}" type="datetimeFigureOut">
              <a:rPr lang="cs-CZ" smtClean="0"/>
              <a:t>23. 5. 2016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0522D-86D1-422F-A131-87AA7FA68D5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C6427-5983-477D-9BB0-2AE4878AA0FB}" type="datetimeFigureOut">
              <a:rPr lang="cs-CZ" smtClean="0"/>
              <a:t>23. 5. 2016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0522D-86D1-422F-A131-87AA7FA68D5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C6427-5983-477D-9BB0-2AE4878AA0FB}" type="datetimeFigureOut">
              <a:rPr lang="cs-CZ" smtClean="0"/>
              <a:t>23. 5. 2016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0522D-86D1-422F-A131-87AA7FA68D5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C6427-5983-477D-9BB0-2AE4878AA0FB}" type="datetimeFigureOut">
              <a:rPr lang="cs-CZ" smtClean="0"/>
              <a:t>23. 5. 2016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0522D-86D1-422F-A131-87AA7FA68D5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E18C6427-5983-477D-9BB0-2AE4878AA0FB}" type="datetimeFigureOut">
              <a:rPr lang="cs-CZ" smtClean="0"/>
              <a:t>23. 5. 2016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76F0522D-86D1-422F-A131-87AA7FA68D5B}" type="slidenum">
              <a:rPr lang="cs-CZ" smtClean="0"/>
              <a:t>‹#›</a:t>
            </a:fld>
            <a:endParaRPr lang="cs-C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219200" y="548680"/>
            <a:ext cx="6400800" cy="5090120"/>
          </a:xfrm>
        </p:spPr>
        <p:txBody>
          <a:bodyPr/>
          <a:lstStyle/>
          <a:p>
            <a:r>
              <a:rPr lang="cs-CZ" sz="2400" b="1" dirty="0" smtClean="0"/>
              <a:t>Vliv extrémně kyselého prostředí na rostliny</a:t>
            </a:r>
          </a:p>
          <a:p>
            <a:r>
              <a:rPr lang="cs-CZ" sz="2400" b="1" dirty="0" smtClean="0"/>
              <a:t>Případové studie Rio </a:t>
            </a:r>
            <a:r>
              <a:rPr lang="cs-CZ" sz="2400" b="1" dirty="0" err="1" smtClean="0"/>
              <a:t>Tinto</a:t>
            </a:r>
            <a:endParaRPr lang="cs-CZ" sz="2400" b="1" dirty="0" smtClean="0"/>
          </a:p>
          <a:p>
            <a:endParaRPr lang="cs-CZ" dirty="0"/>
          </a:p>
          <a:p>
            <a:endParaRPr lang="cs-CZ" dirty="0" smtClean="0"/>
          </a:p>
          <a:p>
            <a:r>
              <a:rPr lang="cs-CZ" dirty="0" smtClean="0"/>
              <a:t>M. Barták</a:t>
            </a:r>
          </a:p>
          <a:p>
            <a:r>
              <a:rPr lang="cs-CZ" dirty="0" smtClean="0"/>
              <a:t>OFAR ÚEB </a:t>
            </a:r>
            <a:r>
              <a:rPr lang="cs-CZ" dirty="0" err="1" smtClean="0"/>
              <a:t>PřF</a:t>
            </a:r>
            <a:r>
              <a:rPr lang="cs-CZ" dirty="0" smtClean="0"/>
              <a:t> MU Brno</a:t>
            </a:r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r>
              <a:rPr lang="cs-CZ" dirty="0" err="1" smtClean="0"/>
              <a:t>Svyužitím</a:t>
            </a:r>
            <a:r>
              <a:rPr lang="cs-CZ" dirty="0" smtClean="0"/>
              <a:t> </a:t>
            </a:r>
            <a:r>
              <a:rPr lang="cs-CZ" dirty="0" err="1" smtClean="0"/>
              <a:t>mateiálu</a:t>
            </a:r>
            <a:r>
              <a:rPr lang="cs-CZ" dirty="0" smtClean="0"/>
              <a:t> zahraničních autorů: </a:t>
            </a:r>
            <a:r>
              <a:rPr lang="cs-CZ" dirty="0" err="1"/>
              <a:t>F</a:t>
            </a:r>
            <a:r>
              <a:rPr lang="cs-CZ" dirty="0" err="1" smtClean="0"/>
              <a:t>elipe</a:t>
            </a:r>
            <a:r>
              <a:rPr lang="cs-CZ" dirty="0" smtClean="0"/>
              <a:t> </a:t>
            </a:r>
            <a:r>
              <a:rPr lang="cs-CZ" dirty="0" err="1" smtClean="0"/>
              <a:t>Gomez</a:t>
            </a:r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smtClean="0"/>
              <a:t> 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90782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www.sciencelabsupplies.com/images/magictoolbox_cache_from_database/b92ff99445f8e2ce1b0be8b87b20e13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336329"/>
            <a:ext cx="5715000" cy="314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971600" y="908720"/>
            <a:ext cx="54585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Nízké pH:  redukce růstu jako důsledek sníženého příjmu iontů</a:t>
            </a:r>
          </a:p>
          <a:p>
            <a:r>
              <a:rPr lang="cs-CZ" dirty="0" smtClean="0"/>
              <a:t>Makro i mikroelementů)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94108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611560" y="1196752"/>
            <a:ext cx="8229369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Spain’s “red river” is one of the most recognizable bodies of water in the country due to its </a:t>
            </a:r>
            <a:endParaRPr lang="cs-CZ" dirty="0" smtClean="0"/>
          </a:p>
          <a:p>
            <a:r>
              <a:rPr lang="en-US" dirty="0" smtClean="0"/>
              <a:t>deep </a:t>
            </a:r>
            <a:r>
              <a:rPr lang="en-US" dirty="0"/>
              <a:t>red color. Known as the birthplace of the Copper and Bronze Age and the origin of </a:t>
            </a:r>
            <a:endParaRPr lang="cs-CZ" dirty="0" smtClean="0"/>
          </a:p>
          <a:p>
            <a:r>
              <a:rPr lang="en-US" dirty="0" smtClean="0"/>
              <a:t>Columbus’s </a:t>
            </a:r>
            <a:r>
              <a:rPr lang="en-US" dirty="0"/>
              <a:t>1492 expedition, its significance in history can’t be denied, but what caused </a:t>
            </a:r>
            <a:endParaRPr lang="cs-CZ" dirty="0" smtClean="0"/>
          </a:p>
          <a:p>
            <a:r>
              <a:rPr lang="en-US" dirty="0" smtClean="0"/>
              <a:t>its </a:t>
            </a:r>
            <a:r>
              <a:rPr lang="en-US" dirty="0"/>
              <a:t>crimson hue? Some say that 5,000 years of mining pollution has made the river’s waters </a:t>
            </a:r>
            <a:endParaRPr lang="cs-CZ" dirty="0" smtClean="0"/>
          </a:p>
          <a:p>
            <a:r>
              <a:rPr lang="en-US" dirty="0" smtClean="0"/>
              <a:t>highly </a:t>
            </a:r>
            <a:r>
              <a:rPr lang="en-US" dirty="0"/>
              <a:t>acidic (pH 1.7-2.5) and rich in heavy metals. However, the presence of </a:t>
            </a:r>
            <a:r>
              <a:rPr lang="en-US" dirty="0" err="1"/>
              <a:t>chemolithotrophic</a:t>
            </a:r>
            <a:r>
              <a:rPr lang="en-US" dirty="0"/>
              <a:t> </a:t>
            </a:r>
            <a:endParaRPr lang="cs-CZ" dirty="0" smtClean="0"/>
          </a:p>
          <a:p>
            <a:r>
              <a:rPr lang="en-US" dirty="0" smtClean="0"/>
              <a:t>organisms </a:t>
            </a:r>
            <a:r>
              <a:rPr lang="en-US" dirty="0"/>
              <a:t>in the water has led others to believe that iron-oxidizing bacteria and sulfur-oxidizing </a:t>
            </a:r>
            <a:endParaRPr lang="cs-CZ" dirty="0" smtClean="0"/>
          </a:p>
          <a:p>
            <a:r>
              <a:rPr lang="en-US" dirty="0" smtClean="0"/>
              <a:t>bacteria </a:t>
            </a:r>
            <a:r>
              <a:rPr lang="en-US" dirty="0"/>
              <a:t>are the true culprits. Whichever the case, Rio Tinto remains one of Spain’s marvelous </a:t>
            </a:r>
            <a:endParaRPr lang="cs-CZ" dirty="0" smtClean="0"/>
          </a:p>
          <a:p>
            <a:r>
              <a:rPr lang="en-US" dirty="0" smtClean="0"/>
              <a:t>but </a:t>
            </a:r>
            <a:r>
              <a:rPr lang="en-US" dirty="0"/>
              <a:t>perilously “un-swimmable” rivers.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600416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5362" name="Picture 2" descr="Life 03 00363 g001 10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28800"/>
            <a:ext cx="9036496" cy="4162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64936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4338" name="Picture 2" descr="Colors of Alien Planet May Hint at Habitabili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22837"/>
            <a:ext cx="8064894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95589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3314" name="Picture 2" descr="http://m2m.riotinto.com/sites/default/files/styles/gallery_full/public/gallery/140_gal_1.jpg?itok=SYm5G2v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141538"/>
            <a:ext cx="7448550" cy="411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55202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2290" name="Picture 2" descr="http://www.mirrorservice.org/sites/gutenberg.org/3/4/8/7/34875/34875-h/images/map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8285480" cy="6201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http://graphics8.nytimes.com/images/2002/05/21/science/020521_sci_RIVERmap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76672"/>
            <a:ext cx="1752600" cy="183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ál 3"/>
          <p:cNvSpPr/>
          <p:nvPr/>
        </p:nvSpPr>
        <p:spPr>
          <a:xfrm>
            <a:off x="2195736" y="5013176"/>
            <a:ext cx="216024" cy="216024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85325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1266" name="Picture 2" descr="http://www.vuelaviajes.com/wp-content/2015/01/MInas-de-Riotinto-Huelv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068960"/>
            <a:ext cx="6858000" cy="361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://www.weirdgoogleearth.com/wp-content/uploads/2013/10/rio-tint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4" y="-387424"/>
            <a:ext cx="9525000" cy="642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26317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42" name="Picture 2" descr="https://s-media-cache-ak0.pinimg.com/736x/50/f6/04/50f60442eb58c3b02976c2d5cc03c19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64025"/>
            <a:ext cx="4320480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s://s-media-cache-ak0.pinimg.com/736x/57/1e/24/571e24ccda09341d789f95e4924f34e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2531" y="161965"/>
            <a:ext cx="4317942" cy="6482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00684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9218" name="Picture 2" descr="http://hybridtechcar.com/wp-content/uploads/2013/10/1381112160_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6672"/>
            <a:ext cx="8346732" cy="554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96775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8194" name="Picture 2" descr="https://upload.wikimedia.org/wikipedia/commons/9/91/Riotintoagu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22666"/>
            <a:ext cx="7980228" cy="5985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75168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778098"/>
          </a:xfrm>
        </p:spPr>
        <p:txBody>
          <a:bodyPr/>
          <a:lstStyle/>
          <a:p>
            <a:r>
              <a:rPr lang="cs-CZ" dirty="0" smtClean="0"/>
              <a:t>Celosvětové rozšíření půd s nízkým</a:t>
            </a:r>
            <a:br>
              <a:rPr lang="cs-CZ" dirty="0" smtClean="0"/>
            </a:br>
            <a:r>
              <a:rPr lang="cs-CZ" dirty="0" smtClean="0"/>
              <a:t>a extrémně nízkým pH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122" name="Picture 2" descr="http://blog.generationcp.org/wp-content/uploads/2014/12/acid-soil-map-and-key_w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12776"/>
            <a:ext cx="7670685" cy="4788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700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-99392"/>
            <a:ext cx="7924800" cy="1143000"/>
          </a:xfrm>
        </p:spPr>
        <p:txBody>
          <a:bodyPr/>
          <a:lstStyle/>
          <a:p>
            <a:r>
              <a:rPr lang="cs-CZ" dirty="0"/>
              <a:t> </a:t>
            </a:r>
            <a:r>
              <a:rPr lang="cs-CZ" sz="2000" dirty="0" err="1" smtClean="0"/>
              <a:t>from</a:t>
            </a:r>
            <a:r>
              <a:rPr lang="cs-CZ" sz="2000" dirty="0" smtClean="0"/>
              <a:t> </a:t>
            </a:r>
            <a:r>
              <a:rPr lang="cs-CZ" sz="2000" dirty="0" err="1"/>
              <a:t>Río</a:t>
            </a:r>
            <a:r>
              <a:rPr lang="cs-CZ" sz="2000" dirty="0"/>
              <a:t> </a:t>
            </a:r>
            <a:r>
              <a:rPr lang="cs-CZ" sz="2000" dirty="0" err="1"/>
              <a:t>Tinto</a:t>
            </a:r>
            <a:r>
              <a:rPr lang="cs-CZ" sz="2000" dirty="0"/>
              <a:t>. (</a:t>
            </a:r>
            <a:r>
              <a:rPr lang="cs-CZ" sz="2000" b="1" dirty="0"/>
              <a:t>a</a:t>
            </a:r>
            <a:r>
              <a:rPr lang="cs-CZ" sz="2000" dirty="0"/>
              <a:t>) </a:t>
            </a:r>
            <a:r>
              <a:rPr lang="cs-CZ" sz="2000" dirty="0" err="1"/>
              <a:t>Filamentous</a:t>
            </a:r>
            <a:r>
              <a:rPr lang="cs-CZ" sz="2000" dirty="0"/>
              <a:t> green </a:t>
            </a:r>
            <a:r>
              <a:rPr lang="cs-CZ" sz="2000" dirty="0" err="1"/>
              <a:t>algae</a:t>
            </a:r>
            <a:r>
              <a:rPr lang="cs-CZ" sz="2000" dirty="0"/>
              <a:t> </a:t>
            </a:r>
            <a:r>
              <a:rPr lang="cs-CZ" sz="2000" i="1" dirty="0" err="1"/>
              <a:t>Klebsormidium</a:t>
            </a:r>
            <a:r>
              <a:rPr lang="cs-CZ" sz="2000" dirty="0"/>
              <a:t> </a:t>
            </a:r>
            <a:r>
              <a:rPr lang="cs-CZ" sz="2000" dirty="0" err="1"/>
              <a:t>sp</a:t>
            </a:r>
            <a:r>
              <a:rPr lang="cs-CZ" sz="2000" dirty="0"/>
              <a:t>.; (</a:t>
            </a:r>
            <a:r>
              <a:rPr lang="cs-CZ" sz="2000" b="1" dirty="0"/>
              <a:t>b</a:t>
            </a:r>
            <a:r>
              <a:rPr lang="cs-CZ" sz="2000" dirty="0"/>
              <a:t>) </a:t>
            </a:r>
            <a:r>
              <a:rPr lang="cs-CZ" sz="2000" dirty="0" err="1"/>
              <a:t>Diatoms</a:t>
            </a:r>
            <a:r>
              <a:rPr lang="cs-CZ" sz="2000" dirty="0"/>
              <a:t>; (</a:t>
            </a:r>
            <a:r>
              <a:rPr lang="cs-CZ" sz="2000" b="1" dirty="0"/>
              <a:t>c</a:t>
            </a:r>
            <a:r>
              <a:rPr lang="cs-CZ" sz="2000" dirty="0"/>
              <a:t>) Green </a:t>
            </a:r>
            <a:r>
              <a:rPr lang="cs-CZ" sz="2000" dirty="0" err="1"/>
              <a:t>algae</a:t>
            </a:r>
            <a:r>
              <a:rPr lang="cs-CZ" sz="2000" i="1" dirty="0" err="1"/>
              <a:t>Chlamydomonas</a:t>
            </a:r>
            <a:r>
              <a:rPr lang="cs-CZ" sz="2000" dirty="0"/>
              <a:t> </a:t>
            </a:r>
            <a:r>
              <a:rPr lang="cs-CZ" sz="2000" dirty="0" err="1"/>
              <a:t>spp</a:t>
            </a:r>
            <a:r>
              <a:rPr lang="cs-CZ" sz="2000" dirty="0"/>
              <a:t>.; (</a:t>
            </a:r>
            <a:r>
              <a:rPr lang="cs-CZ" sz="2000" b="1" dirty="0"/>
              <a:t>d</a:t>
            </a:r>
            <a:r>
              <a:rPr lang="cs-CZ" sz="2000" dirty="0"/>
              <a:t>) </a:t>
            </a:r>
            <a:r>
              <a:rPr lang="cs-CZ" sz="2000" dirty="0" err="1"/>
              <a:t>Heliozoa</a:t>
            </a:r>
            <a:r>
              <a:rPr lang="cs-CZ" sz="2000" dirty="0"/>
              <a:t> </a:t>
            </a:r>
            <a:r>
              <a:rPr lang="cs-CZ" sz="2000" i="1" dirty="0" err="1"/>
              <a:t>Actinophrys</a:t>
            </a:r>
            <a:r>
              <a:rPr lang="cs-CZ" sz="2000" dirty="0"/>
              <a:t> </a:t>
            </a:r>
            <a:r>
              <a:rPr lang="cs-CZ" sz="2000" dirty="0" err="1"/>
              <a:t>sp</a:t>
            </a:r>
            <a:r>
              <a:rPr lang="cs-CZ" sz="2000" dirty="0"/>
              <a:t>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6386" name="Picture 2" descr="Life 03 00363 g002 10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074275"/>
            <a:ext cx="6208108" cy="5783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49549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899592" y="692696"/>
            <a:ext cx="756008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Humic</a:t>
            </a:r>
            <a:r>
              <a:rPr lang="en-US" dirty="0"/>
              <a:t> acid is especially beneficial in freeing up nutrients in the soil so that they are </a:t>
            </a:r>
            <a:endParaRPr lang="cs-CZ" dirty="0" smtClean="0"/>
          </a:p>
          <a:p>
            <a:r>
              <a:rPr lang="en-US" dirty="0" smtClean="0"/>
              <a:t>made </a:t>
            </a:r>
            <a:r>
              <a:rPr lang="en-US" dirty="0"/>
              <a:t>available to the plant as needed. For instance if an aluminum molecule is </a:t>
            </a:r>
            <a:r>
              <a:rPr lang="en-US" dirty="0" err="1"/>
              <a:t>binded</a:t>
            </a:r>
            <a:r>
              <a:rPr lang="en-US" dirty="0"/>
              <a:t> </a:t>
            </a:r>
            <a:endParaRPr lang="cs-CZ" dirty="0" smtClean="0"/>
          </a:p>
          <a:p>
            <a:r>
              <a:rPr lang="en-US" dirty="0" smtClean="0"/>
              <a:t>with </a:t>
            </a:r>
            <a:r>
              <a:rPr lang="en-US" dirty="0"/>
              <a:t>a phosphorus one, </a:t>
            </a:r>
            <a:r>
              <a:rPr lang="en-US" dirty="0" err="1"/>
              <a:t>humic</a:t>
            </a:r>
            <a:r>
              <a:rPr lang="en-US" dirty="0"/>
              <a:t> acid detaches them making the phosphorus available for </a:t>
            </a:r>
            <a:endParaRPr lang="cs-CZ" dirty="0" smtClean="0"/>
          </a:p>
          <a:p>
            <a:r>
              <a:rPr lang="en-US" dirty="0" smtClean="0"/>
              <a:t>the </a:t>
            </a:r>
            <a:r>
              <a:rPr lang="en-US" dirty="0"/>
              <a:t>plant. </a:t>
            </a:r>
            <a:r>
              <a:rPr lang="en-US" dirty="0" err="1"/>
              <a:t>Humic</a:t>
            </a:r>
            <a:r>
              <a:rPr lang="en-US" dirty="0"/>
              <a:t> acid is also especially important because of its ability to chelate </a:t>
            </a:r>
            <a:endParaRPr lang="cs-CZ" dirty="0" smtClean="0"/>
          </a:p>
          <a:p>
            <a:r>
              <a:rPr lang="en-US" dirty="0" smtClean="0"/>
              <a:t>micronutrients </a:t>
            </a:r>
            <a:r>
              <a:rPr lang="en-US" dirty="0"/>
              <a:t>increasing their bio-availability.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774238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umic-acids-role-in-improv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0"/>
            <a:ext cx="8289301" cy="6983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01168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115616" y="1340768"/>
            <a:ext cx="5896935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International Journal of Plant &amp; Soil Science 7(1): 1-18, 2015; </a:t>
            </a:r>
            <a:endParaRPr lang="cs-CZ" dirty="0" smtClean="0"/>
          </a:p>
          <a:p>
            <a:r>
              <a:rPr lang="en-US" dirty="0" smtClean="0"/>
              <a:t>Article </a:t>
            </a:r>
            <a:r>
              <a:rPr lang="en-US" dirty="0"/>
              <a:t>no.IJPSS.2015.127 ISSN: 2320-7035 </a:t>
            </a:r>
            <a:endParaRPr lang="cs-CZ" dirty="0" smtClean="0"/>
          </a:p>
          <a:p>
            <a:r>
              <a:rPr lang="en-US" dirty="0" smtClean="0"/>
              <a:t>SCIENCEDOMAIN </a:t>
            </a:r>
            <a:r>
              <a:rPr lang="en-US" dirty="0"/>
              <a:t>international www.sciencedomain.org </a:t>
            </a:r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r>
              <a:rPr lang="en-US" dirty="0" smtClean="0"/>
              <a:t>Forest </a:t>
            </a:r>
            <a:r>
              <a:rPr lang="en-US" dirty="0"/>
              <a:t>Dieback as Affected by Soil Pollution with Special Reference </a:t>
            </a:r>
            <a:endParaRPr lang="cs-CZ" dirty="0" smtClean="0"/>
          </a:p>
          <a:p>
            <a:r>
              <a:rPr lang="en-US" dirty="0" smtClean="0"/>
              <a:t>to </a:t>
            </a:r>
            <a:r>
              <a:rPr lang="en-US" dirty="0"/>
              <a:t>Montane Forests - A Review </a:t>
            </a:r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r>
              <a:rPr lang="en-US" dirty="0" smtClean="0"/>
              <a:t>H</a:t>
            </a:r>
            <a:r>
              <a:rPr lang="en-US" dirty="0"/>
              <a:t>. K. S. G. Gunadasa1* and P. I. Yapa2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888064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climatedesk.org/wp-content/uploads/2013/09/treedamage670x3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27" y="29509"/>
            <a:ext cx="5832648" cy="3308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4" name="Picture 4" descr="http://i.kinja-img.com/gawker-media/image/upload/s--_e338g3N--/c_scale,fl_progressive,q_80,w_800/150450082571440362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238129"/>
            <a:ext cx="7299424" cy="3594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34855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media-2.web.britannica.com/eb-media/54/550x401x72754-004-B387DF74.jpg.pagespeed.ic.QipET8TIr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16" y="0"/>
            <a:ext cx="5238750" cy="381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8" name="Picture 4" descr="http://speakupforthevoiceless.files.wordpress.com/2012/12/spruce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446148"/>
            <a:ext cx="5004048" cy="3411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5721011" y="980728"/>
            <a:ext cx="280878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Acidifikace lesních ekosystémů</a:t>
            </a:r>
          </a:p>
          <a:p>
            <a:r>
              <a:rPr lang="cs-CZ" dirty="0" smtClean="0"/>
              <a:t>(´kysele deště´)</a:t>
            </a:r>
          </a:p>
          <a:p>
            <a:endParaRPr lang="cs-CZ" dirty="0"/>
          </a:p>
          <a:p>
            <a:r>
              <a:rPr lang="cs-CZ" dirty="0" smtClean="0"/>
              <a:t>Fenomén: zlátnutí jehlic</a:t>
            </a:r>
          </a:p>
          <a:p>
            <a:r>
              <a:rPr lang="cs-CZ" dirty="0" smtClean="0"/>
              <a:t>Vyplavování iontů Ca, Mg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971600" y="4149080"/>
            <a:ext cx="331533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Projev:</a:t>
            </a:r>
          </a:p>
          <a:p>
            <a:r>
              <a:rPr lang="cs-CZ" dirty="0" smtClean="0"/>
              <a:t>´Fyziologického sucha´</a:t>
            </a:r>
          </a:p>
          <a:p>
            <a:endParaRPr lang="cs-CZ" dirty="0"/>
          </a:p>
          <a:p>
            <a:r>
              <a:rPr lang="cs-CZ" dirty="0" smtClean="0"/>
              <a:t>Odumírání nejmladšího ročníku jehlic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494731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691680" y="2852936"/>
            <a:ext cx="22926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Dámy a pánové,</a:t>
            </a:r>
          </a:p>
          <a:p>
            <a:r>
              <a:rPr lang="cs-CZ" dirty="0" smtClean="0"/>
              <a:t>Děkuji Vám za pozornost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651053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Léta 80.-90. (Problematika kyselých dešťů)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074" name="Picture 2" descr="http://static.trunity.net/files/185201_185300/185231/sfc-water-qualit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501" y="1700808"/>
            <a:ext cx="7048500" cy="445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16865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www.physicalgeography.net/fundamentals/images/acid_deposi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363" y="1196752"/>
            <a:ext cx="8350234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1115616" y="548680"/>
            <a:ext cx="44604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Průmyslová činnost: emise oxidů síry, oxidů dusíku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624729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Dostupné formy dusíku v půdě </a:t>
            </a:r>
            <a:br>
              <a:rPr lang="cs-CZ" dirty="0" smtClean="0"/>
            </a:br>
            <a:r>
              <a:rPr lang="cs-CZ" dirty="0" smtClean="0"/>
              <a:t>(vztah k aciditě)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146" name="Picture 2" descr="http://www.cropnutrition.com/acidity_nitrogen.jpg?v=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628800"/>
            <a:ext cx="6957654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4699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1560" y="476672"/>
            <a:ext cx="7924800" cy="1143000"/>
          </a:xfrm>
        </p:spPr>
        <p:txBody>
          <a:bodyPr/>
          <a:lstStyle/>
          <a:p>
            <a:r>
              <a:rPr lang="en-US" dirty="0"/>
              <a:t>Soil acidity is a natural and induced chemical condition of soils that can:</a:t>
            </a:r>
            <a:br>
              <a:rPr lang="en-US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decrease </a:t>
            </a:r>
            <a:r>
              <a:rPr lang="en-US" dirty="0"/>
              <a:t>the availability of essential nutrients;</a:t>
            </a:r>
          </a:p>
          <a:p>
            <a:r>
              <a:rPr lang="en-US" dirty="0"/>
              <a:t>increase the impact of toxic elements;</a:t>
            </a:r>
          </a:p>
          <a:p>
            <a:r>
              <a:rPr lang="en-US" dirty="0"/>
              <a:t>decrease plant production and water use;</a:t>
            </a:r>
          </a:p>
          <a:p>
            <a:r>
              <a:rPr lang="en-US" dirty="0"/>
              <a:t>affect essential soil biological functions like </a:t>
            </a:r>
            <a:r>
              <a:rPr lang="en-US" dirty="0" err="1"/>
              <a:t>nitrogenfixation</a:t>
            </a:r>
            <a:r>
              <a:rPr lang="en-US" dirty="0"/>
              <a:t>; and</a:t>
            </a:r>
          </a:p>
          <a:p>
            <a:r>
              <a:rPr lang="en-US" dirty="0"/>
              <a:t>make soil more vulnerable to soil structure decline and erosion.</a:t>
            </a:r>
          </a:p>
          <a:p>
            <a:r>
              <a:rPr lang="en-US" dirty="0"/>
              <a:t>The process of soil acidification is a potentially serious land degradation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10228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Nízké pH půdy: </a:t>
            </a:r>
            <a:br>
              <a:rPr lang="cs-CZ" dirty="0" smtClean="0"/>
            </a:br>
            <a:r>
              <a:rPr lang="cs-CZ" dirty="0" smtClean="0"/>
              <a:t>snížená dostupnost ostatních iontů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098" name="Picture 2" descr="http://www.bluedale.com.au/system/files/Acidic-neutal-alkaline-pH-chart-v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772816"/>
            <a:ext cx="5976304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45383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Nízké pH půdy: </a:t>
            </a:r>
            <a:br>
              <a:rPr lang="cs-CZ" dirty="0"/>
            </a:br>
            <a:r>
              <a:rPr lang="cs-CZ" dirty="0"/>
              <a:t>snížená dostupnost ostatních iontů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52" name="Picture 4" descr="http://www2.luresext.edu/photos/soilpHnutavl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916832"/>
            <a:ext cx="6271218" cy="4852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86185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 nízkém pH půdy: nárůst koncentrace Al</a:t>
            </a:r>
            <a:r>
              <a:rPr lang="cs-CZ" baseline="30000" dirty="0" smtClean="0"/>
              <a:t>3+  </a:t>
            </a:r>
            <a:r>
              <a:rPr lang="cs-CZ" dirty="0" smtClean="0"/>
              <a:t>iontů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7170" name="Picture 2" descr="http://www.spectrumanalytic.com/doc/_media/library/articles/soil_aluminum_and_test_interpretation/image004.jpg?w=&amp;h=&amp;cache=cach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916831"/>
            <a:ext cx="4392488" cy="3645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1733946"/>
      </p:ext>
    </p:extLst>
  </p:cSld>
  <p:clrMapOvr>
    <a:masterClrMapping/>
  </p:clrMapOvr>
</p:sld>
</file>

<file path=ppt/theme/theme1.xml><?xml version="1.0" encoding="utf-8"?>
<a:theme xmlns:a="http://schemas.openxmlformats.org/drawingml/2006/main" name="Horizont">
  <a:themeElements>
    <a:clrScheme name="Horizont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zont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t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5576</TotalTime>
  <Words>432</Words>
  <Application>Microsoft Office PowerPoint</Application>
  <PresentationFormat>Předvádění na obrazovce (4:3)</PresentationFormat>
  <Paragraphs>64</Paragraphs>
  <Slides>26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26</vt:i4>
      </vt:variant>
    </vt:vector>
  </HeadingPairs>
  <TitlesOfParts>
    <vt:vector size="27" baseType="lpstr">
      <vt:lpstr>Horizont</vt:lpstr>
      <vt:lpstr> </vt:lpstr>
      <vt:lpstr>Celosvětové rozšíření půd s nízkým a extrémně nízkým pH</vt:lpstr>
      <vt:lpstr>Léta 80.-90. (Problematika kyselých dešťů)</vt:lpstr>
      <vt:lpstr>Prezentace aplikace PowerPoint</vt:lpstr>
      <vt:lpstr>Dostupné formy dusíku v půdě  (vztah k aciditě)</vt:lpstr>
      <vt:lpstr>Soil acidity is a natural and induced chemical condition of soils that can: </vt:lpstr>
      <vt:lpstr>Nízké pH půdy:  snížená dostupnost ostatních iontů</vt:lpstr>
      <vt:lpstr>Nízké pH půdy:  snížená dostupnost ostatních iontů</vt:lpstr>
      <vt:lpstr>V nízkém pH půdy: nárůst koncentrace Al3+  iontů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 from Río Tinto. (a) Filamentous green algae Klebsormidium sp.; (b) Diatoms; (c) Green algaeChlamydomonas spp.; (d) Heliozoa Actinophrys sp.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Reviewer1</dc:creator>
  <cp:lastModifiedBy>Reviewer1</cp:lastModifiedBy>
  <cp:revision>13</cp:revision>
  <dcterms:created xsi:type="dcterms:W3CDTF">2016-05-10T20:39:34Z</dcterms:created>
  <dcterms:modified xsi:type="dcterms:W3CDTF">2016-05-23T21:03:00Z</dcterms:modified>
</cp:coreProperties>
</file>