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0" r:id="rId4"/>
    <p:sldId id="276" r:id="rId5"/>
    <p:sldId id="277" r:id="rId6"/>
    <p:sldId id="278" r:id="rId7"/>
    <p:sldId id="279" r:id="rId8"/>
    <p:sldId id="270" r:id="rId9"/>
    <p:sldId id="301" r:id="rId10"/>
    <p:sldId id="327" r:id="rId11"/>
    <p:sldId id="328" r:id="rId12"/>
    <p:sldId id="27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8" r:id="rId29"/>
    <p:sldId id="317" r:id="rId30"/>
    <p:sldId id="319" r:id="rId31"/>
    <p:sldId id="320" r:id="rId32"/>
    <p:sldId id="321" r:id="rId33"/>
    <p:sldId id="322" r:id="rId34"/>
    <p:sldId id="323" r:id="rId35"/>
    <p:sldId id="326" r:id="rId36"/>
    <p:sldId id="324" r:id="rId37"/>
    <p:sldId id="325" r:id="rId38"/>
    <p:sldId id="290" r:id="rId39"/>
    <p:sldId id="335" r:id="rId40"/>
    <p:sldId id="293" r:id="rId41"/>
    <p:sldId id="291" r:id="rId42"/>
    <p:sldId id="295" r:id="rId43"/>
    <p:sldId id="294" r:id="rId44"/>
    <p:sldId id="331" r:id="rId45"/>
    <p:sldId id="332" r:id="rId46"/>
    <p:sldId id="333" r:id="rId47"/>
    <p:sldId id="355" r:id="rId48"/>
    <p:sldId id="356" r:id="rId49"/>
    <p:sldId id="358" r:id="rId50"/>
    <p:sldId id="357" r:id="rId51"/>
    <p:sldId id="300" r:id="rId52"/>
    <p:sldId id="354" r:id="rId53"/>
    <p:sldId id="352" r:id="rId54"/>
    <p:sldId id="353" r:id="rId55"/>
    <p:sldId id="351" r:id="rId56"/>
    <p:sldId id="350" r:id="rId57"/>
    <p:sldId id="349" r:id="rId58"/>
    <p:sldId id="348" r:id="rId59"/>
    <p:sldId id="339" r:id="rId60"/>
    <p:sldId id="342" r:id="rId61"/>
    <p:sldId id="343" r:id="rId62"/>
    <p:sldId id="346" r:id="rId63"/>
    <p:sldId id="344" r:id="rId64"/>
    <p:sldId id="345" r:id="rId65"/>
    <p:sldId id="347" r:id="rId66"/>
    <p:sldId id="272" r:id="rId67"/>
    <p:sldId id="273" r:id="rId68"/>
    <p:sldId id="274" r:id="rId69"/>
    <p:sldId id="266" r:id="rId70"/>
    <p:sldId id="267" r:id="rId71"/>
    <p:sldId id="268" r:id="rId72"/>
    <p:sldId id="269" r:id="rId73"/>
    <p:sldId id="265" r:id="rId74"/>
    <p:sldId id="259" r:id="rId7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99" autoAdjust="0"/>
    <p:restoredTop sz="94660"/>
  </p:normalViewPr>
  <p:slideViewPr>
    <p:cSldViewPr>
      <p:cViewPr varScale="1">
        <p:scale>
          <a:sx n="95" d="100"/>
          <a:sy n="95" d="100"/>
        </p:scale>
        <p:origin x="-107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557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85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62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68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654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080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009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549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64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8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EFED-02EB-4288-934C-666740A4855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5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8EFED-02EB-4288-934C-666740A4855C}" type="datetimeFigureOut">
              <a:rPr lang="cs-CZ" smtClean="0"/>
              <a:t>19.5.2015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80729-1246-402E-BB20-EC4C00E84D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76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Adaptace helmintů k parazitismu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60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Klasifikace kmene </a:t>
            </a:r>
            <a:r>
              <a:rPr lang="cs-CZ" dirty="0" err="1" smtClean="0"/>
              <a:t>Platyhelmithes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buNone/>
            </a:pPr>
            <a:r>
              <a:rPr lang="cs-CZ" sz="2400" dirty="0" smtClean="0"/>
              <a:t>Třída: RHABDOCOELA – mají farynx s bulbem a jednoduché střevo</a:t>
            </a:r>
          </a:p>
          <a:p>
            <a:pPr marL="457200" lvl="1" indent="0">
              <a:buNone/>
            </a:pPr>
            <a:r>
              <a:rPr lang="cs-CZ" sz="2400" dirty="0" smtClean="0"/>
              <a:t>Řád: </a:t>
            </a:r>
            <a:r>
              <a:rPr lang="cs-CZ" sz="2400" dirty="0" err="1" smtClean="0"/>
              <a:t>Dalyellioida</a:t>
            </a:r>
            <a:r>
              <a:rPr lang="cs-CZ" sz="2400" dirty="0" smtClean="0"/>
              <a:t> </a:t>
            </a:r>
          </a:p>
          <a:p>
            <a:pPr lvl="2"/>
            <a:r>
              <a:rPr lang="cs-CZ" dirty="0" smtClean="0"/>
              <a:t>Podřád </a:t>
            </a:r>
            <a:r>
              <a:rPr lang="cs-CZ" dirty="0" err="1" smtClean="0"/>
              <a:t>Temnocephalida</a:t>
            </a:r>
            <a:r>
              <a:rPr lang="cs-CZ" dirty="0" smtClean="0"/>
              <a:t> – cefalické </a:t>
            </a:r>
            <a:r>
              <a:rPr lang="cs-CZ" dirty="0" err="1" smtClean="0"/>
              <a:t>tentákule</a:t>
            </a:r>
            <a:endParaRPr lang="cs-CZ" dirty="0" smtClean="0"/>
          </a:p>
          <a:p>
            <a:pPr marL="914400" lvl="2" indent="0">
              <a:buNone/>
            </a:pPr>
            <a:endParaRPr lang="cs-CZ" dirty="0" smtClean="0"/>
          </a:p>
          <a:p>
            <a:pPr marL="914400" lvl="2" indent="0">
              <a:buNone/>
            </a:pPr>
            <a:r>
              <a:rPr lang="cs-CZ" dirty="0" smtClean="0"/>
              <a:t>PODSUPERTŘÍDA – NEODERMATA  </a:t>
            </a:r>
          </a:p>
          <a:p>
            <a:pPr marL="914400" lvl="2" indent="0">
              <a:buNone/>
            </a:pPr>
            <a:r>
              <a:rPr lang="cs-CZ" dirty="0"/>
              <a:t>	</a:t>
            </a:r>
            <a:r>
              <a:rPr lang="cs-CZ" dirty="0" err="1" smtClean="0"/>
              <a:t>ektolecitální</a:t>
            </a:r>
            <a:r>
              <a:rPr lang="cs-CZ" dirty="0" smtClean="0"/>
              <a:t>  vajíčka, ztráta larvální epidermální 	</a:t>
            </a:r>
            <a:r>
              <a:rPr lang="cs-CZ" dirty="0" err="1" smtClean="0"/>
              <a:t>ciliatury</a:t>
            </a:r>
            <a:r>
              <a:rPr lang="cs-CZ" dirty="0" smtClean="0"/>
              <a:t>, </a:t>
            </a:r>
            <a:r>
              <a:rPr lang="cs-CZ" dirty="0" err="1" smtClean="0"/>
              <a:t>adulti</a:t>
            </a:r>
            <a:r>
              <a:rPr lang="cs-CZ" dirty="0"/>
              <a:t> </a:t>
            </a:r>
            <a:r>
              <a:rPr lang="cs-CZ" dirty="0" smtClean="0"/>
              <a:t>mají </a:t>
            </a:r>
            <a:r>
              <a:rPr lang="cs-CZ" dirty="0" err="1" smtClean="0"/>
              <a:t>synticiální</a:t>
            </a:r>
            <a:r>
              <a:rPr lang="cs-CZ" dirty="0" smtClean="0"/>
              <a:t> epidermis, </a:t>
            </a:r>
          </a:p>
          <a:p>
            <a:pPr marL="914400" lvl="2" indent="0">
              <a:buNone/>
            </a:pPr>
            <a:r>
              <a:rPr lang="cs-CZ" dirty="0"/>
              <a:t>	</a:t>
            </a:r>
            <a:r>
              <a:rPr lang="cs-CZ" dirty="0" err="1" smtClean="0"/>
              <a:t>Neodermata</a:t>
            </a:r>
            <a:r>
              <a:rPr lang="cs-CZ" dirty="0" smtClean="0"/>
              <a:t> jsou monofyletická skupina</a:t>
            </a:r>
          </a:p>
          <a:p>
            <a:pPr marL="914400" lvl="2" indent="0">
              <a:buNone/>
            </a:pPr>
            <a:endParaRPr lang="cs-CZ" dirty="0" smtClean="0"/>
          </a:p>
          <a:p>
            <a:pPr marL="914400" lvl="2" indent="0">
              <a:buNone/>
            </a:pPr>
            <a:r>
              <a:rPr lang="cs-CZ" dirty="0" smtClean="0"/>
              <a:t>Třída	TREMATODA 	</a:t>
            </a:r>
          </a:p>
          <a:p>
            <a:pPr marL="914400" lvl="2" indent="0">
              <a:buNone/>
            </a:pPr>
            <a:r>
              <a:rPr lang="cs-CZ" dirty="0" smtClean="0"/>
              <a:t>Třída	MONOGENOIDEA (MONOGENEA)</a:t>
            </a:r>
          </a:p>
          <a:p>
            <a:pPr marL="914400" lvl="2" indent="0">
              <a:buNone/>
            </a:pPr>
            <a:r>
              <a:rPr lang="cs-CZ" dirty="0" smtClean="0"/>
              <a:t>Třída</a:t>
            </a:r>
            <a:r>
              <a:rPr lang="cs-CZ" dirty="0"/>
              <a:t>	</a:t>
            </a:r>
            <a:r>
              <a:rPr lang="cs-CZ" dirty="0" smtClean="0"/>
              <a:t>CESTOIDEA</a:t>
            </a:r>
          </a:p>
          <a:p>
            <a:pPr marL="0" lvl="2" indent="0">
              <a:buNone/>
            </a:pPr>
            <a:r>
              <a:rPr lang="cs-CZ" dirty="0"/>
              <a:t> </a:t>
            </a:r>
            <a:r>
              <a:rPr lang="cs-CZ" dirty="0" smtClean="0"/>
              <a:t>       </a:t>
            </a:r>
          </a:p>
          <a:p>
            <a:pPr marL="914400" lvl="2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00876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Klasifikace - NEODERMATA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08112"/>
            <a:ext cx="8229600" cy="6165304"/>
          </a:xfrm>
        </p:spPr>
        <p:txBody>
          <a:bodyPr>
            <a:normAutofit fontScale="85000" lnSpcReduction="20000"/>
          </a:bodyPr>
          <a:lstStyle/>
          <a:p>
            <a:pPr marL="342900" lvl="2" indent="-342900"/>
            <a:r>
              <a:rPr lang="cs-CZ" dirty="0" smtClean="0"/>
              <a:t>Třída TREMATODA – posteriorní adhesivní orgán a přísavka, samčí 	genitální </a:t>
            </a:r>
            <a:r>
              <a:rPr lang="cs-CZ" dirty="0" err="1" smtClean="0"/>
              <a:t>pórus</a:t>
            </a:r>
            <a:r>
              <a:rPr lang="cs-CZ" dirty="0" smtClean="0"/>
              <a:t> vyúsťuje v pohlavním atriu, </a:t>
            </a:r>
            <a:r>
              <a:rPr lang="cs-CZ" dirty="0" err="1" smtClean="0"/>
              <a:t>adulti</a:t>
            </a:r>
            <a:r>
              <a:rPr lang="cs-CZ" dirty="0" smtClean="0"/>
              <a:t>  mají hltan v 	blízkosti ústní přísavky </a:t>
            </a:r>
          </a:p>
          <a:p>
            <a:pPr marL="457200" lvl="3" indent="0">
              <a:buNone/>
            </a:pPr>
            <a:r>
              <a:rPr lang="cs-CZ" sz="2400" dirty="0" smtClean="0"/>
              <a:t>	Podtřída: </a:t>
            </a:r>
            <a:r>
              <a:rPr lang="cs-CZ" sz="2400" dirty="0" err="1" smtClean="0"/>
              <a:t>Aspidobothrea</a:t>
            </a:r>
            <a:r>
              <a:rPr lang="cs-CZ" sz="2400" dirty="0" smtClean="0"/>
              <a:t> – specializované </a:t>
            </a:r>
            <a:r>
              <a:rPr lang="cs-CZ" sz="2400" dirty="0" err="1" smtClean="0"/>
              <a:t>microvilli</a:t>
            </a:r>
            <a:r>
              <a:rPr lang="cs-CZ" sz="2400" dirty="0" smtClean="0"/>
              <a:t> a </a:t>
            </a:r>
            <a:r>
              <a:rPr lang="cs-CZ" sz="2400" dirty="0" err="1" smtClean="0"/>
              <a:t>microtubuly</a:t>
            </a:r>
            <a:r>
              <a:rPr lang="cs-CZ" sz="2400" dirty="0" smtClean="0"/>
              <a:t> v  	</a:t>
            </a:r>
            <a:r>
              <a:rPr lang="cs-CZ" sz="2400" dirty="0" err="1" smtClean="0"/>
              <a:t>neodermis</a:t>
            </a:r>
            <a:r>
              <a:rPr lang="cs-CZ" sz="2400" dirty="0" smtClean="0"/>
              <a:t>,  posteriorní přísavka se dělí na </a:t>
            </a:r>
            <a:r>
              <a:rPr lang="cs-CZ" sz="2400" dirty="0" err="1" smtClean="0"/>
              <a:t>kompartmenty</a:t>
            </a:r>
            <a:r>
              <a:rPr lang="cs-CZ" sz="2400" dirty="0" smtClean="0"/>
              <a:t>, </a:t>
            </a:r>
          </a:p>
          <a:p>
            <a:pPr marL="457200" lvl="3" indent="0">
              <a:buNone/>
            </a:pPr>
            <a:r>
              <a:rPr lang="cs-CZ" sz="2400" dirty="0" smtClean="0"/>
              <a:t>         Podtřída: </a:t>
            </a:r>
            <a:r>
              <a:rPr lang="cs-CZ" sz="2400" dirty="0" err="1" smtClean="0"/>
              <a:t>Dinegea</a:t>
            </a:r>
            <a:r>
              <a:rPr lang="cs-CZ" sz="2400" dirty="0" smtClean="0"/>
              <a:t> – první larvální stadium miracidium, ŽC s jednou  	nebo více generacemi sporocyst a cerkariemi,  slepě ukončené střevo</a:t>
            </a:r>
          </a:p>
          <a:p>
            <a:pPr marL="0" lvl="2" indent="0">
              <a:buNone/>
            </a:pPr>
            <a:endParaRPr lang="cs-CZ" dirty="0" smtClean="0"/>
          </a:p>
          <a:p>
            <a:pPr marL="342900" lvl="2" indent="-342900"/>
            <a:r>
              <a:rPr lang="cs-CZ" dirty="0" smtClean="0"/>
              <a:t>Třída MONOGENOIDEA (</a:t>
            </a:r>
            <a:r>
              <a:rPr lang="cs-CZ" dirty="0" err="1" smtClean="0"/>
              <a:t>Monogenea</a:t>
            </a:r>
            <a:r>
              <a:rPr lang="cs-CZ" dirty="0" smtClean="0"/>
              <a:t>) – </a:t>
            </a:r>
            <a:r>
              <a:rPr lang="cs-CZ" dirty="0" err="1" smtClean="0"/>
              <a:t>oncomiracidium</a:t>
            </a:r>
            <a:r>
              <a:rPr lang="cs-CZ" dirty="0" smtClean="0"/>
              <a:t> se třemi shluky 	ciliárních buněk, </a:t>
            </a:r>
            <a:r>
              <a:rPr lang="cs-CZ" dirty="0" err="1" smtClean="0"/>
              <a:t>adulti</a:t>
            </a:r>
            <a:r>
              <a:rPr lang="cs-CZ" dirty="0" smtClean="0"/>
              <a:t> mají jednoduchá </a:t>
            </a:r>
            <a:r>
              <a:rPr lang="cs-CZ" dirty="0" err="1" smtClean="0"/>
              <a:t>testes</a:t>
            </a:r>
            <a:r>
              <a:rPr lang="cs-CZ" dirty="0" smtClean="0"/>
              <a:t>, všichni ektoparaziti, 	podle výsledků molekulární  fylogeneze jsou polyfyletická skupina: 	Podtřída:  </a:t>
            </a:r>
            <a:r>
              <a:rPr lang="cs-CZ" dirty="0" err="1" smtClean="0"/>
              <a:t>Polyopisthocotylea</a:t>
            </a:r>
            <a:endParaRPr lang="cs-CZ" dirty="0" smtClean="0"/>
          </a:p>
          <a:p>
            <a:pPr marL="0" lvl="2" indent="0">
              <a:buNone/>
            </a:pPr>
            <a:r>
              <a:rPr lang="cs-CZ" dirty="0"/>
              <a:t>	</a:t>
            </a:r>
            <a:r>
              <a:rPr lang="cs-CZ" dirty="0" smtClean="0"/>
              <a:t>Podtřída:   </a:t>
            </a:r>
            <a:r>
              <a:rPr lang="cs-CZ" dirty="0" err="1" smtClean="0"/>
              <a:t>Monopisthocotylea</a:t>
            </a:r>
            <a:endParaRPr lang="cs-CZ" dirty="0" smtClean="0"/>
          </a:p>
          <a:p>
            <a:pPr marL="0" lvl="2" indent="0">
              <a:buNone/>
            </a:pPr>
            <a:endParaRPr lang="cs-CZ" dirty="0" smtClean="0"/>
          </a:p>
          <a:p>
            <a:pPr marL="342900" lvl="2" indent="-342900"/>
            <a:r>
              <a:rPr lang="cs-CZ" dirty="0" smtClean="0"/>
              <a:t>Třída CESTOIDEA</a:t>
            </a:r>
          </a:p>
          <a:p>
            <a:pPr marL="800100" lvl="3" indent="-342900"/>
            <a:r>
              <a:rPr lang="cs-CZ" sz="2400" dirty="0" smtClean="0"/>
              <a:t>Podtřída: </a:t>
            </a:r>
            <a:r>
              <a:rPr lang="cs-CZ" sz="2400" dirty="0" err="1" smtClean="0"/>
              <a:t>Cestodaria</a:t>
            </a:r>
            <a:r>
              <a:rPr lang="cs-CZ" sz="2400" dirty="0" smtClean="0"/>
              <a:t> – </a:t>
            </a:r>
            <a:r>
              <a:rPr lang="cs-CZ" sz="2400" dirty="0" err="1" smtClean="0"/>
              <a:t>monozoičtí</a:t>
            </a:r>
            <a:r>
              <a:rPr lang="cs-CZ" sz="2400" dirty="0" smtClean="0"/>
              <a:t>, </a:t>
            </a:r>
            <a:r>
              <a:rPr lang="cs-CZ" sz="2400" dirty="0" err="1" smtClean="0"/>
              <a:t>cerkomer</a:t>
            </a:r>
            <a:r>
              <a:rPr lang="cs-CZ" sz="2400" dirty="0" smtClean="0"/>
              <a:t> se šesti háčky, </a:t>
            </a:r>
          </a:p>
          <a:p>
            <a:pPr marL="1257300" lvl="4" indent="-342900"/>
            <a:r>
              <a:rPr lang="cs-CZ" sz="2400" dirty="0" smtClean="0"/>
              <a:t>Řád: </a:t>
            </a:r>
            <a:r>
              <a:rPr lang="cs-CZ" sz="2400" dirty="0" err="1" smtClean="0"/>
              <a:t>Gyrocotylidea</a:t>
            </a:r>
            <a:r>
              <a:rPr lang="cs-CZ" sz="2400" dirty="0" smtClean="0"/>
              <a:t> – rosety, kmen a laločnatý zadní konec těla</a:t>
            </a:r>
          </a:p>
          <a:p>
            <a:pPr marL="1257300" lvl="4" indent="-342900"/>
            <a:r>
              <a:rPr lang="cs-CZ" sz="2400" dirty="0" smtClean="0"/>
              <a:t>Rád: </a:t>
            </a:r>
            <a:r>
              <a:rPr lang="cs-CZ" sz="2400" dirty="0" err="1" smtClean="0"/>
              <a:t>Amphilinidea</a:t>
            </a:r>
            <a:r>
              <a:rPr lang="cs-CZ" sz="2400" dirty="0" smtClean="0"/>
              <a:t> – genitální </a:t>
            </a:r>
            <a:r>
              <a:rPr lang="cs-CZ" sz="2400" dirty="0" err="1" smtClean="0"/>
              <a:t>porus</a:t>
            </a:r>
            <a:r>
              <a:rPr lang="cs-CZ" sz="2400" dirty="0" smtClean="0"/>
              <a:t> posteriorně, uterus tvaru N</a:t>
            </a:r>
          </a:p>
          <a:p>
            <a:pPr marL="800100" lvl="3" indent="-342900"/>
            <a:r>
              <a:rPr lang="cs-CZ" sz="2400" dirty="0" smtClean="0"/>
              <a:t>Podtřída: </a:t>
            </a:r>
            <a:r>
              <a:rPr lang="cs-CZ" sz="2400" dirty="0" err="1" smtClean="0"/>
              <a:t>Eucestoda</a:t>
            </a:r>
            <a:r>
              <a:rPr lang="cs-CZ" sz="2400" dirty="0" smtClean="0"/>
              <a:t> – </a:t>
            </a:r>
            <a:r>
              <a:rPr lang="cs-CZ" sz="2400" dirty="0" err="1" smtClean="0"/>
              <a:t>adulti</a:t>
            </a:r>
            <a:r>
              <a:rPr lang="cs-CZ" sz="2400" dirty="0" smtClean="0"/>
              <a:t> </a:t>
            </a:r>
            <a:r>
              <a:rPr lang="cs-CZ" sz="2400" dirty="0" err="1" smtClean="0"/>
              <a:t>polyzoičtí</a:t>
            </a:r>
            <a:r>
              <a:rPr lang="cs-CZ" sz="2400" dirty="0" smtClean="0"/>
              <a:t>, chybí </a:t>
            </a:r>
            <a:r>
              <a:rPr lang="cs-CZ" sz="2400" dirty="0" err="1" smtClean="0"/>
              <a:t>cerkomer</a:t>
            </a:r>
            <a:r>
              <a:rPr lang="cs-CZ" sz="2400" dirty="0" smtClean="0"/>
              <a:t> se šesti háčky, 		ŽC s více než jedním hostitelem</a:t>
            </a:r>
          </a:p>
          <a:p>
            <a:pPr marL="0" lvl="2" indent="0">
              <a:buNone/>
            </a:pPr>
            <a:r>
              <a:rPr lang="cs-CZ" dirty="0" smtClean="0"/>
              <a:t>						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84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3" y="403225"/>
            <a:ext cx="8820150" cy="649288"/>
          </a:xfrm>
        </p:spPr>
        <p:txBody>
          <a:bodyPr/>
          <a:lstStyle/>
          <a:p>
            <a:r>
              <a:rPr lang="cs-CZ" altLang="cs-CZ" sz="3600"/>
              <a:t>Charakteristika hlavních skupin helmintů II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642350" cy="5183187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2800"/>
              <a:t>Kmen PLATHELMINTHES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/>
              <a:t>Třída Trematoda (Aspidogastrea a </a:t>
            </a:r>
            <a:r>
              <a:rPr lang="cs-CZ" altLang="cs-CZ" sz="2800" b="1"/>
              <a:t>Digenea</a:t>
            </a:r>
            <a:r>
              <a:rPr lang="cs-CZ" altLang="cs-CZ" sz="280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Endoparazité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Trávicí systém a přísavné orgány (přísavky) dobře vyvinuty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Složité vývojové cykly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80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800"/>
              <a:t>Třída Monogenea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Především ektoparazité ryb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Přísavné orgány, zvláště zadní disk (opisthaptor) dobře vyvinutý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Přímý vývojový cyklus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cs-CZ" sz="2800"/>
          </a:p>
          <a:p>
            <a:pPr>
              <a:lnSpc>
                <a:spcPct val="8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7428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3588"/>
            <a:ext cx="7772400" cy="936625"/>
          </a:xfrm>
        </p:spPr>
        <p:txBody>
          <a:bodyPr/>
          <a:lstStyle/>
          <a:p>
            <a:r>
              <a:rPr lang="cs-CZ" altLang="cs-CZ" sz="3200"/>
              <a:t>MOTOLICE I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708275"/>
            <a:ext cx="6400800" cy="766763"/>
          </a:xfrm>
        </p:spPr>
        <p:txBody>
          <a:bodyPr/>
          <a:lstStyle/>
          <a:p>
            <a:r>
              <a:rPr lang="cs-CZ" altLang="cs-CZ" sz="3600"/>
              <a:t>MORFOLOGIE</a:t>
            </a:r>
          </a:p>
        </p:txBody>
      </p:sp>
    </p:spTree>
    <p:extLst>
      <p:ext uri="{BB962C8B-B14F-4D97-AF65-F5344CB8AC3E}">
        <p14:creationId xmlns:p14="http://schemas.microsoft.com/office/powerpoint/2010/main" val="371383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Podřída: Digenea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Početná skupina helmintů – přes 4 tis. druhů z toho třetina u ryb</a:t>
            </a:r>
          </a:p>
          <a:p>
            <a:r>
              <a:rPr lang="cs-CZ" altLang="cs-CZ"/>
              <a:t>Významní paraziti člověka a hospodářských zvířat</a:t>
            </a:r>
          </a:p>
          <a:p>
            <a:r>
              <a:rPr lang="cs-CZ" altLang="cs-CZ"/>
              <a:t>Cizopasí u obratlovců – prakticky ve všech orgánech s vyjímkou kostí</a:t>
            </a:r>
          </a:p>
          <a:p>
            <a:r>
              <a:rPr lang="cs-CZ" altLang="cs-CZ"/>
              <a:t>Největší počet – trávicí soustava - střevo, játra, žlučovody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11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Morfologie motolic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Bilaterálně symetrické, </a:t>
            </a:r>
          </a:p>
          <a:p>
            <a:r>
              <a:rPr lang="cs-CZ" altLang="cs-CZ"/>
              <a:t>Dorzoventrálně zploštělé</a:t>
            </a:r>
          </a:p>
          <a:p>
            <a:r>
              <a:rPr lang="cs-CZ" altLang="cs-CZ"/>
              <a:t>Bez vnitřní či vnější segmentace</a:t>
            </a:r>
          </a:p>
          <a:p>
            <a:r>
              <a:rPr lang="cs-CZ" altLang="cs-CZ"/>
              <a:t>Velikost od několika mm do několika cm</a:t>
            </a:r>
          </a:p>
          <a:p>
            <a:r>
              <a:rPr lang="cs-CZ" altLang="cs-CZ"/>
              <a:t>Typická je přítomnost svalnatých přísavek</a:t>
            </a:r>
          </a:p>
          <a:p>
            <a:r>
              <a:rPr lang="cs-CZ" altLang="cs-CZ"/>
              <a:t>7 základních morfologických typů 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648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92162"/>
          </a:xfrm>
        </p:spPr>
        <p:txBody>
          <a:bodyPr/>
          <a:lstStyle/>
          <a:p>
            <a:r>
              <a:rPr lang="cs-CZ" altLang="cs-CZ"/>
              <a:t>                 Motolice - morfologie</a:t>
            </a:r>
          </a:p>
        </p:txBody>
      </p:sp>
      <p:pic>
        <p:nvPicPr>
          <p:cNvPr id="5325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1700213"/>
            <a:ext cx="5832475" cy="4887912"/>
          </a:xfrm>
          <a:noFill/>
          <a:ln/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2908300" cy="555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3905250" y="5942013"/>
            <a:ext cx="196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Fasciola hepatica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5773738" y="6400800"/>
            <a:ext cx="203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Fasciolopsis busci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1116013" y="6375400"/>
            <a:ext cx="215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Clonorchis sinensis</a:t>
            </a:r>
          </a:p>
        </p:txBody>
      </p:sp>
    </p:spTree>
    <p:extLst>
      <p:ext uri="{BB962C8B-B14F-4D97-AF65-F5344CB8AC3E}">
        <p14:creationId xmlns:p14="http://schemas.microsoft.com/office/powerpoint/2010/main" val="172975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00213"/>
            <a:ext cx="5651500" cy="49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792163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                               Stavba těla   				  motolice</a:t>
            </a: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8" y="188913"/>
            <a:ext cx="3970337" cy="65976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94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Morfologické typy motolic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/>
              <a:t>Distomní – dvě přísavky</a:t>
            </a:r>
          </a:p>
          <a:p>
            <a:r>
              <a:rPr lang="cs-CZ" altLang="cs-CZ" sz="2800"/>
              <a:t>Gasterostomní – jen břišní přísavka</a:t>
            </a:r>
          </a:p>
          <a:p>
            <a:r>
              <a:rPr lang="cs-CZ" altLang="cs-CZ" sz="2800"/>
              <a:t>Strigeidní (holostomní) – přední a zadní část těla (Brandesův orgán)</a:t>
            </a:r>
          </a:p>
          <a:p>
            <a:r>
              <a:rPr lang="cs-CZ" altLang="cs-CZ" sz="2800"/>
              <a:t>Monostomní – bez břišní přísavky</a:t>
            </a:r>
          </a:p>
          <a:p>
            <a:r>
              <a:rPr lang="cs-CZ" altLang="cs-CZ" sz="2800"/>
              <a:t>Amphistomní – velká břišní přísavka na zadním konci těla</a:t>
            </a:r>
          </a:p>
          <a:p>
            <a:r>
              <a:rPr lang="cs-CZ" altLang="cs-CZ" sz="2800"/>
              <a:t>Echinostomní – distomní s límcem ostnů</a:t>
            </a:r>
          </a:p>
          <a:p>
            <a:r>
              <a:rPr lang="cs-CZ" altLang="cs-CZ" sz="2800"/>
              <a:t>Schistosomní – protáhlé štíhlé tělo, gonochoristi</a:t>
            </a:r>
          </a:p>
        </p:txBody>
      </p:sp>
    </p:spTree>
    <p:extLst>
      <p:ext uri="{BB962C8B-B14F-4D97-AF65-F5344CB8AC3E}">
        <p14:creationId xmlns:p14="http://schemas.microsoft.com/office/powerpoint/2010/main" val="37683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19138"/>
          </a:xfrm>
        </p:spPr>
        <p:txBody>
          <a:bodyPr/>
          <a:lstStyle/>
          <a:p>
            <a:r>
              <a:rPr lang="cs-CZ" altLang="cs-CZ" sz="4000"/>
              <a:t>Morfologické typy motolic</a:t>
            </a:r>
          </a:p>
        </p:txBody>
      </p:sp>
      <p:pic>
        <p:nvPicPr>
          <p:cNvPr id="4608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763588"/>
            <a:ext cx="7056438" cy="607536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86376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719138"/>
          </a:xfrm>
        </p:spPr>
        <p:txBody>
          <a:bodyPr/>
          <a:lstStyle/>
          <a:p>
            <a:r>
              <a:rPr lang="cs-CZ" altLang="cs-CZ" sz="4000"/>
              <a:t>HELMINTI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102225"/>
          </a:xfrm>
        </p:spPr>
        <p:txBody>
          <a:bodyPr/>
          <a:lstStyle/>
          <a:p>
            <a:r>
              <a:rPr lang="cs-CZ" altLang="cs-CZ" sz="2800"/>
              <a:t>Helminti – velmi různorodá skupina (Vermes)</a:t>
            </a:r>
          </a:p>
          <a:p>
            <a:r>
              <a:rPr lang="cs-CZ" altLang="cs-CZ" sz="2800"/>
              <a:t>Označení pro nepříbuzné skupiny organismů</a:t>
            </a:r>
          </a:p>
          <a:p>
            <a:r>
              <a:rPr lang="cs-CZ" altLang="cs-CZ" sz="2800"/>
              <a:t>Společný znak – bilaterálně souměrní protostomní živočichové</a:t>
            </a:r>
          </a:p>
          <a:p>
            <a:r>
              <a:rPr lang="cs-CZ" altLang="cs-CZ" sz="2800"/>
              <a:t>Tradičně – neodermální platyhelminti (</a:t>
            </a:r>
            <a:r>
              <a:rPr lang="cs-CZ" altLang="cs-CZ" sz="2800" b="1"/>
              <a:t>Trematoda</a:t>
            </a:r>
            <a:r>
              <a:rPr lang="cs-CZ" altLang="cs-CZ" sz="2800"/>
              <a:t>, </a:t>
            </a:r>
            <a:r>
              <a:rPr lang="cs-CZ" altLang="cs-CZ" sz="2800" b="1"/>
              <a:t>Cestoda</a:t>
            </a:r>
            <a:r>
              <a:rPr lang="cs-CZ" altLang="cs-CZ" sz="2800"/>
              <a:t>, </a:t>
            </a:r>
            <a:r>
              <a:rPr lang="cs-CZ" altLang="cs-CZ" sz="2800" b="1"/>
              <a:t>Monogenea</a:t>
            </a:r>
            <a:r>
              <a:rPr lang="cs-CZ" altLang="cs-CZ" sz="2800"/>
              <a:t>), hlístice (</a:t>
            </a:r>
            <a:r>
              <a:rPr lang="cs-CZ" altLang="cs-CZ" sz="2800" b="1"/>
              <a:t>Nematoda</a:t>
            </a:r>
            <a:r>
              <a:rPr lang="cs-CZ" altLang="cs-CZ" sz="2800"/>
              <a:t>) a vrtejši (</a:t>
            </a:r>
            <a:r>
              <a:rPr lang="cs-CZ" altLang="cs-CZ" sz="2800" b="1"/>
              <a:t>Acanthocephala</a:t>
            </a:r>
            <a:r>
              <a:rPr lang="cs-CZ" altLang="cs-CZ" sz="2800"/>
              <a:t>). </a:t>
            </a:r>
          </a:p>
          <a:p>
            <a:r>
              <a:rPr lang="cs-CZ" altLang="cs-CZ" sz="2800"/>
              <a:t>Taky ale Turbellaria, Rotifera, Nematomorpha, Nemertea, Nemertini, Hirudinea).</a:t>
            </a:r>
          </a:p>
          <a:p>
            <a:r>
              <a:rPr lang="cs-CZ" altLang="cs-CZ" sz="2800"/>
              <a:t>Neodráží to fylogenetické vztahy</a:t>
            </a:r>
          </a:p>
          <a:p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36061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Anatomie motolic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64235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Tegument – tělní povrch (Neodermata), trny, schistosomy – glykokalyx (vyvinuty 2 cytoplasmatické membrány)</a:t>
            </a:r>
          </a:p>
          <a:p>
            <a:pPr>
              <a:lnSpc>
                <a:spcPct val="90000"/>
              </a:lnSpc>
            </a:pPr>
            <a:r>
              <a:rPr lang="cs-CZ" altLang="cs-CZ"/>
              <a:t>Parenchym – uloženy vnitřní orgány</a:t>
            </a:r>
          </a:p>
          <a:p>
            <a:pPr>
              <a:lnSpc>
                <a:spcPct val="90000"/>
              </a:lnSpc>
            </a:pPr>
            <a:r>
              <a:rPr lang="cs-CZ" altLang="cs-CZ"/>
              <a:t>Nervová soustava – ganglia, provazce, spojky</a:t>
            </a:r>
          </a:p>
          <a:p>
            <a:pPr>
              <a:lnSpc>
                <a:spcPct val="90000"/>
              </a:lnSpc>
            </a:pPr>
            <a:r>
              <a:rPr lang="cs-CZ" altLang="cs-CZ"/>
              <a:t>Trávicí soustava – párová, slepě ukončená</a:t>
            </a:r>
          </a:p>
          <a:p>
            <a:pPr>
              <a:lnSpc>
                <a:spcPct val="90000"/>
              </a:lnSpc>
            </a:pPr>
            <a:r>
              <a:rPr lang="cs-CZ" altLang="cs-CZ"/>
              <a:t>Vylučovací soustava – protonefridie</a:t>
            </a:r>
          </a:p>
          <a:p>
            <a:pPr>
              <a:lnSpc>
                <a:spcPct val="90000"/>
              </a:lnSpc>
            </a:pPr>
            <a:r>
              <a:rPr lang="cs-CZ" altLang="cs-CZ"/>
              <a:t>Pohlavní soustava – především hermafroditi</a:t>
            </a:r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7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260350"/>
            <a:ext cx="6048375" cy="576263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Tegument motolice</a:t>
            </a:r>
          </a:p>
        </p:txBody>
      </p:sp>
      <p:pic>
        <p:nvPicPr>
          <p:cNvPr id="512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81075"/>
            <a:ext cx="9144000" cy="58769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3120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Otrněný porch těla motolic</a:t>
            </a:r>
          </a:p>
        </p:txBody>
      </p:sp>
      <p:pic>
        <p:nvPicPr>
          <p:cNvPr id="3789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113" y="2133600"/>
            <a:ext cx="4727576" cy="4608513"/>
          </a:xfrm>
          <a:noFill/>
          <a:ln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33600"/>
            <a:ext cx="446405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69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5562600" cy="5688013"/>
          </a:xfrm>
          <a:noFill/>
          <a:ln/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404813"/>
            <a:ext cx="8507413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/>
              <a:t>					 </a:t>
            </a:r>
            <a:r>
              <a:rPr lang="cs-CZ" altLang="cs-CZ" sz="3200" b="1"/>
              <a:t>Nervová </a:t>
            </a:r>
            <a:br>
              <a:rPr lang="cs-CZ" altLang="cs-CZ" sz="3200" b="1"/>
            </a:br>
            <a:r>
              <a:rPr lang="cs-CZ" altLang="cs-CZ" sz="3200" b="1"/>
              <a:t>						 soustava 						motolic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2133600"/>
            <a:ext cx="2797175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76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Trávicí soustava motolic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Ústní otvor – ústní přísavka</a:t>
            </a:r>
          </a:p>
          <a:p>
            <a:r>
              <a:rPr lang="cs-CZ" altLang="cs-CZ"/>
              <a:t>Prepharynx</a:t>
            </a:r>
          </a:p>
          <a:p>
            <a:r>
              <a:rPr lang="cs-CZ" altLang="cs-CZ"/>
              <a:t>Pharynx</a:t>
            </a:r>
          </a:p>
          <a:p>
            <a:r>
              <a:rPr lang="cs-CZ" altLang="cs-CZ"/>
              <a:t>Jícen</a:t>
            </a:r>
          </a:p>
          <a:p>
            <a:r>
              <a:rPr lang="cs-CZ" altLang="cs-CZ"/>
              <a:t>Vidličnatě větvené párovité slepě ukončené střevo tvořené -</a:t>
            </a:r>
          </a:p>
          <a:p>
            <a:r>
              <a:rPr lang="cs-CZ" altLang="cs-CZ"/>
              <a:t>Gastrodermis – exkreční i sekreční funkce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5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792163"/>
          </a:xfrm>
        </p:spPr>
        <p:txBody>
          <a:bodyPr/>
          <a:lstStyle/>
          <a:p>
            <a:r>
              <a:rPr lang="cs-CZ" altLang="cs-CZ"/>
              <a:t>Trávicí soustava motolic</a:t>
            </a:r>
          </a:p>
        </p:txBody>
      </p:sp>
      <p:pic>
        <p:nvPicPr>
          <p:cNvPr id="8294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892175"/>
            <a:ext cx="7343775" cy="59213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1584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Exkreční soustava motolic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Protonefridie – plaménkové buňky</a:t>
            </a:r>
          </a:p>
          <a:p>
            <a:r>
              <a:rPr lang="cs-CZ" altLang="cs-CZ"/>
              <a:t>Systém sběrných kanálků</a:t>
            </a:r>
          </a:p>
          <a:p>
            <a:r>
              <a:rPr lang="cs-CZ" altLang="cs-CZ"/>
              <a:t>Močový měchýř</a:t>
            </a:r>
          </a:p>
          <a:p>
            <a:r>
              <a:rPr lang="cs-CZ" altLang="cs-CZ"/>
              <a:t>Systematický význam </a:t>
            </a:r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948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Exkreční systém motolic</a:t>
            </a:r>
          </a:p>
        </p:txBody>
      </p:sp>
      <p:pic>
        <p:nvPicPr>
          <p:cNvPr id="10445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787400"/>
            <a:ext cx="8064500" cy="60706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5597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Pohlavní soustava motolic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800"/>
              <a:t>Hermafroditi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Samčí soustava – párová testes, vasa efferentia, vas deferens, vesicula seminalis (externa, interna), ductus ejaculatorius a cirrus v cirrovém vaku 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Samičí soustava – vaječník, ovidukt, receptaculum seminis, párové žloutkové trsy, ootyp, Mehlisovy žlázky, Laurerův kanál, děloha zakončená svalnatým metratermem a pohlavní atrium ústící na povrch těla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Motolice jsou oviparní </a:t>
            </a:r>
          </a:p>
          <a:p>
            <a:pPr>
              <a:lnSpc>
                <a:spcPct val="80000"/>
              </a:lnSpc>
            </a:pPr>
            <a:r>
              <a:rPr lang="cs-CZ" altLang="cs-CZ" sz="2800"/>
              <a:t>Vajíčka mají často víčko - operculum</a:t>
            </a:r>
          </a:p>
          <a:p>
            <a:pPr>
              <a:lnSpc>
                <a:spcPct val="8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44184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r>
              <a:rPr lang="cs-CZ" altLang="cs-CZ"/>
              <a:t>Pohlavní soustava motolic</a:t>
            </a:r>
          </a:p>
        </p:txBody>
      </p:sp>
      <p:pic>
        <p:nvPicPr>
          <p:cNvPr id="880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073150"/>
            <a:ext cx="8748712" cy="55245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9721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8893175" cy="649287"/>
          </a:xfrm>
        </p:spPr>
        <p:txBody>
          <a:bodyPr/>
          <a:lstStyle/>
          <a:p>
            <a:r>
              <a:rPr lang="cs-CZ" altLang="cs-CZ" sz="2800" b="1"/>
              <a:t>Fylogeneze hlavních skupin Platyhelminthes</a:t>
            </a:r>
          </a:p>
        </p:txBody>
      </p:sp>
      <p:pic>
        <p:nvPicPr>
          <p:cNvPr id="368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981075"/>
            <a:ext cx="8353425" cy="5665788"/>
          </a:xfrm>
          <a:noFill/>
          <a:ln/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7164388" y="5373688"/>
            <a:ext cx="1511300" cy="2889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4427538" y="5300663"/>
            <a:ext cx="936625" cy="215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60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773363" y="981075"/>
            <a:ext cx="6335712" cy="647700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Samčí reprodukční </a:t>
            </a:r>
            <a:br>
              <a:rPr lang="cs-CZ" altLang="cs-CZ" sz="4000"/>
            </a:br>
            <a:r>
              <a:rPr lang="cs-CZ" altLang="cs-CZ" sz="4000"/>
              <a:t>soustava motolic</a:t>
            </a:r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238" y="765175"/>
            <a:ext cx="2954337" cy="6048375"/>
          </a:xfrm>
          <a:noFill/>
          <a:ln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420938"/>
            <a:ext cx="61214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9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19138"/>
          </a:xfrm>
        </p:spPr>
        <p:txBody>
          <a:bodyPr/>
          <a:lstStyle/>
          <a:p>
            <a:r>
              <a:rPr lang="cs-CZ" altLang="cs-CZ" sz="4000"/>
              <a:t>Samičí reprodukční soustava</a:t>
            </a:r>
          </a:p>
        </p:txBody>
      </p:sp>
      <p:pic>
        <p:nvPicPr>
          <p:cNvPr id="6758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866775"/>
            <a:ext cx="7416800" cy="585152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4582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Vitelaria a ovidukty</a:t>
            </a:r>
          </a:p>
        </p:txBody>
      </p:sp>
      <p:pic>
        <p:nvPicPr>
          <p:cNvPr id="1065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008063"/>
            <a:ext cx="7489825" cy="571023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332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450"/>
            <a:ext cx="8229600" cy="720725"/>
          </a:xfrm>
        </p:spPr>
        <p:txBody>
          <a:bodyPr/>
          <a:lstStyle/>
          <a:p>
            <a:r>
              <a:rPr lang="cs-CZ" altLang="cs-CZ" sz="4000"/>
              <a:t>Schéma oplození vajíček motolic</a:t>
            </a:r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765175"/>
            <a:ext cx="5508625" cy="594995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3203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Formování obalu vajíčka</a:t>
            </a: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777875"/>
            <a:ext cx="6696075" cy="623728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1004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7475"/>
            <a:ext cx="8229600" cy="647700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Vajíčka motolic</a:t>
            </a:r>
          </a:p>
        </p:txBody>
      </p:sp>
      <p:pic>
        <p:nvPicPr>
          <p:cNvPr id="614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765175"/>
            <a:ext cx="8856663" cy="60483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68407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cs-CZ" altLang="cs-CZ"/>
              <a:t>Formování vajíček motolic</a:t>
            </a:r>
          </a:p>
        </p:txBody>
      </p:sp>
      <p:pic>
        <p:nvPicPr>
          <p:cNvPr id="5632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4737100" cy="4895850"/>
          </a:xfrm>
          <a:noFill/>
          <a:ln/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63" y="1125538"/>
            <a:ext cx="3113087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663575" y="6113463"/>
            <a:ext cx="795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řez žloutkovými folikuly			     žloutkové buňky a tvořící se </a:t>
            </a:r>
          </a:p>
          <a:p>
            <a:r>
              <a:rPr lang="cs-CZ" altLang="cs-CZ"/>
              <a:t>					     vaječný obal</a:t>
            </a:r>
          </a:p>
        </p:txBody>
      </p:sp>
    </p:spTree>
    <p:extLst>
      <p:ext uri="{BB962C8B-B14F-4D97-AF65-F5344CB8AC3E}">
        <p14:creationId xmlns:p14="http://schemas.microsoft.com/office/powerpoint/2010/main" val="215411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Řez vajíčkem v děloze</a:t>
            </a:r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725" y="1600200"/>
            <a:ext cx="7702550" cy="45259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824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Monogenea</a:t>
            </a:r>
            <a:r>
              <a:rPr lang="cs-CZ" dirty="0" smtClean="0"/>
              <a:t> - úvod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Ektoparaziti – ryby, obojživelníci, plazi, kytovci, hlavonožci</a:t>
            </a:r>
          </a:p>
          <a:p>
            <a:r>
              <a:rPr lang="cs-CZ" dirty="0" smtClean="0"/>
              <a:t>Endoparaziti –   </a:t>
            </a:r>
            <a:r>
              <a:rPr lang="cs-CZ" dirty="0" err="1" smtClean="0"/>
              <a:t>Acolpenteron</a:t>
            </a:r>
            <a:r>
              <a:rPr lang="cs-CZ" dirty="0" smtClean="0"/>
              <a:t> </a:t>
            </a:r>
            <a:r>
              <a:rPr lang="cs-CZ" dirty="0" err="1" smtClean="0"/>
              <a:t>nefriticus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		 </a:t>
            </a:r>
            <a:r>
              <a:rPr lang="cs-CZ" dirty="0" err="1" smtClean="0"/>
              <a:t>Enterogyrus</a:t>
            </a:r>
            <a:r>
              <a:rPr lang="cs-CZ" dirty="0" smtClean="0"/>
              <a:t> </a:t>
            </a:r>
            <a:r>
              <a:rPr lang="cs-CZ" dirty="0" err="1" smtClean="0"/>
              <a:t>spp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			 </a:t>
            </a:r>
            <a:r>
              <a:rPr lang="cs-CZ" dirty="0" err="1" smtClean="0"/>
              <a:t>Nitzschia</a:t>
            </a:r>
            <a:r>
              <a:rPr lang="cs-CZ" dirty="0" smtClean="0"/>
              <a:t> </a:t>
            </a:r>
            <a:r>
              <a:rPr lang="cs-CZ" dirty="0" err="1" smtClean="0"/>
              <a:t>sturionis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			 </a:t>
            </a:r>
            <a:r>
              <a:rPr lang="cs-CZ" dirty="0" err="1" smtClean="0"/>
              <a:t>Polystoma</a:t>
            </a:r>
            <a:r>
              <a:rPr lang="cs-CZ" dirty="0" smtClean="0"/>
              <a:t> </a:t>
            </a:r>
            <a:r>
              <a:rPr lang="cs-CZ" dirty="0" err="1" smtClean="0"/>
              <a:t>integerinum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		 </a:t>
            </a:r>
            <a:r>
              <a:rPr lang="cs-CZ" dirty="0" err="1" smtClean="0"/>
              <a:t>Oculotrema</a:t>
            </a:r>
            <a:r>
              <a:rPr lang="cs-CZ" dirty="0" smtClean="0"/>
              <a:t> </a:t>
            </a:r>
            <a:r>
              <a:rPr lang="cs-CZ" dirty="0" err="1" smtClean="0"/>
              <a:t>hippopotami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Evoluční expanze </a:t>
            </a:r>
            <a:r>
              <a:rPr lang="cs-CZ" dirty="0" err="1" smtClean="0"/>
              <a:t>monogeneí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Významní </a:t>
            </a:r>
            <a:r>
              <a:rPr lang="cs-CZ" dirty="0" err="1" smtClean="0"/>
              <a:t>patogeni</a:t>
            </a:r>
            <a:r>
              <a:rPr lang="cs-CZ" dirty="0" smtClean="0"/>
              <a:t> v chovech ryb</a:t>
            </a:r>
          </a:p>
        </p:txBody>
      </p:sp>
    </p:spTree>
    <p:extLst>
      <p:ext uri="{BB962C8B-B14F-4D97-AF65-F5344CB8AC3E}">
        <p14:creationId xmlns:p14="http://schemas.microsoft.com/office/powerpoint/2010/main" val="25694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7"/>
          </a:xfrm>
        </p:spPr>
        <p:txBody>
          <a:bodyPr/>
          <a:lstStyle/>
          <a:p>
            <a:r>
              <a:rPr lang="cs-CZ" dirty="0" smtClean="0"/>
              <a:t>Kolonizace žaberního aparátu</a:t>
            </a:r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884" y="1196751"/>
            <a:ext cx="6320500" cy="547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47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640762" cy="649287"/>
          </a:xfrm>
        </p:spPr>
        <p:txBody>
          <a:bodyPr>
            <a:normAutofit fontScale="90000"/>
          </a:bodyPr>
          <a:lstStyle/>
          <a:p>
            <a:r>
              <a:rPr lang="cs-CZ" altLang="cs-CZ" sz="4000"/>
              <a:t>Fylogeneze protostomních živočichů</a:t>
            </a:r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930275"/>
            <a:ext cx="7058025" cy="5865813"/>
          </a:xfrm>
          <a:noFill/>
          <a:ln/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563938" y="981075"/>
            <a:ext cx="1079500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763713" y="2708275"/>
            <a:ext cx="1871662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2195513" y="3716338"/>
            <a:ext cx="1368425" cy="288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1619250" y="4652963"/>
            <a:ext cx="1439863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5076825" y="1268413"/>
            <a:ext cx="1079500" cy="28892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38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Monogenea</a:t>
            </a:r>
            <a:r>
              <a:rPr lang="cs-CZ" dirty="0" smtClean="0"/>
              <a:t> – tvar těla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845022"/>
            <a:ext cx="4040188" cy="639762"/>
          </a:xfrm>
        </p:spPr>
        <p:txBody>
          <a:bodyPr/>
          <a:lstStyle/>
          <a:p>
            <a:r>
              <a:rPr lang="cs-CZ" dirty="0" err="1" smtClean="0"/>
              <a:t>Dactylogyrus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16016" y="836712"/>
            <a:ext cx="4041775" cy="639762"/>
          </a:xfrm>
        </p:spPr>
        <p:txBody>
          <a:bodyPr/>
          <a:lstStyle/>
          <a:p>
            <a:r>
              <a:rPr lang="cs-CZ" dirty="0" err="1" smtClean="0"/>
              <a:t>Diplozoon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17" y="2060848"/>
            <a:ext cx="1720035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81" y="2174875"/>
            <a:ext cx="3933463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3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Monogenea</a:t>
            </a:r>
            <a:r>
              <a:rPr lang="cs-CZ" dirty="0" smtClean="0"/>
              <a:t> – druhová rozmanitost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1176" y="1052736"/>
            <a:ext cx="8795320" cy="5544616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Cca 5000 tis druhů (cca 30 000 druhů ryb)</a:t>
            </a:r>
          </a:p>
          <a:p>
            <a:r>
              <a:rPr lang="cs-CZ" dirty="0" smtClean="0"/>
              <a:t>Velikost těla (od 0,2 do několik mm)</a:t>
            </a:r>
          </a:p>
          <a:p>
            <a:endParaRPr lang="cs-CZ" dirty="0"/>
          </a:p>
          <a:p>
            <a:r>
              <a:rPr lang="cs-CZ" dirty="0" smtClean="0"/>
              <a:t>Morfologie – 	bilaterální symetrie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dorsoventrálně zploštělí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tegument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svalová soustava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nervová soustava </a:t>
            </a:r>
          </a:p>
          <a:p>
            <a:pPr marL="0" indent="0">
              <a:buNone/>
            </a:pPr>
            <a:r>
              <a:rPr lang="cs-CZ" dirty="0" smtClean="0"/>
              <a:t>			trávicí soustava 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vylučovací soustava – </a:t>
            </a:r>
            <a:r>
              <a:rPr lang="cs-CZ" dirty="0" err="1" smtClean="0"/>
              <a:t>protonefridie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		pohlavní soustava – hermafroditi - vejcorodí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			            živorodí</a:t>
            </a:r>
          </a:p>
          <a:p>
            <a:pPr marL="0" indent="0">
              <a:buNone/>
            </a:pP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Přímé životní cykly</a:t>
            </a: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4228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Morfologická rozmanitost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07876" y="692696"/>
            <a:ext cx="4040188" cy="639762"/>
          </a:xfrm>
        </p:spPr>
        <p:txBody>
          <a:bodyPr/>
          <a:lstStyle/>
          <a:p>
            <a:r>
              <a:rPr lang="cs-CZ" dirty="0" smtClean="0"/>
              <a:t>Typy </a:t>
            </a:r>
            <a:r>
              <a:rPr lang="cs-CZ" dirty="0" err="1" smtClean="0"/>
              <a:t>opisthaptoru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2008" y="1916832"/>
            <a:ext cx="4644008" cy="4608512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38737" y="692696"/>
            <a:ext cx="4041775" cy="639762"/>
          </a:xfrm>
        </p:spPr>
        <p:txBody>
          <a:bodyPr/>
          <a:lstStyle/>
          <a:p>
            <a:r>
              <a:rPr lang="cs-CZ" dirty="0" smtClean="0"/>
              <a:t>Evoluce </a:t>
            </a:r>
            <a:r>
              <a:rPr lang="cs-CZ" dirty="0" err="1" smtClean="0"/>
              <a:t>opisthaptoru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4143623" cy="48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82" y="1693167"/>
            <a:ext cx="4262106" cy="483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98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Přichycovací aparát – 4 základní typy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Opisthaptor</a:t>
            </a:r>
            <a:r>
              <a:rPr lang="cs-CZ" dirty="0" smtClean="0"/>
              <a:t> se svalovými přísavkami  </a:t>
            </a:r>
          </a:p>
          <a:p>
            <a:r>
              <a:rPr lang="cs-CZ" dirty="0" err="1" smtClean="0"/>
              <a:t>Opisthaptor</a:t>
            </a:r>
            <a:r>
              <a:rPr lang="cs-CZ" dirty="0" smtClean="0"/>
              <a:t> se </a:t>
            </a:r>
            <a:r>
              <a:rPr lang="cs-CZ" dirty="0" err="1" smtClean="0"/>
              <a:t>sklerotizovanými</a:t>
            </a:r>
            <a:r>
              <a:rPr lang="cs-CZ" dirty="0" smtClean="0"/>
              <a:t> strukturami</a:t>
            </a:r>
          </a:p>
          <a:p>
            <a:r>
              <a:rPr lang="cs-CZ" dirty="0" err="1" smtClean="0"/>
              <a:t>Opisthaptor</a:t>
            </a:r>
            <a:r>
              <a:rPr lang="cs-CZ" dirty="0" smtClean="0"/>
              <a:t> se suplementárními disky</a:t>
            </a:r>
          </a:p>
          <a:p>
            <a:r>
              <a:rPr lang="cs-CZ" dirty="0" err="1" smtClean="0"/>
              <a:t>Opisthaptor</a:t>
            </a:r>
            <a:r>
              <a:rPr lang="cs-CZ" dirty="0" smtClean="0"/>
              <a:t> s metamorfovanými přísavkami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71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3600" dirty="0" err="1" smtClean="0"/>
              <a:t>Opisthaptor</a:t>
            </a:r>
            <a:r>
              <a:rPr lang="cs-CZ" sz="3600" dirty="0" smtClean="0"/>
              <a:t> </a:t>
            </a:r>
            <a:r>
              <a:rPr lang="cs-CZ" sz="3600" dirty="0"/>
              <a:t>se svalovými přísavkami 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69127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20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/>
              <a:t>Opisthaptor</a:t>
            </a:r>
            <a:r>
              <a:rPr lang="cs-CZ" sz="3600" dirty="0" smtClean="0"/>
              <a:t> </a:t>
            </a:r>
            <a:r>
              <a:rPr lang="cs-CZ" sz="3600" dirty="0"/>
              <a:t>se </a:t>
            </a:r>
            <a:r>
              <a:rPr lang="cs-CZ" sz="3600" dirty="0" err="1"/>
              <a:t>sklerotizovanými</a:t>
            </a:r>
            <a:r>
              <a:rPr lang="cs-CZ" sz="3600" dirty="0"/>
              <a:t> strukturami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643656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94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/>
              <a:t>Opisthaptor</a:t>
            </a:r>
            <a:r>
              <a:rPr lang="cs-CZ" sz="3600" dirty="0" smtClean="0"/>
              <a:t> </a:t>
            </a:r>
            <a:r>
              <a:rPr lang="cs-CZ" sz="3600" dirty="0"/>
              <a:t>se suplementárními disky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93" y="908720"/>
            <a:ext cx="7723939" cy="5822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83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err="1" smtClean="0"/>
              <a:t>Opisthaptor</a:t>
            </a:r>
            <a:r>
              <a:rPr lang="cs-CZ" sz="3600" dirty="0" smtClean="0"/>
              <a:t> </a:t>
            </a:r>
            <a:r>
              <a:rPr lang="cs-CZ" sz="3600" dirty="0"/>
              <a:t>s metamorfovanými přísavkami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23" y="936104"/>
            <a:ext cx="7637309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04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/>
          </a:bodyPr>
          <a:lstStyle/>
          <a:p>
            <a:r>
              <a:rPr lang="cs-CZ" sz="3200" dirty="0" err="1" smtClean="0"/>
              <a:t>Opisthaptor</a:t>
            </a:r>
            <a:r>
              <a:rPr lang="cs-CZ" sz="3200" dirty="0" smtClean="0"/>
              <a:t> s metamorfovanými přísavkami</a:t>
            </a:r>
            <a:endParaRPr lang="cs-CZ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3" y="850502"/>
            <a:ext cx="5433547" cy="545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86" y="2564904"/>
            <a:ext cx="3434022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02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Metamorfované přísavky - detail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39153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556792"/>
            <a:ext cx="3528392" cy="235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57342" y="3363739"/>
            <a:ext cx="2275892" cy="298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9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-323850" y="44450"/>
            <a:ext cx="9791700" cy="863600"/>
          </a:xfrm>
        </p:spPr>
        <p:txBody>
          <a:bodyPr/>
          <a:lstStyle/>
          <a:p>
            <a:r>
              <a:rPr lang="cs-CZ" altLang="cs-CZ" sz="3600"/>
              <a:t>Buněčná diferenciace během ontogeneze</a:t>
            </a:r>
          </a:p>
        </p:txBody>
      </p:sp>
      <p:pic>
        <p:nvPicPr>
          <p:cNvPr id="8704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908050"/>
            <a:ext cx="7848600" cy="5981700"/>
          </a:xfrm>
          <a:noFill/>
          <a:ln/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6804025" y="5949950"/>
            <a:ext cx="1201738" cy="2873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45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Monogenea</a:t>
            </a:r>
            <a:r>
              <a:rPr lang="cs-CZ" dirty="0"/>
              <a:t> </a:t>
            </a:r>
            <a:r>
              <a:rPr lang="cs-CZ" dirty="0" smtClean="0"/>
              <a:t>– primitivní svorky</a:t>
            </a:r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686" y="1030537"/>
            <a:ext cx="6007650" cy="578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37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Strukturální rozmanitost </a:t>
            </a:r>
            <a:r>
              <a:rPr lang="cs-CZ" dirty="0" err="1" smtClean="0"/>
              <a:t>opisthaptoru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768752" cy="588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54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typy marginálních háčků </a:t>
            </a:r>
            <a:endParaRPr lang="cs-CZ" sz="3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2" y="1052736"/>
            <a:ext cx="786204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4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typy středních háčků</a:t>
            </a:r>
            <a:endParaRPr lang="cs-CZ" sz="36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071385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955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8614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typy marginálních háčků</a:t>
            </a:r>
            <a:endParaRPr lang="cs-CZ" sz="36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" y="1196752"/>
            <a:ext cx="897105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45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Základní typy spojovacích destiček</a:t>
            </a:r>
            <a:endParaRPr lang="cs-CZ" sz="36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145990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3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568" y="188640"/>
            <a:ext cx="9937104" cy="576064"/>
          </a:xfrm>
        </p:spPr>
        <p:txBody>
          <a:bodyPr>
            <a:noAutofit/>
          </a:bodyPr>
          <a:lstStyle/>
          <a:p>
            <a:r>
              <a:rPr lang="cs-CZ" sz="3200" dirty="0" smtClean="0"/>
              <a:t> Typy kopulačního aparátu - </a:t>
            </a:r>
            <a:r>
              <a:rPr lang="cs-CZ" sz="3200" dirty="0" err="1" smtClean="0"/>
              <a:t>monopistocotylea</a:t>
            </a:r>
            <a:endParaRPr lang="cs-CZ" sz="32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1" y="980728"/>
            <a:ext cx="6297321" cy="568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66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/>
              <a:t> </a:t>
            </a:r>
            <a:r>
              <a:rPr lang="cs-CZ" sz="3600" dirty="0"/>
              <a:t>Typy kopulačního aparátu - </a:t>
            </a:r>
            <a:r>
              <a:rPr lang="cs-CZ" sz="3600" dirty="0" err="1" smtClean="0"/>
              <a:t>polyopistocotylea</a:t>
            </a:r>
            <a:endParaRPr lang="cs-CZ" sz="36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052736"/>
            <a:ext cx="6552727" cy="5580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5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Základní typy </a:t>
            </a:r>
            <a:r>
              <a:rPr lang="cs-CZ" sz="3200" dirty="0" err="1" smtClean="0"/>
              <a:t>vagináního</a:t>
            </a:r>
            <a:r>
              <a:rPr lang="cs-CZ" sz="3200" dirty="0" smtClean="0"/>
              <a:t> vyztužení - </a:t>
            </a:r>
            <a:r>
              <a:rPr lang="cs-CZ" sz="3200" dirty="0" err="1" smtClean="0"/>
              <a:t>daktylogyridi</a:t>
            </a:r>
            <a:endParaRPr lang="cs-CZ" sz="32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41755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1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Životní cykly </a:t>
            </a:r>
            <a:r>
              <a:rPr lang="cs-CZ" dirty="0" err="1" smtClean="0"/>
              <a:t>monogeneí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34744"/>
            <a:ext cx="4038600" cy="405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20" y="1600200"/>
            <a:ext cx="19719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2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Vznik neodermis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725" y="1563688"/>
            <a:ext cx="4287838" cy="2441575"/>
          </a:xfrm>
          <a:noFill/>
          <a:ln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3402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005263"/>
            <a:ext cx="4200525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22700"/>
            <a:ext cx="3240087" cy="29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5292725" y="5805488"/>
            <a:ext cx="2374900" cy="215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7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Životní cyklus - </a:t>
            </a:r>
            <a:r>
              <a:rPr lang="cs-CZ" dirty="0" err="1" smtClean="0"/>
              <a:t>Dactylogyrus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624736" cy="576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00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/>
          <a:lstStyle/>
          <a:p>
            <a:r>
              <a:rPr lang="cs-CZ" dirty="0" smtClean="0"/>
              <a:t>Životní cyklus – </a:t>
            </a:r>
            <a:r>
              <a:rPr lang="cs-CZ" dirty="0" err="1" smtClean="0"/>
              <a:t>Entobdella</a:t>
            </a:r>
            <a:r>
              <a:rPr lang="cs-CZ" dirty="0" smtClean="0"/>
              <a:t> </a:t>
            </a:r>
            <a:r>
              <a:rPr lang="cs-CZ" dirty="0" err="1" smtClean="0"/>
              <a:t>soleae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488832" cy="499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04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820472" cy="792088"/>
          </a:xfrm>
        </p:spPr>
        <p:txBody>
          <a:bodyPr>
            <a:noAutofit/>
          </a:bodyPr>
          <a:lstStyle/>
          <a:p>
            <a:r>
              <a:rPr lang="cs-CZ" sz="3600" dirty="0" smtClean="0"/>
              <a:t>Životní cyklus – </a:t>
            </a:r>
            <a:r>
              <a:rPr lang="cs-CZ" sz="3600" dirty="0" err="1" smtClean="0"/>
              <a:t>Diplozoon</a:t>
            </a:r>
            <a:r>
              <a:rPr lang="cs-CZ" sz="3600" dirty="0" smtClean="0"/>
              <a:t> </a:t>
            </a:r>
            <a:r>
              <a:rPr lang="cs-CZ" sz="3600" dirty="0" err="1" smtClean="0"/>
              <a:t>paradoxum</a:t>
            </a:r>
            <a:endParaRPr lang="cs-CZ" sz="36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5184576" cy="572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2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72008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Životní cyklus – </a:t>
            </a:r>
            <a:r>
              <a:rPr lang="cs-CZ" sz="3600" dirty="0" err="1" smtClean="0"/>
              <a:t>Polystoma</a:t>
            </a:r>
            <a:r>
              <a:rPr lang="cs-CZ" sz="3600" dirty="0" smtClean="0"/>
              <a:t> </a:t>
            </a:r>
            <a:r>
              <a:rPr lang="cs-CZ" sz="3600" dirty="0" err="1" smtClean="0"/>
              <a:t>integerrinum</a:t>
            </a:r>
            <a:endParaRPr lang="cs-CZ" sz="36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48883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11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792088"/>
          </a:xfrm>
        </p:spPr>
        <p:txBody>
          <a:bodyPr>
            <a:noAutofit/>
          </a:bodyPr>
          <a:lstStyle/>
          <a:p>
            <a:r>
              <a:rPr lang="cs-CZ" sz="3600" dirty="0" err="1" smtClean="0"/>
              <a:t>Pseudodiplorchis</a:t>
            </a:r>
            <a:r>
              <a:rPr lang="cs-CZ" sz="3600" dirty="0" smtClean="0"/>
              <a:t> </a:t>
            </a:r>
            <a:r>
              <a:rPr lang="cs-CZ" sz="3600" dirty="0" err="1" smtClean="0"/>
              <a:t>americanus</a:t>
            </a:r>
            <a:r>
              <a:rPr lang="cs-CZ" sz="3600" dirty="0" smtClean="0"/>
              <a:t> – sezónní cyklus </a:t>
            </a:r>
            <a:endParaRPr lang="cs-CZ" sz="36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5871605" cy="479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7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3600" dirty="0" smtClean="0"/>
              <a:t>Životní cyklus – </a:t>
            </a:r>
            <a:r>
              <a:rPr lang="cs-CZ" sz="3600" dirty="0" err="1" smtClean="0"/>
              <a:t>gyrodactylus</a:t>
            </a:r>
            <a:r>
              <a:rPr lang="cs-CZ" sz="3600" dirty="0" smtClean="0"/>
              <a:t> - živorodí</a:t>
            </a:r>
            <a:endParaRPr lang="cs-CZ" sz="36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48" y="1340768"/>
            <a:ext cx="7960292" cy="521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90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8964613" cy="792163"/>
          </a:xfrm>
        </p:spPr>
        <p:txBody>
          <a:bodyPr/>
          <a:lstStyle/>
          <a:p>
            <a:r>
              <a:rPr lang="cs-CZ" altLang="cs-CZ" sz="3600"/>
              <a:t>Charakteristika hlavních skupin helmintů III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/>
              <a:t>Třída Cestoda (Gyrocotylida, Amphilinida, </a:t>
            </a:r>
            <a:r>
              <a:rPr lang="cs-CZ" altLang="cs-CZ" b="1"/>
              <a:t>Eucestoda</a:t>
            </a:r>
            <a:r>
              <a:rPr lang="cs-CZ" altLang="cs-CZ"/>
              <a:t>)</a:t>
            </a:r>
          </a:p>
          <a:p>
            <a:r>
              <a:rPr lang="cs-CZ" altLang="cs-CZ"/>
              <a:t>Protáhlí endoparaziti, především v zažívacím traktu obratlovců</a:t>
            </a:r>
          </a:p>
          <a:p>
            <a:r>
              <a:rPr lang="cs-CZ" altLang="cs-CZ"/>
              <a:t>Většinou segmentovaní, příchytné orgány na předním konci těla.</a:t>
            </a:r>
          </a:p>
          <a:p>
            <a:r>
              <a:rPr lang="cs-CZ" altLang="cs-CZ"/>
              <a:t>Bez trávicí trubice</a:t>
            </a:r>
          </a:p>
          <a:p>
            <a:r>
              <a:rPr lang="cs-CZ" altLang="cs-CZ"/>
              <a:t>Složité vývojové cykly</a:t>
            </a:r>
          </a:p>
        </p:txBody>
      </p:sp>
    </p:spTree>
    <p:extLst>
      <p:ext uri="{BB962C8B-B14F-4D97-AF65-F5344CB8AC3E}">
        <p14:creationId xmlns:p14="http://schemas.microsoft.com/office/powerpoint/2010/main" val="69571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8" y="476250"/>
            <a:ext cx="8964612" cy="576263"/>
          </a:xfrm>
        </p:spPr>
        <p:txBody>
          <a:bodyPr>
            <a:normAutofit fontScale="90000"/>
          </a:bodyPr>
          <a:lstStyle/>
          <a:p>
            <a:r>
              <a:rPr lang="cs-CZ" altLang="cs-CZ" sz="3600"/>
              <a:t>Charakteristika hlavních skupin helmintů IV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800"/>
              <a:t>Kmen NEMATHELMINTHES</a:t>
            </a:r>
          </a:p>
          <a:p>
            <a:pPr>
              <a:buFontTx/>
              <a:buNone/>
            </a:pPr>
            <a:r>
              <a:rPr lang="cs-CZ" altLang="cs-CZ" sz="2800"/>
              <a:t>Třída </a:t>
            </a:r>
            <a:r>
              <a:rPr lang="cs-CZ" altLang="cs-CZ" sz="2800" b="1"/>
              <a:t>Nematoda</a:t>
            </a:r>
          </a:p>
          <a:p>
            <a:r>
              <a:rPr lang="cs-CZ" altLang="cs-CZ" sz="2800"/>
              <a:t>Volně žijící formy i cizopasníci</a:t>
            </a:r>
          </a:p>
          <a:p>
            <a:r>
              <a:rPr lang="cs-CZ" altLang="cs-CZ" sz="2800"/>
              <a:t>Tělo protáhlé, nesegmentované, s odolnou kutikulou</a:t>
            </a:r>
          </a:p>
          <a:p>
            <a:r>
              <a:rPr lang="cs-CZ" altLang="cs-CZ" sz="2800"/>
              <a:t>Pohlaví oddělené, pohlavní orgány trubicovité</a:t>
            </a:r>
          </a:p>
          <a:p>
            <a:r>
              <a:rPr lang="cs-CZ" altLang="cs-CZ" sz="2800"/>
              <a:t>Tělní dutinou pseudocoel</a:t>
            </a:r>
          </a:p>
          <a:p>
            <a:r>
              <a:rPr lang="cs-CZ" altLang="cs-CZ" sz="2800"/>
              <a:t>Vývojové cykly přímé i nepřímé</a:t>
            </a:r>
          </a:p>
        </p:txBody>
      </p:sp>
    </p:spTree>
    <p:extLst>
      <p:ext uri="{BB962C8B-B14F-4D97-AF65-F5344CB8AC3E}">
        <p14:creationId xmlns:p14="http://schemas.microsoft.com/office/powerpoint/2010/main" val="19687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333375"/>
            <a:ext cx="8893175" cy="792163"/>
          </a:xfrm>
        </p:spPr>
        <p:txBody>
          <a:bodyPr/>
          <a:lstStyle/>
          <a:p>
            <a:r>
              <a:rPr lang="cs-CZ" altLang="cs-CZ" sz="3600"/>
              <a:t>Charakteristika hlavních skupin helmintů V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800"/>
              <a:t>Kmen </a:t>
            </a:r>
            <a:r>
              <a:rPr lang="cs-CZ" altLang="cs-CZ" sz="2800" b="1"/>
              <a:t>ACANTHOCEPHALA</a:t>
            </a:r>
          </a:p>
          <a:p>
            <a:r>
              <a:rPr lang="cs-CZ" altLang="cs-CZ" sz="2800"/>
              <a:t>Endoparaziti střeva obratlovců</a:t>
            </a:r>
          </a:p>
          <a:p>
            <a:r>
              <a:rPr lang="cs-CZ" altLang="cs-CZ" sz="2800"/>
              <a:t>Tělo válcovité, nesegmentované s vysunovatelným chobotkem (proboscis) ozbrojeném háčky</a:t>
            </a:r>
          </a:p>
          <a:p>
            <a:r>
              <a:rPr lang="cs-CZ" altLang="cs-CZ" sz="2800"/>
              <a:t>Tělní dutinou pseudocoel</a:t>
            </a:r>
          </a:p>
          <a:p>
            <a:r>
              <a:rPr lang="cs-CZ" altLang="cs-CZ" sz="2800"/>
              <a:t>Trávicí trubice chybí</a:t>
            </a:r>
          </a:p>
          <a:p>
            <a:r>
              <a:rPr lang="cs-CZ" altLang="cs-CZ" sz="2800"/>
              <a:t>Pohlaví oddělené</a:t>
            </a:r>
          </a:p>
          <a:p>
            <a:r>
              <a:rPr lang="cs-CZ" altLang="cs-CZ" sz="2800"/>
              <a:t>Vývojové cykly nepřímé</a:t>
            </a:r>
          </a:p>
          <a:p>
            <a:endParaRPr lang="cs-CZ" altLang="cs-CZ" sz="2800"/>
          </a:p>
          <a:p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224913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Adaptace helmintů k parazitismu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975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Morfologické adaptace</a:t>
            </a:r>
            <a:r>
              <a:rPr lang="cs-CZ" altLang="cs-CZ" sz="2800"/>
              <a:t> (velikost, redukce strukturální složitosti, rozvoj některých orgánů)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Fyziologické adaptace</a:t>
            </a:r>
            <a:r>
              <a:rPr lang="cs-CZ" altLang="cs-CZ" sz="2800"/>
              <a:t> (neutralizace enzymů a detoxikace látek, změny metabolismu, tegument)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Biologické adaptace</a:t>
            </a:r>
            <a:r>
              <a:rPr lang="cs-CZ" altLang="cs-CZ" sz="2800"/>
              <a:t> (vysoký reprodukční potenciál, asexuální rozmnožování, komplexní životní cykly)</a:t>
            </a:r>
          </a:p>
          <a:p>
            <a:pPr>
              <a:lnSpc>
                <a:spcPct val="90000"/>
              </a:lnSpc>
            </a:pPr>
            <a:r>
              <a:rPr lang="cs-CZ" altLang="cs-CZ" sz="2800" b="1"/>
              <a:t>Etologické adaptace</a:t>
            </a:r>
            <a:r>
              <a:rPr lang="cs-CZ" altLang="cs-CZ" sz="2800"/>
              <a:t> (migrace invazních larev – horizontální,vertikální,ontogenetické,manipulace chováním hostitelů – mezihostitelů)  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  <a:p>
            <a:pPr>
              <a:lnSpc>
                <a:spcPct val="9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290902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20725"/>
          </a:xfrm>
        </p:spPr>
        <p:txBody>
          <a:bodyPr/>
          <a:lstStyle/>
          <a:p>
            <a:r>
              <a:rPr lang="cs-CZ" altLang="cs-CZ" sz="4000"/>
              <a:t>Platyhelminthes - Neodermata</a:t>
            </a:r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055688"/>
            <a:ext cx="6551612" cy="5686425"/>
          </a:xfrm>
          <a:noFill/>
          <a:ln/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722938" y="2997200"/>
            <a:ext cx="1009650" cy="2873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50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1143000"/>
          </a:xfrm>
        </p:spPr>
        <p:txBody>
          <a:bodyPr/>
          <a:lstStyle/>
          <a:p>
            <a:r>
              <a:rPr lang="cs-CZ" altLang="cs-CZ" sz="3600"/>
              <a:t>Struktura a funkce orgánových soustav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Přichycovací orgány</a:t>
            </a:r>
          </a:p>
          <a:p>
            <a:pPr>
              <a:lnSpc>
                <a:spcPct val="90000"/>
              </a:lnSpc>
            </a:pPr>
            <a:r>
              <a:rPr lang="cs-CZ" altLang="cs-CZ"/>
              <a:t>Tělní pokryvy</a:t>
            </a:r>
          </a:p>
          <a:p>
            <a:pPr>
              <a:lnSpc>
                <a:spcPct val="90000"/>
              </a:lnSpc>
            </a:pPr>
            <a:r>
              <a:rPr lang="cs-CZ" altLang="cs-CZ"/>
              <a:t>Tělní dutiny</a:t>
            </a:r>
          </a:p>
          <a:p>
            <a:pPr>
              <a:lnSpc>
                <a:spcPct val="90000"/>
              </a:lnSpc>
            </a:pPr>
            <a:r>
              <a:rPr lang="cs-CZ" altLang="cs-CZ"/>
              <a:t>Nervová soustava helmintů</a:t>
            </a:r>
          </a:p>
          <a:p>
            <a:pPr>
              <a:lnSpc>
                <a:spcPct val="90000"/>
              </a:lnSpc>
            </a:pPr>
            <a:r>
              <a:rPr lang="cs-CZ" altLang="cs-CZ"/>
              <a:t>Svalová soustava</a:t>
            </a:r>
          </a:p>
          <a:p>
            <a:pPr>
              <a:lnSpc>
                <a:spcPct val="90000"/>
              </a:lnSpc>
            </a:pPr>
            <a:r>
              <a:rPr lang="cs-CZ" altLang="cs-CZ"/>
              <a:t>Trávicí soustava</a:t>
            </a:r>
          </a:p>
          <a:p>
            <a:pPr>
              <a:lnSpc>
                <a:spcPct val="90000"/>
              </a:lnSpc>
            </a:pPr>
            <a:r>
              <a:rPr lang="cs-CZ" altLang="cs-CZ"/>
              <a:t>Vylučovací soustava, exkrece a sekrece</a:t>
            </a:r>
          </a:p>
          <a:p>
            <a:pPr>
              <a:lnSpc>
                <a:spcPct val="90000"/>
              </a:lnSpc>
            </a:pPr>
            <a:r>
              <a:rPr lang="cs-CZ" altLang="cs-CZ"/>
              <a:t>Pohlavní soustava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128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3600"/>
          </a:xfrm>
        </p:spPr>
        <p:txBody>
          <a:bodyPr/>
          <a:lstStyle/>
          <a:p>
            <a:r>
              <a:rPr lang="cs-CZ" altLang="cs-CZ"/>
              <a:t>Vývojové cykly helmintů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Vývojový cyklus: </a:t>
            </a:r>
            <a:r>
              <a:rPr lang="cs-CZ" altLang="cs-CZ" b="1"/>
              <a:t>přímý</a:t>
            </a:r>
            <a:r>
              <a:rPr lang="cs-CZ" altLang="cs-CZ"/>
              <a:t> (monoxenní) x </a:t>
            </a:r>
            <a:r>
              <a:rPr lang="cs-CZ" altLang="cs-CZ" b="1"/>
              <a:t>nepřímý </a:t>
            </a:r>
            <a:r>
              <a:rPr lang="cs-CZ" altLang="cs-CZ"/>
              <a:t>(heteroxenní)</a:t>
            </a:r>
          </a:p>
          <a:p>
            <a:r>
              <a:rPr lang="cs-CZ" altLang="cs-CZ" b="1"/>
              <a:t>Geohelminti</a:t>
            </a:r>
            <a:r>
              <a:rPr lang="cs-CZ" altLang="cs-CZ"/>
              <a:t> x </a:t>
            </a:r>
            <a:r>
              <a:rPr lang="cs-CZ" altLang="cs-CZ" b="1"/>
              <a:t>biohelminti</a:t>
            </a:r>
          </a:p>
          <a:p>
            <a:r>
              <a:rPr lang="cs-CZ" altLang="cs-CZ" b="1"/>
              <a:t>Definitivní hostitel</a:t>
            </a:r>
            <a:r>
              <a:rPr lang="cs-CZ" altLang="cs-CZ"/>
              <a:t> x </a:t>
            </a:r>
            <a:r>
              <a:rPr lang="cs-CZ" altLang="cs-CZ" b="1"/>
              <a:t>mezihostitel</a:t>
            </a:r>
          </a:p>
          <a:p>
            <a:r>
              <a:rPr lang="cs-CZ" altLang="cs-CZ" b="1"/>
              <a:t>Hlavní</a:t>
            </a:r>
            <a:r>
              <a:rPr lang="cs-CZ" altLang="cs-CZ"/>
              <a:t> x </a:t>
            </a:r>
            <a:r>
              <a:rPr lang="cs-CZ" altLang="cs-CZ" b="1"/>
              <a:t>vedlejší</a:t>
            </a:r>
            <a:r>
              <a:rPr lang="cs-CZ" altLang="cs-CZ"/>
              <a:t> hostitel (specificity)</a:t>
            </a:r>
          </a:p>
          <a:p>
            <a:r>
              <a:rPr lang="cs-CZ" altLang="cs-CZ" b="1"/>
              <a:t>Paratenický hostitel</a:t>
            </a:r>
            <a:r>
              <a:rPr lang="cs-CZ" altLang="cs-CZ"/>
              <a:t> (rezervoárový)</a:t>
            </a:r>
          </a:p>
          <a:p>
            <a:r>
              <a:rPr lang="cs-CZ" altLang="cs-CZ" b="1"/>
              <a:t>Postcyklický</a:t>
            </a:r>
            <a:r>
              <a:rPr lang="cs-CZ" altLang="cs-CZ"/>
              <a:t> hostitel</a:t>
            </a:r>
          </a:p>
          <a:p>
            <a:endParaRPr lang="cs-CZ" altLang="cs-CZ"/>
          </a:p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643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792162"/>
          </a:xfrm>
        </p:spPr>
        <p:txBody>
          <a:bodyPr/>
          <a:lstStyle/>
          <a:p>
            <a:r>
              <a:rPr lang="cs-CZ" altLang="cs-CZ"/>
              <a:t>Fáze vývojových cyklů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435975" cy="5256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/>
              <a:t>Opuštění organismu hostitele – diseminace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Vývoj a přežívání ve vnějším prostředí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Lihnutí larev z vajíček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Pohybová aktivita helmintů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Nalezení vhodného hostitele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Průnik do hostitele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Migrace v organismu hostitele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Vývoj v místě definitivní lokalizace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Plodnost – (fecundity)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Přežívání v hostiteli (longevity)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Celková délka vývoje 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  <a:p>
            <a:pPr>
              <a:lnSpc>
                <a:spcPct val="9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228849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792163"/>
          </a:xfrm>
        </p:spPr>
        <p:txBody>
          <a:bodyPr/>
          <a:lstStyle/>
          <a:p>
            <a:r>
              <a:rPr lang="cs-CZ" altLang="cs-CZ"/>
              <a:t>Ontogenetický vývoj helmintů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b="1"/>
              <a:t>Životní cykly přímé</a:t>
            </a:r>
            <a:r>
              <a:rPr lang="cs-CZ" altLang="cs-CZ" sz="2800"/>
              <a:t> – </a:t>
            </a:r>
            <a:r>
              <a:rPr lang="cs-CZ" altLang="cs-CZ" sz="2800" b="1"/>
              <a:t>monoxenní</a:t>
            </a:r>
            <a:r>
              <a:rPr lang="cs-CZ" altLang="cs-CZ" sz="2800"/>
              <a:t> (roup dětský, 					           monogenea)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800"/>
          </a:p>
          <a:p>
            <a:pPr>
              <a:lnSpc>
                <a:spcPct val="90000"/>
              </a:lnSpc>
            </a:pPr>
            <a:r>
              <a:rPr lang="cs-CZ" altLang="cs-CZ" sz="2800" b="1"/>
              <a:t>Životní cykly nepřímé - heteroxenní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Dixenní – dvou hostitelské (krevničky, Taenia, Filaria)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Trixenní – trojhostitelské – (Paragonimus, Diphyllobothrium)</a:t>
            </a:r>
          </a:p>
          <a:p>
            <a:pPr lvl="1">
              <a:lnSpc>
                <a:spcPct val="90000"/>
              </a:lnSpc>
            </a:pPr>
            <a:r>
              <a:rPr lang="cs-CZ" altLang="cs-CZ" sz="2400"/>
              <a:t>Tetraxenní – čtyřhostitelské – (Strigea, Alaria)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800"/>
          </a:p>
          <a:p>
            <a:pPr>
              <a:lnSpc>
                <a:spcPct val="90000"/>
              </a:lnSpc>
            </a:pPr>
            <a:r>
              <a:rPr lang="cs-CZ" altLang="cs-CZ" sz="2800" b="1"/>
              <a:t>Definitivní hostitel</a:t>
            </a:r>
            <a:r>
              <a:rPr lang="cs-CZ" altLang="cs-CZ" sz="2800"/>
              <a:t> x </a:t>
            </a:r>
            <a:r>
              <a:rPr lang="cs-CZ" altLang="cs-CZ" sz="2800" b="1"/>
              <a:t>mezihostitel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60979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1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3225"/>
            <a:ext cx="8662988" cy="649288"/>
          </a:xfrm>
        </p:spPr>
        <p:txBody>
          <a:bodyPr/>
          <a:lstStyle/>
          <a:p>
            <a:r>
              <a:rPr lang="cs-CZ" altLang="cs-CZ" sz="3600"/>
              <a:t>Charakteristika hlavních skupin helmintů I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9542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800"/>
              <a:t>Kmen </a:t>
            </a:r>
            <a:r>
              <a:rPr lang="cs-CZ" altLang="cs-CZ" sz="2800" b="1"/>
              <a:t>PLATHELMINTHES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Tělo dorso-ventrálně sploštělé, bilaterálně symetrické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Chybí tělní dutiny, anus, dýchací a oběhový systém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Tělo pokryté tegumentem (u neodermat)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Exkreční systém protonefridiálního typu (plaménkové buňky)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Orgány ponořené v pojivové tkání – parenchymu</a:t>
            </a:r>
          </a:p>
          <a:p>
            <a:pPr>
              <a:lnSpc>
                <a:spcPct val="90000"/>
              </a:lnSpc>
            </a:pPr>
            <a:r>
              <a:rPr lang="cs-CZ" altLang="cs-CZ" sz="2800"/>
              <a:t>Obvykle hermafroditi</a:t>
            </a:r>
          </a:p>
          <a:p>
            <a:pPr>
              <a:lnSpc>
                <a:spcPct val="90000"/>
              </a:lnSpc>
            </a:pPr>
            <a:endParaRPr lang="cs-CZ" altLang="cs-CZ" sz="2800"/>
          </a:p>
          <a:p>
            <a:pPr>
              <a:lnSpc>
                <a:spcPct val="90000"/>
              </a:lnSpc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7929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778098"/>
          </a:xfrm>
        </p:spPr>
        <p:txBody>
          <a:bodyPr/>
          <a:lstStyle/>
          <a:p>
            <a:r>
              <a:rPr lang="cs-CZ" dirty="0" smtClean="0"/>
              <a:t>Klasifikace kmene </a:t>
            </a:r>
            <a:r>
              <a:rPr lang="cs-CZ" dirty="0" err="1" smtClean="0"/>
              <a:t>Platyhelmithes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err="1" smtClean="0"/>
              <a:t>Subphylum</a:t>
            </a:r>
            <a:r>
              <a:rPr lang="cs-CZ" dirty="0" smtClean="0"/>
              <a:t> CATENULIDA – nemají frontální orgán a mají </a:t>
            </a:r>
            <a:r>
              <a:rPr lang="cs-CZ" dirty="0" err="1" smtClean="0"/>
              <a:t>jednociliátní</a:t>
            </a:r>
            <a:r>
              <a:rPr lang="cs-CZ" dirty="0" smtClean="0"/>
              <a:t> epidermální buňky</a:t>
            </a:r>
          </a:p>
          <a:p>
            <a:r>
              <a:rPr lang="cs-CZ" dirty="0" err="1" smtClean="0"/>
              <a:t>Subphylum</a:t>
            </a:r>
            <a:r>
              <a:rPr lang="cs-CZ" dirty="0" smtClean="0"/>
              <a:t> EUPLATYHELMINTHES – mají frontální orgán, vysoká </a:t>
            </a:r>
            <a:r>
              <a:rPr lang="cs-CZ" dirty="0" err="1" smtClean="0"/>
              <a:t>denzita</a:t>
            </a:r>
            <a:r>
              <a:rPr lang="cs-CZ" dirty="0" smtClean="0"/>
              <a:t> epidermálních </a:t>
            </a:r>
            <a:r>
              <a:rPr lang="cs-CZ" dirty="0" err="1" smtClean="0"/>
              <a:t>cilíí</a:t>
            </a:r>
            <a:r>
              <a:rPr lang="cs-CZ" dirty="0" smtClean="0"/>
              <a:t> a </a:t>
            </a:r>
            <a:r>
              <a:rPr lang="cs-CZ" dirty="0" err="1" smtClean="0"/>
              <a:t>multiflagelátní</a:t>
            </a:r>
            <a:r>
              <a:rPr lang="cs-CZ" dirty="0" smtClean="0"/>
              <a:t> plaménkové buňky</a:t>
            </a:r>
          </a:p>
          <a:p>
            <a:pPr lvl="1"/>
            <a:r>
              <a:rPr lang="cs-CZ" dirty="0" err="1" smtClean="0"/>
              <a:t>Supertřída</a:t>
            </a:r>
            <a:r>
              <a:rPr lang="cs-CZ" dirty="0" smtClean="0"/>
              <a:t> ACOELOMORPHA – redukce a ztráta </a:t>
            </a:r>
            <a:r>
              <a:rPr lang="cs-CZ" dirty="0" err="1" smtClean="0"/>
              <a:t>protonefridií</a:t>
            </a:r>
            <a:r>
              <a:rPr lang="cs-CZ" dirty="0" smtClean="0"/>
              <a:t> a modifikace nebo ztráta střeva, konce </a:t>
            </a:r>
            <a:r>
              <a:rPr lang="cs-CZ" dirty="0" err="1" smtClean="0"/>
              <a:t>cílií</a:t>
            </a:r>
            <a:r>
              <a:rPr lang="cs-CZ" dirty="0" smtClean="0"/>
              <a:t> mají zřetelný „step“  </a:t>
            </a:r>
          </a:p>
          <a:p>
            <a:pPr lvl="1"/>
            <a:r>
              <a:rPr lang="cs-CZ" dirty="0" err="1" smtClean="0"/>
              <a:t>Supertřída</a:t>
            </a:r>
            <a:r>
              <a:rPr lang="cs-CZ" dirty="0" smtClean="0"/>
              <a:t> RHABDITOMORPHA – mají </a:t>
            </a:r>
            <a:r>
              <a:rPr lang="cs-CZ" dirty="0" err="1" smtClean="0"/>
              <a:t>lamelární</a:t>
            </a:r>
            <a:r>
              <a:rPr lang="cs-CZ" dirty="0" smtClean="0"/>
              <a:t> </a:t>
            </a:r>
            <a:r>
              <a:rPr lang="cs-CZ" dirty="0" err="1" smtClean="0"/>
              <a:t>rhabdity</a:t>
            </a:r>
            <a:r>
              <a:rPr lang="cs-CZ" dirty="0" smtClean="0"/>
              <a:t>, </a:t>
            </a:r>
            <a:r>
              <a:rPr lang="cs-CZ" dirty="0" err="1" smtClean="0"/>
              <a:t>dvojžlaznatý</a:t>
            </a:r>
            <a:r>
              <a:rPr lang="cs-CZ" dirty="0" smtClean="0"/>
              <a:t> adhesivní systém a </a:t>
            </a:r>
            <a:r>
              <a:rPr lang="cs-CZ" dirty="0" err="1" smtClean="0"/>
              <a:t>multiflagelární</a:t>
            </a:r>
            <a:r>
              <a:rPr lang="cs-CZ" dirty="0" smtClean="0"/>
              <a:t> plaménkové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68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1073</Words>
  <Application>Microsoft Office PowerPoint</Application>
  <PresentationFormat>Předvádění na obrazovce (4:3)</PresentationFormat>
  <Paragraphs>256</Paragraphs>
  <Slides>74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75" baseType="lpstr">
      <vt:lpstr>Motiv systému Office</vt:lpstr>
      <vt:lpstr>Adaptace helmintů k parazitismu</vt:lpstr>
      <vt:lpstr>HELMINTI</vt:lpstr>
      <vt:lpstr>Fylogeneze hlavních skupin Platyhelminthes</vt:lpstr>
      <vt:lpstr>Fylogeneze protostomních živočichů</vt:lpstr>
      <vt:lpstr>Buněčná diferenciace během ontogeneze</vt:lpstr>
      <vt:lpstr>Vznik neodermis</vt:lpstr>
      <vt:lpstr>Platyhelminthes - Neodermata</vt:lpstr>
      <vt:lpstr>Charakteristika hlavních skupin helmintů I</vt:lpstr>
      <vt:lpstr>Klasifikace kmene Platyhelmithes</vt:lpstr>
      <vt:lpstr>Klasifikace kmene Platyhelmithes</vt:lpstr>
      <vt:lpstr>Klasifikace - NEODERMATA</vt:lpstr>
      <vt:lpstr>Charakteristika hlavních skupin helmintů II</vt:lpstr>
      <vt:lpstr>MOTOLICE I</vt:lpstr>
      <vt:lpstr>Podřída: Digenea</vt:lpstr>
      <vt:lpstr>Morfologie motolic</vt:lpstr>
      <vt:lpstr>                 Motolice - morfologie</vt:lpstr>
      <vt:lpstr>                               Stavba těla         motolice</vt:lpstr>
      <vt:lpstr>Morfologické typy motolic</vt:lpstr>
      <vt:lpstr>Morfologické typy motolic</vt:lpstr>
      <vt:lpstr>Anatomie motolic</vt:lpstr>
      <vt:lpstr>Tegument motolice</vt:lpstr>
      <vt:lpstr>Otrněný porch těla motolic</vt:lpstr>
      <vt:lpstr>      Nervová         soustava       motolic</vt:lpstr>
      <vt:lpstr>Trávicí soustava motolic</vt:lpstr>
      <vt:lpstr>Trávicí soustava motolic</vt:lpstr>
      <vt:lpstr>Exkreční soustava motolic</vt:lpstr>
      <vt:lpstr>Exkreční systém motolic</vt:lpstr>
      <vt:lpstr>Pohlavní soustava motolic</vt:lpstr>
      <vt:lpstr>Pohlavní soustava motolic</vt:lpstr>
      <vt:lpstr>Samčí reprodukční  soustava motolic</vt:lpstr>
      <vt:lpstr>Samičí reprodukční soustava</vt:lpstr>
      <vt:lpstr>Vitelaria a ovidukty</vt:lpstr>
      <vt:lpstr>Schéma oplození vajíček motolic</vt:lpstr>
      <vt:lpstr>Formování obalu vajíčka</vt:lpstr>
      <vt:lpstr>Vajíčka motolic</vt:lpstr>
      <vt:lpstr>Formování vajíček motolic</vt:lpstr>
      <vt:lpstr>Řez vajíčkem v děloze</vt:lpstr>
      <vt:lpstr>Monogenea - úvod</vt:lpstr>
      <vt:lpstr>Kolonizace žaberního aparátu</vt:lpstr>
      <vt:lpstr>Monogenea – tvar těla</vt:lpstr>
      <vt:lpstr>Monogenea – druhová rozmanitost </vt:lpstr>
      <vt:lpstr>Morfologická rozmanitost</vt:lpstr>
      <vt:lpstr>Přichycovací aparát – 4 základní typy</vt:lpstr>
      <vt:lpstr> Opisthaptor se svalovými přísavkami   </vt:lpstr>
      <vt:lpstr> Opisthaptor se sklerotizovanými strukturami </vt:lpstr>
      <vt:lpstr> Opisthaptor se suplementárními disky </vt:lpstr>
      <vt:lpstr> Opisthaptor s metamorfovanými přísavkami </vt:lpstr>
      <vt:lpstr>Opisthaptor s metamorfovanými přísavkami</vt:lpstr>
      <vt:lpstr>Metamorfované přísavky - detail</vt:lpstr>
      <vt:lpstr>Monogenea – primitivní svorky</vt:lpstr>
      <vt:lpstr>Strukturální rozmanitost opisthaptoru</vt:lpstr>
      <vt:lpstr>Základní typy marginálních háčků </vt:lpstr>
      <vt:lpstr>Základní typy středních háčků</vt:lpstr>
      <vt:lpstr>Základní typy marginálních háčků</vt:lpstr>
      <vt:lpstr>Základní typy spojovacích destiček</vt:lpstr>
      <vt:lpstr> Typy kopulačního aparátu - monopistocotylea</vt:lpstr>
      <vt:lpstr> Typy kopulačního aparátu - polyopistocotylea</vt:lpstr>
      <vt:lpstr>Základní typy vagináního vyztužení - daktylogyridi</vt:lpstr>
      <vt:lpstr>Životní cykly monogeneí </vt:lpstr>
      <vt:lpstr>Životní cyklus - Dactylogyrus</vt:lpstr>
      <vt:lpstr>Životní cyklus – Entobdella soleae</vt:lpstr>
      <vt:lpstr>Životní cyklus – Diplozoon paradoxum</vt:lpstr>
      <vt:lpstr>Životní cyklus – Polystoma integerrinum</vt:lpstr>
      <vt:lpstr>Pseudodiplorchis americanus – sezónní cyklus </vt:lpstr>
      <vt:lpstr>Životní cyklus – gyrodactylus - živorodí</vt:lpstr>
      <vt:lpstr>Charakteristika hlavních skupin helmintů III</vt:lpstr>
      <vt:lpstr>Charakteristika hlavních skupin helmintů IV</vt:lpstr>
      <vt:lpstr>Charakteristika hlavních skupin helmintů V</vt:lpstr>
      <vt:lpstr>Adaptace helmintů k parazitismu</vt:lpstr>
      <vt:lpstr>Struktura a funkce orgánových soustav</vt:lpstr>
      <vt:lpstr>Vývojové cykly helmintů</vt:lpstr>
      <vt:lpstr>Fáze vývojových cyklů </vt:lpstr>
      <vt:lpstr>Ontogenetický vývoj helmintů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para</cp:lastModifiedBy>
  <cp:revision>28</cp:revision>
  <dcterms:created xsi:type="dcterms:W3CDTF">2014-03-16T10:08:41Z</dcterms:created>
  <dcterms:modified xsi:type="dcterms:W3CDTF">2015-05-19T14:35:38Z</dcterms:modified>
</cp:coreProperties>
</file>