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6" r:id="rId6"/>
    <p:sldId id="258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3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7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2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65C2-F723-4FAC-B5FB-39B8A7912F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3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1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2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1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3A3C-7E56-4846-9777-624736338B43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5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Autoimunitní imunopatologické stavy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Minimálně 70 onemocnění a syndromů</a:t>
            </a:r>
          </a:p>
          <a:p>
            <a:r>
              <a:rPr lang="cs-CZ" sz="2000" dirty="0" smtClean="0"/>
              <a:t>Historie: </a:t>
            </a:r>
          </a:p>
          <a:p>
            <a:pPr marL="0" indent="0">
              <a:buNone/>
            </a:pPr>
            <a:r>
              <a:rPr lang="cs-CZ" sz="2000" dirty="0" smtClean="0"/>
              <a:t>počátek minulého století – první popisy Paul </a:t>
            </a:r>
            <a:r>
              <a:rPr lang="cs-CZ" sz="2000" dirty="0" err="1" smtClean="0"/>
              <a:t>Ehrlich</a:t>
            </a:r>
            <a:r>
              <a:rPr lang="cs-CZ" sz="2000" dirty="0" smtClean="0"/>
              <a:t> „Horror </a:t>
            </a:r>
            <a:r>
              <a:rPr lang="cs-CZ" sz="2000" dirty="0" err="1" smtClean="0"/>
              <a:t>autotoxicus</a:t>
            </a:r>
            <a:r>
              <a:rPr lang="cs-CZ" sz="2000" dirty="0" smtClean="0"/>
              <a:t>“</a:t>
            </a:r>
          </a:p>
          <a:p>
            <a:pPr marL="0" indent="0">
              <a:buNone/>
            </a:pPr>
            <a:r>
              <a:rPr lang="cs-CZ" sz="2000" dirty="0" smtClean="0"/>
              <a:t>40. – 50. léta: autoprotilátky, indukce </a:t>
            </a:r>
            <a:r>
              <a:rPr lang="cs-CZ" sz="2000" dirty="0" err="1" smtClean="0"/>
              <a:t>autotolerance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70. léta: HLA systém </a:t>
            </a:r>
          </a:p>
          <a:p>
            <a:pPr marL="0" indent="0">
              <a:buNone/>
            </a:pPr>
            <a:r>
              <a:rPr lang="cs-CZ" sz="2000" dirty="0" smtClean="0"/>
              <a:t>80. – 90. léta: síť imunitního systému </a:t>
            </a:r>
          </a:p>
          <a:p>
            <a:pPr marL="0" indent="0">
              <a:buNone/>
            </a:pPr>
            <a:r>
              <a:rPr lang="cs-CZ" sz="2000" dirty="0" smtClean="0"/>
              <a:t>90. léta: Th1 x Th2</a:t>
            </a:r>
          </a:p>
          <a:p>
            <a:pPr marL="0" indent="0">
              <a:buNone/>
            </a:pPr>
            <a:r>
              <a:rPr lang="cs-CZ" sz="2000" dirty="0" smtClean="0"/>
              <a:t>přelom tisíciletí: podtypy lymfocytů, rozvoj biologické léčby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739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Scan0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>
            <a:fillRect/>
          </a:stretch>
        </p:blipFill>
        <p:spPr>
          <a:xfrm>
            <a:off x="395288" y="476250"/>
            <a:ext cx="8353425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58750" y="570706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499992" y="6088063"/>
            <a:ext cx="4453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3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/>
              <a:t>Autoimunitní imunopatologické stavy</a:t>
            </a:r>
          </a:p>
        </p:txBody>
      </p:sp>
      <p:pic>
        <p:nvPicPr>
          <p:cNvPr id="48131" name="Picture 4" descr="imunopatologická reaktivi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5"/>
          <a:stretch>
            <a:fillRect/>
          </a:stretch>
        </p:blipFill>
        <p:spPr>
          <a:xfrm>
            <a:off x="611188" y="1341438"/>
            <a:ext cx="7920037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879475" y="64087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altLang="cs-CZ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995936" y="6415711"/>
            <a:ext cx="5004769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indukce toleran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4813"/>
            <a:ext cx="7921625" cy="561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231775" y="578008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635428" y="6165850"/>
            <a:ext cx="4453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3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kontext rozpoznávání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3850"/>
            <a:ext cx="80645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572000" y="6093296"/>
            <a:ext cx="4453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6260" r="2704" b="-207"/>
          <a:stretch/>
        </p:blipFill>
        <p:spPr>
          <a:xfrm>
            <a:off x="1619672" y="1268760"/>
            <a:ext cx="5525923" cy="5050889"/>
          </a:xfrm>
        </p:spPr>
      </p:pic>
      <p:sp>
        <p:nvSpPr>
          <p:cNvPr id="4" name="TextovéPole 3"/>
          <p:cNvSpPr txBox="1"/>
          <p:nvPr/>
        </p:nvSpPr>
        <p:spPr>
          <a:xfrm>
            <a:off x="2483768" y="548680"/>
            <a:ext cx="397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Rozpoznávání pomocí TCR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97562" y="6556631"/>
            <a:ext cx="3846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200" dirty="0" smtClean="0"/>
              <a:t>Bartůňková a kol.: Imunodeficience, 2. vydání, </a:t>
            </a:r>
            <a:r>
              <a:rPr lang="cs-CZ" altLang="cs-CZ" sz="1200" dirty="0" err="1" smtClean="0"/>
              <a:t>Grada</a:t>
            </a:r>
            <a:r>
              <a:rPr lang="cs-CZ" altLang="cs-CZ" sz="1200" dirty="0" smtClean="0"/>
              <a:t>, 2007</a:t>
            </a:r>
            <a:endParaRPr lang="cs-CZ" alt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50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altLang="cs-CZ" sz="2000" dirty="0"/>
              <a:t>Polymorfismus HLA </a:t>
            </a:r>
            <a:r>
              <a:rPr lang="cs-CZ" altLang="cs-CZ" sz="2000" dirty="0" err="1" smtClean="0"/>
              <a:t>lokusů</a:t>
            </a:r>
            <a:r>
              <a:rPr lang="cs-CZ" altLang="cs-CZ" sz="2000" dirty="0" smtClean="0"/>
              <a:t>: </a:t>
            </a:r>
            <a:endParaRPr lang="cs-CZ" altLang="cs-CZ" sz="2000" dirty="0" smtClean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 smtClean="0"/>
              <a:t>HLA-A</a:t>
            </a:r>
            <a:r>
              <a:rPr lang="cs-CZ" altLang="cs-CZ" sz="2000" dirty="0" smtClean="0"/>
              <a:t>: 372</a:t>
            </a:r>
          </a:p>
          <a:p>
            <a:pPr eaLnBrk="1" hangingPunct="1">
              <a:defRPr/>
            </a:pPr>
            <a:r>
              <a:rPr lang="cs-CZ" altLang="cs-CZ" sz="2000" dirty="0" smtClean="0"/>
              <a:t>HLA-B: 661</a:t>
            </a:r>
          </a:p>
          <a:p>
            <a:pPr eaLnBrk="1" hangingPunct="1">
              <a:defRPr/>
            </a:pPr>
            <a:r>
              <a:rPr lang="cs-CZ" altLang="cs-CZ" sz="2000" dirty="0" smtClean="0"/>
              <a:t>HLA-C: 3</a:t>
            </a:r>
          </a:p>
          <a:p>
            <a:pPr eaLnBrk="1" hangingPunct="1">
              <a:defRPr/>
            </a:pPr>
            <a:r>
              <a:rPr lang="cs-CZ" altLang="cs-CZ" sz="2000" dirty="0" smtClean="0"/>
              <a:t>HLA-DRB: 1 </a:t>
            </a:r>
            <a:r>
              <a:rPr lang="cs-CZ" altLang="cs-CZ" sz="2000" dirty="0" smtClean="0"/>
              <a:t>408</a:t>
            </a:r>
          </a:p>
          <a:p>
            <a:pPr eaLnBrk="1" hangingPunct="1">
              <a:defRPr/>
            </a:pPr>
            <a:endParaRPr lang="cs-CZ" altLang="cs-CZ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000" dirty="0" smtClean="0"/>
              <a:t>Mechanismy asociace s HLA: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sousedství genů</a:t>
            </a:r>
          </a:p>
          <a:p>
            <a:pPr>
              <a:defRPr/>
            </a:pPr>
            <a:r>
              <a:rPr lang="cs-CZ" altLang="cs-CZ" sz="2000" dirty="0" smtClean="0"/>
              <a:t>HLA jako </a:t>
            </a:r>
            <a:r>
              <a:rPr lang="cs-CZ" altLang="cs-CZ" sz="2000" dirty="0" err="1" smtClean="0"/>
              <a:t>receproty</a:t>
            </a:r>
            <a:r>
              <a:rPr lang="cs-CZ" altLang="cs-CZ" sz="2000" dirty="0" smtClean="0"/>
              <a:t> patogenů</a:t>
            </a:r>
          </a:p>
          <a:p>
            <a:pPr>
              <a:defRPr/>
            </a:pPr>
            <a:r>
              <a:rPr lang="cs-CZ" altLang="cs-CZ" sz="2000" dirty="0" smtClean="0"/>
              <a:t>nadbytečná exprese HLA</a:t>
            </a:r>
          </a:p>
          <a:p>
            <a:pPr>
              <a:defRPr/>
            </a:pPr>
            <a:r>
              <a:rPr lang="cs-CZ" altLang="cs-CZ" sz="2000" dirty="0" smtClean="0"/>
              <a:t>molekulární mimikry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12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err="1" smtClean="0"/>
              <a:t>Mirkobiální</a:t>
            </a:r>
            <a:r>
              <a:rPr lang="cs-CZ" altLang="cs-CZ" sz="2800" dirty="0" smtClean="0"/>
              <a:t> mimikry a šíření </a:t>
            </a:r>
            <a:r>
              <a:rPr lang="cs-CZ" altLang="cs-CZ" sz="2800" dirty="0" err="1" smtClean="0"/>
              <a:t>molekulárnách</a:t>
            </a:r>
            <a:r>
              <a:rPr lang="cs-CZ" altLang="cs-CZ" sz="2800" dirty="0" smtClean="0"/>
              <a:t> terčů – možné příčiny autoimunitní reaktivity</a:t>
            </a:r>
          </a:p>
        </p:txBody>
      </p:sp>
      <p:pic>
        <p:nvPicPr>
          <p:cNvPr id="53251" name="Picture 11" descr="mikrobiální mimik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744913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12" descr="šíření molekulárních terčů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41767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4067944" y="6093296"/>
            <a:ext cx="4932761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100" dirty="0" err="1" smtClean="0"/>
              <a:t>Apoptóza</a:t>
            </a:r>
            <a:r>
              <a:rPr lang="cs-CZ" altLang="cs-CZ" sz="3100" dirty="0" smtClean="0"/>
              <a:t> jako induktor imunopatologické reaktivity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altLang="cs-CZ" sz="2000" dirty="0" err="1" smtClean="0">
                <a:solidFill>
                  <a:srgbClr val="7030A0"/>
                </a:solidFill>
              </a:rPr>
              <a:t>Apoptóza</a:t>
            </a:r>
            <a:r>
              <a:rPr lang="cs-CZ" altLang="cs-CZ" sz="2000" dirty="0" smtClean="0">
                <a:solidFill>
                  <a:srgbClr val="7030A0"/>
                </a:solidFill>
              </a:rPr>
              <a:t> – fylogeneticky konzervovaný proces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Kaskádovitá aktivace určitých genů, která vede v konečném důsledku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-  k hydrolytickému štěpení cytoplazmatických molekul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-  porušení integrity membrán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-  zánik buňky cestou formování </a:t>
            </a:r>
            <a:r>
              <a:rPr lang="cs-CZ" altLang="cs-CZ" sz="2000" dirty="0" err="1" smtClean="0"/>
              <a:t>apoptotických</a:t>
            </a:r>
            <a:r>
              <a:rPr lang="cs-CZ" altLang="cs-CZ" sz="2000" dirty="0" smtClean="0"/>
              <a:t> tělísek.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err="1" smtClean="0">
                <a:solidFill>
                  <a:srgbClr val="7030A0"/>
                </a:solidFill>
                <a:effectLst/>
              </a:rPr>
              <a:t>Apoptóza</a:t>
            </a: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 má dvě základní fáze.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chemeClr val="hlink"/>
                </a:solidFill>
                <a:effectLst/>
              </a:rPr>
              <a:t>1.</a:t>
            </a:r>
            <a:r>
              <a:rPr lang="cs-CZ" altLang="cs-CZ" sz="2000" dirty="0" smtClean="0">
                <a:effectLst/>
              </a:rPr>
              <a:t> Signalizační  - </a:t>
            </a:r>
            <a:r>
              <a:rPr lang="cs-CZ" altLang="cs-CZ" sz="2000" dirty="0" err="1" smtClean="0">
                <a:effectLst/>
              </a:rPr>
              <a:t>proapoptotické</a:t>
            </a:r>
            <a:r>
              <a:rPr lang="cs-CZ" altLang="cs-CZ" sz="2000" dirty="0" smtClean="0">
                <a:effectLst/>
              </a:rPr>
              <a:t> podněty ( TNF </a:t>
            </a:r>
            <a:r>
              <a:rPr lang="cs-CZ" altLang="cs-CZ" sz="2000" dirty="0" smtClean="0">
                <a:effectLst/>
                <a:sym typeface="Symbol" pitchFamily="18" charset="2"/>
              </a:rPr>
              <a:t>, mutace genů)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effectLst/>
                <a:sym typeface="Symbol" pitchFamily="18" charset="2"/>
              </a:rPr>
              <a:t>                           -  </a:t>
            </a:r>
            <a:r>
              <a:rPr lang="cs-CZ" altLang="cs-CZ" sz="2000" dirty="0" err="1" smtClean="0">
                <a:effectLst/>
                <a:sym typeface="Symbol" pitchFamily="18" charset="2"/>
              </a:rPr>
              <a:t>protiapoptické</a:t>
            </a:r>
            <a:r>
              <a:rPr lang="cs-CZ" altLang="cs-CZ" sz="2000" dirty="0" smtClean="0">
                <a:effectLst/>
                <a:sym typeface="Symbol" pitchFamily="18" charset="2"/>
              </a:rPr>
              <a:t> podněty ( růstové faktory)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chemeClr val="hlink"/>
                </a:solidFill>
                <a:effectLst/>
                <a:sym typeface="Symbol" pitchFamily="18" charset="2"/>
              </a:rPr>
              <a:t>2.</a:t>
            </a:r>
            <a:r>
              <a:rPr lang="cs-CZ" altLang="cs-CZ" sz="2000" dirty="0" smtClean="0">
                <a:effectLst/>
                <a:sym typeface="Symbol" pitchFamily="18" charset="2"/>
              </a:rPr>
              <a:t> Efektorová fáze -  aktivace dosud latentních proteináz, které štěpí bílkovinný řetězec strukturních i signálních proteinů - </a:t>
            </a:r>
            <a:r>
              <a:rPr lang="cs-CZ" altLang="cs-CZ" sz="2000" dirty="0" err="1" smtClean="0">
                <a:effectLst/>
                <a:sym typeface="Symbol" pitchFamily="18" charset="2"/>
              </a:rPr>
              <a:t>kaspázy</a:t>
            </a:r>
            <a:r>
              <a:rPr lang="cs-CZ" altLang="cs-CZ" sz="2000" dirty="0" smtClean="0">
                <a:effectLst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Důležitá role vnější mitochondriální membrány.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DNA je štěpena </a:t>
            </a:r>
            <a:r>
              <a:rPr lang="cs-CZ" altLang="cs-CZ" sz="2000" dirty="0" err="1" smtClean="0">
                <a:solidFill>
                  <a:srgbClr val="7030A0"/>
                </a:solidFill>
                <a:effectLst/>
              </a:rPr>
              <a:t>endonukleasami</a:t>
            </a: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 na úseky cca 200 </a:t>
            </a:r>
            <a:r>
              <a:rPr lang="cs-CZ" altLang="cs-CZ" sz="2000" dirty="0" err="1" smtClean="0">
                <a:solidFill>
                  <a:srgbClr val="7030A0"/>
                </a:solidFill>
                <a:effectLst/>
              </a:rPr>
              <a:t>bazí</a:t>
            </a: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.</a:t>
            </a:r>
            <a:r>
              <a:rPr lang="cs-CZ" altLang="cs-CZ" sz="2000" dirty="0" smtClean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1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100" dirty="0" smtClean="0"/>
              <a:t>Příčiny </a:t>
            </a:r>
            <a:r>
              <a:rPr lang="cs-CZ" altLang="cs-CZ" sz="3100" dirty="0" err="1" smtClean="0"/>
              <a:t>apoptózy</a:t>
            </a:r>
            <a:r>
              <a:rPr lang="cs-CZ" altLang="cs-CZ" sz="3100" dirty="0" smtClean="0"/>
              <a:t>: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endParaRPr lang="cs-CZ" altLang="cs-CZ" sz="4000" dirty="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Genetické poškození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Infekce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Nádorové procesy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Metabolická a informační deprivace buněk a tkání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Vnější (fyzikální faktory)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Imunologická reakce – plánovitý zánik určitých typů buněk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Procesy ontogenetického vývoje jedince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olidFill>
                  <a:srgbClr val="7030A0"/>
                </a:solidFill>
              </a:rPr>
              <a:t>V procesu </a:t>
            </a:r>
            <a:r>
              <a:rPr lang="cs-CZ" altLang="cs-CZ" sz="1800" dirty="0" err="1" smtClean="0">
                <a:solidFill>
                  <a:srgbClr val="7030A0"/>
                </a:solidFill>
              </a:rPr>
              <a:t>apoptózy</a:t>
            </a:r>
            <a:r>
              <a:rPr lang="cs-CZ" altLang="cs-CZ" sz="1800" dirty="0" smtClean="0">
                <a:solidFill>
                  <a:srgbClr val="7030A0"/>
                </a:solidFill>
              </a:rPr>
              <a:t> jsou vytvářeny podmínky pro prolomení tolerance vlastních složek a následnou imunopatologickou reakci.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olidFill>
                  <a:schemeClr val="accent1"/>
                </a:solidFill>
              </a:rPr>
              <a:t>ACAMP –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Apoptotic</a:t>
            </a:r>
            <a:r>
              <a:rPr lang="cs-CZ" altLang="cs-CZ" sz="1800" dirty="0" smtClean="0">
                <a:solidFill>
                  <a:schemeClr val="accent1"/>
                </a:solidFill>
              </a:rPr>
              <a:t> Cell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Asssociated</a:t>
            </a:r>
            <a:r>
              <a:rPr lang="cs-CZ" altLang="cs-CZ" sz="1800" dirty="0" smtClean="0">
                <a:solidFill>
                  <a:schemeClr val="accent1"/>
                </a:solidFill>
              </a:rPr>
              <a:t>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Molecular</a:t>
            </a:r>
            <a:r>
              <a:rPr lang="cs-CZ" altLang="cs-CZ" sz="1800" dirty="0" smtClean="0">
                <a:solidFill>
                  <a:schemeClr val="accent1"/>
                </a:solidFill>
              </a:rPr>
              <a:t>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Pattern</a:t>
            </a:r>
            <a:r>
              <a:rPr lang="cs-CZ" altLang="cs-CZ" sz="1800" dirty="0" smtClean="0"/>
              <a:t> – unikátní vzory proteinů, cukrů i lipidů na površích </a:t>
            </a:r>
            <a:r>
              <a:rPr lang="cs-CZ" altLang="cs-CZ" sz="1800" dirty="0" err="1" smtClean="0"/>
              <a:t>apoptotických</a:t>
            </a:r>
            <a:r>
              <a:rPr lang="cs-CZ" altLang="cs-CZ" sz="1800" dirty="0" smtClean="0"/>
              <a:t> buněk, resp. </a:t>
            </a:r>
            <a:r>
              <a:rPr lang="cs-CZ" altLang="cs-CZ" sz="1800" dirty="0" err="1" smtClean="0"/>
              <a:t>apoptotických</a:t>
            </a:r>
            <a:r>
              <a:rPr lang="cs-CZ" altLang="cs-CZ" sz="1800" dirty="0" smtClean="0"/>
              <a:t> tělísek.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>
                <a:solidFill>
                  <a:schemeClr val="accent1"/>
                </a:solidFill>
              </a:rPr>
              <a:t>ACA –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Apoptotic</a:t>
            </a:r>
            <a:r>
              <a:rPr lang="cs-CZ" altLang="cs-CZ" sz="1800" dirty="0" smtClean="0">
                <a:solidFill>
                  <a:schemeClr val="accent1"/>
                </a:solidFill>
              </a:rPr>
              <a:t> Cell </a:t>
            </a:r>
            <a:r>
              <a:rPr lang="cs-CZ" altLang="cs-CZ" sz="1800" dirty="0" err="1" smtClean="0">
                <a:solidFill>
                  <a:schemeClr val="accent1"/>
                </a:solidFill>
              </a:rPr>
              <a:t>Recepror</a:t>
            </a:r>
            <a:r>
              <a:rPr lang="cs-CZ" altLang="cs-CZ" sz="1800" dirty="0" smtClean="0"/>
              <a:t> – receptory na imunitních buňkách, které tyto vzory rozpoznávají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800" dirty="0" smtClean="0"/>
              <a:t>Imunologická reakce na tyto vzory vede k tvorbě </a:t>
            </a:r>
            <a:r>
              <a:rPr lang="cs-CZ" altLang="cs-CZ" sz="1800" dirty="0" smtClean="0">
                <a:solidFill>
                  <a:schemeClr val="accent1"/>
                </a:solidFill>
              </a:rPr>
              <a:t>autoprotilátek</a:t>
            </a:r>
            <a:r>
              <a:rPr lang="cs-CZ" altLang="cs-CZ" sz="1800" dirty="0" smtClean="0"/>
              <a:t>, které mohou pronikat do normálních buněk a vyhledat zde příslušné terče. Prokázáno u </a:t>
            </a:r>
            <a:r>
              <a:rPr lang="cs-CZ" altLang="cs-CZ" sz="1800" dirty="0" err="1" smtClean="0"/>
              <a:t>antinuklearních</a:t>
            </a:r>
            <a:r>
              <a:rPr lang="cs-CZ" altLang="cs-CZ" sz="1800" dirty="0" smtClean="0"/>
              <a:t> protilátek. Mohou i indukovat samotnou </a:t>
            </a:r>
            <a:r>
              <a:rPr lang="cs-CZ" altLang="cs-CZ" sz="1800" dirty="0" err="1" smtClean="0"/>
              <a:t>apoptózu</a:t>
            </a:r>
            <a:r>
              <a:rPr lang="cs-CZ" altLang="cs-CZ" sz="1800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77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413</Words>
  <Application>Microsoft Office PowerPoint</Application>
  <PresentationFormat>Předvádění na obrazovce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Autoimunitní imunopatologické stavy</vt:lpstr>
      <vt:lpstr>Autoimunitní imunopatologické stavy</vt:lpstr>
      <vt:lpstr>Prezentace aplikace PowerPoint</vt:lpstr>
      <vt:lpstr>Prezentace aplikace PowerPoint</vt:lpstr>
      <vt:lpstr>Prezentace aplikace PowerPoint</vt:lpstr>
      <vt:lpstr>Prezentace aplikace PowerPoint</vt:lpstr>
      <vt:lpstr>Mirkobiální mimikry a šíření molekulárnách terčů – možné příčiny autoimunitní reaktivity</vt:lpstr>
      <vt:lpstr>Apoptóza jako induktor imunopatologické reaktivity </vt:lpstr>
      <vt:lpstr>Příčiny apoptózy:  </vt:lpstr>
      <vt:lpstr>Prezentace aplikace PowerPoint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Autoimunitní imunopatologické stavy</dc:title>
  <dc:creator>Dušková</dc:creator>
  <cp:lastModifiedBy>Dušková</cp:lastModifiedBy>
  <cp:revision>7</cp:revision>
  <dcterms:created xsi:type="dcterms:W3CDTF">2016-04-18T07:20:54Z</dcterms:created>
  <dcterms:modified xsi:type="dcterms:W3CDTF">2016-04-25T09:26:56Z</dcterms:modified>
</cp:coreProperties>
</file>