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5" r:id="rId7"/>
    <p:sldId id="267" r:id="rId8"/>
    <p:sldId id="270" r:id="rId9"/>
    <p:sldId id="263" r:id="rId10"/>
    <p:sldId id="264" r:id="rId11"/>
    <p:sldId id="268" r:id="rId12"/>
    <p:sldId id="269" r:id="rId13"/>
    <p:sldId id="261" r:id="rId14"/>
    <p:sldId id="271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59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29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54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55C8D-99CA-4DB6-8C81-6A5CAFC40C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883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39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01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13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55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90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15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86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06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07D5-A128-49E7-B160-4B9B5374EB67}" type="datetimeFigureOut">
              <a:rPr lang="cs-CZ" smtClean="0"/>
              <a:t>25.4.2016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10E8-DC47-4FAE-8329-10434AF5F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61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332656"/>
            <a:ext cx="8229600" cy="622399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             Hypersenzitivity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1800" dirty="0" smtClean="0">
                <a:solidFill>
                  <a:srgbClr val="7030A0"/>
                </a:solidFill>
              </a:rPr>
              <a:t>Hypersenzitivita x alergie </a:t>
            </a:r>
            <a:r>
              <a:rPr lang="cs-CZ" altLang="cs-CZ" sz="1800" dirty="0" smtClean="0"/>
              <a:t>(</a:t>
            </a:r>
            <a:r>
              <a:rPr lang="cs-CZ" altLang="cs-CZ" sz="1800" dirty="0" err="1" smtClean="0"/>
              <a:t>IgE</a:t>
            </a:r>
            <a:r>
              <a:rPr lang="cs-CZ" altLang="cs-CZ" sz="1800" dirty="0" smtClean="0"/>
              <a:t>), </a:t>
            </a:r>
            <a:r>
              <a:rPr lang="cs-CZ" altLang="cs-CZ" sz="1800" dirty="0" smtClean="0">
                <a:solidFill>
                  <a:srgbClr val="7030A0"/>
                </a:solidFill>
              </a:rPr>
              <a:t>atopie</a:t>
            </a:r>
            <a:r>
              <a:rPr lang="cs-CZ" altLang="cs-CZ" sz="1800" dirty="0" smtClean="0"/>
              <a:t> – sklon k tvorbě </a:t>
            </a:r>
            <a:r>
              <a:rPr lang="cs-CZ" altLang="cs-CZ" sz="1800" dirty="0" err="1" smtClean="0"/>
              <a:t>IgE</a:t>
            </a:r>
            <a:r>
              <a:rPr lang="cs-CZ" altLang="cs-CZ" sz="1800" dirty="0" smtClean="0"/>
              <a:t>, </a:t>
            </a:r>
            <a:r>
              <a:rPr lang="cs-CZ" altLang="cs-CZ" sz="1800" dirty="0" smtClean="0">
                <a:solidFill>
                  <a:srgbClr val="7030A0"/>
                </a:solidFill>
              </a:rPr>
              <a:t>anafylaxe</a:t>
            </a:r>
            <a:r>
              <a:rPr lang="cs-CZ" altLang="cs-CZ" sz="1800" dirty="0" smtClean="0"/>
              <a:t> – systémová reakce I. Typu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1800" dirty="0" smtClean="0"/>
          </a:p>
          <a:p>
            <a:pPr marL="514350" indent="-514350" eaLnBrk="1" hangingPunct="1">
              <a:buFont typeface="Wingdings" pitchFamily="2" charset="2"/>
              <a:buAutoNum type="romanUcPeriod"/>
              <a:defRPr/>
            </a:pPr>
            <a:r>
              <a:rPr lang="cs-CZ" altLang="cs-CZ" sz="2000" dirty="0" smtClean="0"/>
              <a:t>typ – </a:t>
            </a:r>
            <a:r>
              <a:rPr lang="cs-CZ" altLang="cs-CZ" sz="2000" dirty="0" err="1" smtClean="0"/>
              <a:t>IgE</a:t>
            </a:r>
            <a:endParaRPr lang="cs-CZ" altLang="cs-CZ" sz="2000" dirty="0" smtClean="0"/>
          </a:p>
          <a:p>
            <a:pPr marL="514350" indent="-514350" eaLnBrk="1" hangingPunct="1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</a:t>
            </a:r>
            <a:r>
              <a:rPr lang="cs-CZ" altLang="cs-CZ" sz="2000" dirty="0" smtClean="0"/>
              <a:t>yp – cytotoxická zprostředkovaná Ab</a:t>
            </a:r>
          </a:p>
          <a:p>
            <a:pPr marL="514350" indent="-514350" eaLnBrk="1" hangingPunct="1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</a:t>
            </a:r>
            <a:r>
              <a:rPr lang="cs-CZ" altLang="cs-CZ" sz="2000" dirty="0" smtClean="0"/>
              <a:t>yp – imunitní komplexy</a:t>
            </a:r>
          </a:p>
          <a:p>
            <a:pPr marL="514350" indent="-514350" eaLnBrk="1" hangingPunct="1">
              <a:buFont typeface="Wingdings" pitchFamily="2" charset="2"/>
              <a:buAutoNum type="romanUcPeriod"/>
              <a:defRPr/>
            </a:pPr>
            <a:r>
              <a:rPr lang="cs-CZ" altLang="cs-CZ" sz="2000" dirty="0"/>
              <a:t>t</a:t>
            </a:r>
            <a:r>
              <a:rPr lang="cs-CZ" altLang="cs-CZ" sz="2000" dirty="0" smtClean="0"/>
              <a:t>yp – pozdní zprostředkovaná buňkami</a:t>
            </a: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5827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imunoterapie alergi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56932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4572718" y="6423622"/>
            <a:ext cx="44535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21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Nové směry v imunoterapii alergických onemocnění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 smtClean="0"/>
              <a:t>Blokáda přenosu signálu z APC buněk na lymfocyty</a:t>
            </a:r>
          </a:p>
          <a:p>
            <a:pPr eaLnBrk="1" hangingPunct="1">
              <a:defRPr/>
            </a:pPr>
            <a:r>
              <a:rPr lang="cs-CZ" altLang="cs-CZ" sz="2000" dirty="0" smtClean="0"/>
              <a:t>Použití DNA (</a:t>
            </a:r>
            <a:r>
              <a:rPr lang="cs-CZ" altLang="cs-CZ" sz="2000" dirty="0" err="1" smtClean="0"/>
              <a:t>CpG</a:t>
            </a:r>
            <a:r>
              <a:rPr lang="cs-CZ" altLang="cs-CZ" sz="2000" dirty="0" smtClean="0"/>
              <a:t>) pro přesměrování Th2 na Th1</a:t>
            </a:r>
          </a:p>
          <a:p>
            <a:pPr eaLnBrk="1" hangingPunct="1">
              <a:defRPr/>
            </a:pPr>
            <a:r>
              <a:rPr lang="cs-CZ" altLang="cs-CZ" sz="2000" dirty="0" smtClean="0"/>
              <a:t>Ovlivnění cytokinového prostředí (genová terapie)</a:t>
            </a:r>
          </a:p>
          <a:p>
            <a:pPr eaLnBrk="1" hangingPunct="1">
              <a:defRPr/>
            </a:pPr>
            <a:r>
              <a:rPr lang="cs-CZ" altLang="cs-CZ" sz="2000" dirty="0" smtClean="0"/>
              <a:t>MOP proti </a:t>
            </a:r>
            <a:r>
              <a:rPr lang="cs-CZ" altLang="cs-CZ" sz="2000" dirty="0" err="1" smtClean="0"/>
              <a:t>chemokinům</a:t>
            </a:r>
            <a:r>
              <a:rPr lang="cs-CZ" altLang="cs-CZ" sz="2000" dirty="0" smtClean="0"/>
              <a:t> a jejich receptorům</a:t>
            </a:r>
          </a:p>
          <a:p>
            <a:pPr eaLnBrk="1" hangingPunct="1"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Modifikace alergenů </a:t>
            </a:r>
          </a:p>
          <a:p>
            <a:pPr eaLnBrk="1" hangingPunct="1"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DNA vakcinace</a:t>
            </a:r>
          </a:p>
          <a:p>
            <a:pPr eaLnBrk="1" hangingPunct="1"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Inhibice </a:t>
            </a:r>
            <a:r>
              <a:rPr lang="cs-CZ" altLang="cs-CZ" sz="2000" dirty="0" err="1" smtClean="0">
                <a:solidFill>
                  <a:srgbClr val="7030A0"/>
                </a:solidFill>
              </a:rPr>
              <a:t>IgE</a:t>
            </a:r>
            <a:r>
              <a:rPr lang="cs-CZ" altLang="cs-CZ" sz="2000" dirty="0" smtClean="0">
                <a:solidFill>
                  <a:srgbClr val="7030A0"/>
                </a:solidFill>
              </a:rPr>
              <a:t> a eozinofilů pomocí MOP</a:t>
            </a:r>
          </a:p>
          <a:p>
            <a:pPr eaLnBrk="1" hangingPunct="1">
              <a:defRPr/>
            </a:pP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837281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Prick test u psa 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81924" name="Picture 4" descr="prick test u p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72009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71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Eozinofily – primární funkce: </a:t>
            </a:r>
            <a:br>
              <a:rPr lang="cs-CZ" altLang="cs-CZ" sz="2800" dirty="0" smtClean="0"/>
            </a:br>
            <a:r>
              <a:rPr lang="cs-CZ" altLang="cs-CZ" sz="2800" dirty="0" smtClean="0"/>
              <a:t>proti mnohobuněčným parazitům</a:t>
            </a:r>
          </a:p>
        </p:txBody>
      </p:sp>
      <p:pic>
        <p:nvPicPr>
          <p:cNvPr id="73731" name="Picture 2" descr="HICHME detA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557338"/>
            <a:ext cx="599440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1187450" y="5013325"/>
            <a:ext cx="73802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200">
                <a:solidFill>
                  <a:schemeClr val="tx1"/>
                </a:solidFill>
                <a:latin typeface="Tahoma" charset="0"/>
              </a:defRPr>
            </a:lvl1pPr>
            <a:lvl2pPr marL="914400" indent="-457200" eaLnBrk="0" hangingPunct="0"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371600" indent="-457200" eaLnBrk="0" hangingPunct="0">
              <a:buChar char="§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828800" indent="-457200" eaLnBrk="0" hangingPunct="0">
              <a:buChar char="–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286000" indent="-457200" eaLnBrk="0" hangingPunct="0">
              <a:buChar char="§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>
                <a:effectLst/>
                <a:latin typeface="Times New Roman" pitchFamily="18" charset="0"/>
              </a:rPr>
              <a:t>Chronická eosinofilní hepatitida, </a:t>
            </a:r>
            <a:r>
              <a:rPr lang="cs-CZ" altLang="cs-CZ" sz="1800" b="1" dirty="0" err="1">
                <a:effectLst/>
                <a:latin typeface="Times New Roman" pitchFamily="18" charset="0"/>
              </a:rPr>
              <a:t>tzv.mléčné</a:t>
            </a:r>
            <a:r>
              <a:rPr lang="cs-CZ" altLang="cs-CZ" sz="1800" b="1" dirty="0">
                <a:effectLst/>
                <a:latin typeface="Times New Roman" pitchFamily="18" charset="0"/>
              </a:rPr>
              <a:t> skvrny –migrace larev škrkavek, játra prasete, HE. </a:t>
            </a:r>
            <a:r>
              <a:rPr lang="cs-CZ" altLang="cs-CZ" sz="1800" b="1" dirty="0" err="1">
                <a:effectLst/>
                <a:latin typeface="Times New Roman" pitchFamily="18" charset="0"/>
              </a:rPr>
              <a:t>Zv</a:t>
            </a:r>
            <a:r>
              <a:rPr lang="cs-CZ" altLang="cs-CZ" sz="1800" b="1" dirty="0">
                <a:effectLst/>
                <a:latin typeface="Times New Roman" pitchFamily="18" charset="0"/>
              </a:rPr>
              <a:t>. 400x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 b="1" dirty="0">
              <a:effectLst/>
              <a:latin typeface="Times New Roman" pitchFamily="18" charset="0"/>
            </a:endParaRP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3707904" y="6493160"/>
            <a:ext cx="53285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cs-CZ" altLang="cs-CZ" sz="1200" dirty="0" smtClean="0">
                <a:latin typeface="Tahoma" charset="0"/>
              </a:rPr>
              <a:t>Halouzka R., </a:t>
            </a:r>
            <a:r>
              <a:rPr lang="cs-CZ" altLang="cs-CZ" sz="1200" dirty="0" err="1" smtClean="0">
                <a:latin typeface="Tahoma" charset="0"/>
              </a:rPr>
              <a:t>KrinkeJ</a:t>
            </a:r>
            <a:r>
              <a:rPr lang="cs-CZ" altLang="cs-CZ" sz="1200" dirty="0" smtClean="0">
                <a:latin typeface="Tahoma" charset="0"/>
              </a:rPr>
              <a:t>., Jelínek F.: Veterinární patologie, VFU Brno, 2004 </a:t>
            </a:r>
          </a:p>
        </p:txBody>
      </p:sp>
    </p:spTree>
    <p:extLst>
      <p:ext uri="{BB962C8B-B14F-4D97-AF65-F5344CB8AC3E}">
        <p14:creationId xmlns:p14="http://schemas.microsoft.com/office/powerpoint/2010/main" val="24514667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brador retvívr - alergie na bleší kousnu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970759" cy="40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uj-pes.cz/foto-clanky/blesitr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45" y="980728"/>
            <a:ext cx="351678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eterinakladno.cz/uploads/Image/blecha%20,%20trus%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27839"/>
            <a:ext cx="3500438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55451" y="308645"/>
            <a:ext cx="372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Alergie na bleší kousnutí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5451" y="943047"/>
            <a:ext cx="3882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Nejvíc nad kořenem ocasu a shora na krku</a:t>
            </a:r>
          </a:p>
          <a:p>
            <a:r>
              <a:rPr lang="cs-CZ" sz="1600" dirty="0" smtClean="0"/>
              <a:t>Blecha není druhově specifická, veš ano</a:t>
            </a:r>
          </a:p>
          <a:p>
            <a:r>
              <a:rPr lang="cs-CZ" sz="1600" dirty="0" smtClean="0"/>
              <a:t>Bleší trus se pozná po „rozmazání na papíře“</a:t>
            </a:r>
          </a:p>
          <a:p>
            <a:r>
              <a:rPr lang="cs-CZ" sz="1600" dirty="0" smtClean="0"/>
              <a:t>1 blecha na zvířeti = 9 blech v prostředí</a:t>
            </a:r>
          </a:p>
          <a:p>
            <a:r>
              <a:rPr lang="cs-CZ" sz="1600" dirty="0" smtClean="0"/>
              <a:t>Zbavit se blech – vysávat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2905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atopická reaktiv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99992" y="6396335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  <a:p>
            <a:pPr lvl="0" algn="ctr">
              <a:spcBef>
                <a:spcPct val="0"/>
              </a:spcBef>
              <a:defRPr/>
            </a:pPr>
            <a:endParaRPr lang="cs-CZ" altLang="cs-CZ" sz="1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genetika alergií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7"/>
          <a:stretch>
            <a:fillRect/>
          </a:stretch>
        </p:blipFill>
        <p:spPr>
          <a:xfrm>
            <a:off x="0" y="0"/>
            <a:ext cx="9144000" cy="638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99992" y="64886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</p:txBody>
      </p:sp>
    </p:spTree>
    <p:extLst>
      <p:ext uri="{BB962C8B-B14F-4D97-AF65-F5344CB8AC3E}">
        <p14:creationId xmlns:p14="http://schemas.microsoft.com/office/powerpoint/2010/main" val="313205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61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Receptory pro </a:t>
            </a:r>
            <a:r>
              <a:rPr lang="cs-CZ" altLang="cs-CZ" sz="2800" dirty="0" err="1" smtClean="0"/>
              <a:t>IgE</a:t>
            </a:r>
            <a:r>
              <a:rPr lang="cs-CZ" altLang="cs-CZ" sz="2800" dirty="0" smtClean="0"/>
              <a:t> </a:t>
            </a:r>
          </a:p>
        </p:txBody>
      </p:sp>
      <p:pic>
        <p:nvPicPr>
          <p:cNvPr id="72707" name="Picture 6" descr="receptor pro IgE 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>
            <a:fillRect/>
          </a:stretch>
        </p:blipFill>
        <p:spPr>
          <a:xfrm>
            <a:off x="179388" y="1268413"/>
            <a:ext cx="3711575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7" descr="receptor pro IgE I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"/>
          <a:stretch>
            <a:fillRect/>
          </a:stretch>
        </p:blipFill>
        <p:spPr>
          <a:xfrm>
            <a:off x="5272088" y="1196975"/>
            <a:ext cx="3871912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200" dirty="0" err="1"/>
              <a:t>Krejsek</a:t>
            </a:r>
            <a:r>
              <a:rPr lang="cs-CZ" altLang="cs-CZ" sz="1200" dirty="0"/>
              <a:t>, Kopecký: Klinická imunologie, </a:t>
            </a:r>
            <a:r>
              <a:rPr lang="cs-CZ" altLang="cs-CZ" sz="1200" dirty="0" err="1"/>
              <a:t>Nucleus</a:t>
            </a:r>
            <a:r>
              <a:rPr lang="cs-CZ" altLang="cs-CZ" sz="1200" dirty="0"/>
              <a:t> Hradec Králové, 2004</a:t>
            </a:r>
          </a:p>
        </p:txBody>
      </p:sp>
    </p:spTree>
    <p:extLst>
      <p:ext uri="{BB962C8B-B14F-4D97-AF65-F5344CB8AC3E}">
        <p14:creationId xmlns:p14="http://schemas.microsoft.com/office/powerpoint/2010/main" val="396844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100" dirty="0" smtClean="0"/>
              <a:t>Anafylaktická reakce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>
                <a:solidFill>
                  <a:schemeClr val="folHlink"/>
                </a:solidFill>
              </a:rPr>
              <a:t>Život ohrožující systémová reakce, akutní klinický stav.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Příčiny: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Navázání </a:t>
            </a:r>
            <a:r>
              <a:rPr lang="cs-CZ" altLang="cs-CZ" sz="2000" dirty="0" err="1" smtClean="0"/>
              <a:t>anfylaktogenního</a:t>
            </a:r>
            <a:r>
              <a:rPr lang="cs-CZ" altLang="cs-CZ" sz="2000" dirty="0" smtClean="0"/>
              <a:t> alergenu na mastocyty, jejich </a:t>
            </a:r>
            <a:r>
              <a:rPr lang="cs-CZ" altLang="cs-CZ" sz="2000" dirty="0" err="1" smtClean="0"/>
              <a:t>degranulace</a:t>
            </a:r>
            <a:endParaRPr lang="cs-CZ" altLang="cs-CZ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Neregulovaná masívní aktivace komplementového systému po vazbě </a:t>
            </a:r>
            <a:r>
              <a:rPr lang="cs-CZ" altLang="cs-CZ" sz="2000" dirty="0" err="1" smtClean="0"/>
              <a:t>imunokomplexů</a:t>
            </a:r>
            <a:r>
              <a:rPr lang="cs-CZ" altLang="cs-CZ" sz="20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i="1" dirty="0" smtClean="0"/>
              <a:t>     ! kontakt krve (plasmy) s umělými povrchy 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Cca 1/3 případů nejasné příčiny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Klinické projevy: konstrikce bronchů, otok dýchacích cest, dilatace cév, pokles tlaku, arytmie (zvracení, průjem).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i="1" dirty="0" smtClean="0"/>
              <a:t>(adenosin, histamin, </a:t>
            </a:r>
            <a:r>
              <a:rPr lang="cs-CZ" altLang="cs-CZ" sz="2000" i="1" dirty="0" err="1" smtClean="0"/>
              <a:t>tryptáza</a:t>
            </a:r>
            <a:r>
              <a:rPr lang="cs-CZ" altLang="cs-CZ" sz="2000" i="1" dirty="0" smtClean="0"/>
              <a:t>, heparin z mastocytů),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i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Léčba: adrenalin parenterálně, antihistaminika, prevence!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9270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Atopické astma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5183782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Histologické nálezy</a:t>
            </a:r>
            <a:r>
              <a:rPr lang="cs-CZ" altLang="cs-CZ" sz="2000" dirty="0" smtClean="0"/>
              <a:t>: plicní tkáň infiltrována eozinofily, </a:t>
            </a:r>
            <a:r>
              <a:rPr lang="cs-CZ" altLang="cs-CZ" sz="2000" dirty="0" err="1" smtClean="0"/>
              <a:t>neutrofily</a:t>
            </a:r>
            <a:r>
              <a:rPr lang="cs-CZ" altLang="cs-CZ" sz="2000" dirty="0" smtClean="0"/>
              <a:t>, mastocyty, hypertrofie bazální membrány, hyperplazie a hypertrofie buněk hl. svaloviny</a:t>
            </a:r>
          </a:p>
          <a:p>
            <a:pPr marL="0" indent="0" eaLnBrk="1" hangingPunct="1">
              <a:buNone/>
              <a:defRPr/>
            </a:pPr>
            <a:endParaRPr lang="cs-CZ" altLang="cs-CZ" sz="2000" dirty="0" smtClean="0"/>
          </a:p>
          <a:p>
            <a:pPr marL="0" indent="0" eaLnBrk="1" hangingPunct="1">
              <a:buNone/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Patologické mechanismy: </a:t>
            </a:r>
            <a:r>
              <a:rPr lang="cs-CZ" altLang="cs-CZ" sz="2000" dirty="0" smtClean="0"/>
              <a:t>Epitelové buňky bronchiální sliznice aktivace: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 smtClean="0"/>
              <a:t>viry 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 smtClean="0"/>
              <a:t>polutanty životního prostředí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r>
              <a:rPr lang="cs-CZ" altLang="cs-CZ" sz="2000" dirty="0" smtClean="0"/>
              <a:t>alergeny</a:t>
            </a:r>
          </a:p>
          <a:p>
            <a:pPr eaLnBrk="1" hangingPunct="1">
              <a:buFont typeface="Courier New" panose="02070309020205020404" pitchFamily="49" charset="0"/>
              <a:buChar char="o"/>
              <a:defRPr/>
            </a:pPr>
            <a:endParaRPr lang="cs-CZ" altLang="cs-CZ" sz="2000" dirty="0" smtClean="0"/>
          </a:p>
          <a:p>
            <a:pPr marL="0" indent="0" eaLnBrk="1" hangingPunct="1">
              <a:buNone/>
              <a:defRPr/>
            </a:pPr>
            <a:r>
              <a:rPr lang="cs-CZ" altLang="cs-CZ" sz="2000" dirty="0" smtClean="0"/>
              <a:t>Mastocyty – klíčová role – obsah proteolytických enzymů a </a:t>
            </a:r>
            <a:r>
              <a:rPr lang="cs-CZ" altLang="cs-CZ" sz="2000" dirty="0" err="1" smtClean="0"/>
              <a:t>cytokinů</a:t>
            </a:r>
            <a:r>
              <a:rPr lang="cs-CZ" altLang="cs-CZ" sz="2000" dirty="0" smtClean="0"/>
              <a:t> v granulích</a:t>
            </a:r>
          </a:p>
          <a:p>
            <a:pPr marL="0" indent="0" eaLnBrk="1" hangingPunct="1">
              <a:buNone/>
              <a:defRPr/>
            </a:pPr>
            <a:endParaRPr lang="cs-CZ" altLang="cs-CZ" sz="2000" dirty="0" smtClean="0"/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Projevy: </a:t>
            </a:r>
          </a:p>
          <a:p>
            <a:pPr>
              <a:buNone/>
              <a:defRPr/>
            </a:pPr>
            <a:r>
              <a:rPr lang="cs-CZ" altLang="cs-CZ" sz="2000" dirty="0"/>
              <a:t>Obstrukce dýchacích cest, dušnost, pískot a tlak na hrudi</a:t>
            </a:r>
          </a:p>
          <a:p>
            <a:pPr>
              <a:buNone/>
              <a:defRPr/>
            </a:pPr>
            <a:r>
              <a:rPr lang="cs-CZ" altLang="cs-CZ" sz="2000" dirty="0"/>
              <a:t>Po kontaktu s inhalačním alergenem, </a:t>
            </a:r>
            <a:r>
              <a:rPr lang="cs-CZ" altLang="cs-CZ" sz="2000" dirty="0" err="1"/>
              <a:t>zproštředkováno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IgE</a:t>
            </a:r>
            <a:r>
              <a:rPr lang="cs-CZ" altLang="cs-CZ" sz="2000" dirty="0"/>
              <a:t> a mastocyty</a:t>
            </a:r>
          </a:p>
          <a:p>
            <a:pPr>
              <a:buNone/>
              <a:defRPr/>
            </a:pPr>
            <a:r>
              <a:rPr lang="cs-CZ" altLang="cs-CZ" sz="2000" dirty="0" smtClean="0">
                <a:solidFill>
                  <a:srgbClr val="7030A0"/>
                </a:solidFill>
              </a:rPr>
              <a:t>Léčba</a:t>
            </a:r>
            <a:r>
              <a:rPr lang="cs-CZ" altLang="cs-CZ" sz="2000" dirty="0">
                <a:solidFill>
                  <a:srgbClr val="7030A0"/>
                </a:solidFill>
              </a:rPr>
              <a:t>: </a:t>
            </a:r>
            <a:r>
              <a:rPr lang="cs-CZ" altLang="cs-CZ" sz="2000" dirty="0" err="1"/>
              <a:t>bronchodilatantia</a:t>
            </a:r>
            <a:r>
              <a:rPr lang="cs-CZ" altLang="cs-CZ" sz="2000" dirty="0"/>
              <a:t>, kortikoidy, imunoterapie, </a:t>
            </a:r>
            <a:r>
              <a:rPr lang="cs-CZ" altLang="cs-CZ" sz="2000" dirty="0" err="1"/>
              <a:t>oxygenoterapie</a:t>
            </a:r>
            <a:r>
              <a:rPr lang="cs-CZ" altLang="cs-CZ" sz="2000" dirty="0"/>
              <a:t>, mechanická ventilace. </a:t>
            </a:r>
          </a:p>
          <a:p>
            <a:pPr eaLnBrk="1" hangingPunct="1">
              <a:defRPr/>
            </a:pPr>
            <a:endParaRPr lang="cs-CZ" altLang="cs-CZ" sz="2000" dirty="0" smtClean="0"/>
          </a:p>
          <a:p>
            <a:pPr eaLnBrk="1" hangingPunct="1">
              <a:defRPr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9224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ast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8" y="548680"/>
            <a:ext cx="7991475" cy="31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0617" y="472514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Terminologie používaná pro monoklonální </a:t>
            </a:r>
            <a:r>
              <a:rPr lang="cs-CZ" altLang="cs-CZ" sz="1400" dirty="0" smtClean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protilátky: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všechny MOP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končí příponou -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ximab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ukazuje na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chimérickou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monoklonální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protilátku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zumab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odkazuje na humanizovanou </a:t>
            </a: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protilátku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Písmena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která předchází příponu „–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” znamenají </a:t>
            </a:r>
          </a:p>
          <a:p>
            <a:pPr>
              <a:defRPr/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 = lidský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o = myší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a = krysí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rat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), e = 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kreččí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hamster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04248" y="3799820"/>
            <a:ext cx="1859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Medical</a:t>
            </a:r>
            <a:r>
              <a:rPr lang="cs-CZ" sz="1200" dirty="0" smtClean="0"/>
              <a:t> tribune, 2009 V., 9</a:t>
            </a:r>
            <a:endParaRPr lang="cs-CZ" sz="1200" dirty="0"/>
          </a:p>
        </p:txBody>
      </p:sp>
      <p:sp>
        <p:nvSpPr>
          <p:cNvPr id="4" name="Obdélník 3"/>
          <p:cNvSpPr/>
          <p:nvPr/>
        </p:nvSpPr>
        <p:spPr>
          <a:xfrm>
            <a:off x="575048" y="4090654"/>
            <a:ext cx="7093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altLang="cs-CZ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Mepolizumab</a:t>
            </a:r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monoklonální Ab  - blokace </a:t>
            </a:r>
            <a:r>
              <a:rPr lang="cs-CZ" altLang="cs-CZ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tvorby eozinofilů při léčbě astmatu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40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Antihistaminika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060848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H1 receptor: kontrakce bronchů, střeva, vasokonstrikce v plicích, </a:t>
            </a:r>
          </a:p>
          <a:p>
            <a:pPr marL="0" indent="0">
              <a:buNone/>
            </a:pPr>
            <a:r>
              <a:rPr lang="cs-CZ" sz="2000" dirty="0" smtClean="0"/>
              <a:t>       zvyšuje: permeabilitu </a:t>
            </a:r>
            <a:r>
              <a:rPr lang="cs-CZ" sz="2000" dirty="0" err="1" smtClean="0"/>
              <a:t>postkapilárních</a:t>
            </a:r>
            <a:r>
              <a:rPr lang="cs-CZ" sz="2000" dirty="0" smtClean="0"/>
              <a:t> </a:t>
            </a:r>
            <a:r>
              <a:rPr lang="cs-CZ" sz="2000" dirty="0" err="1" smtClean="0"/>
              <a:t>venul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tvorbu hlenu v dýchacích cestách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chemotaxi leukocytů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smtClean="0"/>
              <a:t>H2 receptor: stimuluje </a:t>
            </a:r>
            <a:r>
              <a:rPr lang="cs-CZ" sz="2000" dirty="0" err="1" smtClean="0"/>
              <a:t>sekceci</a:t>
            </a:r>
            <a:r>
              <a:rPr lang="cs-CZ" sz="2000" dirty="0" smtClean="0"/>
              <a:t> </a:t>
            </a:r>
            <a:r>
              <a:rPr lang="cs-CZ" sz="2000" dirty="0" err="1" smtClean="0"/>
              <a:t>HCl</a:t>
            </a:r>
            <a:r>
              <a:rPr lang="cs-CZ" sz="2000" dirty="0" smtClean="0"/>
              <a:t> v žaludku, tvorbu hlenu v dýchacích cestách, tlumivé T lymfocyty, ale snižuje chemotaxi leukocytů</a:t>
            </a:r>
          </a:p>
          <a:p>
            <a:r>
              <a:rPr lang="cs-CZ" sz="2000" dirty="0" smtClean="0"/>
              <a:t>Spolu H1 a H2: vasodilatace a svědění</a:t>
            </a:r>
          </a:p>
          <a:p>
            <a:r>
              <a:rPr lang="cs-CZ" sz="2000" dirty="0" smtClean="0"/>
              <a:t>H3 a H4 receptory: v </a:t>
            </a:r>
            <a:r>
              <a:rPr lang="cs-CZ" sz="2000" dirty="0"/>
              <a:t>CNS a periferním </a:t>
            </a:r>
            <a:r>
              <a:rPr lang="cs-CZ" sz="2000" dirty="0" smtClean="0"/>
              <a:t>NS, na cévách, málo známo o nich.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smtClean="0"/>
              <a:t>I. a II. generace antihistaminik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680"/>
            <a:ext cx="2095500" cy="1133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80312" y="1301980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histamin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04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 smtClean="0"/>
              <a:t>Alergenová imunoterapie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 smtClean="0"/>
              <a:t>Známo téměř 100 let</a:t>
            </a:r>
          </a:p>
          <a:p>
            <a:pPr eaLnBrk="1" hangingPunct="1">
              <a:defRPr/>
            </a:pPr>
            <a:endParaRPr lang="cs-CZ" altLang="cs-CZ" sz="2000" dirty="0" smtClean="0"/>
          </a:p>
          <a:p>
            <a:pPr eaLnBrk="1" hangingPunct="1">
              <a:defRPr/>
            </a:pPr>
            <a:r>
              <a:rPr lang="cs-CZ" altLang="cs-CZ" sz="2000" dirty="0" smtClean="0"/>
              <a:t>Desenzibilizace, </a:t>
            </a:r>
            <a:r>
              <a:rPr lang="cs-CZ" altLang="cs-CZ" sz="2000" dirty="0" err="1" smtClean="0"/>
              <a:t>hyposenzibilizace</a:t>
            </a:r>
            <a:r>
              <a:rPr lang="cs-CZ" altLang="cs-CZ" sz="2000" dirty="0" smtClean="0"/>
              <a:t>, specifická imunoterapie </a:t>
            </a:r>
          </a:p>
          <a:p>
            <a:pPr eaLnBrk="1" hangingPunct="1">
              <a:defRPr/>
            </a:pPr>
            <a:endParaRPr lang="cs-CZ" altLang="cs-CZ" sz="2000" dirty="0" smtClean="0"/>
          </a:p>
          <a:p>
            <a:pPr eaLnBrk="1" hangingPunct="1">
              <a:defRPr/>
            </a:pPr>
            <a:r>
              <a:rPr lang="cs-CZ" altLang="cs-CZ" sz="2000" dirty="0" smtClean="0"/>
              <a:t>Praktické provedení:  postupně se zvyšující dávky po dobu  3 – 4 měsíců do dosažení udržovací dávky, potom několik let tato dávka. Jiné režimy zrychlený, předsezonní, podjazykové preparáty aj. </a:t>
            </a:r>
          </a:p>
          <a:p>
            <a:pPr eaLnBrk="1" hangingPunct="1">
              <a:defRPr/>
            </a:pPr>
            <a:endParaRPr lang="cs-CZ" altLang="cs-CZ" sz="2000" dirty="0" smtClean="0"/>
          </a:p>
          <a:p>
            <a:pPr eaLnBrk="1" hangingPunct="1">
              <a:defRPr/>
            </a:pPr>
            <a:r>
              <a:rPr lang="cs-CZ" altLang="cs-CZ" sz="2000" dirty="0" err="1" smtClean="0"/>
              <a:t>Mechnismus</a:t>
            </a:r>
            <a:r>
              <a:rPr lang="cs-CZ" altLang="cs-CZ" sz="2000" dirty="0" smtClean="0"/>
              <a:t> ne zcela jasný, Th1 x Th2, tlumit </a:t>
            </a:r>
            <a:r>
              <a:rPr lang="cs-CZ" altLang="cs-CZ" sz="2000" dirty="0" err="1" smtClean="0"/>
              <a:t>degranulaci</a:t>
            </a:r>
            <a:r>
              <a:rPr lang="cs-CZ" altLang="cs-CZ" sz="2000" dirty="0" smtClean="0"/>
              <a:t> žírných buněk, vyvolat toleranci T </a:t>
            </a:r>
            <a:r>
              <a:rPr lang="cs-CZ" altLang="cs-CZ" sz="2000" dirty="0" err="1" smtClean="0"/>
              <a:t>reg</a:t>
            </a:r>
            <a:r>
              <a:rPr lang="cs-CZ" altLang="cs-CZ" sz="2000" dirty="0" smtClean="0"/>
              <a:t> lymfocytů, posílit tvorbu IgG4. </a:t>
            </a:r>
          </a:p>
          <a:p>
            <a:pPr marL="0" indent="0" eaLnBrk="1" hangingPunct="1">
              <a:buNone/>
              <a:defRPr/>
            </a:pPr>
            <a:endParaRPr lang="cs-CZ" altLang="cs-CZ" sz="2000" dirty="0" smtClean="0"/>
          </a:p>
          <a:p>
            <a:pPr eaLnBrk="1" hangingPunct="1">
              <a:defRPr/>
            </a:pPr>
            <a:r>
              <a:rPr lang="cs-CZ" altLang="cs-CZ" sz="2000" dirty="0" smtClean="0"/>
              <a:t>Význam empirických poznatků </a:t>
            </a:r>
          </a:p>
          <a:p>
            <a:pPr eaLnBrk="1" hangingPunct="1">
              <a:defRPr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3534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634</Words>
  <Application>Microsoft Office PowerPoint</Application>
  <PresentationFormat>Předvádění na obrazovce (4:3)</PresentationFormat>
  <Paragraphs>89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Prezentace aplikace PowerPoint</vt:lpstr>
      <vt:lpstr>Prezentace aplikace PowerPoint</vt:lpstr>
      <vt:lpstr>Prezentace aplikace PowerPoint</vt:lpstr>
      <vt:lpstr>Receptory pro IgE </vt:lpstr>
      <vt:lpstr>Anafylaktická reakce </vt:lpstr>
      <vt:lpstr>Atopické astma</vt:lpstr>
      <vt:lpstr>Prezentace aplikace PowerPoint</vt:lpstr>
      <vt:lpstr>Antihistaminika</vt:lpstr>
      <vt:lpstr>Alergenová imunoterapie </vt:lpstr>
      <vt:lpstr>Prezentace aplikace PowerPoint</vt:lpstr>
      <vt:lpstr>Nové směry v imunoterapii alergických onemocnění</vt:lpstr>
      <vt:lpstr>Prick test u psa </vt:lpstr>
      <vt:lpstr>Eozinofily – primární funkce:  proti mnohobuněčným parazitům</vt:lpstr>
      <vt:lpstr>Prezentace aplikace PowerPoint</vt:lpstr>
    </vt:vector>
  </TitlesOfParts>
  <Company>UEB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Dušková</dc:creator>
  <cp:lastModifiedBy>Dušková</cp:lastModifiedBy>
  <cp:revision>17</cp:revision>
  <dcterms:created xsi:type="dcterms:W3CDTF">2016-04-11T07:29:45Z</dcterms:created>
  <dcterms:modified xsi:type="dcterms:W3CDTF">2016-04-25T09:30:05Z</dcterms:modified>
</cp:coreProperties>
</file>