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B6AE-7690-4C44-A482-0C71432F33B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699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B6AE-7690-4C44-A482-0C71432F33B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58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B6AE-7690-4C44-A482-0C71432F33B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01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B6AE-7690-4C44-A482-0C71432F33B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731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B6AE-7690-4C44-A482-0C71432F33B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73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B6AE-7690-4C44-A482-0C71432F33B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4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B6AE-7690-4C44-A482-0C71432F33B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24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B6AE-7690-4C44-A482-0C71432F33B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601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B6AE-7690-4C44-A482-0C71432F33B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708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B6AE-7690-4C44-A482-0C71432F33B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501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B6AE-7690-4C44-A482-0C71432F33B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36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BB6AE-7690-4C44-A482-0C71432F33B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5B9B5-AA07-477C-96F5-2DA3B090D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83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2400" dirty="0" smtClean="0"/>
              <a:t>Imunosupresívní léky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82015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/>
              <a:t>Kdy: </a:t>
            </a:r>
            <a:r>
              <a:rPr lang="cs-CZ" altLang="cs-CZ" sz="2000" dirty="0" err="1" smtClean="0"/>
              <a:t>posttransplantační</a:t>
            </a:r>
            <a:r>
              <a:rPr lang="cs-CZ" altLang="cs-CZ" sz="2000" dirty="0" smtClean="0"/>
              <a:t> léčba, autoimunity, hypersenzitivity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>
                <a:solidFill>
                  <a:schemeClr val="folHlink"/>
                </a:solidFill>
              </a:rPr>
              <a:t>Nespecifické postupy:</a:t>
            </a:r>
            <a:r>
              <a:rPr lang="cs-CZ" altLang="cs-CZ" sz="2000" dirty="0" smtClean="0"/>
              <a:t> ozařování, thymektomie, splenektomie, </a:t>
            </a:r>
            <a:r>
              <a:rPr lang="cs-CZ" altLang="cs-CZ" sz="2000" dirty="0" err="1" smtClean="0"/>
              <a:t>plasmaferéza</a:t>
            </a: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smtClean="0">
                <a:solidFill>
                  <a:schemeClr val="folHlink"/>
                </a:solidFill>
              </a:rPr>
              <a:t>Specifické postupy: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0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u="sng" dirty="0" smtClean="0"/>
              <a:t>léčiva ze skupin</a:t>
            </a:r>
            <a:r>
              <a:rPr lang="cs-CZ" altLang="cs-CZ" sz="2000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 smtClean="0"/>
              <a:t>   kortikoidů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 smtClean="0"/>
              <a:t>   antagonisté </a:t>
            </a:r>
            <a:r>
              <a:rPr lang="cs-CZ" altLang="cs-CZ" sz="2000" dirty="0" smtClean="0"/>
              <a:t>nukleotidů </a:t>
            </a:r>
            <a:r>
              <a:rPr lang="cs-CZ" altLang="cs-CZ" sz="2000" dirty="0" smtClean="0"/>
              <a:t>- azathioprin, </a:t>
            </a:r>
            <a:r>
              <a:rPr lang="cs-CZ" altLang="cs-CZ" sz="2000" dirty="0" smtClean="0"/>
              <a:t>kyselina </a:t>
            </a:r>
            <a:r>
              <a:rPr lang="cs-CZ" altLang="cs-CZ" sz="2000" dirty="0" err="1" smtClean="0"/>
              <a:t>mykofenolová</a:t>
            </a:r>
            <a:r>
              <a:rPr lang="cs-CZ" altLang="cs-CZ" sz="2000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 smtClean="0"/>
              <a:t>   alkylační látky - cyklofosfamid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 smtClean="0"/>
              <a:t>   antimetabolity - </a:t>
            </a:r>
            <a:r>
              <a:rPr lang="cs-CZ" altLang="cs-CZ" sz="2000" dirty="0" err="1" smtClean="0"/>
              <a:t>metotrexát</a:t>
            </a: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 smtClean="0"/>
              <a:t>   antibiotika – cyklosporin </a:t>
            </a:r>
            <a:r>
              <a:rPr lang="cs-CZ" altLang="cs-CZ" sz="2000" dirty="0" err="1" smtClean="0"/>
              <a:t>CsA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/>
              <a:t>rapamycin</a:t>
            </a: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u="sng" dirty="0" smtClean="0"/>
              <a:t>protilátky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polyklonální</a:t>
            </a:r>
            <a:r>
              <a:rPr lang="cs-CZ" altLang="cs-CZ" sz="2000" dirty="0" smtClean="0"/>
              <a:t> a </a:t>
            </a:r>
            <a:r>
              <a:rPr lang="cs-CZ" altLang="cs-CZ" sz="2000" b="1" dirty="0" smtClean="0"/>
              <a:t>monoklonální  </a:t>
            </a:r>
            <a:r>
              <a:rPr lang="cs-CZ" altLang="cs-CZ" sz="2000" dirty="0" smtClean="0"/>
              <a:t>(</a:t>
            </a:r>
            <a:r>
              <a:rPr lang="cs-CZ" altLang="cs-CZ" sz="2000" dirty="0" err="1" smtClean="0"/>
              <a:t>chimerické</a:t>
            </a:r>
            <a:r>
              <a:rPr lang="cs-CZ" altLang="cs-CZ" sz="2000" dirty="0" smtClean="0"/>
              <a:t> nebo humanizované)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000" dirty="0" err="1" smtClean="0"/>
              <a:t>Muronomab</a:t>
            </a:r>
            <a:r>
              <a:rPr lang="cs-CZ" altLang="cs-CZ" sz="2000" dirty="0" smtClean="0"/>
              <a:t> – OKT3, proti CD 25, CD 20 a další </a:t>
            </a:r>
          </a:p>
        </p:txBody>
      </p:sp>
    </p:spTree>
    <p:extLst>
      <p:ext uri="{BB962C8B-B14F-4D97-AF65-F5344CB8AC3E}">
        <p14:creationId xmlns:p14="http://schemas.microsoft.com/office/powerpoint/2010/main" val="3732965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9" name="Picture 8" descr="180px-Ciclospor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140968"/>
            <a:ext cx="3600450" cy="3000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58" name="Picture 5" descr="cushinguv-syndrom-cushingova-choroba-priznaky-projevy-symptomy-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060575"/>
            <a:ext cx="3876675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7033" name="Text Box 9"/>
          <p:cNvSpPr txBox="1">
            <a:spLocks noChangeArrowheads="1"/>
          </p:cNvSpPr>
          <p:nvPr/>
        </p:nvSpPr>
        <p:spPr bwMode="auto">
          <a:xfrm>
            <a:off x="0" y="1052513"/>
            <a:ext cx="43973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defRPr/>
            </a:pPr>
            <a:r>
              <a:rPr lang="cs-CZ" altLang="cs-CZ" sz="240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Nežádoucí učinky kortikoidů</a:t>
            </a:r>
            <a:r>
              <a:rPr lang="cs-CZ" altLang="cs-CZ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</a:p>
        </p:txBody>
      </p:sp>
      <p:sp>
        <p:nvSpPr>
          <p:cNvPr id="257034" name="Text Box 10"/>
          <p:cNvSpPr txBox="1">
            <a:spLocks noChangeArrowheads="1"/>
          </p:cNvSpPr>
          <p:nvPr/>
        </p:nvSpPr>
        <p:spPr bwMode="auto">
          <a:xfrm>
            <a:off x="5076825" y="2565400"/>
            <a:ext cx="346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defRPr/>
            </a:pPr>
            <a:r>
              <a:rPr lang="cs-CZ" altLang="cs-CZ" sz="240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Vzorec cyklosporinu A</a:t>
            </a:r>
          </a:p>
        </p:txBody>
      </p:sp>
    </p:spTree>
    <p:extLst>
      <p:ext uri="{BB962C8B-B14F-4D97-AF65-F5344CB8AC3E}">
        <p14:creationId xmlns:p14="http://schemas.microsoft.com/office/powerpoint/2010/main" val="357327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6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6334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3600" smtClean="0"/>
              <a:t>Vliv cyklosporinu na T lymfocyty</a:t>
            </a:r>
            <a:r>
              <a:rPr lang="cs-CZ" altLang="cs-CZ" sz="4000" smtClean="0"/>
              <a:t> </a:t>
            </a:r>
          </a:p>
        </p:txBody>
      </p:sp>
      <p:pic>
        <p:nvPicPr>
          <p:cNvPr id="46083" name="Picture 6" descr="kalcineurin imunosupres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692150"/>
            <a:ext cx="8280400" cy="5732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9079" name="Text Box 7"/>
          <p:cNvSpPr txBox="1">
            <a:spLocks noChangeArrowheads="1"/>
          </p:cNvSpPr>
          <p:nvPr/>
        </p:nvSpPr>
        <p:spPr bwMode="auto">
          <a:xfrm>
            <a:off x="468313" y="6583363"/>
            <a:ext cx="5556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defRPr/>
            </a:pPr>
            <a:r>
              <a:rPr lang="cs-CZ" altLang="cs-CZ"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Sobotková, Bartůňková: Antibiotická imunosupresiva. Remedia: 18, 3 2008</a:t>
            </a:r>
          </a:p>
        </p:txBody>
      </p:sp>
    </p:spTree>
    <p:extLst>
      <p:ext uri="{BB962C8B-B14F-4D97-AF65-F5344CB8AC3E}">
        <p14:creationId xmlns:p14="http://schemas.microsoft.com/office/powerpoint/2010/main" val="229959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97</Words>
  <Application>Microsoft Office PowerPoint</Application>
  <PresentationFormat>Předvádění na obrazovce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Imunosupresívní léky</vt:lpstr>
      <vt:lpstr>Prezentace aplikace PowerPoint</vt:lpstr>
      <vt:lpstr>Vliv cyklosporinu na T lymfocyty </vt:lpstr>
    </vt:vector>
  </TitlesOfParts>
  <Company>UEB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Imunosupresívní léky</dc:title>
  <dc:creator>Dušková</dc:creator>
  <cp:lastModifiedBy>Dušková</cp:lastModifiedBy>
  <cp:revision>2</cp:revision>
  <dcterms:created xsi:type="dcterms:W3CDTF">2016-03-14T08:04:35Z</dcterms:created>
  <dcterms:modified xsi:type="dcterms:W3CDTF">2016-03-14T09:19:40Z</dcterms:modified>
</cp:coreProperties>
</file>