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44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19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04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00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81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72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10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83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88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33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6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A6C7E-6113-49A3-A10F-8FD163EA54F5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53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Primární imunodeficience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humorální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buněčné a kombinované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fagocytární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komplementové</a:t>
            </a: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25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dirty="0" smtClean="0"/>
              <a:t>Humorální deficience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594995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dirty="0" smtClean="0">
              <a:solidFill>
                <a:schemeClr val="folHlink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>
                <a:solidFill>
                  <a:schemeClr val="folHlink"/>
                </a:solidFill>
              </a:rPr>
              <a:t>Příčina</a:t>
            </a:r>
            <a:r>
              <a:rPr lang="cs-CZ" altLang="cs-CZ" sz="2000" dirty="0" smtClean="0"/>
              <a:t>: Poruchy tvorby protilátek a diferenciace B lymfocytů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>
                <a:solidFill>
                  <a:schemeClr val="folHlink"/>
                </a:solidFill>
              </a:rPr>
              <a:t>Konkrétní dopady: </a:t>
            </a:r>
            <a:r>
              <a:rPr lang="cs-CZ" altLang="cs-CZ" sz="2000" dirty="0" smtClean="0"/>
              <a:t>Chybí nebo jsou sníženy: B lymfocyty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                                                               všechny izotypy protilátek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                                                                některé izotypy protilátek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>
                <a:solidFill>
                  <a:schemeClr val="hlink"/>
                </a:solidFill>
              </a:rPr>
              <a:t>Pojmy: </a:t>
            </a:r>
            <a:r>
              <a:rPr lang="cs-CZ" altLang="cs-CZ" sz="2000" i="1" dirty="0" err="1" smtClean="0">
                <a:solidFill>
                  <a:schemeClr val="hlink"/>
                </a:solidFill>
              </a:rPr>
              <a:t>agamaglobulinemie</a:t>
            </a:r>
            <a:r>
              <a:rPr lang="cs-CZ" altLang="cs-CZ" sz="2000" i="1" dirty="0" smtClean="0">
                <a:solidFill>
                  <a:schemeClr val="hlink"/>
                </a:solidFill>
              </a:rPr>
              <a:t>, </a:t>
            </a:r>
            <a:r>
              <a:rPr lang="cs-CZ" altLang="cs-CZ" sz="2000" i="1" dirty="0" err="1" smtClean="0">
                <a:solidFill>
                  <a:schemeClr val="hlink"/>
                </a:solidFill>
              </a:rPr>
              <a:t>hypoglobulinemie</a:t>
            </a:r>
            <a:r>
              <a:rPr lang="cs-CZ" altLang="cs-CZ" sz="2000" i="1" dirty="0" smtClean="0">
                <a:solidFill>
                  <a:schemeClr val="hlink"/>
                </a:solidFill>
              </a:rPr>
              <a:t>, </a:t>
            </a:r>
            <a:r>
              <a:rPr lang="cs-CZ" altLang="cs-CZ" sz="2000" i="1" dirty="0" err="1" smtClean="0">
                <a:solidFill>
                  <a:schemeClr val="hlink"/>
                </a:solidFill>
              </a:rPr>
              <a:t>hyperglobulinemie</a:t>
            </a:r>
            <a:endParaRPr lang="cs-CZ" altLang="cs-CZ" sz="2000" i="1" dirty="0" smtClean="0">
              <a:solidFill>
                <a:schemeClr val="hlink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i="1" dirty="0" smtClean="0">
              <a:solidFill>
                <a:schemeClr val="hlink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>
                <a:solidFill>
                  <a:schemeClr val="folHlink"/>
                </a:solidFill>
              </a:rPr>
              <a:t>Projevy: </a:t>
            </a:r>
            <a:r>
              <a:rPr lang="cs-CZ" altLang="cs-CZ" sz="2000" dirty="0" smtClean="0"/>
              <a:t>chronické opakované bakteriální infekce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             virové nákazy probíhají normálně, výjimkou pouze enteroviry!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b="1" dirty="0" smtClean="0"/>
              <a:t>Příklady:</a:t>
            </a:r>
            <a:r>
              <a:rPr lang="cs-CZ" altLang="cs-CZ" sz="2000" dirty="0" smtClean="0"/>
              <a:t>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b="1" dirty="0" err="1" smtClean="0"/>
              <a:t>Brutonova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agamaglobulinemie</a:t>
            </a:r>
            <a:r>
              <a:rPr lang="cs-CZ" altLang="cs-CZ" sz="2000" b="1" dirty="0" smtClean="0"/>
              <a:t>:</a:t>
            </a:r>
            <a:r>
              <a:rPr lang="cs-CZ" altLang="cs-CZ" sz="2000" dirty="0" smtClean="0"/>
              <a:t> </a:t>
            </a:r>
            <a:endParaRPr lang="cs-CZ" altLang="cs-CZ" sz="20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(</a:t>
            </a:r>
            <a:r>
              <a:rPr lang="cs-CZ" altLang="cs-CZ" sz="2000" dirty="0" err="1" smtClean="0"/>
              <a:t>agamaglobulinemie</a:t>
            </a:r>
            <a:r>
              <a:rPr lang="cs-CZ" altLang="cs-CZ" sz="2000" dirty="0" smtClean="0"/>
              <a:t> vázaná </a:t>
            </a:r>
            <a:r>
              <a:rPr lang="cs-CZ" altLang="cs-CZ" sz="2000" dirty="0" smtClean="0"/>
              <a:t>na X chromosom)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   popsáno 1952, prevalence 1 na 50-100 000 obyvatel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b="1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b="1" dirty="0" smtClean="0"/>
              <a:t>Selektivní deficit </a:t>
            </a:r>
            <a:r>
              <a:rPr lang="cs-CZ" altLang="cs-CZ" sz="2000" b="1" dirty="0" err="1" smtClean="0"/>
              <a:t>IgA</a:t>
            </a:r>
            <a:r>
              <a:rPr lang="cs-CZ" altLang="cs-CZ" sz="2000" dirty="0" smtClean="0"/>
              <a:t>: v séru méně než 0,05 g/l sekreční chybí úplně.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   prevalence 1 : 500, problém ochrany sliznic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800" dirty="0" smtClean="0"/>
              <a:t> </a:t>
            </a:r>
            <a:endParaRPr lang="cs-CZ" altLang="cs-CZ" sz="1800" i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0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smtClean="0"/>
              <a:t>Přenos signálu BCR</a:t>
            </a:r>
            <a:r>
              <a:rPr lang="cs-CZ" altLang="cs-CZ" smtClean="0"/>
              <a:t> </a:t>
            </a:r>
          </a:p>
        </p:txBody>
      </p:sp>
      <p:pic>
        <p:nvPicPr>
          <p:cNvPr id="15363" name="Picture 6" descr="signalizace BC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0000" contras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484313"/>
            <a:ext cx="7488237" cy="4608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757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250825" y="1196975"/>
            <a:ext cx="8604250" cy="778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000" b="1" dirty="0">
                <a:latin typeface="Arial" charset="0"/>
              </a:rPr>
              <a:t>Deficity </a:t>
            </a:r>
            <a:r>
              <a:rPr lang="cs-CZ" altLang="cs-CZ" sz="2000" b="1" dirty="0" err="1">
                <a:latin typeface="Arial" charset="0"/>
              </a:rPr>
              <a:t>IgG</a:t>
            </a:r>
            <a:r>
              <a:rPr lang="cs-CZ" altLang="cs-CZ" sz="2000" b="1" dirty="0">
                <a:latin typeface="Arial" charset="0"/>
              </a:rPr>
              <a:t>:</a:t>
            </a:r>
            <a:r>
              <a:rPr lang="cs-CZ" altLang="cs-CZ" sz="20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cs-CZ" altLang="cs-CZ" sz="2000" dirty="0">
                <a:latin typeface="Arial" charset="0"/>
              </a:rPr>
              <a:t>týká se podtříd</a:t>
            </a:r>
            <a:r>
              <a:rPr lang="cs-CZ" altLang="cs-CZ" sz="20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cs-CZ" altLang="cs-CZ" sz="2000" dirty="0">
                <a:latin typeface="Arial" charset="0"/>
              </a:rPr>
              <a:t>IgG1 – IgG4, poměrně snadno léčitelné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b="1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000" b="1" dirty="0">
                <a:latin typeface="Arial" charset="0"/>
              </a:rPr>
              <a:t>Přechodná </a:t>
            </a:r>
            <a:r>
              <a:rPr lang="cs-CZ" altLang="cs-CZ" sz="2000" b="1" dirty="0" err="1">
                <a:latin typeface="Arial" charset="0"/>
              </a:rPr>
              <a:t>hypogamaglobulinemie</a:t>
            </a:r>
            <a:r>
              <a:rPr lang="cs-CZ" altLang="cs-CZ" sz="2000" b="1" dirty="0">
                <a:latin typeface="Arial" charset="0"/>
              </a:rPr>
              <a:t> v dětství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b="1" dirty="0">
              <a:latin typeface="Arial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000" b="1" dirty="0">
                <a:latin typeface="Arial" charset="0"/>
              </a:rPr>
              <a:t>CVID </a:t>
            </a:r>
            <a:r>
              <a:rPr lang="cs-CZ" altLang="cs-CZ" sz="2000" dirty="0">
                <a:latin typeface="Arial" charset="0"/>
              </a:rPr>
              <a:t>(</a:t>
            </a:r>
            <a:r>
              <a:rPr lang="cs-CZ" altLang="cs-CZ" sz="2000" dirty="0" err="1">
                <a:latin typeface="Arial" charset="0"/>
              </a:rPr>
              <a:t>common</a:t>
            </a:r>
            <a:r>
              <a:rPr lang="cs-CZ" altLang="cs-CZ" sz="2000" dirty="0">
                <a:latin typeface="Arial" charset="0"/>
              </a:rPr>
              <a:t> </a:t>
            </a:r>
            <a:r>
              <a:rPr lang="cs-CZ" altLang="cs-CZ" sz="2000" dirty="0" err="1">
                <a:latin typeface="Arial" charset="0"/>
              </a:rPr>
              <a:t>variable</a:t>
            </a:r>
            <a:r>
              <a:rPr lang="cs-CZ" altLang="cs-CZ" sz="2000" dirty="0">
                <a:latin typeface="Arial" charset="0"/>
              </a:rPr>
              <a:t> </a:t>
            </a:r>
            <a:r>
              <a:rPr lang="cs-CZ" altLang="cs-CZ" sz="2000" dirty="0" err="1">
                <a:latin typeface="Arial" charset="0"/>
              </a:rPr>
              <a:t>imunodeficiency</a:t>
            </a:r>
            <a:r>
              <a:rPr lang="cs-CZ" altLang="cs-CZ" sz="2000" dirty="0">
                <a:latin typeface="Arial" charset="0"/>
              </a:rPr>
              <a:t>): prevalence 1: 10 - 50 000 buď v   dětství (1 – 5 rok) nebo mezi 16 – 20 lety, pravděpodobný vliv vnějšího činitele (infekce nebo léky), projevy podobné </a:t>
            </a:r>
            <a:r>
              <a:rPr lang="cs-CZ" altLang="cs-CZ" sz="2000" dirty="0" err="1">
                <a:latin typeface="Arial" charset="0"/>
              </a:rPr>
              <a:t>Brutonově</a:t>
            </a:r>
            <a:r>
              <a:rPr lang="cs-CZ" altLang="cs-CZ" sz="2000" dirty="0">
                <a:latin typeface="Arial" charset="0"/>
              </a:rPr>
              <a:t> </a:t>
            </a:r>
            <a:r>
              <a:rPr lang="cs-CZ" altLang="cs-CZ" sz="2000" dirty="0" err="1">
                <a:latin typeface="Arial" charset="0"/>
              </a:rPr>
              <a:t>agamaglobulinemii</a:t>
            </a:r>
            <a:r>
              <a:rPr lang="cs-CZ" altLang="cs-CZ" sz="2000" dirty="0">
                <a:latin typeface="Arial" charset="0"/>
              </a:rPr>
              <a:t>.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latin typeface="Arial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000" b="1" dirty="0">
                <a:latin typeface="Arial" charset="0"/>
              </a:rPr>
              <a:t>Defekty z nadprodukce </a:t>
            </a:r>
            <a:r>
              <a:rPr lang="cs-CZ" altLang="cs-CZ" sz="2000" b="1" dirty="0" err="1">
                <a:latin typeface="Arial" charset="0"/>
              </a:rPr>
              <a:t>Ig</a:t>
            </a:r>
            <a:r>
              <a:rPr lang="cs-CZ" altLang="cs-CZ" sz="2000" b="1" dirty="0">
                <a:latin typeface="Arial" charset="0"/>
              </a:rPr>
              <a:t>:</a:t>
            </a:r>
            <a:r>
              <a:rPr lang="cs-CZ" altLang="cs-CZ" sz="2000" dirty="0">
                <a:latin typeface="Arial" charset="0"/>
              </a:rPr>
              <a:t>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000" dirty="0" err="1">
                <a:latin typeface="Arial" charset="0"/>
              </a:rPr>
              <a:t>IgE</a:t>
            </a:r>
            <a:r>
              <a:rPr lang="cs-CZ" altLang="cs-CZ" sz="2000" dirty="0">
                <a:latin typeface="Arial" charset="0"/>
              </a:rPr>
              <a:t> – nelze léčit, rozhodující je postižení plic infekcí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000" dirty="0" err="1">
                <a:latin typeface="Arial" charset="0"/>
              </a:rPr>
              <a:t>IgD</a:t>
            </a:r>
            <a:r>
              <a:rPr lang="cs-CZ" altLang="cs-CZ" sz="2000" dirty="0">
                <a:latin typeface="Arial" charset="0"/>
              </a:rPr>
              <a:t> – „periodická horečka dánského typu“, defekt </a:t>
            </a:r>
            <a:r>
              <a:rPr lang="cs-CZ" altLang="cs-CZ" sz="2000" dirty="0" err="1">
                <a:latin typeface="Arial" charset="0"/>
              </a:rPr>
              <a:t>mevalonát</a:t>
            </a:r>
            <a:r>
              <a:rPr lang="cs-CZ" altLang="cs-CZ" sz="2000" dirty="0">
                <a:latin typeface="Arial" charset="0"/>
              </a:rPr>
              <a:t> kinázy – účast v syntéze cholesterolu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5312" name="Rectangle 16"/>
          <p:cNvSpPr>
            <a:spLocks noGrp="1" noChangeArrowheads="1"/>
          </p:cNvSpPr>
          <p:nvPr>
            <p:ph type="title"/>
          </p:nvPr>
        </p:nvSpPr>
        <p:spPr>
          <a:xfrm>
            <a:off x="438150" y="26064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dirty="0" smtClean="0"/>
              <a:t>Humorální deficience – další příklady</a:t>
            </a:r>
          </a:p>
        </p:txBody>
      </p:sp>
    </p:spTree>
    <p:extLst>
      <p:ext uri="{BB962C8B-B14F-4D97-AF65-F5344CB8AC3E}">
        <p14:creationId xmlns:p14="http://schemas.microsoft.com/office/powerpoint/2010/main" val="255913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 smtClean="0"/>
              <a:t>Buněčné a kombinované deficience</a:t>
            </a: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endParaRPr lang="cs-CZ" altLang="cs-CZ" sz="2800" dirty="0" smtClean="0">
              <a:solidFill>
                <a:schemeClr val="tx1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56792"/>
            <a:ext cx="8229600" cy="5114925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b="1" dirty="0" smtClean="0">
                <a:solidFill>
                  <a:srgbClr val="7030A0"/>
                </a:solidFill>
              </a:rPr>
              <a:t>Těžké kombinované defekty imunity</a:t>
            </a:r>
            <a:r>
              <a:rPr lang="cs-CZ" altLang="cs-CZ" sz="2000" dirty="0" smtClean="0">
                <a:solidFill>
                  <a:srgbClr val="7030A0"/>
                </a:solidFill>
              </a:rPr>
              <a:t> (SCID – severe </a:t>
            </a:r>
            <a:r>
              <a:rPr lang="cs-CZ" altLang="cs-CZ" sz="2000" dirty="0" err="1" smtClean="0">
                <a:solidFill>
                  <a:srgbClr val="7030A0"/>
                </a:solidFill>
              </a:rPr>
              <a:t>combined</a:t>
            </a:r>
            <a:r>
              <a:rPr lang="cs-CZ" altLang="cs-CZ" sz="2000" dirty="0" smtClean="0">
                <a:solidFill>
                  <a:srgbClr val="7030A0"/>
                </a:solidFill>
              </a:rPr>
              <a:t> </a:t>
            </a:r>
            <a:r>
              <a:rPr lang="cs-CZ" altLang="cs-CZ" sz="2000" dirty="0" err="1" smtClean="0">
                <a:solidFill>
                  <a:srgbClr val="7030A0"/>
                </a:solidFill>
              </a:rPr>
              <a:t>imunodeficiency</a:t>
            </a:r>
            <a:r>
              <a:rPr lang="cs-CZ" altLang="cs-CZ" sz="2000" dirty="0" smtClean="0">
                <a:solidFill>
                  <a:srgbClr val="7030A0"/>
                </a:solidFill>
              </a:rPr>
              <a:t>)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Incidence 1 na 50 – 100 000 porodů, bez léčby smrt do 1 roku.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Do této </a:t>
            </a:r>
            <a:r>
              <a:rPr lang="cs-CZ" altLang="cs-CZ" sz="2000" dirty="0" err="1" smtClean="0"/>
              <a:t>souhrné</a:t>
            </a:r>
            <a:r>
              <a:rPr lang="cs-CZ" altLang="cs-CZ" sz="2000" dirty="0" smtClean="0"/>
              <a:t> skupiny patří: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 - </a:t>
            </a:r>
            <a:r>
              <a:rPr lang="cs-CZ" altLang="cs-CZ" sz="2000" b="1" dirty="0" smtClean="0"/>
              <a:t>defekty </a:t>
            </a:r>
            <a:r>
              <a:rPr lang="cs-CZ" altLang="cs-CZ" sz="2000" b="1" dirty="0" err="1" smtClean="0"/>
              <a:t>adenosindeaminázy</a:t>
            </a:r>
            <a:r>
              <a:rPr lang="cs-CZ" altLang="cs-CZ" sz="2000" b="1" dirty="0" smtClean="0"/>
              <a:t>:</a:t>
            </a:r>
            <a:r>
              <a:rPr lang="cs-CZ" altLang="cs-CZ" sz="2000" dirty="0" smtClean="0"/>
              <a:t> hromadění toxických produktů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                                             purinového metabolismu v lymfocytech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                                             a následná lymfopenie</a:t>
            </a:r>
          </a:p>
          <a:p>
            <a:pPr algn="just">
              <a:lnSpc>
                <a:spcPct val="80000"/>
              </a:lnSpc>
              <a:buFontTx/>
              <a:buChar char="-"/>
              <a:defRPr/>
            </a:pPr>
            <a:r>
              <a:rPr lang="cs-CZ" altLang="cs-CZ" sz="2000" b="1" dirty="0" smtClean="0"/>
              <a:t>defekty T, B lymfocytů:  </a:t>
            </a:r>
            <a:r>
              <a:rPr lang="cs-CZ" altLang="cs-CZ" sz="2000" dirty="0" smtClean="0"/>
              <a:t>T </a:t>
            </a:r>
            <a:r>
              <a:rPr lang="en-US" altLang="cs-CZ" sz="2000" dirty="0" smtClean="0"/>
              <a:t>-</a:t>
            </a:r>
            <a:r>
              <a:rPr lang="cs-CZ" altLang="cs-CZ" sz="2000" dirty="0" smtClean="0"/>
              <a:t> B</a:t>
            </a:r>
            <a:r>
              <a:rPr lang="en-US" altLang="cs-CZ" sz="2000" dirty="0"/>
              <a:t>+</a:t>
            </a:r>
            <a:r>
              <a:rPr lang="cs-CZ" altLang="cs-CZ" sz="2000" dirty="0" smtClean="0"/>
              <a:t> </a:t>
            </a:r>
            <a:r>
              <a:rPr lang="cs-CZ" altLang="cs-CZ" sz="2000" dirty="0" smtClean="0"/>
              <a:t>nejčastější – 60% všech SCID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000" b="1" dirty="0" err="1" smtClean="0"/>
              <a:t>Omennův</a:t>
            </a:r>
            <a:r>
              <a:rPr lang="cs-CZ" altLang="cs-CZ" sz="2000" b="1" dirty="0" smtClean="0"/>
              <a:t> syndrom:</a:t>
            </a:r>
            <a:r>
              <a:rPr lang="cs-CZ" altLang="cs-CZ" sz="2000" dirty="0" smtClean="0"/>
              <a:t> infiltrace kůže a sliznic střeva Th2 lymfocyty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 smtClean="0"/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 smtClean="0">
                <a:solidFill>
                  <a:srgbClr val="7030A0"/>
                </a:solidFill>
              </a:rPr>
              <a:t>Kombinované defekty imunity  </a:t>
            </a:r>
            <a:r>
              <a:rPr lang="cs-CZ" altLang="cs-CZ" sz="2000" dirty="0" smtClean="0">
                <a:solidFill>
                  <a:srgbClr val="7030A0"/>
                </a:solidFill>
              </a:rPr>
              <a:t>(CID)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/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 smtClean="0"/>
              <a:t>Poruchy v antigenní prezentaci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 smtClean="0"/>
              <a:t>Di </a:t>
            </a:r>
            <a:r>
              <a:rPr lang="cs-CZ" altLang="cs-CZ" sz="2000" b="1" dirty="0" err="1" smtClean="0"/>
              <a:t>Georgeův</a:t>
            </a:r>
            <a:r>
              <a:rPr lang="cs-CZ" altLang="cs-CZ" sz="2000" b="1" dirty="0" smtClean="0"/>
              <a:t> syndrom 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/>
              <a:t> defekt 3. a 4. žaberního oblouku, delece na 22. chromozomu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/>
              <a:t> redukce </a:t>
            </a:r>
            <a:r>
              <a:rPr lang="cs-CZ" altLang="cs-CZ" sz="2000" dirty="0" err="1" smtClean="0"/>
              <a:t>thymu</a:t>
            </a:r>
            <a:r>
              <a:rPr lang="cs-CZ" altLang="cs-CZ" sz="2000" dirty="0" smtClean="0"/>
              <a:t>, morfolog. abnormality, srdeční vady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 smtClean="0"/>
          </a:p>
          <a:p>
            <a:pPr algn="just" eaLnBrk="1" hangingPunct="1">
              <a:lnSpc>
                <a:spcPct val="80000"/>
              </a:lnSpc>
              <a:buFontTx/>
              <a:buChar char="-"/>
              <a:defRPr/>
            </a:pPr>
            <a:endParaRPr lang="cs-CZ" altLang="cs-CZ" sz="16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652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200" dirty="0" smtClean="0"/>
              <a:t>Poruchy fagocytózy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229600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err="1" smtClean="0"/>
              <a:t>Neutrofily</a:t>
            </a:r>
            <a:r>
              <a:rPr lang="cs-CZ" altLang="cs-CZ" sz="2000" dirty="0" smtClean="0"/>
              <a:t>, monocyty, makrofágy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>
                <a:solidFill>
                  <a:srgbClr val="7030A0"/>
                </a:solidFill>
              </a:rPr>
              <a:t>Projevy: </a:t>
            </a:r>
            <a:r>
              <a:rPr lang="cs-CZ" altLang="cs-CZ" sz="2000" dirty="0" smtClean="0"/>
              <a:t>infekce stafylokoky, </a:t>
            </a:r>
            <a:r>
              <a:rPr lang="cs-CZ" altLang="cs-CZ" sz="2000" dirty="0" err="1" smtClean="0"/>
              <a:t>enterobakterie</a:t>
            </a:r>
            <a:r>
              <a:rPr lang="cs-CZ" altLang="cs-CZ" sz="2000" dirty="0" smtClean="0"/>
              <a:t>, plísně, mykobakterie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>
                <a:solidFill>
                  <a:srgbClr val="7030A0"/>
                </a:solidFill>
              </a:rPr>
              <a:t>Mechanismy: </a:t>
            </a:r>
            <a:r>
              <a:rPr lang="cs-CZ" altLang="cs-CZ" sz="2000" dirty="0" smtClean="0"/>
              <a:t>poruchy </a:t>
            </a:r>
            <a:r>
              <a:rPr lang="cs-CZ" altLang="cs-CZ" sz="2000" dirty="0" err="1" smtClean="0"/>
              <a:t>mikrobocidních</a:t>
            </a:r>
            <a:r>
              <a:rPr lang="cs-CZ" altLang="cs-CZ" sz="2000" dirty="0" smtClean="0"/>
              <a:t> mechanismů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                         poruchy počtu a adheze </a:t>
            </a:r>
            <a:r>
              <a:rPr lang="cs-CZ" altLang="cs-CZ" sz="2000" dirty="0" err="1" smtClean="0"/>
              <a:t>neutrofilů</a:t>
            </a: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>
                <a:solidFill>
                  <a:srgbClr val="7030A0"/>
                </a:solidFill>
              </a:rPr>
              <a:t>Příklady</a:t>
            </a:r>
            <a:r>
              <a:rPr lang="cs-CZ" altLang="cs-CZ" sz="2000" dirty="0" smtClean="0">
                <a:solidFill>
                  <a:schemeClr val="hlink"/>
                </a:solidFill>
              </a:rPr>
              <a:t>:</a:t>
            </a:r>
            <a:r>
              <a:rPr lang="cs-CZ" altLang="cs-CZ" sz="20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b="1" dirty="0" smtClean="0"/>
              <a:t>Vrozená </a:t>
            </a:r>
            <a:r>
              <a:rPr lang="cs-CZ" altLang="cs-CZ" sz="2000" b="1" dirty="0" err="1" smtClean="0"/>
              <a:t>agranulocytóza</a:t>
            </a:r>
            <a:r>
              <a:rPr lang="cs-CZ" altLang="cs-CZ" sz="2000" b="1" dirty="0" smtClean="0"/>
              <a:t> (</a:t>
            </a:r>
            <a:r>
              <a:rPr lang="cs-CZ" altLang="cs-CZ" sz="2000" b="1" dirty="0" err="1" smtClean="0"/>
              <a:t>Kostmannův</a:t>
            </a:r>
            <a:r>
              <a:rPr lang="cs-CZ" altLang="cs-CZ" sz="2000" b="1" dirty="0" smtClean="0"/>
              <a:t> syndrom)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b="1" dirty="0" smtClean="0"/>
              <a:t>Chronická </a:t>
            </a:r>
            <a:r>
              <a:rPr lang="cs-CZ" altLang="cs-CZ" sz="2000" b="1" dirty="0" err="1" smtClean="0"/>
              <a:t>granulomatózní</a:t>
            </a:r>
            <a:r>
              <a:rPr lang="cs-CZ" altLang="cs-CZ" sz="2000" b="1" dirty="0" smtClean="0"/>
              <a:t> nemoc</a:t>
            </a:r>
            <a:r>
              <a:rPr lang="cs-CZ" altLang="cs-CZ" sz="2000" dirty="0" smtClean="0"/>
              <a:t>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b="1" dirty="0" smtClean="0"/>
              <a:t>Defekty adhezívních molekul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b="1" dirty="0" smtClean="0">
                <a:solidFill>
                  <a:schemeClr val="hlink"/>
                </a:solidFill>
              </a:rPr>
              <a:t>                     </a:t>
            </a:r>
            <a:r>
              <a:rPr lang="cs-CZ" altLang="cs-CZ" dirty="0" smtClean="0"/>
              <a:t>Poruchy komplementu a MBP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nejčastěji postižena složka C2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Jiné projevy při defektech C1 – C4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                                      C6 – C9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Nejvýznamnější: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b="1" dirty="0" smtClean="0"/>
              <a:t>Hereditární </a:t>
            </a:r>
            <a:r>
              <a:rPr lang="cs-CZ" altLang="cs-CZ" sz="2000" b="1" dirty="0" err="1" smtClean="0"/>
              <a:t>angioedém</a:t>
            </a: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b="1" dirty="0" smtClean="0"/>
              <a:t>Defekt MBP protein vázající manózu</a:t>
            </a:r>
          </a:p>
        </p:txBody>
      </p:sp>
    </p:spTree>
    <p:extLst>
      <p:ext uri="{BB962C8B-B14F-4D97-AF65-F5344CB8AC3E}">
        <p14:creationId xmlns:p14="http://schemas.microsoft.com/office/powerpoint/2010/main" val="31345408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395</Words>
  <Application>Microsoft Office PowerPoint</Application>
  <PresentationFormat>Předvádění na obrazovce (4:3)</PresentationFormat>
  <Paragraphs>88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Primární imunodeficience </vt:lpstr>
      <vt:lpstr>Humorální deficience</vt:lpstr>
      <vt:lpstr>Přenos signálu BCR </vt:lpstr>
      <vt:lpstr>Humorální deficience – další příklady</vt:lpstr>
      <vt:lpstr>Buněčné a kombinované deficience </vt:lpstr>
      <vt:lpstr>Poruchy fagocytózy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Primární imunodeficience </dc:title>
  <dc:creator>Dušková</dc:creator>
  <cp:lastModifiedBy>Dušková</cp:lastModifiedBy>
  <cp:revision>2</cp:revision>
  <dcterms:created xsi:type="dcterms:W3CDTF">2016-02-29T10:08:11Z</dcterms:created>
  <dcterms:modified xsi:type="dcterms:W3CDTF">2016-02-29T10:30:56Z</dcterms:modified>
</cp:coreProperties>
</file>