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6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5" d="100"/>
          <a:sy n="105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4291-8E9D-4915-A633-D442E2A0AF7E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A6A72-DF60-4AAC-885B-511133DADB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44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6A72-DF60-4AAC-885B-511133DADBC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00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21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86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6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87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41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2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2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11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68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33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78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BC78-13BC-472A-A4E9-F8AECA4C0E3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D784-1EA1-407C-8250-8261B676E1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 smtClean="0"/>
              <a:t>Sekundární imunodeficity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720"/>
            <a:ext cx="8229600" cy="594928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i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1. Poruchy primárních a sekundárních lymfatických orgánů: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b="1" dirty="0" smtClean="0"/>
              <a:t>Kostní dřeň:</a:t>
            </a:r>
            <a:r>
              <a:rPr lang="cs-CZ" altLang="cs-CZ" sz="2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selhání krvetvorby v důsledku vnějších vlivů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err="1" smtClean="0"/>
              <a:t>pancytopenie</a:t>
            </a:r>
            <a:r>
              <a:rPr lang="cs-CZ" altLang="cs-CZ" sz="2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trombocytopenie, </a:t>
            </a:r>
            <a:r>
              <a:rPr lang="cs-CZ" altLang="cs-CZ" sz="2000" dirty="0" err="1" smtClean="0"/>
              <a:t>neutropenie</a:t>
            </a:r>
            <a:r>
              <a:rPr lang="cs-CZ" altLang="cs-CZ" sz="2000" dirty="0" smtClean="0"/>
              <a:t>, anemie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chemeClr val="hlink"/>
                </a:solidFill>
              </a:rPr>
              <a:t>Příčiny:</a:t>
            </a:r>
            <a:r>
              <a:rPr lang="cs-CZ" altLang="cs-CZ" sz="2000" dirty="0" smtClean="0"/>
              <a:t> destrukce hematopoetických prekursorů působením: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dirty="0" smtClean="0"/>
              <a:t>léků a jejich metabolitů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dirty="0" smtClean="0"/>
              <a:t>cytopatickým účinkem virové infekce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dirty="0" smtClean="0"/>
              <a:t>imunologicky zprostředkovaná destrukce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Léčba: febrilní </a:t>
            </a:r>
            <a:r>
              <a:rPr lang="cs-CZ" altLang="cs-CZ" sz="2000" dirty="0" err="1" smtClean="0"/>
              <a:t>neutropenie</a:t>
            </a:r>
            <a:r>
              <a:rPr lang="cs-CZ" altLang="cs-CZ" sz="2000" dirty="0" smtClean="0"/>
              <a:t>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   širokospektrá antibiotika intravenózně, G-CSF, GM-CSF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Význam:  buňky </a:t>
            </a:r>
            <a:r>
              <a:rPr lang="cs-CZ" altLang="cs-CZ" sz="2000" dirty="0" err="1" smtClean="0"/>
              <a:t>stromatu</a:t>
            </a:r>
            <a:r>
              <a:rPr lang="cs-CZ" altLang="cs-CZ" sz="2000" dirty="0" smtClean="0"/>
              <a:t> kostní dřeně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81769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8280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cs-CZ" sz="2000" dirty="0" smtClean="0">
                <a:latin typeface="Tahoma" charset="0"/>
              </a:rPr>
              <a:t>Pozitivní x destruktivní role </a:t>
            </a:r>
            <a:r>
              <a:rPr lang="cs-CZ" altLang="cs-CZ" sz="2000" dirty="0" err="1" smtClean="0">
                <a:latin typeface="Tahoma" charset="0"/>
              </a:rPr>
              <a:t>neutrofilů</a:t>
            </a:r>
            <a:r>
              <a:rPr lang="cs-CZ" altLang="cs-CZ" sz="2000" dirty="0" smtClean="0">
                <a:latin typeface="Tahoma" charset="0"/>
              </a:rPr>
              <a:t> při vývoji sepse:</a:t>
            </a:r>
            <a:r>
              <a:rPr lang="cs-CZ" altLang="cs-CZ" sz="1800" dirty="0" smtClean="0">
                <a:latin typeface="Tahoma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cs-CZ" altLang="cs-CZ" sz="2000" dirty="0" smtClean="0">
              <a:effectLst/>
              <a:latin typeface="Tahoma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cs-CZ" altLang="cs-CZ" sz="2000" dirty="0" smtClean="0">
                <a:effectLst/>
                <a:latin typeface="Tahoma" charset="0"/>
              </a:rPr>
              <a:t>Vlivem prozánětlivých </a:t>
            </a:r>
            <a:r>
              <a:rPr lang="cs-CZ" altLang="cs-CZ" sz="2000" dirty="0" err="1" smtClean="0">
                <a:effectLst/>
                <a:latin typeface="Tahoma" charset="0"/>
              </a:rPr>
              <a:t>cytokinů</a:t>
            </a:r>
            <a:r>
              <a:rPr lang="cs-CZ" altLang="cs-CZ" sz="2000" dirty="0" smtClean="0">
                <a:effectLst/>
                <a:latin typeface="Tahoma" charset="0"/>
              </a:rPr>
              <a:t> probíhá ve zvýšené míře </a:t>
            </a:r>
            <a:r>
              <a:rPr lang="cs-CZ" altLang="cs-CZ" sz="2000" dirty="0" smtClean="0">
                <a:solidFill>
                  <a:schemeClr val="folHlink"/>
                </a:solidFill>
                <a:effectLst/>
                <a:latin typeface="Tahoma" charset="0"/>
              </a:rPr>
              <a:t>exprese adhezívních molekul na endotelu</a:t>
            </a:r>
            <a:r>
              <a:rPr lang="cs-CZ" altLang="cs-CZ" sz="2000" dirty="0" smtClean="0">
                <a:effectLst/>
                <a:latin typeface="Tahoma" charset="0"/>
              </a:rPr>
              <a:t> (</a:t>
            </a:r>
            <a:r>
              <a:rPr lang="cs-CZ" altLang="cs-CZ" sz="2000" dirty="0" err="1" smtClean="0">
                <a:effectLst/>
                <a:latin typeface="Tahoma" charset="0"/>
              </a:rPr>
              <a:t>selektin</a:t>
            </a:r>
            <a:r>
              <a:rPr lang="cs-CZ" altLang="cs-CZ" sz="2000" dirty="0" smtClean="0">
                <a:effectLst/>
                <a:latin typeface="Tahoma" charset="0"/>
              </a:rPr>
              <a:t> E) a leukocytech (</a:t>
            </a:r>
            <a:r>
              <a:rPr lang="cs-CZ" altLang="cs-CZ" sz="2000" dirty="0" err="1" smtClean="0">
                <a:effectLst/>
                <a:latin typeface="Tahoma" charset="0"/>
              </a:rPr>
              <a:t>selektin</a:t>
            </a:r>
            <a:r>
              <a:rPr lang="cs-CZ" altLang="cs-CZ" sz="2000" dirty="0" smtClean="0">
                <a:effectLst/>
                <a:latin typeface="Tahoma" charset="0"/>
              </a:rPr>
              <a:t> L) a destičkách (</a:t>
            </a:r>
            <a:r>
              <a:rPr lang="cs-CZ" altLang="cs-CZ" sz="2000" dirty="0" err="1" smtClean="0">
                <a:effectLst/>
                <a:latin typeface="Tahoma" charset="0"/>
              </a:rPr>
              <a:t>selektin</a:t>
            </a:r>
            <a:r>
              <a:rPr lang="cs-CZ" altLang="cs-CZ" sz="2000" dirty="0" smtClean="0">
                <a:effectLst/>
                <a:latin typeface="Tahoma" charset="0"/>
              </a:rPr>
              <a:t> P). Leukocyty, zejména </a:t>
            </a:r>
            <a:r>
              <a:rPr lang="cs-CZ" altLang="cs-CZ" sz="2000" dirty="0" err="1" smtClean="0">
                <a:solidFill>
                  <a:schemeClr val="folHlink"/>
                </a:solidFill>
                <a:effectLst/>
                <a:latin typeface="Tahoma" charset="0"/>
              </a:rPr>
              <a:t>neutrofily</a:t>
            </a:r>
            <a:r>
              <a:rPr lang="cs-CZ" altLang="cs-CZ" sz="2000" dirty="0" smtClean="0">
                <a:solidFill>
                  <a:schemeClr val="folHlink"/>
                </a:solidFill>
                <a:effectLst/>
                <a:latin typeface="Tahoma" charset="0"/>
              </a:rPr>
              <a:t> </a:t>
            </a:r>
            <a:r>
              <a:rPr lang="cs-CZ" altLang="cs-CZ" sz="2000" dirty="0" err="1" smtClean="0">
                <a:solidFill>
                  <a:schemeClr val="folHlink"/>
                </a:solidFill>
                <a:effectLst/>
                <a:latin typeface="Tahoma" charset="0"/>
              </a:rPr>
              <a:t>adherují</a:t>
            </a:r>
            <a:r>
              <a:rPr lang="cs-CZ" altLang="cs-CZ" sz="2000" dirty="0" smtClean="0">
                <a:solidFill>
                  <a:schemeClr val="folHlink"/>
                </a:solidFill>
                <a:effectLst/>
                <a:latin typeface="Tahoma" charset="0"/>
              </a:rPr>
              <a:t> na endotel</a:t>
            </a:r>
            <a:r>
              <a:rPr lang="cs-CZ" altLang="cs-CZ" sz="2000" dirty="0" smtClean="0">
                <a:effectLst/>
                <a:latin typeface="Tahoma" charset="0"/>
              </a:rPr>
              <a:t>, </a:t>
            </a:r>
            <a:r>
              <a:rPr lang="cs-CZ" altLang="cs-CZ" sz="2000" dirty="0" smtClean="0">
                <a:solidFill>
                  <a:schemeClr val="folHlink"/>
                </a:solidFill>
                <a:effectLst/>
                <a:latin typeface="Tahoma" charset="0"/>
              </a:rPr>
              <a:t>pronikají do tkání. </a:t>
            </a:r>
          </a:p>
          <a:p>
            <a:pPr algn="just">
              <a:spcBef>
                <a:spcPct val="20000"/>
              </a:spcBef>
              <a:defRPr/>
            </a:pPr>
            <a:endParaRPr lang="cs-CZ" altLang="cs-CZ" sz="2000" dirty="0" smtClean="0">
              <a:effectLst/>
              <a:latin typeface="Tahoma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cs-CZ" altLang="cs-CZ" sz="2000" dirty="0" smtClean="0">
                <a:effectLst/>
                <a:latin typeface="Tahoma" charset="0"/>
              </a:rPr>
              <a:t>Při patologickém průběhu: nadměrná aktivace </a:t>
            </a:r>
            <a:r>
              <a:rPr lang="cs-CZ" altLang="cs-CZ" sz="2000" dirty="0" err="1" smtClean="0">
                <a:effectLst/>
                <a:latin typeface="Tahoma" charset="0"/>
              </a:rPr>
              <a:t>neutrofilů</a:t>
            </a:r>
            <a:r>
              <a:rPr lang="cs-CZ" altLang="cs-CZ" sz="2000" dirty="0" smtClean="0">
                <a:effectLst/>
                <a:latin typeface="Tahoma" charset="0"/>
              </a:rPr>
              <a:t>, vlivem </a:t>
            </a:r>
            <a:r>
              <a:rPr lang="cs-CZ" altLang="cs-CZ" sz="2000" dirty="0" err="1" smtClean="0">
                <a:effectLst/>
                <a:latin typeface="Tahoma" charset="0"/>
              </a:rPr>
              <a:t>cytokinů</a:t>
            </a:r>
            <a:r>
              <a:rPr lang="cs-CZ" altLang="cs-CZ" sz="2000" dirty="0" smtClean="0">
                <a:effectLst/>
                <a:latin typeface="Tahoma" charset="0"/>
              </a:rPr>
              <a:t>, </a:t>
            </a:r>
            <a:r>
              <a:rPr lang="cs-CZ" altLang="cs-CZ" sz="2000" dirty="0" smtClean="0">
                <a:solidFill>
                  <a:schemeClr val="folHlink"/>
                </a:solidFill>
                <a:effectLst/>
                <a:latin typeface="Tahoma" charset="0"/>
              </a:rPr>
              <a:t>aktivace koagulační kaskády – tvorba </a:t>
            </a:r>
            <a:r>
              <a:rPr lang="cs-CZ" altLang="cs-CZ" sz="2000" dirty="0" err="1" smtClean="0">
                <a:solidFill>
                  <a:schemeClr val="folHlink"/>
                </a:solidFill>
                <a:effectLst/>
                <a:latin typeface="Tahoma" charset="0"/>
              </a:rPr>
              <a:t>mikrotrombů</a:t>
            </a:r>
            <a:r>
              <a:rPr lang="cs-CZ" altLang="cs-CZ" sz="2000" dirty="0" smtClean="0">
                <a:solidFill>
                  <a:schemeClr val="folHlink"/>
                </a:solidFill>
                <a:effectLst/>
                <a:latin typeface="Tahoma" charset="0"/>
              </a:rPr>
              <a:t> a vyčerpání srážecích faktorů, zvýšení krvácivosti. Zvýšení permeability</a:t>
            </a:r>
            <a:r>
              <a:rPr lang="cs-CZ" altLang="cs-CZ" sz="2000" dirty="0" smtClean="0">
                <a:effectLst/>
                <a:latin typeface="Tahoma" charset="0"/>
              </a:rPr>
              <a:t> – únik tekutiny z krve do tkání a pokles </a:t>
            </a:r>
            <a:r>
              <a:rPr lang="cs-CZ" altLang="cs-CZ" sz="2000" dirty="0" err="1" smtClean="0">
                <a:effectLst/>
                <a:latin typeface="Tahoma" charset="0"/>
              </a:rPr>
              <a:t>ceklového</a:t>
            </a:r>
            <a:r>
              <a:rPr lang="cs-CZ" altLang="cs-CZ" sz="2000" dirty="0" smtClean="0">
                <a:effectLst/>
                <a:latin typeface="Tahoma" charset="0"/>
              </a:rPr>
              <a:t> objemu krve v řečišti, dále </a:t>
            </a:r>
            <a:r>
              <a:rPr lang="cs-CZ" altLang="cs-CZ" sz="2000" dirty="0" smtClean="0">
                <a:solidFill>
                  <a:schemeClr val="folHlink"/>
                </a:solidFill>
                <a:effectLst/>
                <a:latin typeface="Tahoma" charset="0"/>
              </a:rPr>
              <a:t>pokles krevního tlaku</a:t>
            </a:r>
            <a:r>
              <a:rPr lang="cs-CZ" altLang="cs-CZ" sz="2000" dirty="0" smtClean="0">
                <a:effectLst/>
                <a:latin typeface="Tahoma" charset="0"/>
              </a:rPr>
              <a:t> v důsledku toho </a:t>
            </a:r>
            <a:r>
              <a:rPr lang="cs-CZ" altLang="cs-CZ" sz="2000" dirty="0" smtClean="0">
                <a:solidFill>
                  <a:schemeClr val="folHlink"/>
                </a:solidFill>
                <a:effectLst/>
                <a:latin typeface="Tahoma" charset="0"/>
              </a:rPr>
              <a:t>nedokrvení orgánů</a:t>
            </a:r>
            <a:r>
              <a:rPr lang="cs-CZ" altLang="cs-CZ" sz="2000" dirty="0" smtClean="0">
                <a:solidFill>
                  <a:schemeClr val="folHlink"/>
                </a:solidFill>
                <a:latin typeface="Tahoma" charset="0"/>
              </a:rPr>
              <a:t>. Multiorgánoví selhání. </a:t>
            </a:r>
            <a:r>
              <a:rPr lang="cs-CZ" altLang="cs-CZ" sz="1800" dirty="0" smtClean="0">
                <a:solidFill>
                  <a:schemeClr val="folHlink"/>
                </a:solidFill>
                <a:effectLst/>
                <a:latin typeface="Tahoma" charset="0"/>
              </a:rPr>
              <a:t> </a:t>
            </a:r>
          </a:p>
        </p:txBody>
      </p:sp>
      <p:sp>
        <p:nvSpPr>
          <p:cNvPr id="219146" name="AutoShape 10"/>
          <p:cNvSpPr>
            <a:spLocks noChangeArrowheads="1"/>
          </p:cNvSpPr>
          <p:nvPr/>
        </p:nvSpPr>
        <p:spPr bwMode="auto">
          <a:xfrm>
            <a:off x="4643438" y="46529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9148" name="AutoShape 12"/>
          <p:cNvSpPr>
            <a:spLocks noChangeArrowheads="1"/>
          </p:cNvSpPr>
          <p:nvPr/>
        </p:nvSpPr>
        <p:spPr bwMode="auto">
          <a:xfrm>
            <a:off x="4572000" y="50847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9150" name="AutoShape 14"/>
          <p:cNvSpPr>
            <a:spLocks noChangeArrowheads="1"/>
          </p:cNvSpPr>
          <p:nvPr/>
        </p:nvSpPr>
        <p:spPr bwMode="auto">
          <a:xfrm>
            <a:off x="4211638" y="5084763"/>
            <a:ext cx="1368425" cy="935037"/>
          </a:xfrm>
          <a:prstGeom prst="downArrow">
            <a:avLst>
              <a:gd name="adj1" fmla="val 0"/>
              <a:gd name="adj2" fmla="val 9779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cs-CZ" altLang="cs-CZ" smtClean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19149" name="AutoShape 13"/>
          <p:cNvSpPr>
            <a:spLocks noChangeArrowheads="1"/>
          </p:cNvSpPr>
          <p:nvPr/>
        </p:nvSpPr>
        <p:spPr bwMode="auto">
          <a:xfrm>
            <a:off x="4356100" y="4724400"/>
            <a:ext cx="1008063" cy="1008063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4104482" y="5300663"/>
            <a:ext cx="1008062" cy="649287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9152" name="AutoShape 16"/>
          <p:cNvSpPr>
            <a:spLocks noChangeArrowheads="1"/>
          </p:cNvSpPr>
          <p:nvPr/>
        </p:nvSpPr>
        <p:spPr bwMode="auto">
          <a:xfrm>
            <a:off x="4859338" y="522922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19153" name="AutoShape 17"/>
          <p:cNvSpPr>
            <a:spLocks noChangeArrowheads="1"/>
          </p:cNvSpPr>
          <p:nvPr/>
        </p:nvSpPr>
        <p:spPr bwMode="auto">
          <a:xfrm>
            <a:off x="4550569" y="502300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9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7030A0"/>
                </a:solidFill>
              </a:rPr>
              <a:t>7. </a:t>
            </a:r>
            <a:r>
              <a:rPr lang="cs-CZ" sz="2400" dirty="0" smtClean="0">
                <a:solidFill>
                  <a:srgbClr val="7030A0"/>
                </a:solidFill>
              </a:rPr>
              <a:t>Imunodeficity navozené infekčními činiteli - viry</a:t>
            </a:r>
            <a:endParaRPr lang="cs-CZ" sz="2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7030A0"/>
                </a:solidFill>
              </a:rPr>
              <a:t>HIV</a:t>
            </a:r>
          </a:p>
          <a:p>
            <a:pPr marL="0" indent="0">
              <a:buNone/>
            </a:pPr>
            <a:r>
              <a:rPr lang="cs-CZ" sz="2000" dirty="0" smtClean="0"/>
              <a:t>Receptor CD4 plus receptory pro </a:t>
            </a:r>
            <a:r>
              <a:rPr lang="cs-CZ" sz="2000" dirty="0" err="1" smtClean="0"/>
              <a:t>chemokiny</a:t>
            </a:r>
            <a:r>
              <a:rPr lang="cs-CZ" sz="2000" dirty="0" smtClean="0"/>
              <a:t> (CCR5 a CXCR4)</a:t>
            </a:r>
          </a:p>
          <a:p>
            <a:pPr marL="0" indent="0">
              <a:buNone/>
            </a:pPr>
            <a:r>
              <a:rPr lang="cs-CZ" sz="2000" dirty="0" smtClean="0"/>
              <a:t>Fáze: akutní, </a:t>
            </a:r>
            <a:r>
              <a:rPr lang="cs-CZ" sz="2000" dirty="0" err="1" smtClean="0"/>
              <a:t>asympromatická</a:t>
            </a:r>
            <a:r>
              <a:rPr lang="cs-CZ" sz="2000" dirty="0" smtClean="0"/>
              <a:t>, symptomatická, konečná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err="1" smtClean="0">
                <a:solidFill>
                  <a:srgbClr val="7030A0"/>
                </a:solidFill>
              </a:rPr>
              <a:t>Epstein</a:t>
            </a:r>
            <a:r>
              <a:rPr lang="cs-CZ" sz="2000" dirty="0" smtClean="0">
                <a:solidFill>
                  <a:srgbClr val="7030A0"/>
                </a:solidFill>
              </a:rPr>
              <a:t> </a:t>
            </a:r>
            <a:r>
              <a:rPr lang="cs-CZ" sz="2000" dirty="0" smtClean="0">
                <a:solidFill>
                  <a:srgbClr val="7030A0"/>
                </a:solidFill>
              </a:rPr>
              <a:t>- </a:t>
            </a:r>
            <a:r>
              <a:rPr lang="cs-CZ" sz="2000" dirty="0" err="1" smtClean="0">
                <a:solidFill>
                  <a:srgbClr val="7030A0"/>
                </a:solidFill>
              </a:rPr>
              <a:t>Barrové</a:t>
            </a:r>
            <a:r>
              <a:rPr lang="cs-CZ" sz="2000" dirty="0" smtClean="0">
                <a:solidFill>
                  <a:srgbClr val="7030A0"/>
                </a:solidFill>
              </a:rPr>
              <a:t> virus </a:t>
            </a:r>
            <a:r>
              <a:rPr lang="cs-CZ" sz="2000" dirty="0" smtClean="0"/>
              <a:t>(infekční mononukleóza)</a:t>
            </a:r>
          </a:p>
          <a:p>
            <a:pPr marL="0" indent="0">
              <a:buNone/>
            </a:pPr>
            <a:r>
              <a:rPr lang="cs-CZ" sz="2000" dirty="0" smtClean="0"/>
              <a:t> geny pro molekuly ovlivňující imunitní systém</a:t>
            </a:r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rgbClr val="7030A0"/>
                </a:solidFill>
              </a:rPr>
              <a:t>virus </a:t>
            </a:r>
            <a:r>
              <a:rPr lang="cs-CZ" sz="2000" dirty="0" smtClean="0">
                <a:solidFill>
                  <a:srgbClr val="7030A0"/>
                </a:solidFill>
              </a:rPr>
              <a:t>spalniček</a:t>
            </a:r>
          </a:p>
          <a:p>
            <a:pPr marL="0" indent="0">
              <a:buNone/>
            </a:pPr>
            <a:r>
              <a:rPr lang="cs-CZ" sz="2000" dirty="0" smtClean="0"/>
              <a:t>Vstup přes CD 46, dočasné lymfopenie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rgbClr val="7030A0"/>
                </a:solidFill>
              </a:rPr>
              <a:t>chřipkový virus</a:t>
            </a:r>
            <a:r>
              <a:rPr lang="cs-CZ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err="1"/>
              <a:t>a</a:t>
            </a:r>
            <a:r>
              <a:rPr lang="cs-CZ" sz="2000" dirty="0" err="1" smtClean="0"/>
              <a:t>poptóza</a:t>
            </a:r>
            <a:r>
              <a:rPr lang="cs-CZ" sz="2000" dirty="0" smtClean="0"/>
              <a:t> lymfocytů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9060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229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b="1" dirty="0" err="1" smtClean="0"/>
              <a:t>Thymus</a:t>
            </a:r>
            <a:r>
              <a:rPr lang="cs-CZ" altLang="cs-CZ" sz="2000" b="1" dirty="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</a:rPr>
              <a:t>Možné příčiny dysfunkce: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dirty="0" smtClean="0"/>
              <a:t>vysoké dávky kortikoidů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dirty="0" smtClean="0"/>
              <a:t>ozařování v </a:t>
            </a:r>
            <a:r>
              <a:rPr lang="cs-CZ" altLang="cs-CZ" sz="2000" dirty="0" err="1" smtClean="0"/>
              <a:t>thymické</a:t>
            </a:r>
            <a:r>
              <a:rPr lang="cs-CZ" altLang="cs-CZ" sz="2000" dirty="0" smtClean="0"/>
              <a:t> oblasti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dirty="0" smtClean="0"/>
              <a:t>infekce HIV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dirty="0" err="1" smtClean="0"/>
              <a:t>thymom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000" dirty="0" smtClean="0"/>
              <a:t>thymektomie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b="1" dirty="0" smtClean="0"/>
              <a:t>Slezina: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/>
              <a:t>Splenektomie, </a:t>
            </a:r>
            <a:r>
              <a:rPr lang="cs-CZ" altLang="cs-CZ" sz="2000" dirty="0" err="1" smtClean="0"/>
              <a:t>hyposplenismus</a:t>
            </a:r>
            <a:r>
              <a:rPr lang="cs-CZ" altLang="cs-CZ" sz="2000" dirty="0" smtClean="0"/>
              <a:t>, (</a:t>
            </a:r>
            <a:r>
              <a:rPr lang="cs-CZ" altLang="cs-CZ" sz="2000" dirty="0" err="1" smtClean="0"/>
              <a:t>asplenismus</a:t>
            </a:r>
            <a:r>
              <a:rPr lang="cs-CZ" altLang="cs-CZ" sz="2000" dirty="0" smtClean="0"/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/>
              <a:t>Projevy: těžké infekce (meningitidy, pneumonie, sepse) i po letech, velmi rychlý nástup !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/>
              <a:t>Patogeneze: slezina působí jako </a:t>
            </a:r>
            <a:r>
              <a:rPr lang="en-US" altLang="cs-CZ" sz="2000" dirty="0" smtClean="0"/>
              <a:t>"</a:t>
            </a:r>
            <a:r>
              <a:rPr lang="cs-CZ" altLang="cs-CZ" sz="2000" dirty="0" smtClean="0"/>
              <a:t>bakteriální filtr</a:t>
            </a:r>
            <a:r>
              <a:rPr lang="en-US" altLang="cs-CZ" sz="2000" dirty="0" smtClean="0"/>
              <a:t>"</a:t>
            </a:r>
            <a:r>
              <a:rPr lang="cs-CZ" altLang="cs-CZ" sz="2000" dirty="0" smtClean="0"/>
              <a:t> a rezervoár lymfocytů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/>
              <a:t>Léčba: akutní stavy - antibiotika (u sebe)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/>
              <a:t>           očkování nad rámec očkovacích schémat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 smtClean="0"/>
              <a:t>          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98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7030A0"/>
                </a:solidFill>
              </a:rPr>
              <a:t>2. Získané (sekundární) poruchy počtu a funkce periferních leukocytů:</a:t>
            </a:r>
            <a:endParaRPr lang="cs-CZ" sz="2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Příčiny: </a:t>
            </a:r>
          </a:p>
          <a:p>
            <a:r>
              <a:rPr lang="cs-CZ" sz="2000" dirty="0" smtClean="0"/>
              <a:t>útlum dřeně</a:t>
            </a:r>
          </a:p>
          <a:p>
            <a:r>
              <a:rPr lang="cs-CZ" sz="2000" dirty="0" smtClean="0"/>
              <a:t>periferní ovlivnění buněk ( granulocyty, lymfocyty) autoimunitními mechanismy (autoprotilátky). Destrukce nebo funkční ovlivnění. </a:t>
            </a: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15502" y="30689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400" dirty="0" smtClean="0">
                <a:solidFill>
                  <a:srgbClr val="7030A0"/>
                </a:solidFill>
              </a:rPr>
              <a:t>3. Imunodeficity </a:t>
            </a:r>
            <a:r>
              <a:rPr lang="cs-CZ" altLang="cs-CZ" sz="2400" dirty="0" smtClean="0">
                <a:solidFill>
                  <a:srgbClr val="7030A0"/>
                </a:solidFill>
              </a:rPr>
              <a:t>v důsledku metabolických chorob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3935228"/>
            <a:ext cx="8229600" cy="2734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cs-CZ" sz="4200" b="1" dirty="0" smtClean="0"/>
              <a:t>Chronická renální insuficience </a:t>
            </a:r>
            <a:r>
              <a:rPr lang="cs-CZ" sz="4200" dirty="0" smtClean="0"/>
              <a:t>nejčastěji z důvodu chronických glomerulonefritid, intersticiálních nefritid, </a:t>
            </a:r>
            <a:r>
              <a:rPr lang="cs-CZ" sz="4200" dirty="0" err="1" smtClean="0"/>
              <a:t>polycystických</a:t>
            </a:r>
            <a:r>
              <a:rPr lang="cs-CZ" sz="4200" dirty="0" smtClean="0"/>
              <a:t> ledvin. 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cs-CZ" sz="4200" b="1" dirty="0" smtClean="0"/>
              <a:t>Jaterní dysfunkce </a:t>
            </a:r>
            <a:r>
              <a:rPr lang="cs-CZ" sz="4200" dirty="0" smtClean="0"/>
              <a:t>nejčastěji z důvodu vývojových a metabolických vad, infekčních hepatitid, autoimunitních hepatitid, alkoholových cirhóz. 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cs-CZ" sz="4200" b="1" dirty="0" smtClean="0"/>
              <a:t>Diabetes </a:t>
            </a:r>
            <a:r>
              <a:rPr lang="cs-CZ" sz="4200" b="1" dirty="0" err="1" smtClean="0"/>
              <a:t>mellitus</a:t>
            </a:r>
            <a:r>
              <a:rPr lang="cs-CZ" sz="4200" b="1" dirty="0" smtClean="0"/>
              <a:t> </a:t>
            </a:r>
            <a:r>
              <a:rPr lang="cs-CZ" sz="4200" dirty="0" smtClean="0"/>
              <a:t>I. nebo II. typu.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37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4. </a:t>
            </a:r>
            <a:r>
              <a:rPr lang="cs-CZ" altLang="cs-CZ" sz="2400" dirty="0" smtClean="0">
                <a:solidFill>
                  <a:srgbClr val="7030A0"/>
                </a:solidFill>
              </a:rPr>
              <a:t>Sekundární protilátkové deficience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cs-CZ" altLang="cs-CZ" sz="2000" dirty="0" smtClean="0">
                <a:solidFill>
                  <a:schemeClr val="folHlink"/>
                </a:solidFill>
              </a:rPr>
              <a:t>Ztráty </a:t>
            </a:r>
            <a:r>
              <a:rPr lang="cs-CZ" altLang="cs-CZ" sz="2000" dirty="0" err="1" smtClean="0">
                <a:solidFill>
                  <a:schemeClr val="folHlink"/>
                </a:solidFill>
              </a:rPr>
              <a:t>Ig</a:t>
            </a:r>
            <a:r>
              <a:rPr lang="cs-CZ" altLang="cs-CZ" sz="2000" dirty="0" smtClean="0">
                <a:solidFill>
                  <a:schemeClr val="folHlink"/>
                </a:solidFill>
              </a:rPr>
              <a:t> z plazmy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   postižení ledvin, ztráty proteinů trávicím traktem, popáleniny, krvácení</a:t>
            </a:r>
          </a:p>
          <a:p>
            <a:pPr eaLnBrk="1" hangingPunct="1">
              <a:buFontTx/>
              <a:buChar char="•"/>
              <a:defRPr/>
            </a:pPr>
            <a:endParaRPr lang="cs-CZ" altLang="cs-CZ" sz="2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altLang="cs-CZ" sz="2000" dirty="0" smtClean="0">
                <a:solidFill>
                  <a:schemeClr val="folHlink"/>
                </a:solidFill>
              </a:rPr>
              <a:t>Snížení produkce </a:t>
            </a:r>
            <a:r>
              <a:rPr lang="cs-CZ" altLang="cs-CZ" sz="2000" dirty="0" err="1" smtClean="0">
                <a:solidFill>
                  <a:schemeClr val="folHlink"/>
                </a:solidFill>
              </a:rPr>
              <a:t>Ig</a:t>
            </a:r>
            <a:endParaRPr lang="cs-CZ" altLang="cs-CZ" sz="20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2000" dirty="0" smtClean="0"/>
              <a:t>   lymfomy, </a:t>
            </a:r>
            <a:r>
              <a:rPr lang="cs-CZ" altLang="cs-CZ" sz="2000" dirty="0" err="1" smtClean="0"/>
              <a:t>plazmocytomy</a:t>
            </a:r>
            <a:r>
              <a:rPr lang="cs-CZ" altLang="cs-CZ" sz="2000" dirty="0" smtClean="0"/>
              <a:t>, chronické lymfatické leukémie, léky a jejich metabolity</a:t>
            </a:r>
          </a:p>
          <a:p>
            <a:pPr eaLnBrk="1" hangingPunct="1">
              <a:defRPr/>
            </a:pPr>
            <a:endParaRPr lang="cs-CZ" altLang="cs-CZ" sz="2800" dirty="0" smtClean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06757" y="50847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cs-CZ" altLang="cs-CZ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1245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700" dirty="0" smtClean="0">
                <a:solidFill>
                  <a:srgbClr val="7030A0"/>
                </a:solidFill>
              </a:rPr>
              <a:t>5. </a:t>
            </a:r>
            <a:r>
              <a:rPr lang="cs-CZ" altLang="cs-CZ" sz="2700" dirty="0" smtClean="0">
                <a:solidFill>
                  <a:srgbClr val="7030A0"/>
                </a:solidFill>
              </a:rPr>
              <a:t>Sekundární imunodeficity v důsledku malnutrice a hypovitaminóz: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endParaRPr lang="cs-CZ" altLang="cs-CZ" sz="2800" dirty="0" smtClean="0"/>
          </a:p>
        </p:txBody>
      </p:sp>
      <p:pic>
        <p:nvPicPr>
          <p:cNvPr id="22532" name="Picture 4" descr="malnutrice a 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9325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400" dirty="0" smtClean="0"/>
              <a:t>Kongres České společnosti pro léčbu ran </a:t>
            </a:r>
            <a:br>
              <a:rPr lang="cs-CZ" altLang="cs-CZ" sz="2400" dirty="0" smtClean="0"/>
            </a:br>
            <a:r>
              <a:rPr lang="cs-CZ" altLang="cs-CZ" sz="2400" dirty="0" smtClean="0"/>
              <a:t>(26. – 27.1. 2012) Pardubice </a:t>
            </a:r>
            <a:br>
              <a:rPr lang="cs-CZ" altLang="cs-CZ" sz="2400" dirty="0" smtClean="0"/>
            </a:br>
            <a:r>
              <a:rPr lang="cs-CZ" altLang="cs-CZ" sz="2000" i="1" dirty="0" err="1" smtClean="0"/>
              <a:t>Medical</a:t>
            </a:r>
            <a:r>
              <a:rPr lang="cs-CZ" altLang="cs-CZ" sz="2000" i="1" dirty="0" smtClean="0"/>
              <a:t> Tribune, </a:t>
            </a:r>
            <a:r>
              <a:rPr lang="cs-CZ" altLang="cs-CZ" sz="2000" i="1" dirty="0" err="1" smtClean="0"/>
              <a:t>ročn.VIII</a:t>
            </a:r>
            <a:r>
              <a:rPr lang="cs-CZ" altLang="cs-CZ" sz="2000" i="1" dirty="0" smtClean="0"/>
              <a:t>, číslo 4</a:t>
            </a:r>
            <a:r>
              <a:rPr lang="cs-CZ" altLang="cs-CZ" sz="2800" dirty="0" smtClean="0"/>
              <a:t>, </a:t>
            </a:r>
            <a:r>
              <a:rPr lang="cs-CZ" altLang="cs-CZ" sz="2000" i="1" dirty="0" err="1" smtClean="0"/>
              <a:t>Mudr.</a:t>
            </a:r>
            <a:r>
              <a:rPr lang="cs-CZ" altLang="cs-CZ" sz="2000" i="1" dirty="0" smtClean="0"/>
              <a:t> Z. Grofová</a:t>
            </a:r>
            <a:r>
              <a:rPr lang="cs-CZ" altLang="cs-CZ" sz="2800" dirty="0" smtClean="0"/>
              <a:t> 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81300"/>
            <a:ext cx="822960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60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600" b="1" smtClean="0">
                <a:solidFill>
                  <a:schemeClr val="tx2"/>
                </a:solidFill>
              </a:rPr>
              <a:t>Příklady častých nesprávných odpovědí: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600" b="1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1600" smtClean="0"/>
              <a:t>39% tvrdí, že není souvislost mezi hladověním a podvýživou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16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1600" smtClean="0"/>
              <a:t>22% tvrdí, že hladovění nevede k váhovému úbytku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16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1600" smtClean="0"/>
              <a:t>44% nepovažuje ztrátu zubů u pacienta za možnou příčinu podvýživy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16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1600" smtClean="0"/>
              <a:t>39% tvrdí, že bílkoviny jsou základním zdrojem energie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16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1600" smtClean="0"/>
              <a:t>33% tvrdí, že mastné kyseliny nejsou zdrojem energie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160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altLang="cs-CZ" sz="1600" b="1" smtClean="0">
                <a:solidFill>
                  <a:schemeClr val="folHlink"/>
                </a:solidFill>
              </a:rPr>
              <a:t>50% nevidí spojitost mezi podvýživou a imunitou nebo podvýživou a hojením ran</a:t>
            </a:r>
            <a:r>
              <a:rPr lang="cs-CZ" altLang="cs-CZ" sz="1600" smtClean="0"/>
              <a:t>  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smtClean="0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80375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800" dirty="0" smtClean="0">
                <a:latin typeface="Tahoma" charset="0"/>
              </a:rPr>
              <a:t>Prezentována studie zaměřená na </a:t>
            </a:r>
            <a:r>
              <a:rPr lang="cs-CZ" altLang="cs-CZ" sz="1800" dirty="0" smtClean="0">
                <a:solidFill>
                  <a:schemeClr val="folHlink"/>
                </a:solidFill>
                <a:latin typeface="Tahoma" charset="0"/>
              </a:rPr>
              <a:t>znalosti všeobecných sester o podvýživě, hladovění, energetickém metabolismu a živinách.</a:t>
            </a:r>
            <a:r>
              <a:rPr lang="cs-CZ" altLang="cs-CZ" sz="1800" dirty="0" smtClean="0">
                <a:latin typeface="Tahoma" charset="0"/>
              </a:rPr>
              <a:t> Celkem 64 sester, které z praxe nastupují na </a:t>
            </a:r>
            <a:r>
              <a:rPr lang="cs-CZ" altLang="cs-CZ" sz="1800" dirty="0" err="1" smtClean="0">
                <a:latin typeface="Tahoma" charset="0"/>
              </a:rPr>
              <a:t>bc.</a:t>
            </a:r>
            <a:r>
              <a:rPr lang="cs-CZ" altLang="cs-CZ" sz="1800" dirty="0" smtClean="0">
                <a:latin typeface="Tahoma" charset="0"/>
              </a:rPr>
              <a:t> studium oboru ošetřovatelství.</a:t>
            </a:r>
          </a:p>
        </p:txBody>
      </p:sp>
    </p:spTree>
    <p:extLst>
      <p:ext uri="{BB962C8B-B14F-4D97-AF65-F5344CB8AC3E}">
        <p14:creationId xmlns:p14="http://schemas.microsoft.com/office/powerpoint/2010/main" val="27596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 smtClean="0">
                <a:solidFill>
                  <a:schemeClr val="folHlink"/>
                </a:solidFill>
              </a:rPr>
              <a:t>Vitamín D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359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smtClean="0"/>
              <a:t>Zdroje: potrava, doplňky stravy, sluneční záření, přeměna v játrech a ledvinách.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smtClean="0"/>
              <a:t>1,25 dihydroxyvitamín D – biologicky aktivní forma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smtClean="0"/>
              <a:t>Příčiny nedostatku: příjem, absorpce, hydroxylace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smtClean="0"/>
              <a:t>Doporučené limity:          20 ng/ml (2011)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smtClean="0"/>
              <a:t>    (25 hydroxyvitamín D)     40 -60 ng/ml (2007)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smtClean="0"/>
              <a:t>Účinky na IS: silná imunomodulace: inhibuje některé prozánětlivé cytokiny a zvyšuje tvorbu antimikrobiálních peptidů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smtClean="0"/>
              <a:t>Vliv vitamínu D na alergie a astma: dvě proti sobě stojící hypotézy: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smtClean="0"/>
              <a:t>     1/ deficit přispívá k nárůstu astmatu ve vyspělých zemích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smtClean="0"/>
              <a:t>     2/ suplementace vede k rozvoji astmatu a alergie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smtClean="0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611188" y="6021388"/>
            <a:ext cx="7869237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smtClean="0">
                <a:effectLst/>
                <a:latin typeface="Tahoma" charset="0"/>
              </a:rPr>
              <a:t>V. Csibová, M.R. Piják, Š. Moricová: Najnovšie poznatky o úlohe vitamínu D v regulácii imunitného systému v zdraví a chorobe. </a:t>
            </a:r>
            <a:r>
              <a:rPr lang="cs-CZ" altLang="cs-CZ" sz="1400" i="1" smtClean="0">
                <a:effectLst/>
                <a:latin typeface="Tahoma" charset="0"/>
              </a:rPr>
              <a:t>Sborník Martinské imunologické dni, 2010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altLang="cs-CZ" sz="1400" smtClean="0">
                <a:effectLst/>
                <a:latin typeface="Tahoma" charset="0"/>
              </a:rPr>
              <a:t>Novotná B.: Vitamín D – imunita, alergie, astma,</a:t>
            </a:r>
            <a:r>
              <a:rPr lang="cs-CZ" altLang="cs-CZ" sz="1400" i="1" smtClean="0">
                <a:effectLst/>
                <a:latin typeface="Tahoma" charset="0"/>
              </a:rPr>
              <a:t> Medical Tribune, roč. VIII, č.5 , 2012</a:t>
            </a:r>
          </a:p>
          <a:p>
            <a:pPr>
              <a:spcBef>
                <a:spcPct val="20000"/>
              </a:spcBef>
              <a:defRPr/>
            </a:pPr>
            <a:endParaRPr lang="cs-CZ" altLang="cs-CZ" sz="1400" smtClean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dirty="0" smtClean="0">
                <a:solidFill>
                  <a:srgbClr val="7030A0"/>
                </a:solidFill>
              </a:rPr>
              <a:t>6. </a:t>
            </a:r>
            <a:r>
              <a:rPr lang="cs-CZ" altLang="cs-CZ" sz="2400" dirty="0" smtClean="0">
                <a:solidFill>
                  <a:srgbClr val="7030A0"/>
                </a:solidFill>
              </a:rPr>
              <a:t>Sekundární imunodeficity v důsledku:</a:t>
            </a:r>
            <a:br>
              <a:rPr lang="cs-CZ" altLang="cs-CZ" sz="2400" dirty="0" smtClean="0">
                <a:solidFill>
                  <a:srgbClr val="7030A0"/>
                </a:solidFill>
              </a:rPr>
            </a:br>
            <a:r>
              <a:rPr lang="cs-CZ" altLang="cs-CZ" sz="2400" dirty="0" smtClean="0">
                <a:solidFill>
                  <a:srgbClr val="7030A0"/>
                </a:solidFill>
              </a:rPr>
              <a:t>úrazů a operací - riziko sepse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229600" cy="51133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  <a:effectLst/>
              </a:rPr>
              <a:t> V současné medicíně velký problém</a:t>
            </a:r>
            <a:r>
              <a:rPr lang="cs-CZ" altLang="cs-CZ" sz="2000" dirty="0" smtClean="0">
                <a:solidFill>
                  <a:srgbClr val="7030A0"/>
                </a:solidFill>
              </a:rPr>
              <a:t>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 Mortalita </a:t>
            </a:r>
            <a:r>
              <a:rPr lang="cs-CZ" altLang="cs-CZ" sz="2000" dirty="0" smtClean="0">
                <a:solidFill>
                  <a:schemeClr val="hlink"/>
                </a:solidFill>
              </a:rPr>
              <a:t>28 – 37 %,</a:t>
            </a:r>
            <a:r>
              <a:rPr lang="cs-CZ" altLang="cs-CZ" sz="2000" dirty="0" smtClean="0"/>
              <a:t> u septického šoku více než </a:t>
            </a:r>
            <a:r>
              <a:rPr lang="cs-CZ" altLang="cs-CZ" sz="2000" dirty="0" smtClean="0">
                <a:solidFill>
                  <a:schemeClr val="hlink"/>
                </a:solidFill>
              </a:rPr>
              <a:t>50%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effectLst/>
              </a:rPr>
              <a:t>Systémová zánětlivá reakce organismu na infekci,  může vést k: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effectLst/>
              </a:rPr>
              <a:t>- </a:t>
            </a:r>
            <a:r>
              <a:rPr lang="cs-CZ" altLang="cs-CZ" sz="2000" dirty="0" err="1" smtClean="0">
                <a:effectLst/>
              </a:rPr>
              <a:t>dysregulace</a:t>
            </a:r>
            <a:r>
              <a:rPr lang="cs-CZ" altLang="cs-CZ" sz="2000" dirty="0" smtClean="0">
                <a:effectLst/>
              </a:rPr>
              <a:t> mechanismů vrozené a adaptivní imunity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>
                <a:effectLst/>
              </a:rPr>
              <a:t>- narušení homeostázy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1991 definování a upřesnění pojmů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 syndrom systémové zánětlivé odpovědi (SIRS)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 sepse (těžká sepse)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 septický šok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>- </a:t>
            </a:r>
            <a:r>
              <a:rPr lang="cs-CZ" altLang="cs-CZ" sz="2000" dirty="0" err="1" smtClean="0"/>
              <a:t>bakterémie</a:t>
            </a: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>2001 tzv. PIRO klasifikace: umožnila klasifikovat stupně intenzity: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>     P (</a:t>
            </a:r>
            <a:r>
              <a:rPr lang="cs-CZ" altLang="cs-CZ" sz="2000" dirty="0" err="1" smtClean="0"/>
              <a:t>predisposition</a:t>
            </a:r>
            <a:r>
              <a:rPr lang="cs-CZ" altLang="cs-CZ" sz="2000" dirty="0" smtClean="0"/>
              <a:t>) I (</a:t>
            </a:r>
            <a:r>
              <a:rPr lang="cs-CZ" altLang="cs-CZ" sz="2000" dirty="0" err="1" smtClean="0"/>
              <a:t>infection</a:t>
            </a:r>
            <a:r>
              <a:rPr lang="cs-CZ" altLang="cs-CZ" sz="2000" dirty="0" smtClean="0"/>
              <a:t>) R (response) O(organ </a:t>
            </a:r>
            <a:r>
              <a:rPr lang="cs-CZ" altLang="cs-CZ" sz="2000" dirty="0" err="1" smtClean="0"/>
              <a:t>dysfunction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6637669" y="1844675"/>
            <a:ext cx="3603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>
            <a:off x="4211638" y="1989138"/>
            <a:ext cx="0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9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765175"/>
            <a:ext cx="8229600" cy="5835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Při úrazech a operacích imunitní odpověď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- </a:t>
            </a:r>
            <a:r>
              <a:rPr lang="cs-CZ" altLang="cs-CZ" sz="2000" dirty="0" smtClean="0">
                <a:solidFill>
                  <a:schemeClr val="hlink"/>
                </a:solidFill>
              </a:rPr>
              <a:t>lokální odpověď (prozánětlivá)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>
                <a:solidFill>
                  <a:schemeClr val="hlink"/>
                </a:solidFill>
              </a:rPr>
              <a:t>- systémová odpověď (imunosupresívní)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>Podle typu vyvolávajícího činitele: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>Bakteriální, virová, mykotická, parazitární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>Významné struktury patogenů: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endotoxin gram- baktérií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000" dirty="0" smtClean="0"/>
              <a:t>kyselina </a:t>
            </a:r>
            <a:r>
              <a:rPr lang="cs-CZ" altLang="cs-CZ" sz="2000" dirty="0" err="1" smtClean="0"/>
              <a:t>teichoová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lipoteichoová</a:t>
            </a:r>
            <a:r>
              <a:rPr lang="cs-CZ" altLang="cs-CZ" sz="2000" dirty="0" smtClean="0"/>
              <a:t> gram+ baktérií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>Hlavní </a:t>
            </a:r>
            <a:r>
              <a:rPr lang="cs-CZ" altLang="cs-CZ" sz="2000" dirty="0" err="1" smtClean="0"/>
              <a:t>cytokiny</a:t>
            </a:r>
            <a:r>
              <a:rPr lang="cs-CZ" altLang="cs-CZ" sz="2000" dirty="0" smtClean="0"/>
              <a:t>: </a:t>
            </a:r>
            <a:r>
              <a:rPr lang="cs-CZ" altLang="cs-CZ" sz="2000" dirty="0" smtClean="0">
                <a:solidFill>
                  <a:srgbClr val="7030A0"/>
                </a:solidFill>
              </a:rPr>
              <a:t>TNF-</a:t>
            </a:r>
            <a:r>
              <a:rPr lang="el-GR" altLang="cs-CZ" sz="2000" dirty="0" smtClean="0">
                <a:solidFill>
                  <a:srgbClr val="7030A0"/>
                </a:solidFill>
                <a:cs typeface="Tahoma" charset="0"/>
              </a:rPr>
              <a:t>α</a:t>
            </a:r>
            <a:r>
              <a:rPr lang="cs-CZ" altLang="cs-CZ" sz="2000" dirty="0" smtClean="0">
                <a:solidFill>
                  <a:srgbClr val="7030A0"/>
                </a:solidFill>
                <a:cs typeface="Tahoma" charset="0"/>
              </a:rPr>
              <a:t>, IL - 1</a:t>
            </a:r>
            <a:r>
              <a:rPr lang="el-GR" altLang="cs-CZ" sz="2000" dirty="0" smtClean="0">
                <a:solidFill>
                  <a:srgbClr val="7030A0"/>
                </a:solidFill>
                <a:cs typeface="Tahoma" charset="0"/>
              </a:rPr>
              <a:t>β</a:t>
            </a:r>
            <a:endParaRPr lang="cs-CZ" altLang="cs-CZ" sz="2000" dirty="0" smtClean="0">
              <a:solidFill>
                <a:srgbClr val="7030A0"/>
              </a:solidFill>
              <a:cs typeface="Tahom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 smtClean="0">
              <a:solidFill>
                <a:schemeClr val="hlink"/>
              </a:solidFill>
              <a:cs typeface="Tahom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>
                <a:cs typeface="Tahoma" charset="0"/>
              </a:rPr>
              <a:t>Následně: uvolnění dalších </a:t>
            </a:r>
            <a:r>
              <a:rPr lang="cs-CZ" altLang="cs-CZ" sz="2000" dirty="0" err="1" smtClean="0">
                <a:cs typeface="Tahoma" charset="0"/>
              </a:rPr>
              <a:t>cytokinů</a:t>
            </a:r>
            <a:r>
              <a:rPr lang="cs-CZ" altLang="cs-CZ" sz="2000" dirty="0" smtClean="0">
                <a:cs typeface="Tahoma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  <a:cs typeface="Tahoma" charset="0"/>
              </a:rPr>
              <a:t>prozánětlivých (</a:t>
            </a:r>
            <a:r>
              <a:rPr lang="cs-CZ" altLang="cs-CZ" sz="2000" dirty="0" smtClean="0">
                <a:solidFill>
                  <a:srgbClr val="7030A0"/>
                </a:solidFill>
              </a:rPr>
              <a:t>TNF-</a:t>
            </a:r>
            <a:r>
              <a:rPr lang="el-GR" altLang="cs-CZ" sz="2000" dirty="0" smtClean="0">
                <a:solidFill>
                  <a:srgbClr val="7030A0"/>
                </a:solidFill>
                <a:cs typeface="Tahoma" charset="0"/>
              </a:rPr>
              <a:t>α</a:t>
            </a:r>
            <a:r>
              <a:rPr lang="cs-CZ" altLang="cs-CZ" sz="2000" dirty="0" smtClean="0">
                <a:solidFill>
                  <a:srgbClr val="7030A0"/>
                </a:solidFill>
                <a:cs typeface="Tahoma" charset="0"/>
              </a:rPr>
              <a:t>, IL – 1, 2, 6, IFN-</a:t>
            </a:r>
            <a:r>
              <a:rPr lang="el-GR" altLang="cs-CZ" sz="2000" dirty="0" smtClean="0">
                <a:solidFill>
                  <a:srgbClr val="7030A0"/>
                </a:solidFill>
                <a:cs typeface="Tahoma" charset="0"/>
              </a:rPr>
              <a:t>γ</a:t>
            </a:r>
            <a:r>
              <a:rPr lang="cs-CZ" altLang="cs-CZ" sz="2000" dirty="0" smtClean="0">
                <a:solidFill>
                  <a:srgbClr val="7030A0"/>
                </a:solidFill>
                <a:cs typeface="Tahoma" charset="0"/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>
                <a:solidFill>
                  <a:srgbClr val="7030A0"/>
                </a:solidFill>
                <a:cs typeface="Tahoma" charset="0"/>
              </a:rPr>
              <a:t>protizánětlivých (IL – 4, 10, 11, 13)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dirty="0" smtClean="0">
              <a:solidFill>
                <a:schemeClr val="hlink"/>
              </a:solidFill>
              <a:cs typeface="Tahoma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>
                <a:cs typeface="Tahoma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l-GR" altLang="cs-CZ" sz="2000" dirty="0" smtClean="0">
              <a:cs typeface="Tahoma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953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888</Words>
  <Application>Microsoft Office PowerPoint</Application>
  <PresentationFormat>Předvádění na obrazovce (4:3)</PresentationFormat>
  <Paragraphs>143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Sekundární imunodeficity</vt:lpstr>
      <vt:lpstr>Prezentace aplikace PowerPoint</vt:lpstr>
      <vt:lpstr>2. Získané (sekundární) poruchy počtu a funkce periferních leukocytů:</vt:lpstr>
      <vt:lpstr>4. Sekundární protilátkové deficience</vt:lpstr>
      <vt:lpstr>5. Sekundární imunodeficity v důsledku malnutrice a hypovitaminóz: </vt:lpstr>
      <vt:lpstr>Kongres České společnosti pro léčbu ran  (26. – 27.1. 2012) Pardubice  Medical Tribune, ročn.VIII, číslo 4, Mudr. Z. Grofová </vt:lpstr>
      <vt:lpstr>Vitamín D</vt:lpstr>
      <vt:lpstr>6. Sekundární imunodeficity v důsledku: úrazů a operací - riziko sepse</vt:lpstr>
      <vt:lpstr>Prezentace aplikace PowerPoint</vt:lpstr>
      <vt:lpstr>Prezentace aplikace PowerPoint</vt:lpstr>
      <vt:lpstr>7. Imunodeficity navozené infekčními činiteli - viry</vt:lpstr>
    </vt:vector>
  </TitlesOfParts>
  <Company>UEB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Sekundární imunodeficity</dc:title>
  <dc:creator>Dušková</dc:creator>
  <cp:lastModifiedBy>Dušková</cp:lastModifiedBy>
  <cp:revision>11</cp:revision>
  <dcterms:created xsi:type="dcterms:W3CDTF">2016-03-07T07:04:41Z</dcterms:created>
  <dcterms:modified xsi:type="dcterms:W3CDTF">2016-03-14T08:47:46Z</dcterms:modified>
</cp:coreProperties>
</file>