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0" r:id="rId5"/>
    <p:sldId id="261" r:id="rId6"/>
    <p:sldId id="263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1979-B5E1-447D-8B4A-9F26B62FAF4A}" type="datetimeFigureOut">
              <a:rPr lang="cs-CZ" smtClean="0"/>
              <a:t>21.3.2016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2E2-0A87-46B1-899C-AFDE8B0948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57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1979-B5E1-447D-8B4A-9F26B62FAF4A}" type="datetimeFigureOut">
              <a:rPr lang="cs-CZ" smtClean="0"/>
              <a:t>21.3.2016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2E2-0A87-46B1-899C-AFDE8B0948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391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1979-B5E1-447D-8B4A-9F26B62FAF4A}" type="datetimeFigureOut">
              <a:rPr lang="cs-CZ" smtClean="0"/>
              <a:t>21.3.2016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2E2-0A87-46B1-899C-AFDE8B0948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50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1979-B5E1-447D-8B4A-9F26B62FAF4A}" type="datetimeFigureOut">
              <a:rPr lang="cs-CZ" smtClean="0"/>
              <a:t>21.3.2016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2E2-0A87-46B1-899C-AFDE8B0948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42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1979-B5E1-447D-8B4A-9F26B62FAF4A}" type="datetimeFigureOut">
              <a:rPr lang="cs-CZ" smtClean="0"/>
              <a:t>21.3.2016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2E2-0A87-46B1-899C-AFDE8B0948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2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1979-B5E1-447D-8B4A-9F26B62FAF4A}" type="datetimeFigureOut">
              <a:rPr lang="cs-CZ" smtClean="0"/>
              <a:t>21.3.2016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2E2-0A87-46B1-899C-AFDE8B0948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0137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1979-B5E1-447D-8B4A-9F26B62FAF4A}" type="datetimeFigureOut">
              <a:rPr lang="cs-CZ" smtClean="0"/>
              <a:t>21.3.2016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2E2-0A87-46B1-899C-AFDE8B0948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807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1979-B5E1-447D-8B4A-9F26B62FAF4A}" type="datetimeFigureOut">
              <a:rPr lang="cs-CZ" smtClean="0"/>
              <a:t>21.3.2016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2E2-0A87-46B1-899C-AFDE8B0948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368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1979-B5E1-447D-8B4A-9F26B62FAF4A}" type="datetimeFigureOut">
              <a:rPr lang="cs-CZ" smtClean="0"/>
              <a:t>21.3.2016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2E2-0A87-46B1-899C-AFDE8B0948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3805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1979-B5E1-447D-8B4A-9F26B62FAF4A}" type="datetimeFigureOut">
              <a:rPr lang="cs-CZ" smtClean="0"/>
              <a:t>21.3.2016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2E2-0A87-46B1-899C-AFDE8B0948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2268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1979-B5E1-447D-8B4A-9F26B62FAF4A}" type="datetimeFigureOut">
              <a:rPr lang="cs-CZ" smtClean="0"/>
              <a:t>21.3.2016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2E2-0A87-46B1-899C-AFDE8B0948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114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41979-B5E1-447D-8B4A-9F26B62FAF4A}" type="datetimeFigureOut">
              <a:rPr lang="cs-CZ" smtClean="0"/>
              <a:t>21.3.2016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A82E2-0A87-46B1-899C-AFDE8B0948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576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TBC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097632"/>
            <a:ext cx="8496300" cy="57603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059831" y="459840"/>
            <a:ext cx="2590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dirty="0"/>
              <a:t> </a:t>
            </a:r>
            <a:r>
              <a:rPr lang="cs-CZ" altLang="cs-CZ" sz="2400" dirty="0"/>
              <a:t>Mykobakterie, TBC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5632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z="3600" smtClean="0"/>
              <a:t>Imunitiní reakce typu Th1  </a:t>
            </a:r>
            <a:br>
              <a:rPr lang="cs-CZ" altLang="cs-CZ" sz="3600" smtClean="0"/>
            </a:br>
            <a:r>
              <a:rPr lang="cs-CZ" altLang="cs-CZ" sz="3600" smtClean="0"/>
              <a:t>zánětlivá reakce</a:t>
            </a:r>
          </a:p>
        </p:txBody>
      </p:sp>
      <p:pic>
        <p:nvPicPr>
          <p:cNvPr id="102403" name="Picture 3" descr="mykobakteriální infek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773238"/>
            <a:ext cx="6842125" cy="4824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26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707088" cy="99412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2400" dirty="0" smtClean="0"/>
              <a:t>       Mykobakterie, </a:t>
            </a:r>
            <a:r>
              <a:rPr lang="cs-CZ" altLang="cs-CZ" sz="2400" dirty="0" smtClean="0"/>
              <a:t>TBC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b="1" dirty="0" smtClean="0">
                <a:solidFill>
                  <a:schemeClr val="accent1"/>
                </a:solidFill>
              </a:rPr>
              <a:t>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b="1" dirty="0" smtClean="0">
                <a:solidFill>
                  <a:schemeClr val="accent1"/>
                </a:solidFill>
              </a:rPr>
              <a:t>                   Důležité: Interleukin-12, interferon </a:t>
            </a:r>
            <a:r>
              <a:rPr lang="el-GR" altLang="cs-CZ" sz="2000" b="1" dirty="0" smtClean="0">
                <a:solidFill>
                  <a:schemeClr val="accent1"/>
                </a:solidFill>
              </a:rPr>
              <a:t>γ</a:t>
            </a:r>
            <a:endParaRPr lang="cs-CZ" altLang="cs-CZ" sz="2000" b="1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1800" dirty="0" smtClean="0"/>
              <a:t>Možné poruchy této aktivační kaskády: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 err="1" smtClean="0"/>
              <a:t>recepror</a:t>
            </a:r>
            <a:r>
              <a:rPr lang="cs-CZ" altLang="cs-CZ" sz="1800" dirty="0" smtClean="0"/>
              <a:t> pro interferon </a:t>
            </a:r>
            <a:r>
              <a:rPr lang="el-GR" altLang="cs-CZ" sz="1800" dirty="0" smtClean="0"/>
              <a:t>γ</a:t>
            </a:r>
            <a:endParaRPr lang="cs-CZ" altLang="cs-CZ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 smtClean="0">
                <a:sym typeface="Symbol" pitchFamily="18" charset="2"/>
              </a:rPr>
              <a:t>receptor pro </a:t>
            </a:r>
            <a:r>
              <a:rPr lang="cs-CZ" altLang="cs-CZ" sz="1800" dirty="0" err="1" smtClean="0">
                <a:sym typeface="Symbol" pitchFamily="18" charset="2"/>
              </a:rPr>
              <a:t>Il</a:t>
            </a:r>
            <a:r>
              <a:rPr lang="cs-CZ" altLang="cs-CZ" sz="1800" dirty="0" smtClean="0">
                <a:sym typeface="Symbol" pitchFamily="18" charset="2"/>
              </a:rPr>
              <a:t> -12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 smtClean="0">
                <a:sym typeface="Symbol" pitchFamily="18" charset="2"/>
              </a:rPr>
              <a:t>Samotný Il-12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1800" dirty="0" smtClean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1800" dirty="0" smtClean="0">
                <a:sym typeface="Symbol" pitchFamily="18" charset="2"/>
              </a:rPr>
              <a:t>Projevy: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 smtClean="0">
                <a:sym typeface="Symbol" pitchFamily="18" charset="2"/>
              </a:rPr>
              <a:t>Zvýšená náchylnost vůči </a:t>
            </a:r>
            <a:r>
              <a:rPr lang="cs-CZ" altLang="cs-CZ" sz="1800" dirty="0" err="1" smtClean="0">
                <a:sym typeface="Symbol" pitchFamily="18" charset="2"/>
              </a:rPr>
              <a:t>mykobakteriálním</a:t>
            </a:r>
            <a:r>
              <a:rPr lang="cs-CZ" altLang="cs-CZ" sz="1800" dirty="0" smtClean="0">
                <a:sym typeface="Symbol" pitchFamily="18" charset="2"/>
              </a:rPr>
              <a:t> infekcím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 smtClean="0">
                <a:sym typeface="Symbol" pitchFamily="18" charset="2"/>
              </a:rPr>
              <a:t>Nebezpečné komplikace po očkování BCG vakcínou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 smtClean="0">
                <a:sym typeface="Symbol" pitchFamily="18" charset="2"/>
              </a:rPr>
              <a:t>Zvýšená náchylnost vůči salmonelám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1800" dirty="0" smtClean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1800" dirty="0" smtClean="0">
                <a:sym typeface="Symbol" pitchFamily="18" charset="2"/>
              </a:rPr>
              <a:t>Protein NRAMP – (natural </a:t>
            </a:r>
            <a:r>
              <a:rPr lang="cs-CZ" altLang="cs-CZ" sz="1800" dirty="0" err="1" smtClean="0">
                <a:sym typeface="Symbol" pitchFamily="18" charset="2"/>
              </a:rPr>
              <a:t>rezistance-associated</a:t>
            </a:r>
            <a:r>
              <a:rPr lang="cs-CZ" altLang="cs-CZ" sz="1800" dirty="0" smtClean="0">
                <a:sym typeface="Symbol" pitchFamily="18" charset="2"/>
              </a:rPr>
              <a:t> </a:t>
            </a:r>
            <a:r>
              <a:rPr lang="cs-CZ" altLang="cs-CZ" sz="1800" dirty="0" err="1" smtClean="0">
                <a:sym typeface="Symbol" pitchFamily="18" charset="2"/>
              </a:rPr>
              <a:t>macrophage</a:t>
            </a:r>
            <a:r>
              <a:rPr lang="cs-CZ" altLang="cs-CZ" sz="1800" dirty="0" smtClean="0">
                <a:sym typeface="Symbol" pitchFamily="18" charset="2"/>
              </a:rPr>
              <a:t> protein)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1800" dirty="0" smtClean="0">
                <a:sym typeface="Symbol" pitchFamily="18" charset="2"/>
              </a:rPr>
              <a:t>? </a:t>
            </a:r>
            <a:r>
              <a:rPr lang="cs-CZ" altLang="cs-CZ" sz="1800" i="1" dirty="0" smtClean="0">
                <a:sym typeface="Symbol" pitchFamily="18" charset="2"/>
              </a:rPr>
              <a:t>Pravděpodobně ovlivňuje individuální vnímavost lidí k TBC ?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800" i="1" dirty="0" smtClean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l-GR" altLang="cs-CZ" sz="1800" i="1" dirty="0" smtClean="0"/>
          </a:p>
        </p:txBody>
      </p:sp>
    </p:spTree>
    <p:extLst>
      <p:ext uri="{BB962C8B-B14F-4D97-AF65-F5344CB8AC3E}">
        <p14:creationId xmlns:p14="http://schemas.microsoft.com/office/powerpoint/2010/main" val="123849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očkování T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08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539750" y="1187450"/>
            <a:ext cx="8135938" cy="573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cs-CZ" altLang="cs-CZ" sz="1400" dirty="0" smtClean="0">
                <a:latin typeface="Tahoma" charset="0"/>
              </a:rPr>
              <a:t>Nové případy v ČR ročně řádově tisíce</a:t>
            </a:r>
          </a:p>
          <a:p>
            <a:pPr>
              <a:spcBef>
                <a:spcPct val="20000"/>
              </a:spcBef>
              <a:defRPr/>
            </a:pPr>
            <a:r>
              <a:rPr lang="cs-CZ" altLang="cs-CZ" sz="1400" dirty="0" smtClean="0">
                <a:latin typeface="Tahoma" charset="0"/>
              </a:rPr>
              <a:t>Historické doklady již od počátku minulého století, původce popsán až 1981</a:t>
            </a:r>
          </a:p>
          <a:p>
            <a:pPr>
              <a:spcBef>
                <a:spcPct val="20000"/>
              </a:spcBef>
              <a:defRPr/>
            </a:pPr>
            <a:endParaRPr lang="cs-CZ" altLang="cs-CZ" sz="1400" dirty="0" smtClean="0">
              <a:latin typeface="Tahoma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cs-CZ" altLang="cs-CZ" sz="1400" dirty="0" smtClean="0">
                <a:solidFill>
                  <a:schemeClr val="folHlink"/>
                </a:solidFill>
                <a:latin typeface="Tahoma" charset="0"/>
              </a:rPr>
              <a:t>Kožní projevy:</a:t>
            </a:r>
            <a:r>
              <a:rPr lang="cs-CZ" altLang="cs-CZ" sz="1400" dirty="0" smtClean="0">
                <a:latin typeface="Tahoma" charset="0"/>
              </a:rPr>
              <a:t> </a:t>
            </a:r>
            <a:r>
              <a:rPr lang="cs-CZ" altLang="cs-CZ" sz="1400" dirty="0" err="1" smtClean="0">
                <a:latin typeface="Tahoma" charset="0"/>
              </a:rPr>
              <a:t>erytema</a:t>
            </a:r>
            <a:r>
              <a:rPr lang="cs-CZ" altLang="cs-CZ" sz="1400" dirty="0" smtClean="0">
                <a:latin typeface="Tahoma" charset="0"/>
              </a:rPr>
              <a:t> </a:t>
            </a:r>
            <a:r>
              <a:rPr lang="cs-CZ" altLang="cs-CZ" sz="1400" dirty="0" err="1" smtClean="0">
                <a:latin typeface="Tahoma" charset="0"/>
              </a:rPr>
              <a:t>migrans</a:t>
            </a:r>
            <a:r>
              <a:rPr lang="cs-CZ" altLang="cs-CZ" sz="1400" dirty="0" smtClean="0">
                <a:latin typeface="Tahoma" charset="0"/>
              </a:rPr>
              <a:t> (většinou v místě přisátí </a:t>
            </a:r>
            <a:r>
              <a:rPr lang="cs-CZ" altLang="cs-CZ" sz="1400" dirty="0" err="1" smtClean="0">
                <a:latin typeface="Tahoma" charset="0"/>
              </a:rPr>
              <a:t>klíštětě</a:t>
            </a:r>
            <a:r>
              <a:rPr lang="cs-CZ" altLang="cs-CZ" sz="1400" dirty="0" smtClean="0">
                <a:latin typeface="Tahoma" charset="0"/>
              </a:rPr>
              <a:t>, ve středu postupně bledne, je v počátečním stadiu onemocnění. Na kůži mohou být i jiné projevy pozdějších stádií: </a:t>
            </a:r>
            <a:r>
              <a:rPr lang="cs-CZ" altLang="cs-CZ" sz="1400" dirty="0" err="1" smtClean="0">
                <a:latin typeface="Tahoma" charset="0"/>
              </a:rPr>
              <a:t>borreliový</a:t>
            </a:r>
            <a:r>
              <a:rPr lang="cs-CZ" altLang="cs-CZ" sz="1400" dirty="0" smtClean="0">
                <a:latin typeface="Tahoma" charset="0"/>
              </a:rPr>
              <a:t> </a:t>
            </a:r>
            <a:r>
              <a:rPr lang="cs-CZ" altLang="cs-CZ" sz="1400" dirty="0" err="1" smtClean="0">
                <a:latin typeface="Tahoma" charset="0"/>
              </a:rPr>
              <a:t>lymfocytom</a:t>
            </a:r>
            <a:r>
              <a:rPr lang="cs-CZ" altLang="cs-CZ" sz="1400" dirty="0" smtClean="0">
                <a:latin typeface="Tahoma" charset="0"/>
              </a:rPr>
              <a:t> nebo atrofická dermatitida </a:t>
            </a:r>
          </a:p>
          <a:p>
            <a:pPr>
              <a:spcBef>
                <a:spcPct val="20000"/>
              </a:spcBef>
              <a:defRPr/>
            </a:pPr>
            <a:endParaRPr lang="cs-CZ" altLang="cs-CZ" sz="1400" dirty="0" smtClean="0">
              <a:latin typeface="Tahoma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cs-CZ" altLang="cs-CZ" sz="1400" dirty="0" smtClean="0">
                <a:solidFill>
                  <a:schemeClr val="folHlink"/>
                </a:solidFill>
                <a:latin typeface="Tahoma" charset="0"/>
              </a:rPr>
              <a:t>Stadia onemocnění: 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cs-CZ" altLang="cs-CZ" sz="1400" dirty="0" smtClean="0">
                <a:latin typeface="Tahoma" charset="0"/>
              </a:rPr>
              <a:t>1. </a:t>
            </a:r>
            <a:r>
              <a:rPr lang="cs-CZ" altLang="cs-CZ" sz="1400" dirty="0" err="1" smtClean="0">
                <a:latin typeface="Tahoma" charset="0"/>
              </a:rPr>
              <a:t>erytema</a:t>
            </a:r>
            <a:r>
              <a:rPr lang="cs-CZ" altLang="cs-CZ" sz="1400" dirty="0" smtClean="0">
                <a:latin typeface="Tahoma" charset="0"/>
              </a:rPr>
              <a:t> </a:t>
            </a:r>
            <a:r>
              <a:rPr lang="cs-CZ" altLang="cs-CZ" sz="1400" dirty="0" err="1" smtClean="0">
                <a:latin typeface="Tahoma" charset="0"/>
              </a:rPr>
              <a:t>migrans</a:t>
            </a:r>
            <a:r>
              <a:rPr lang="cs-CZ" altLang="cs-CZ" sz="1400" dirty="0" smtClean="0">
                <a:latin typeface="Tahoma" charset="0"/>
              </a:rPr>
              <a:t> a příznaky podobné mírné chřipce, obojí nemusí být pacientem postřehnuto 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cs-CZ" altLang="cs-CZ" sz="1400" dirty="0" smtClean="0">
                <a:latin typeface="Tahoma" charset="0"/>
              </a:rPr>
              <a:t>2. systémové projevy v některém orgánovém systému: </a:t>
            </a:r>
            <a:r>
              <a:rPr lang="cs-CZ" altLang="cs-CZ" sz="1400" dirty="0" err="1" smtClean="0">
                <a:latin typeface="Tahoma" charset="0"/>
              </a:rPr>
              <a:t>nejčaatěji</a:t>
            </a:r>
            <a:r>
              <a:rPr lang="cs-CZ" altLang="cs-CZ" sz="1400" dirty="0" smtClean="0">
                <a:latin typeface="Tahoma" charset="0"/>
              </a:rPr>
              <a:t>: nervový, klouby, srdce</a:t>
            </a:r>
          </a:p>
          <a:p>
            <a:pPr>
              <a:spcBef>
                <a:spcPct val="20000"/>
              </a:spcBef>
              <a:defRPr/>
            </a:pPr>
            <a:endParaRPr lang="cs-CZ" altLang="cs-CZ" sz="1400" dirty="0" smtClean="0">
              <a:latin typeface="Tahoma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cs-CZ" altLang="cs-CZ" sz="1400" dirty="0" smtClean="0">
                <a:solidFill>
                  <a:schemeClr val="folHlink"/>
                </a:solidFill>
                <a:latin typeface="Tahoma" charset="0"/>
              </a:rPr>
              <a:t>Problémy při diagnostice:</a:t>
            </a:r>
            <a:r>
              <a:rPr lang="cs-CZ" altLang="cs-CZ" sz="1400" dirty="0" smtClean="0">
                <a:latin typeface="Tahoma" charset="0"/>
              </a:rPr>
              <a:t> 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cs-CZ" altLang="cs-CZ" sz="1400" dirty="0" smtClean="0">
                <a:latin typeface="Tahoma" charset="0"/>
              </a:rPr>
              <a:t>- obtížná kultivace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cs-CZ" altLang="cs-CZ" sz="1400" dirty="0" smtClean="0">
                <a:latin typeface="Tahoma" charset="0"/>
              </a:rPr>
              <a:t>- protilátky mohou křížově reagovat a antigeny jiných (nepatogenních) </a:t>
            </a:r>
            <a:r>
              <a:rPr lang="cs-CZ" altLang="cs-CZ" sz="1400" dirty="0" err="1" smtClean="0">
                <a:latin typeface="Tahoma" charset="0"/>
              </a:rPr>
              <a:t>borrelií</a:t>
            </a:r>
            <a:endParaRPr lang="cs-CZ" altLang="cs-CZ" sz="1400" dirty="0" smtClean="0">
              <a:latin typeface="Tahoma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cs-CZ" altLang="cs-CZ" sz="1400" dirty="0" smtClean="0">
                <a:latin typeface="Tahoma" charset="0"/>
              </a:rPr>
              <a:t>- falešně pozitivní reakce protilátek u osob, které mají vyšší titry autoprotilátek, zejména </a:t>
            </a:r>
            <a:r>
              <a:rPr lang="cs-CZ" altLang="cs-CZ" sz="1400" dirty="0" err="1" smtClean="0">
                <a:latin typeface="Tahoma" charset="0"/>
              </a:rPr>
              <a:t>antifisfolipidových</a:t>
            </a:r>
            <a:r>
              <a:rPr lang="cs-CZ" altLang="cs-CZ" sz="1400" dirty="0" smtClean="0">
                <a:latin typeface="Tahoma" charset="0"/>
              </a:rPr>
              <a:t> </a:t>
            </a:r>
          </a:p>
          <a:p>
            <a:pPr>
              <a:spcBef>
                <a:spcPct val="20000"/>
              </a:spcBef>
              <a:defRPr/>
            </a:pPr>
            <a:endParaRPr lang="cs-CZ" altLang="cs-CZ" sz="1400" dirty="0" smtClean="0">
              <a:latin typeface="Tahoma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cs-CZ" altLang="cs-CZ" sz="1400" dirty="0" smtClean="0">
                <a:solidFill>
                  <a:schemeClr val="folHlink"/>
                </a:solidFill>
                <a:latin typeface="Tahoma" charset="0"/>
              </a:rPr>
              <a:t>Důležité tzv. </a:t>
            </a:r>
            <a:r>
              <a:rPr lang="cs-CZ" altLang="cs-CZ" sz="1400" b="1" dirty="0" smtClean="0">
                <a:solidFill>
                  <a:schemeClr val="folHlink"/>
                </a:solidFill>
                <a:latin typeface="Tahoma" charset="0"/>
              </a:rPr>
              <a:t>proteiny vnější membrány - </a:t>
            </a:r>
            <a:r>
              <a:rPr lang="cs-CZ" altLang="cs-CZ" sz="1400" b="1" dirty="0" err="1" smtClean="0">
                <a:solidFill>
                  <a:schemeClr val="folHlink"/>
                </a:solidFill>
                <a:latin typeface="Tahoma" charset="0"/>
              </a:rPr>
              <a:t>Osp</a:t>
            </a:r>
            <a:r>
              <a:rPr lang="cs-CZ" altLang="cs-CZ" sz="1400" b="1" dirty="0" smtClean="0">
                <a:solidFill>
                  <a:schemeClr val="folHlink"/>
                </a:solidFill>
                <a:latin typeface="Tahoma" charset="0"/>
              </a:rPr>
              <a:t>,</a:t>
            </a:r>
            <a:r>
              <a:rPr lang="cs-CZ" altLang="cs-CZ" sz="1400" dirty="0" smtClean="0">
                <a:solidFill>
                  <a:schemeClr val="folHlink"/>
                </a:solidFill>
                <a:latin typeface="Tahoma" charset="0"/>
              </a:rPr>
              <a:t> různé typy, exprese je závislá na životním cyklu </a:t>
            </a:r>
            <a:r>
              <a:rPr lang="cs-CZ" altLang="cs-CZ" sz="1400" dirty="0" err="1" smtClean="0">
                <a:solidFill>
                  <a:schemeClr val="folHlink"/>
                </a:solidFill>
                <a:latin typeface="Tahoma" charset="0"/>
              </a:rPr>
              <a:t>patogena</a:t>
            </a:r>
            <a:r>
              <a:rPr lang="cs-CZ" altLang="cs-CZ" sz="1400" dirty="0" smtClean="0">
                <a:solidFill>
                  <a:schemeClr val="folHlink"/>
                </a:solidFill>
                <a:latin typeface="Tahoma" charset="0"/>
              </a:rPr>
              <a:t>. Při přechodu </a:t>
            </a:r>
            <a:r>
              <a:rPr lang="cs-CZ" altLang="cs-CZ" sz="1400" dirty="0" err="1" smtClean="0">
                <a:solidFill>
                  <a:schemeClr val="folHlink"/>
                </a:solidFill>
                <a:latin typeface="Tahoma" charset="0"/>
              </a:rPr>
              <a:t>patogena</a:t>
            </a:r>
            <a:r>
              <a:rPr lang="cs-CZ" altLang="cs-CZ" sz="1400" dirty="0" smtClean="0">
                <a:solidFill>
                  <a:schemeClr val="folHlink"/>
                </a:solidFill>
                <a:latin typeface="Tahoma" charset="0"/>
              </a:rPr>
              <a:t> z klíštěte do člověka klesá exprese </a:t>
            </a:r>
            <a:r>
              <a:rPr lang="cs-CZ" altLang="cs-CZ" sz="1400" dirty="0" err="1" smtClean="0">
                <a:solidFill>
                  <a:schemeClr val="folHlink"/>
                </a:solidFill>
                <a:latin typeface="Tahoma" charset="0"/>
              </a:rPr>
              <a:t>OspA</a:t>
            </a:r>
            <a:r>
              <a:rPr lang="cs-CZ" altLang="cs-CZ" sz="1400" dirty="0" smtClean="0">
                <a:solidFill>
                  <a:schemeClr val="folHlink"/>
                </a:solidFill>
                <a:latin typeface="Tahoma" charset="0"/>
              </a:rPr>
              <a:t> a stoupá </a:t>
            </a:r>
            <a:r>
              <a:rPr lang="cs-CZ" altLang="cs-CZ" sz="1400" dirty="0" err="1" smtClean="0">
                <a:solidFill>
                  <a:schemeClr val="folHlink"/>
                </a:solidFill>
                <a:latin typeface="Tahoma" charset="0"/>
              </a:rPr>
              <a:t>OspC</a:t>
            </a:r>
            <a:r>
              <a:rPr lang="cs-CZ" altLang="cs-CZ" sz="1400" dirty="0" smtClean="0">
                <a:solidFill>
                  <a:schemeClr val="folHlink"/>
                </a:solidFill>
                <a:latin typeface="Tahoma" charset="0"/>
              </a:rPr>
              <a:t>!</a:t>
            </a:r>
          </a:p>
          <a:p>
            <a:pPr>
              <a:spcBef>
                <a:spcPct val="20000"/>
              </a:spcBef>
              <a:defRPr/>
            </a:pPr>
            <a:endParaRPr lang="cs-CZ" altLang="cs-CZ" sz="1400" dirty="0" smtClean="0">
              <a:solidFill>
                <a:schemeClr val="folHlink"/>
              </a:solidFill>
              <a:latin typeface="Tahoma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cs-CZ" altLang="cs-CZ" sz="1400" dirty="0" smtClean="0">
                <a:solidFill>
                  <a:schemeClr val="folHlink"/>
                </a:solidFill>
                <a:latin typeface="Tahoma" charset="0"/>
              </a:rPr>
              <a:t>Zdroj vleklých potíží:</a:t>
            </a:r>
            <a:r>
              <a:rPr lang="cs-CZ" altLang="cs-CZ" sz="1400" dirty="0" smtClean="0">
                <a:latin typeface="Tahoma" charset="0"/>
              </a:rPr>
              <a:t> pokud není v hostiteli infekce úspěšně eliminována, působí jako spouštěcí faktor deregulovaných imunitních reakcí, což vede k chronickému poškozování organismu hostitele.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5288" y="188913"/>
            <a:ext cx="822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>
              <a:buClrTx/>
              <a:buSzTx/>
              <a:buFontTx/>
              <a:buNone/>
              <a:defRPr/>
            </a:pPr>
            <a:r>
              <a:rPr lang="cs-CZ" altLang="cs-CZ" sz="2400" dirty="0" err="1" smtClean="0">
                <a:solidFill>
                  <a:schemeClr val="tx1"/>
                </a:solidFill>
                <a:effectLst/>
              </a:rPr>
              <a:t>Lymeská</a:t>
            </a:r>
            <a:r>
              <a:rPr lang="cs-CZ" altLang="cs-CZ" sz="2400" dirty="0" smtClean="0">
                <a:solidFill>
                  <a:schemeClr val="tx1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chemeClr val="tx1"/>
                </a:solidFill>
                <a:effectLst/>
              </a:rPr>
              <a:t>borrelióza</a:t>
            </a:r>
            <a:endParaRPr lang="cs-CZ" altLang="cs-CZ" sz="2400" dirty="0" smtClean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49058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539750" y="1187450"/>
            <a:ext cx="8135938" cy="341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cs-CZ" altLang="cs-CZ" sz="1400" dirty="0" smtClean="0">
                <a:latin typeface="Tahoma" charset="0"/>
              </a:rPr>
              <a:t>G- tyčinka, 50 – 80% infikovaných</a:t>
            </a:r>
          </a:p>
          <a:p>
            <a:pPr>
              <a:spcBef>
                <a:spcPct val="20000"/>
              </a:spcBef>
              <a:defRPr/>
            </a:pPr>
            <a:endParaRPr lang="cs-CZ" altLang="cs-CZ" sz="1400" dirty="0" smtClean="0">
              <a:latin typeface="Tahoma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cs-CZ" altLang="cs-CZ" sz="1400" dirty="0" smtClean="0">
                <a:latin typeface="Tahoma" charset="0"/>
              </a:rPr>
              <a:t>Patogen nebo prospěšný činitel?? </a:t>
            </a:r>
          </a:p>
          <a:p>
            <a:pPr>
              <a:spcBef>
                <a:spcPct val="20000"/>
              </a:spcBef>
              <a:defRPr/>
            </a:pPr>
            <a:endParaRPr lang="cs-CZ" altLang="cs-CZ" sz="1400" dirty="0">
              <a:latin typeface="Tahoma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cs-CZ" altLang="cs-CZ" sz="1400" dirty="0" smtClean="0">
                <a:latin typeface="Tahoma" charset="0"/>
              </a:rPr>
              <a:t>Gastritidy, metaplazie, malignity X ochranné a rovnovážné působení na IS </a:t>
            </a:r>
          </a:p>
          <a:p>
            <a:pPr>
              <a:spcBef>
                <a:spcPct val="20000"/>
              </a:spcBef>
              <a:defRPr/>
            </a:pPr>
            <a:endParaRPr lang="cs-CZ" altLang="cs-CZ" sz="1400" dirty="0" smtClean="0">
              <a:latin typeface="Tahoma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cs-CZ" altLang="cs-CZ" sz="1400" dirty="0" smtClean="0">
                <a:latin typeface="Tahoma" charset="0"/>
              </a:rPr>
              <a:t>Ureáza rozkládá močovinu na amoniak – změna pH a poškozování sliznic</a:t>
            </a:r>
          </a:p>
          <a:p>
            <a:pPr>
              <a:spcBef>
                <a:spcPct val="20000"/>
              </a:spcBef>
              <a:defRPr/>
            </a:pPr>
            <a:endParaRPr lang="cs-CZ" altLang="cs-CZ" sz="1400" dirty="0">
              <a:latin typeface="Tahoma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cs-CZ" altLang="cs-CZ" sz="1400" dirty="0" smtClean="0">
                <a:latin typeface="Tahoma" charset="0"/>
              </a:rPr>
              <a:t>Typ I víc patogenní – „ostrov patogenity“ slizniční eroze a IL- 8</a:t>
            </a:r>
          </a:p>
          <a:p>
            <a:pPr>
              <a:spcBef>
                <a:spcPct val="20000"/>
              </a:spcBef>
              <a:defRPr/>
            </a:pPr>
            <a:endParaRPr lang="cs-CZ" altLang="cs-CZ" sz="1400" dirty="0">
              <a:latin typeface="Tahoma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cs-CZ" altLang="cs-CZ" sz="1400" dirty="0" smtClean="0">
                <a:latin typeface="Tahoma" charset="0"/>
              </a:rPr>
              <a:t>Autoimunitní reakce proti </a:t>
            </a:r>
            <a:r>
              <a:rPr lang="cs-CZ" altLang="cs-CZ" sz="1400" dirty="0" err="1" smtClean="0">
                <a:latin typeface="Tahoma" charset="0"/>
              </a:rPr>
              <a:t>ATPáze</a:t>
            </a:r>
            <a:r>
              <a:rPr lang="cs-CZ" altLang="cs-CZ" sz="1400" dirty="0" smtClean="0">
                <a:latin typeface="Tahoma" charset="0"/>
              </a:rPr>
              <a:t> (vztah k </a:t>
            </a:r>
            <a:r>
              <a:rPr lang="cs-CZ" altLang="cs-CZ" sz="1400" dirty="0" err="1" smtClean="0">
                <a:latin typeface="Tahoma" charset="0"/>
              </a:rPr>
              <a:t>Lewis</a:t>
            </a:r>
            <a:r>
              <a:rPr lang="cs-CZ" altLang="cs-CZ" sz="1400" dirty="0" smtClean="0">
                <a:latin typeface="Tahoma" charset="0"/>
              </a:rPr>
              <a:t> systému) a navozuje </a:t>
            </a:r>
            <a:r>
              <a:rPr lang="cs-CZ" altLang="cs-CZ" sz="1400" dirty="0" err="1" smtClean="0">
                <a:latin typeface="Tahoma" charset="0"/>
              </a:rPr>
              <a:t>apoptózu</a:t>
            </a:r>
            <a:r>
              <a:rPr lang="cs-CZ" altLang="cs-CZ" sz="1400" dirty="0" smtClean="0">
                <a:latin typeface="Tahoma" charset="0"/>
              </a:rPr>
              <a:t> epitelu. </a:t>
            </a:r>
          </a:p>
          <a:p>
            <a:pPr>
              <a:spcBef>
                <a:spcPct val="20000"/>
              </a:spcBef>
              <a:defRPr/>
            </a:pPr>
            <a:endParaRPr lang="cs-CZ" altLang="cs-CZ" sz="1400" dirty="0" smtClean="0">
              <a:latin typeface="Tahoma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cs-CZ" altLang="cs-CZ" sz="1400" dirty="0" smtClean="0">
                <a:latin typeface="Tahoma" charset="0"/>
              </a:rPr>
              <a:t>Spojován s příznaky imunodeficience (únavový syndrom, </a:t>
            </a:r>
            <a:r>
              <a:rPr lang="cs-CZ" altLang="cs-CZ" sz="1400" dirty="0" err="1" smtClean="0">
                <a:latin typeface="Tahoma" charset="0"/>
              </a:rPr>
              <a:t>subfebrilie</a:t>
            </a:r>
            <a:r>
              <a:rPr lang="cs-CZ" altLang="cs-CZ" sz="1400" dirty="0" smtClean="0">
                <a:latin typeface="Tahoma" charset="0"/>
              </a:rPr>
              <a:t>, recidivující infekce, kopřivka aj.)</a:t>
            </a:r>
            <a:endParaRPr lang="cs-CZ" altLang="cs-CZ" sz="1400" dirty="0">
              <a:latin typeface="Tahoma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5288" y="188913"/>
            <a:ext cx="822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>
              <a:buClrTx/>
              <a:buSzTx/>
              <a:buFontTx/>
              <a:buNone/>
              <a:defRPr/>
            </a:pPr>
            <a:r>
              <a:rPr lang="cs-CZ" altLang="cs-CZ" sz="2400" dirty="0" err="1" smtClean="0">
                <a:solidFill>
                  <a:schemeClr val="tx1"/>
                </a:solidFill>
                <a:effectLst/>
              </a:rPr>
              <a:t>Helicobacter</a:t>
            </a:r>
            <a:r>
              <a:rPr lang="cs-CZ" altLang="cs-CZ" sz="2400" dirty="0" smtClean="0">
                <a:solidFill>
                  <a:schemeClr val="tx1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chemeClr val="tx1"/>
                </a:solidFill>
                <a:effectLst/>
              </a:rPr>
              <a:t>pylori</a:t>
            </a:r>
            <a:endParaRPr lang="cs-CZ" altLang="cs-CZ" sz="2400" dirty="0" smtClean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0265201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345</Words>
  <Application>Microsoft Office PowerPoint</Application>
  <PresentationFormat>Předvádění na obrazovce (4:3)</PresentationFormat>
  <Paragraphs>50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systému Office</vt:lpstr>
      <vt:lpstr>Prezentace aplikace PowerPoint</vt:lpstr>
      <vt:lpstr>Imunitiní reakce typu Th1   zánětlivá reakce</vt:lpstr>
      <vt:lpstr>       Mykobakterie, TBC</vt:lpstr>
      <vt:lpstr>Prezentace aplikace PowerPoint</vt:lpstr>
      <vt:lpstr>Prezentace aplikace PowerPoint</vt:lpstr>
      <vt:lpstr>Prezentace aplikace PowerPoint</vt:lpstr>
    </vt:vector>
  </TitlesOfParts>
  <Company>UEB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Poruchy obranyschopnosti vůči mykobakteriím, TBC</dc:title>
  <dc:creator>Dušková</dc:creator>
  <cp:lastModifiedBy>Dušková</cp:lastModifiedBy>
  <cp:revision>7</cp:revision>
  <dcterms:created xsi:type="dcterms:W3CDTF">2016-03-14T09:06:21Z</dcterms:created>
  <dcterms:modified xsi:type="dcterms:W3CDTF">2016-03-21T09:12:43Z</dcterms:modified>
</cp:coreProperties>
</file>