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0" r:id="rId2"/>
    <p:sldId id="261" r:id="rId3"/>
    <p:sldId id="262" r:id="rId4"/>
    <p:sldId id="263" r:id="rId5"/>
    <p:sldId id="264" r:id="rId6"/>
    <p:sldId id="265" r:id="rId7"/>
    <p:sldId id="267" r:id="rId8"/>
    <p:sldId id="269" r:id="rId9"/>
    <p:sldId id="270" r:id="rId10"/>
    <p:sldId id="271" r:id="rId11"/>
    <p:sldId id="266" r:id="rId12"/>
    <p:sldId id="272" r:id="rId13"/>
    <p:sldId id="273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63FA2-F5E9-4B95-BBE2-E5FC7A3889E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2FD2E-EA98-4F70-AAF5-ACC2ABF129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80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2FD2E-EA98-4F70-AAF5-ACC2ABF129E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940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6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458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013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C58E0-4D4C-4BBB-93D3-2A08FA402B1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1517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BDD1C-50FD-486C-985A-59A2B23F84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954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73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73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34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2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5601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708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50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36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BB6AE-7690-4C44-A482-0C71432F33B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83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nbrno.cz/nemocnice-bohunice/transfuzni-a-tkanove-oddeleni/laboratorni-prirucka/t4556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st.cz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100" dirty="0" smtClean="0"/>
              <a:t>Transplantační imunologie </a:t>
            </a:r>
            <a:r>
              <a:rPr lang="cs-CZ" altLang="cs-CZ" sz="4000" dirty="0" smtClean="0"/>
              <a:t/>
            </a:r>
            <a:br>
              <a:rPr lang="cs-CZ" altLang="cs-CZ" sz="4000" dirty="0" smtClean="0"/>
            </a:br>
            <a:endParaRPr lang="cs-CZ" altLang="cs-CZ" sz="4000" dirty="0" smtClean="0"/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 smtClean="0">
                <a:solidFill>
                  <a:srgbClr val="7030A0"/>
                </a:solidFill>
              </a:rPr>
              <a:t>Historie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altLang="cs-CZ" sz="2000" dirty="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Experimenty na zvířatech už před 100 lety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1902 – </a:t>
            </a:r>
            <a:r>
              <a:rPr lang="cs-CZ" altLang="cs-CZ" sz="2000" dirty="0" err="1" smtClean="0"/>
              <a:t>tr</a:t>
            </a:r>
            <a:r>
              <a:rPr lang="cs-CZ" altLang="cs-CZ" sz="2000" dirty="0" smtClean="0"/>
              <a:t>. ledviny u psa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 smtClean="0"/>
              <a:t>1952 – </a:t>
            </a:r>
            <a:r>
              <a:rPr lang="cs-CZ" altLang="cs-CZ" sz="2000" dirty="0" err="1" smtClean="0"/>
              <a:t>tr</a:t>
            </a:r>
            <a:r>
              <a:rPr lang="cs-CZ" altLang="cs-CZ" sz="2000" dirty="0" smtClean="0"/>
              <a:t>. ledviny u člověka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 smtClean="0"/>
              <a:t>1963 – </a:t>
            </a:r>
            <a:r>
              <a:rPr lang="cs-CZ" altLang="cs-CZ" sz="2000" dirty="0" err="1" smtClean="0"/>
              <a:t>tr</a:t>
            </a:r>
            <a:r>
              <a:rPr lang="cs-CZ" altLang="cs-CZ" sz="2000" dirty="0" smtClean="0"/>
              <a:t>. jater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 smtClean="0"/>
              <a:t>1967 – </a:t>
            </a:r>
            <a:r>
              <a:rPr lang="cs-CZ" altLang="cs-CZ" sz="2000" dirty="0" err="1" smtClean="0"/>
              <a:t>tr</a:t>
            </a:r>
            <a:r>
              <a:rPr lang="cs-CZ" altLang="cs-CZ" sz="2000" dirty="0" smtClean="0"/>
              <a:t>. Srdce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 smtClean="0"/>
              <a:t>1968 – </a:t>
            </a:r>
            <a:r>
              <a:rPr lang="cs-CZ" altLang="cs-CZ" sz="2000" dirty="0" err="1" smtClean="0"/>
              <a:t>tr</a:t>
            </a:r>
            <a:r>
              <a:rPr lang="cs-CZ" altLang="cs-CZ" sz="2000" dirty="0" smtClean="0"/>
              <a:t>. kostní dřeně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altLang="cs-CZ" sz="2000" dirty="0" smtClean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 smtClean="0"/>
              <a:t>V ČR: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 smtClean="0"/>
              <a:t>1961 – </a:t>
            </a:r>
            <a:r>
              <a:rPr lang="cs-CZ" altLang="cs-CZ" sz="2000" dirty="0" err="1" smtClean="0"/>
              <a:t>tr</a:t>
            </a:r>
            <a:r>
              <a:rPr lang="cs-CZ" altLang="cs-CZ" sz="2000" dirty="0" smtClean="0"/>
              <a:t>. ledviny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 smtClean="0"/>
              <a:t>1983 – játra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 smtClean="0"/>
              <a:t>1986 – rozvoj transplantačního programu </a:t>
            </a:r>
          </a:p>
        </p:txBody>
      </p:sp>
    </p:spTree>
    <p:extLst>
      <p:ext uri="{BB962C8B-B14F-4D97-AF65-F5344CB8AC3E}">
        <p14:creationId xmlns:p14="http://schemas.microsoft.com/office/powerpoint/2010/main" val="2914330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 smtClean="0"/>
              <a:t>Působení erytrocytů na imunitní systém</a:t>
            </a:r>
          </a:p>
        </p:txBody>
      </p:sp>
      <p:pic>
        <p:nvPicPr>
          <p:cNvPr id="40963" name="Picture 5" descr="erytrocyty a imunitní systé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2"/>
          <a:stretch>
            <a:fillRect/>
          </a:stretch>
        </p:blipFill>
        <p:spPr>
          <a:xfrm>
            <a:off x="395288" y="1700213"/>
            <a:ext cx="8208962" cy="4392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6824871" y="6565849"/>
            <a:ext cx="1847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200" dirty="0"/>
          </a:p>
        </p:txBody>
      </p:sp>
    </p:spTree>
    <p:extLst>
      <p:ext uri="{BB962C8B-B14F-4D97-AF65-F5344CB8AC3E}">
        <p14:creationId xmlns:p14="http://schemas.microsoft.com/office/powerpoint/2010/main" val="426022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92697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 smtClean="0"/>
              <a:t>Vývoj krevních buněk</a:t>
            </a:r>
          </a:p>
        </p:txBody>
      </p:sp>
      <p:pic>
        <p:nvPicPr>
          <p:cNvPr id="35843" name="Picture 5" descr="hamatopoez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0"/>
          <a:stretch>
            <a:fillRect/>
          </a:stretch>
        </p:blipFill>
        <p:spPr>
          <a:xfrm>
            <a:off x="611188" y="1196975"/>
            <a:ext cx="8137525" cy="5111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5638800" y="6567488"/>
            <a:ext cx="35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200" dirty="0">
                <a:solidFill>
                  <a:schemeClr val="tx2"/>
                </a:solidFill>
              </a:rPr>
              <a:t>Toman a kol.: Veterinární </a:t>
            </a:r>
            <a:r>
              <a:rPr lang="cs-CZ" altLang="cs-CZ" sz="1200" dirty="0" smtClean="0">
                <a:solidFill>
                  <a:schemeClr val="tx2"/>
                </a:solidFill>
              </a:rPr>
              <a:t>imunologie, </a:t>
            </a:r>
            <a:r>
              <a:rPr lang="cs-CZ" altLang="cs-CZ" sz="1200" dirty="0" err="1" smtClean="0">
                <a:solidFill>
                  <a:schemeClr val="tx2"/>
                </a:solidFill>
              </a:rPr>
              <a:t>Grada</a:t>
            </a:r>
            <a:r>
              <a:rPr lang="cs-CZ" altLang="cs-CZ" sz="1200" dirty="0" smtClean="0">
                <a:solidFill>
                  <a:schemeClr val="tx2"/>
                </a:solidFill>
              </a:rPr>
              <a:t>, 2000</a:t>
            </a:r>
            <a:endParaRPr lang="cs-CZ" altLang="cs-CZ" sz="1200" dirty="0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644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 smtClean="0"/>
              <a:t>Antigeny systému ABO</a:t>
            </a:r>
          </a:p>
        </p:txBody>
      </p:sp>
      <p:pic>
        <p:nvPicPr>
          <p:cNvPr id="41987" name="Picture 5" descr="abo systé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0"/>
          <a:stretch>
            <a:fillRect/>
          </a:stretch>
        </p:blipFill>
        <p:spPr>
          <a:xfrm>
            <a:off x="611188" y="1484313"/>
            <a:ext cx="8532812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55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Využití molekulárně biologických metod při testování dárců krve, situace v r. 2016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3234" y="1340767"/>
            <a:ext cx="8229600" cy="521510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100" dirty="0" smtClean="0"/>
              <a:t>Sérologické testy – dg. okno                     mol. – </a:t>
            </a:r>
            <a:r>
              <a:rPr lang="cs-CZ" sz="2100" dirty="0" err="1" smtClean="0"/>
              <a:t>biol</a:t>
            </a:r>
            <a:r>
              <a:rPr lang="cs-CZ" sz="2100" dirty="0" smtClean="0"/>
              <a:t>. metody zkrátí okno o:</a:t>
            </a:r>
          </a:p>
          <a:p>
            <a:pPr marL="0" indent="0">
              <a:buNone/>
            </a:pPr>
            <a:r>
              <a:rPr lang="cs-CZ" sz="2100" dirty="0"/>
              <a:t>HIV 2-3 </a:t>
            </a:r>
            <a:r>
              <a:rPr lang="cs-CZ" sz="2100" dirty="0" smtClean="0"/>
              <a:t>týdny                                               7 – 9 dnů                                                     </a:t>
            </a:r>
            <a:endParaRPr lang="cs-CZ" sz="2100" dirty="0"/>
          </a:p>
          <a:p>
            <a:pPr marL="0" indent="0">
              <a:buNone/>
            </a:pPr>
            <a:r>
              <a:rPr lang="cs-CZ" sz="2100" dirty="0"/>
              <a:t>HBV 4-6 </a:t>
            </a:r>
            <a:r>
              <a:rPr lang="cs-CZ" sz="2100" dirty="0" smtClean="0"/>
              <a:t>týdnů                                             25 – 30 dnů</a:t>
            </a:r>
            <a:endParaRPr lang="cs-CZ" sz="2100" dirty="0"/>
          </a:p>
          <a:p>
            <a:pPr marL="0" indent="0">
              <a:buNone/>
            </a:pPr>
            <a:r>
              <a:rPr lang="cs-CZ" sz="2100" dirty="0" smtClean="0"/>
              <a:t>HCV 2 – 6 měsíců                                        59 – 65 dnů</a:t>
            </a:r>
          </a:p>
          <a:p>
            <a:pPr marL="0" indent="0">
              <a:buNone/>
            </a:pPr>
            <a:endParaRPr lang="cs-CZ" sz="2100" dirty="0" smtClean="0"/>
          </a:p>
          <a:p>
            <a:pPr marL="0" indent="0">
              <a:buNone/>
            </a:pPr>
            <a:r>
              <a:rPr lang="cs-CZ" sz="2100" dirty="0" smtClean="0"/>
              <a:t>Ve světe je testováno 66 -70% dárcovské populace, v Evropě 61%. </a:t>
            </a:r>
          </a:p>
          <a:p>
            <a:pPr marL="0" indent="0">
              <a:buNone/>
            </a:pPr>
            <a:endParaRPr lang="cs-CZ" sz="2100" dirty="0"/>
          </a:p>
          <a:p>
            <a:pPr marL="0" indent="0">
              <a:buNone/>
            </a:pPr>
            <a:r>
              <a:rPr lang="cs-CZ" sz="2100" dirty="0" smtClean="0"/>
              <a:t>V ČR serologické vyšetření </a:t>
            </a:r>
            <a:r>
              <a:rPr lang="cs-CZ" sz="2100" dirty="0" err="1" smtClean="0"/>
              <a:t>HBsAg</a:t>
            </a:r>
            <a:r>
              <a:rPr lang="cs-CZ" sz="2100" dirty="0" smtClean="0"/>
              <a:t>, anti HCV, anti HIV(+ </a:t>
            </a:r>
            <a:r>
              <a:rPr lang="cs-CZ" sz="2100" dirty="0" err="1" smtClean="0"/>
              <a:t>Ag</a:t>
            </a:r>
            <a:r>
              <a:rPr lang="cs-CZ" sz="2100" dirty="0" smtClean="0"/>
              <a:t> p24) a syfilis. Rozšíření o další metody – diskuse…riziko…</a:t>
            </a:r>
          </a:p>
          <a:p>
            <a:pPr marL="0" indent="0">
              <a:buNone/>
            </a:pPr>
            <a:endParaRPr lang="cs-CZ" sz="2100" dirty="0" smtClean="0"/>
          </a:p>
          <a:p>
            <a:pPr marL="0" indent="0">
              <a:buNone/>
            </a:pPr>
            <a:r>
              <a:rPr lang="cs-CZ" sz="2100" i="1" dirty="0" smtClean="0"/>
              <a:t>Výskyt HCV 10/100 000 obyvatel, 1988 -2015 záchyt 54 HIV+ dárců</a:t>
            </a:r>
          </a:p>
          <a:p>
            <a:pPr marL="0" indent="0">
              <a:buNone/>
            </a:pPr>
            <a:endParaRPr lang="cs-CZ" sz="2100" i="1" dirty="0" smtClean="0"/>
          </a:p>
          <a:p>
            <a:pPr marL="0" indent="0">
              <a:buNone/>
            </a:pPr>
            <a:r>
              <a:rPr lang="cs-CZ" sz="2100" dirty="0" smtClean="0"/>
              <a:t>Ročně v ČR 500 000 odběrů – riziko přenosu u virových hepatitid 1: 300 000, u HIV 1 : 500 000. </a:t>
            </a:r>
          </a:p>
          <a:p>
            <a:pPr marL="0" indent="0">
              <a:buNone/>
            </a:pPr>
            <a:r>
              <a:rPr lang="cs-CZ" sz="2100" dirty="0" smtClean="0"/>
              <a:t>Riziko lze výrazně snížit zavedením povinné detekce nukleových kyselin minimálně uvedených tří původců (HCV, HBV, HIV). </a:t>
            </a:r>
          </a:p>
          <a:p>
            <a:pPr marL="0" indent="0">
              <a:buNone/>
            </a:pPr>
            <a:r>
              <a:rPr lang="cs-CZ" sz="2100" dirty="0" smtClean="0"/>
              <a:t>Dnes provádí TTO FN Brno a OHKT ÚVN Praha</a:t>
            </a:r>
            <a:r>
              <a:rPr lang="cs-CZ" sz="2100" dirty="0" smtClean="0"/>
              <a:t>.</a:t>
            </a:r>
          </a:p>
          <a:p>
            <a:pPr marL="0" indent="0">
              <a:buNone/>
            </a:pPr>
            <a:r>
              <a:rPr lang="cs-CZ" sz="2100" dirty="0" smtClean="0">
                <a:hlinkClick r:id="rId2"/>
              </a:rPr>
              <a:t>http</a:t>
            </a:r>
            <a:r>
              <a:rPr lang="cs-CZ" sz="2100" dirty="0">
                <a:hlinkClick r:id="rId2"/>
              </a:rPr>
              <a:t>://</a:t>
            </a:r>
            <a:r>
              <a:rPr lang="cs-CZ" sz="2100" dirty="0" smtClean="0">
                <a:hlinkClick r:id="rId2"/>
              </a:rPr>
              <a:t>www.fnbrno.cz/nemocnice-bohunice/transfuzni-a-tkanove-oddeleni/laboratorni-prirucka/t4556</a:t>
            </a:r>
            <a:r>
              <a:rPr lang="cs-CZ" sz="2100" dirty="0" smtClean="0"/>
              <a:t>   </a:t>
            </a:r>
            <a:endParaRPr lang="cs-CZ" sz="2100" dirty="0" smtClean="0"/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76256" y="6417378"/>
            <a:ext cx="188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Medical</a:t>
            </a:r>
            <a:r>
              <a:rPr lang="cs-CZ" sz="1200" dirty="0" smtClean="0"/>
              <a:t> Tribune, XII,6 2012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600146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3059113" y="1412875"/>
            <a:ext cx="57848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600" b="1">
                <a:effectLst/>
              </a:rPr>
              <a:t>V sobotu jsem byl máloznámým jihoafrickým lékařem.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600" b="1">
                <a:effectLst/>
              </a:rPr>
              <a:t>v pondělí jsem byl světoznámý.</a:t>
            </a:r>
            <a:r>
              <a:rPr lang="cs-CZ" altLang="cs-CZ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30723" name="Picture 6" descr="barn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613"/>
            <a:ext cx="17399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5" name="Rectangle 7"/>
          <p:cNvSpPr>
            <a:spLocks noChangeArrowheads="1"/>
          </p:cNvSpPr>
          <p:nvPr/>
        </p:nvSpPr>
        <p:spPr bwMode="auto">
          <a:xfrm>
            <a:off x="1846263" y="3140075"/>
            <a:ext cx="54530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>
                <a:effectLst/>
              </a:rPr>
              <a:t>Christiaan Neethling Barnard</a:t>
            </a:r>
            <a:r>
              <a:rPr lang="cs-CZ" alt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01736" name="Rectangle 8"/>
          <p:cNvSpPr>
            <a:spLocks noChangeArrowheads="1"/>
          </p:cNvSpPr>
          <p:nvPr/>
        </p:nvSpPr>
        <p:spPr bwMode="auto">
          <a:xfrm>
            <a:off x="3635375" y="3716338"/>
            <a:ext cx="2022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>
                <a:effectLst/>
              </a:rPr>
              <a:t>(1922 -2001)</a:t>
            </a:r>
            <a:r>
              <a:rPr lang="cs-CZ" alt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766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18864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 smtClean="0"/>
              <a:t>Počty transplantací V ČR za rok 2015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604250" cy="44958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400" dirty="0" smtClean="0"/>
              <a:t>Transplantace ledviny – kadaverózní 400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400" dirty="0" smtClean="0"/>
              <a:t>Transplantace ledviny – žijící 53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400" dirty="0" smtClean="0"/>
              <a:t>Transplantace jater 188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400" dirty="0" smtClean="0"/>
              <a:t>Transplantace pankreatu 37, ostrůvky 5 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400" dirty="0" smtClean="0"/>
              <a:t>Transplantace srdce 75 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400" dirty="0" smtClean="0"/>
              <a:t>Transplantace plic 34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400" dirty="0" smtClean="0"/>
              <a:t>Tenké střevo 1 </a:t>
            </a:r>
          </a:p>
        </p:txBody>
      </p:sp>
      <p:sp>
        <p:nvSpPr>
          <p:cNvPr id="202759" name="Text Box 7"/>
          <p:cNvSpPr txBox="1">
            <a:spLocks noChangeArrowheads="1"/>
          </p:cNvSpPr>
          <p:nvPr/>
        </p:nvSpPr>
        <p:spPr bwMode="auto">
          <a:xfrm>
            <a:off x="1199674" y="5140325"/>
            <a:ext cx="60864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cs-CZ" altLang="cs-CZ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hlinkClick r:id="rId2"/>
              </a:rPr>
              <a:t>http://www.kst.cz/</a:t>
            </a:r>
            <a:r>
              <a:rPr lang="cs-CZ" altLang="cs-CZ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</a:t>
            </a:r>
            <a:r>
              <a:rPr lang="cs-CZ" altLang="cs-CZ" sz="2000" dirty="0" smtClean="0">
                <a:solidFill>
                  <a:srgbClr val="7030A0"/>
                </a:solidFill>
                <a:latin typeface="Tahoma" charset="0"/>
              </a:rPr>
              <a:t>Koordinační středisko transplantací</a:t>
            </a:r>
          </a:p>
        </p:txBody>
      </p:sp>
    </p:spTree>
    <p:extLst>
      <p:ext uri="{BB962C8B-B14F-4D97-AF65-F5344CB8AC3E}">
        <p14:creationId xmlns:p14="http://schemas.microsoft.com/office/powerpoint/2010/main" val="363399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mechanismus aloreaktivity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9" y="1340768"/>
            <a:ext cx="86423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err="1" smtClean="0"/>
              <a:t>Aloreaktivita</a:t>
            </a:r>
            <a:r>
              <a:rPr lang="cs-CZ" altLang="cs-CZ" sz="2800" dirty="0" smtClean="0"/>
              <a:t> při transplantacích solidních orgánů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692177" y="6581001"/>
            <a:ext cx="44535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184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9489"/>
            <a:ext cx="8712968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 smtClean="0"/>
              <a:t>Mechanismy </a:t>
            </a:r>
            <a:r>
              <a:rPr lang="cs-CZ" altLang="cs-CZ" sz="2800" dirty="0" err="1" smtClean="0"/>
              <a:t>rejekce</a:t>
            </a:r>
            <a:r>
              <a:rPr lang="cs-CZ" altLang="cs-CZ" sz="2800" dirty="0" smtClean="0"/>
              <a:t> při alo- a </a:t>
            </a:r>
            <a:r>
              <a:rPr lang="cs-CZ" altLang="cs-CZ" sz="2800" dirty="0" err="1" smtClean="0"/>
              <a:t>xenotransplantacích</a:t>
            </a:r>
            <a:r>
              <a:rPr lang="cs-CZ" altLang="cs-CZ" sz="2800" dirty="0" smtClean="0"/>
              <a:t> </a:t>
            </a:r>
          </a:p>
        </p:txBody>
      </p:sp>
      <p:graphicFrame>
        <p:nvGraphicFramePr>
          <p:cNvPr id="33795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1600200"/>
          <a:ext cx="40386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Graf" r:id="rId4" imgW="4038600" imgH="4495800" progId="MSGraph.Chart.8">
                  <p:embed followColorScheme="full"/>
                </p:oleObj>
              </mc:Choice>
              <mc:Fallback>
                <p:oleObj name="Graf" r:id="rId4" imgW="4038600" imgH="4495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40386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6" name="Picture 7" descr="rejekce typy allotrsplan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lum bright="-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340768"/>
            <a:ext cx="4105275" cy="5113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7" name="Picture 8" descr="rejekce typy  xenotransp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1340768"/>
            <a:ext cx="4321175" cy="5113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44008" y="6525344"/>
            <a:ext cx="44535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881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 smtClean="0"/>
              <a:t>Krevní transfúze </a:t>
            </a:r>
          </a:p>
        </p:txBody>
      </p:sp>
      <p:pic>
        <p:nvPicPr>
          <p:cNvPr id="34819" name="Picture 4" descr="transfúz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84313"/>
            <a:ext cx="4032250" cy="3965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9" descr="riziko transfúzí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484313"/>
            <a:ext cx="4103687" cy="4002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4713197" y="6336990"/>
            <a:ext cx="44535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196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imunomodulační vliv transfuze"/>
          <p:cNvPicPr>
            <a:picLocks noChangeAspect="1" noChangeArrowheads="1"/>
          </p:cNvPicPr>
          <p:nvPr/>
        </p:nvPicPr>
        <p:blipFill>
          <a:blip r:embed="rId2">
            <a:lum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49"/>
          <a:stretch>
            <a:fillRect/>
          </a:stretch>
        </p:blipFill>
        <p:spPr bwMode="auto">
          <a:xfrm>
            <a:off x="827088" y="1700213"/>
            <a:ext cx="770572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err="1" smtClean="0"/>
              <a:t>Imunomodulační</a:t>
            </a:r>
            <a:r>
              <a:rPr lang="cs-CZ" altLang="cs-CZ" sz="2800" dirty="0" smtClean="0"/>
              <a:t> působení krevní transfúze</a:t>
            </a: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3923928" y="6354435"/>
            <a:ext cx="5401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492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struktura granulí trombocytů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2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10"/>
          <a:stretch>
            <a:fillRect/>
          </a:stretch>
        </p:blipFill>
        <p:spPr>
          <a:xfrm>
            <a:off x="323528" y="296740"/>
            <a:ext cx="8351838" cy="6092825"/>
          </a:xfrm>
          <a:solidFill>
            <a:schemeClr val="accent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4667916" y="6525344"/>
            <a:ext cx="445352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78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úloha trombocytů v imunitní odpovědi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5"/>
          <a:stretch>
            <a:fillRect/>
          </a:stretch>
        </p:blipFill>
        <p:spPr>
          <a:xfrm>
            <a:off x="909841" y="548680"/>
            <a:ext cx="7561263" cy="5472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4690473" y="6463163"/>
            <a:ext cx="445352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560820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400</Words>
  <Application>Microsoft Office PowerPoint</Application>
  <PresentationFormat>Předvádění na obrazovce (4:3)</PresentationFormat>
  <Paragraphs>59</Paragraphs>
  <Slides>13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5" baseType="lpstr">
      <vt:lpstr>Motiv systému Office</vt:lpstr>
      <vt:lpstr>Graf</vt:lpstr>
      <vt:lpstr>Transplantační imunologie  </vt:lpstr>
      <vt:lpstr>Prezentace aplikace PowerPoint</vt:lpstr>
      <vt:lpstr>Počty transplantací V ČR za rok 2015</vt:lpstr>
      <vt:lpstr>Aloreaktivita při transplantacích solidních orgánů</vt:lpstr>
      <vt:lpstr>Mechanismy rejekce při alo- a xenotransplantacích </vt:lpstr>
      <vt:lpstr>Krevní transfúze </vt:lpstr>
      <vt:lpstr>Imunomodulační působení krevní transfúze</vt:lpstr>
      <vt:lpstr>Prezentace aplikace PowerPoint</vt:lpstr>
      <vt:lpstr>Prezentace aplikace PowerPoint</vt:lpstr>
      <vt:lpstr>Působení erytrocytů na imunitní systém</vt:lpstr>
      <vt:lpstr>Vývoj krevních buněk</vt:lpstr>
      <vt:lpstr>Antigeny systému ABO</vt:lpstr>
      <vt:lpstr>Využití molekulárně biologických metod při testování dárců krve, situace v r. 2016</vt:lpstr>
    </vt:vector>
  </TitlesOfParts>
  <Company>UEB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Imunosupresívní léky</dc:title>
  <dc:creator>Dušková</dc:creator>
  <cp:lastModifiedBy>Dušková</cp:lastModifiedBy>
  <cp:revision>14</cp:revision>
  <dcterms:created xsi:type="dcterms:W3CDTF">2016-03-14T08:04:35Z</dcterms:created>
  <dcterms:modified xsi:type="dcterms:W3CDTF">2016-04-11T08:51:41Z</dcterms:modified>
</cp:coreProperties>
</file>