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643C-DE91-4FC2-BE49-22F3EFA7EEC9}" type="datetimeFigureOut">
              <a:rPr lang="cs-CZ" smtClean="0"/>
              <a:t>29.2.2016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96A2-78D4-4998-9B4B-561940806B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58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643C-DE91-4FC2-BE49-22F3EFA7EEC9}" type="datetimeFigureOut">
              <a:rPr lang="cs-CZ" smtClean="0"/>
              <a:t>29.2.2016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96A2-78D4-4998-9B4B-561940806B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625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643C-DE91-4FC2-BE49-22F3EFA7EEC9}" type="datetimeFigureOut">
              <a:rPr lang="cs-CZ" smtClean="0"/>
              <a:t>29.2.2016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96A2-78D4-4998-9B4B-561940806B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974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643C-DE91-4FC2-BE49-22F3EFA7EEC9}" type="datetimeFigureOut">
              <a:rPr lang="cs-CZ" smtClean="0"/>
              <a:t>29.2.2016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96A2-78D4-4998-9B4B-561940806B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034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643C-DE91-4FC2-BE49-22F3EFA7EEC9}" type="datetimeFigureOut">
              <a:rPr lang="cs-CZ" smtClean="0"/>
              <a:t>29.2.2016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96A2-78D4-4998-9B4B-561940806B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518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643C-DE91-4FC2-BE49-22F3EFA7EEC9}" type="datetimeFigureOut">
              <a:rPr lang="cs-CZ" smtClean="0"/>
              <a:t>29.2.2016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96A2-78D4-4998-9B4B-561940806B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1255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643C-DE91-4FC2-BE49-22F3EFA7EEC9}" type="datetimeFigureOut">
              <a:rPr lang="cs-CZ" smtClean="0"/>
              <a:t>29.2.2016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96A2-78D4-4998-9B4B-561940806B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232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643C-DE91-4FC2-BE49-22F3EFA7EEC9}" type="datetimeFigureOut">
              <a:rPr lang="cs-CZ" smtClean="0"/>
              <a:t>29.2.2016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96A2-78D4-4998-9B4B-561940806B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413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643C-DE91-4FC2-BE49-22F3EFA7EEC9}" type="datetimeFigureOut">
              <a:rPr lang="cs-CZ" smtClean="0"/>
              <a:t>29.2.2016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96A2-78D4-4998-9B4B-561940806B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0602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643C-DE91-4FC2-BE49-22F3EFA7EEC9}" type="datetimeFigureOut">
              <a:rPr lang="cs-CZ" smtClean="0"/>
              <a:t>29.2.2016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96A2-78D4-4998-9B4B-561940806B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6885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643C-DE91-4FC2-BE49-22F3EFA7EEC9}" type="datetimeFigureOut">
              <a:rPr lang="cs-CZ" smtClean="0"/>
              <a:t>29.2.2016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96A2-78D4-4998-9B4B-561940806B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1939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F643C-DE91-4FC2-BE49-22F3EFA7EEC9}" type="datetimeFigureOut">
              <a:rPr lang="cs-CZ" smtClean="0"/>
              <a:t>29.2.2016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796A2-78D4-4998-9B4B-561940806B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08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2781300"/>
            <a:ext cx="8229600" cy="302418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>
                <a:latin typeface="Arial" charset="0"/>
              </a:rPr>
              <a:t>Literatura: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altLang="cs-CZ" sz="20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dirty="0" smtClean="0"/>
              <a:t>Bartůňková J.: Imunodeficience, </a:t>
            </a:r>
            <a:r>
              <a:rPr lang="cs-CZ" altLang="cs-CZ" sz="2000" dirty="0" err="1" smtClean="0"/>
              <a:t>Grada</a:t>
            </a:r>
            <a:r>
              <a:rPr lang="cs-CZ" altLang="cs-CZ" sz="2000" dirty="0" smtClean="0"/>
              <a:t>, 2002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dirty="0" err="1" smtClean="0"/>
              <a:t>Krejsek</a:t>
            </a:r>
            <a:r>
              <a:rPr lang="cs-CZ" altLang="cs-CZ" sz="2000" dirty="0" smtClean="0"/>
              <a:t> J., Kopecký O.: Klinická imunologie, </a:t>
            </a:r>
            <a:r>
              <a:rPr lang="cs-CZ" altLang="cs-CZ" sz="2000" dirty="0" err="1" smtClean="0"/>
              <a:t>Nucleus</a:t>
            </a:r>
            <a:r>
              <a:rPr lang="cs-CZ" altLang="cs-CZ" sz="2000" smtClean="0"/>
              <a:t> HK </a:t>
            </a:r>
            <a:r>
              <a:rPr lang="cs-CZ" altLang="cs-CZ" sz="2000" dirty="0" smtClean="0"/>
              <a:t>2004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dirty="0" err="1" smtClean="0"/>
              <a:t>Fölsch</a:t>
            </a:r>
            <a:r>
              <a:rPr lang="cs-CZ" altLang="cs-CZ" sz="2000" dirty="0" smtClean="0"/>
              <a:t>, U. R., </a:t>
            </a:r>
            <a:r>
              <a:rPr lang="cs-CZ" altLang="cs-CZ" sz="2000" dirty="0" err="1" smtClean="0"/>
              <a:t>Kochsiek</a:t>
            </a:r>
            <a:r>
              <a:rPr lang="cs-CZ" altLang="cs-CZ" sz="2000" dirty="0" smtClean="0"/>
              <a:t>, K., Schmidt R. F.: Patologická fyziologie, </a:t>
            </a:r>
            <a:r>
              <a:rPr lang="cs-CZ" altLang="cs-CZ" sz="2000" dirty="0" err="1" smtClean="0"/>
              <a:t>Grada</a:t>
            </a:r>
            <a:r>
              <a:rPr lang="cs-CZ" altLang="cs-CZ" sz="2000" dirty="0" smtClean="0"/>
              <a:t>, Praha 2003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dirty="0" smtClean="0"/>
              <a:t>Havrdová E. a kol.: </a:t>
            </a:r>
            <a:r>
              <a:rPr lang="cs-CZ" altLang="cs-CZ" sz="2000" dirty="0" err="1" smtClean="0"/>
              <a:t>Neuroimunologie</a:t>
            </a:r>
            <a:r>
              <a:rPr lang="cs-CZ" altLang="cs-CZ" sz="2000" dirty="0" smtClean="0"/>
              <a:t>, </a:t>
            </a:r>
            <a:r>
              <a:rPr lang="cs-CZ" altLang="cs-CZ" sz="2000" dirty="0" err="1" smtClean="0"/>
              <a:t>Maxdorf</a:t>
            </a:r>
            <a:r>
              <a:rPr lang="cs-CZ" altLang="cs-CZ" sz="2000" dirty="0" smtClean="0"/>
              <a:t>, 2001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dirty="0" smtClean="0"/>
              <a:t>Nouza M., Nouza K.: Imunologie 98, </a:t>
            </a:r>
            <a:r>
              <a:rPr lang="cs-CZ" altLang="cs-CZ" sz="2000" dirty="0" err="1" smtClean="0"/>
              <a:t>Galén</a:t>
            </a:r>
            <a:r>
              <a:rPr lang="cs-CZ" altLang="cs-CZ" sz="2000" dirty="0" smtClean="0"/>
              <a:t>, 1999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dirty="0" smtClean="0"/>
              <a:t>Svoboda J.: Imunologie v klinické praxi I, </a:t>
            </a:r>
            <a:r>
              <a:rPr lang="cs-CZ" altLang="cs-CZ" sz="2000" dirty="0" err="1" smtClean="0"/>
              <a:t>Marvil</a:t>
            </a:r>
            <a:r>
              <a:rPr lang="cs-CZ" altLang="cs-CZ" sz="2000" dirty="0" smtClean="0"/>
              <a:t>, 1996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857250" y="325438"/>
            <a:ext cx="3494226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cs-CZ" sz="3200" b="1" dirty="0"/>
              <a:t>Imunopatologie</a:t>
            </a:r>
          </a:p>
          <a:p>
            <a:pPr>
              <a:buFont typeface="Wingdings" pitchFamily="2" charset="2"/>
              <a:buNone/>
              <a:defRPr/>
            </a:pPr>
            <a:endParaRPr lang="cs-CZ" dirty="0"/>
          </a:p>
          <a:p>
            <a:pPr>
              <a:buFont typeface="Wingdings" pitchFamily="2" charset="2"/>
              <a:buNone/>
              <a:defRPr/>
            </a:pPr>
            <a:r>
              <a:rPr lang="cs-CZ" sz="2000" dirty="0"/>
              <a:t>jaro 2015/16</a:t>
            </a:r>
          </a:p>
          <a:p>
            <a:pPr>
              <a:buFont typeface="Wingdings" pitchFamily="2" charset="2"/>
              <a:buNone/>
              <a:defRPr/>
            </a:pPr>
            <a:r>
              <a:rPr lang="cs-CZ" sz="1800" dirty="0"/>
              <a:t>MVDr. </a:t>
            </a:r>
            <a:r>
              <a:rPr lang="cs-CZ" sz="1800" dirty="0" smtClean="0"/>
              <a:t>Mgr. </a:t>
            </a:r>
            <a:r>
              <a:rPr lang="cs-CZ" sz="1800" dirty="0"/>
              <a:t>Monika Dušková, Ph.D. </a:t>
            </a:r>
          </a:p>
        </p:txBody>
      </p:sp>
    </p:spTree>
    <p:extLst>
      <p:ext uri="{BB962C8B-B14F-4D97-AF65-F5344CB8AC3E}">
        <p14:creationId xmlns:p14="http://schemas.microsoft.com/office/powerpoint/2010/main" val="59605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z="3200" dirty="0" smtClean="0"/>
              <a:t>Laboratorní vyšetření:</a:t>
            </a:r>
            <a:r>
              <a:rPr lang="cs-CZ" altLang="cs-CZ" sz="4000" dirty="0" smtClean="0"/>
              <a:t/>
            </a:r>
            <a:br>
              <a:rPr lang="cs-CZ" altLang="cs-CZ" sz="4000" dirty="0" smtClean="0"/>
            </a:br>
            <a:endParaRPr lang="cs-CZ" altLang="cs-CZ" sz="4000" dirty="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>
                <a:solidFill>
                  <a:srgbClr val="7030A0"/>
                </a:solidFill>
              </a:rPr>
              <a:t>Krevní obraz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>
                <a:solidFill>
                  <a:srgbClr val="7030A0"/>
                </a:solidFill>
              </a:rPr>
              <a:t>Elektroforéza bílkovin plazmy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>
                <a:solidFill>
                  <a:srgbClr val="7030A0"/>
                </a:solidFill>
              </a:rPr>
              <a:t>Základní imunologická vyšetření: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cs-CZ" altLang="cs-CZ" sz="2000" dirty="0" smtClean="0"/>
              <a:t>Celkový </a:t>
            </a:r>
            <a:r>
              <a:rPr lang="cs-CZ" altLang="cs-CZ" sz="2000" dirty="0" err="1" smtClean="0"/>
              <a:t>IgG</a:t>
            </a:r>
            <a:r>
              <a:rPr lang="cs-CZ" altLang="cs-CZ" sz="2000" dirty="0" smtClean="0"/>
              <a:t>, </a:t>
            </a:r>
            <a:r>
              <a:rPr lang="cs-CZ" altLang="cs-CZ" sz="2000" dirty="0" err="1" smtClean="0"/>
              <a:t>IgM</a:t>
            </a:r>
            <a:r>
              <a:rPr lang="cs-CZ" altLang="cs-CZ" sz="2000" dirty="0" smtClean="0"/>
              <a:t>, </a:t>
            </a:r>
            <a:r>
              <a:rPr lang="cs-CZ" altLang="cs-CZ" sz="2000" dirty="0" err="1" smtClean="0"/>
              <a:t>IgA</a:t>
            </a:r>
            <a:r>
              <a:rPr lang="cs-CZ" altLang="cs-CZ" sz="2000" dirty="0" smtClean="0"/>
              <a:t> (sérový)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cs-CZ" altLang="cs-CZ" sz="2000" dirty="0" smtClean="0"/>
              <a:t>Anti A, anti B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cs-CZ" altLang="cs-CZ" sz="2000" dirty="0" smtClean="0"/>
              <a:t>Specifické protilátky proti očkovacím antigenům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cs-CZ" altLang="cs-CZ" sz="2000" dirty="0" smtClean="0"/>
              <a:t>Počet B lymfocytů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cs-CZ" altLang="cs-CZ" sz="2000" dirty="0" smtClean="0"/>
              <a:t>Komplement –koncentrace složek, hemolytická aktivita, alternatívní cesta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cs-CZ" altLang="cs-CZ" sz="2000" dirty="0" smtClean="0"/>
              <a:t>MBP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cs-CZ" altLang="cs-CZ" sz="2000" dirty="0" smtClean="0"/>
              <a:t>Buněčná imunita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cs-CZ" altLang="cs-CZ" sz="2000" dirty="0" smtClean="0"/>
              <a:t>Fagocytóza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cs-CZ" altLang="cs-CZ" sz="2000" dirty="0" smtClean="0"/>
              <a:t>Další – genová a mikrobiální vyšetření, titr autoprotilátek 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cs-CZ" altLang="cs-CZ" sz="2000" dirty="0" smtClean="0"/>
              <a:t>Prenatální diagnostika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544664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z="3200" dirty="0" smtClean="0"/>
              <a:t>Léčba imunodeficitních stavů:</a:t>
            </a:r>
            <a:r>
              <a:rPr lang="cs-CZ" altLang="cs-CZ" sz="4000" dirty="0" smtClean="0"/>
              <a:t/>
            </a:r>
            <a:br>
              <a:rPr lang="cs-CZ" altLang="cs-CZ" sz="4000" dirty="0" smtClean="0"/>
            </a:br>
            <a:endParaRPr lang="cs-CZ" altLang="cs-CZ" sz="4000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cs-CZ" altLang="cs-CZ" sz="2000" dirty="0" smtClean="0">
                <a:solidFill>
                  <a:srgbClr val="7030A0"/>
                </a:solidFill>
              </a:rPr>
              <a:t>Kauzální (omezené možnosti):</a:t>
            </a:r>
          </a:p>
          <a:p>
            <a:pPr eaLnBrk="1" hangingPunct="1">
              <a:buFontTx/>
              <a:buChar char="•"/>
              <a:defRPr/>
            </a:pPr>
            <a:r>
              <a:rPr lang="cs-CZ" altLang="cs-CZ" sz="2000" dirty="0" smtClean="0"/>
              <a:t>Transplantace kmenových buněk</a:t>
            </a:r>
          </a:p>
          <a:p>
            <a:pPr eaLnBrk="1" hangingPunct="1">
              <a:buFontTx/>
              <a:buChar char="•"/>
              <a:defRPr/>
            </a:pPr>
            <a:r>
              <a:rPr lang="cs-CZ" altLang="cs-CZ" sz="2000" dirty="0" smtClean="0"/>
              <a:t>Genová terapie?!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cs-CZ" altLang="cs-CZ" sz="2000" dirty="0" smtClean="0">
                <a:solidFill>
                  <a:srgbClr val="7030A0"/>
                </a:solidFill>
              </a:rPr>
              <a:t>Substituční terapie</a:t>
            </a:r>
          </a:p>
          <a:p>
            <a:pPr eaLnBrk="1" hangingPunct="1">
              <a:buFontTx/>
              <a:buChar char="•"/>
              <a:defRPr/>
            </a:pPr>
            <a:r>
              <a:rPr lang="cs-CZ" altLang="cs-CZ" sz="2000" dirty="0" smtClean="0"/>
              <a:t>Imunoglobuliny plus antimikrobiální léčba</a:t>
            </a:r>
          </a:p>
          <a:p>
            <a:pPr eaLnBrk="1" hangingPunct="1">
              <a:buFontTx/>
              <a:buChar char="•"/>
              <a:defRPr/>
            </a:pPr>
            <a:r>
              <a:rPr lang="cs-CZ" altLang="cs-CZ" sz="2000" dirty="0" smtClean="0"/>
              <a:t>Celková plasma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cs-CZ" altLang="cs-CZ" sz="2000" dirty="0" smtClean="0">
                <a:solidFill>
                  <a:srgbClr val="7030A0"/>
                </a:solidFill>
              </a:rPr>
              <a:t>Další aspekty péče: </a:t>
            </a:r>
          </a:p>
          <a:p>
            <a:pPr eaLnBrk="1" hangingPunct="1">
              <a:buFontTx/>
              <a:buChar char="•"/>
              <a:defRPr/>
            </a:pPr>
            <a:r>
              <a:rPr lang="cs-CZ" altLang="cs-CZ" sz="2000" dirty="0" smtClean="0"/>
              <a:t>očkování </a:t>
            </a:r>
          </a:p>
          <a:p>
            <a:pPr eaLnBrk="1" hangingPunct="1">
              <a:buFontTx/>
              <a:buChar char="•"/>
              <a:defRPr/>
            </a:pPr>
            <a:r>
              <a:rPr lang="cs-CZ" altLang="cs-CZ" sz="2000" dirty="0" smtClean="0"/>
              <a:t>výživa</a:t>
            </a:r>
          </a:p>
          <a:p>
            <a:pPr eaLnBrk="1" hangingPunct="1">
              <a:buFontTx/>
              <a:buChar char="•"/>
              <a:defRPr/>
            </a:pPr>
            <a:r>
              <a:rPr lang="cs-CZ" altLang="cs-CZ" sz="2000" dirty="0" smtClean="0"/>
              <a:t>psychologie</a:t>
            </a:r>
          </a:p>
          <a:p>
            <a:pPr eaLnBrk="1" hangingPunct="1">
              <a:buFontTx/>
              <a:buChar char="•"/>
              <a:defRPr/>
            </a:pPr>
            <a:r>
              <a:rPr lang="cs-CZ" altLang="cs-CZ" sz="2000" dirty="0" smtClean="0"/>
              <a:t>sociální oblast   </a:t>
            </a:r>
          </a:p>
        </p:txBody>
      </p:sp>
    </p:spTree>
    <p:extLst>
      <p:ext uri="{BB962C8B-B14F-4D97-AF65-F5344CB8AC3E}">
        <p14:creationId xmlns:p14="http://schemas.microsoft.com/office/powerpoint/2010/main" val="1178131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57575"/>
          </a:xfrm>
          <a:solidFill>
            <a:schemeClr val="accent1"/>
          </a:solidFill>
        </p:spPr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Imunodeficity</a:t>
            </a:r>
          </a:p>
        </p:txBody>
      </p:sp>
    </p:spTree>
    <p:extLst>
      <p:ext uri="{BB962C8B-B14F-4D97-AF65-F5344CB8AC3E}">
        <p14:creationId xmlns:p14="http://schemas.microsoft.com/office/powerpoint/2010/main" val="175486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z="3200" dirty="0" smtClean="0"/>
              <a:t>Dělení imunodeficiencí:</a:t>
            </a:r>
            <a:r>
              <a:rPr lang="cs-CZ" altLang="cs-CZ" sz="4000" dirty="0" smtClean="0"/>
              <a:t/>
            </a:r>
            <a:br>
              <a:rPr lang="cs-CZ" altLang="cs-CZ" sz="4000" dirty="0" smtClean="0"/>
            </a:br>
            <a:endParaRPr lang="cs-CZ" altLang="cs-CZ" sz="4000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229600" cy="554513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000" dirty="0" smtClean="0">
                <a:solidFill>
                  <a:schemeClr val="folHlink"/>
                </a:solidFill>
              </a:rPr>
              <a:t>Primární</a:t>
            </a:r>
            <a:r>
              <a:rPr lang="cs-CZ" altLang="cs-CZ" sz="2000" dirty="0" smtClean="0"/>
              <a:t> – poruchy genů kódujících proteiny s imunologickou funkcí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altLang="cs-CZ" sz="2000" u="sng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sz="2000" u="sng" dirty="0" smtClean="0"/>
              <a:t>Dělení podle fenotypových projevů:</a:t>
            </a:r>
          </a:p>
          <a:p>
            <a:pPr eaLnBrk="1" hangingPunct="1">
              <a:buFontTx/>
              <a:buChar char="•"/>
              <a:defRPr/>
            </a:pPr>
            <a:r>
              <a:rPr lang="cs-CZ" altLang="cs-CZ" sz="2000" dirty="0" smtClean="0"/>
              <a:t>Protilátkové</a:t>
            </a:r>
          </a:p>
          <a:p>
            <a:pPr eaLnBrk="1" hangingPunct="1">
              <a:buFontTx/>
              <a:buChar char="•"/>
              <a:defRPr/>
            </a:pPr>
            <a:r>
              <a:rPr lang="cs-CZ" altLang="cs-CZ" sz="2000" dirty="0" smtClean="0"/>
              <a:t>Buněčné</a:t>
            </a:r>
          </a:p>
          <a:p>
            <a:pPr eaLnBrk="1" hangingPunct="1">
              <a:buFontTx/>
              <a:buChar char="•"/>
              <a:defRPr/>
            </a:pPr>
            <a:r>
              <a:rPr lang="cs-CZ" altLang="cs-CZ" sz="2000" dirty="0" smtClean="0"/>
              <a:t>Fagocytární</a:t>
            </a:r>
          </a:p>
          <a:p>
            <a:pPr eaLnBrk="1" hangingPunct="1">
              <a:buFontTx/>
              <a:buChar char="•"/>
              <a:defRPr/>
            </a:pPr>
            <a:r>
              <a:rPr lang="cs-CZ" altLang="cs-CZ" sz="2000" dirty="0" smtClean="0"/>
              <a:t>Komplementové</a:t>
            </a:r>
          </a:p>
          <a:p>
            <a:pPr eaLnBrk="1" hangingPunct="1">
              <a:buFontTx/>
              <a:buChar char="•"/>
              <a:defRPr/>
            </a:pPr>
            <a:r>
              <a:rPr lang="cs-CZ" altLang="cs-CZ" sz="2000" dirty="0" smtClean="0"/>
              <a:t>Nezařazené – poruchy prezentace </a:t>
            </a:r>
            <a:r>
              <a:rPr lang="cs-CZ" altLang="cs-CZ" sz="2000" dirty="0" err="1" smtClean="0"/>
              <a:t>Ag</a:t>
            </a:r>
            <a:r>
              <a:rPr lang="cs-CZ" altLang="cs-CZ" sz="2000" dirty="0" smtClean="0"/>
              <a:t> 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 smtClean="0"/>
              <a:t>                            poruchy </a:t>
            </a:r>
            <a:r>
              <a:rPr lang="cs-CZ" altLang="cs-CZ" sz="2000" dirty="0" err="1" smtClean="0"/>
              <a:t>apoptózy</a:t>
            </a:r>
            <a:endParaRPr lang="cs-CZ" altLang="cs-CZ" sz="2000" dirty="0" smtClean="0"/>
          </a:p>
          <a:p>
            <a:pPr eaLnBrk="1" hangingPunct="1">
              <a:buSzPct val="120000"/>
              <a:buFont typeface="Wingdings" pitchFamily="2" charset="2"/>
              <a:buChar char="§"/>
              <a:defRPr/>
            </a:pPr>
            <a:r>
              <a:rPr lang="cs-CZ" altLang="cs-CZ" sz="2000" dirty="0" smtClean="0">
                <a:solidFill>
                  <a:schemeClr val="folHlink"/>
                </a:solidFill>
              </a:rPr>
              <a:t>Sekundární</a:t>
            </a:r>
          </a:p>
          <a:p>
            <a:pPr eaLnBrk="1" hangingPunct="1">
              <a:buSzPct val="150000"/>
              <a:buFont typeface="Wingdings" pitchFamily="2" charset="2"/>
              <a:buNone/>
              <a:defRPr/>
            </a:pPr>
            <a:endParaRPr lang="cs-CZ" altLang="cs-CZ" sz="2400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62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2400" smtClean="0">
                <a:solidFill>
                  <a:schemeClr val="accent1"/>
                </a:solidFill>
              </a:rPr>
              <a:t>Přehled hlavních charakteristik imunodeficiencí</a:t>
            </a:r>
          </a:p>
        </p:txBody>
      </p:sp>
      <p:pic>
        <p:nvPicPr>
          <p:cNvPr id="6147" name="Picture 4" descr="předled deficitů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125538"/>
            <a:ext cx="8713787" cy="4837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73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z="3200" dirty="0" smtClean="0"/>
              <a:t>Diagnostika imunodeficitních stavů:</a:t>
            </a:r>
            <a:r>
              <a:rPr lang="cs-CZ" altLang="cs-CZ" sz="4000" dirty="0" smtClean="0"/>
              <a:t/>
            </a:r>
            <a:br>
              <a:rPr lang="cs-CZ" altLang="cs-CZ" sz="4000" dirty="0" smtClean="0"/>
            </a:br>
            <a:endParaRPr lang="cs-CZ" altLang="cs-CZ" sz="4000" dirty="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sz="2000" dirty="0" smtClean="0">
                <a:solidFill>
                  <a:srgbClr val="7030A0"/>
                </a:solidFill>
              </a:rPr>
              <a:t>Zdroj informací:</a:t>
            </a:r>
          </a:p>
          <a:p>
            <a:pPr eaLnBrk="1" hangingPunct="1">
              <a:defRPr/>
            </a:pPr>
            <a:r>
              <a:rPr lang="cs-CZ" altLang="cs-CZ" sz="2000" dirty="0" smtClean="0"/>
              <a:t>Rodinná anamnéza</a:t>
            </a:r>
          </a:p>
          <a:p>
            <a:pPr eaLnBrk="1" hangingPunct="1">
              <a:defRPr/>
            </a:pPr>
            <a:r>
              <a:rPr lang="cs-CZ" altLang="cs-CZ" sz="2000" dirty="0" smtClean="0"/>
              <a:t>Osobní anamnéza</a:t>
            </a:r>
          </a:p>
          <a:p>
            <a:pPr eaLnBrk="1" hangingPunct="1">
              <a:defRPr/>
            </a:pPr>
            <a:r>
              <a:rPr lang="cs-CZ" altLang="cs-CZ" sz="2000" dirty="0" smtClean="0"/>
              <a:t>Klinické vyšetření</a:t>
            </a:r>
          </a:p>
          <a:p>
            <a:pPr eaLnBrk="1" hangingPunct="1">
              <a:defRPr/>
            </a:pPr>
            <a:r>
              <a:rPr lang="cs-CZ" altLang="cs-CZ" sz="2000" dirty="0" smtClean="0"/>
              <a:t>Laboratorní testy</a:t>
            </a:r>
          </a:p>
        </p:txBody>
      </p:sp>
    </p:spTree>
    <p:extLst>
      <p:ext uri="{BB962C8B-B14F-4D97-AF65-F5344CB8AC3E}">
        <p14:creationId xmlns:p14="http://schemas.microsoft.com/office/powerpoint/2010/main" val="3124767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dirty="0" smtClean="0"/>
              <a:t>Imunologicky významné geny na chromozomu X</a:t>
            </a:r>
          </a:p>
        </p:txBody>
      </p:sp>
      <p:pic>
        <p:nvPicPr>
          <p:cNvPr id="8195" name="Picture 7" descr="X chromoz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1268413"/>
            <a:ext cx="5400675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75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600" smtClean="0"/>
              <a:t>Vývoj počtu lymfocytů v ontogenezi</a:t>
            </a:r>
          </a:p>
        </p:txBody>
      </p:sp>
      <p:pic>
        <p:nvPicPr>
          <p:cNvPr id="9219" name="Picture 5" descr="ta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484313"/>
            <a:ext cx="8064500" cy="5040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57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600" smtClean="0"/>
              <a:t>Hladiny Ig v ontogenezi</a:t>
            </a:r>
          </a:p>
        </p:txBody>
      </p:sp>
      <p:pic>
        <p:nvPicPr>
          <p:cNvPr id="10243" name="Picture 5" descr="kon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773238"/>
            <a:ext cx="7200900" cy="467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76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200" dirty="0" smtClean="0"/>
              <a:t>Primární imunodeficience:</a:t>
            </a:r>
            <a:br>
              <a:rPr lang="cs-CZ" altLang="cs-CZ" sz="3200" dirty="0" smtClean="0"/>
            </a:br>
            <a:r>
              <a:rPr lang="cs-CZ" altLang="cs-CZ" sz="3200" dirty="0" smtClean="0"/>
              <a:t>genetické aspekty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>
                <a:solidFill>
                  <a:srgbClr val="7030A0"/>
                </a:solidFill>
              </a:rPr>
              <a:t>Hlavní příčina – mutace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Typy mutací: a/ genové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                   b/ chromozómové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                   c/ genomové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Projevy mutací: abnormality proteinů: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2000" dirty="0" smtClean="0"/>
              <a:t>membránových (receptorů)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2000" dirty="0" smtClean="0"/>
              <a:t>signálních (přenos signálů v buňce)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2000" dirty="0" smtClean="0"/>
              <a:t>strukturních (stavebních)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2000" dirty="0" err="1" smtClean="0"/>
              <a:t>secernovaných</a:t>
            </a:r>
            <a:r>
              <a:rPr lang="cs-CZ" altLang="cs-CZ" sz="2000" dirty="0" smtClean="0"/>
              <a:t> (glykoproteiny)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2000" dirty="0" smtClean="0"/>
              <a:t>enzymatických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24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24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4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4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4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 smtClean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76168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287</Words>
  <Application>Microsoft Office PowerPoint</Application>
  <PresentationFormat>Předvádění na obrazovce (4:3)</PresentationFormat>
  <Paragraphs>78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systému Office</vt:lpstr>
      <vt:lpstr>Prezentace aplikace PowerPoint</vt:lpstr>
      <vt:lpstr>Imunodeficity</vt:lpstr>
      <vt:lpstr>Dělení imunodeficiencí: </vt:lpstr>
      <vt:lpstr>Přehled hlavních charakteristik imunodeficiencí</vt:lpstr>
      <vt:lpstr>Diagnostika imunodeficitních stavů: </vt:lpstr>
      <vt:lpstr>Imunologicky významné geny na chromozomu X</vt:lpstr>
      <vt:lpstr>Vývoj počtu lymfocytů v ontogenezi</vt:lpstr>
      <vt:lpstr>Hladiny Ig v ontogenezi</vt:lpstr>
      <vt:lpstr>Primární imunodeficience: genetické aspekty</vt:lpstr>
      <vt:lpstr>Laboratorní vyšetření: </vt:lpstr>
      <vt:lpstr>Léčba imunodeficitních stavů: </vt:lpstr>
    </vt:vector>
  </TitlesOfParts>
  <Company>UEB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Dušková</dc:creator>
  <cp:lastModifiedBy>Dušková</cp:lastModifiedBy>
  <cp:revision>3</cp:revision>
  <dcterms:created xsi:type="dcterms:W3CDTF">2016-02-22T10:31:59Z</dcterms:created>
  <dcterms:modified xsi:type="dcterms:W3CDTF">2016-02-29T10:25:57Z</dcterms:modified>
</cp:coreProperties>
</file>