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77" r:id="rId3"/>
    <p:sldId id="268" r:id="rId4"/>
    <p:sldId id="269" r:id="rId5"/>
    <p:sldId id="278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812A2-3BAC-4C48-A9B0-3AA7C6C7841C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EEC7C-93FC-4F36-B63F-B7653014D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54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EEC7C-93FC-4F36-B63F-B7653014D5E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30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EEC7C-93FC-4F36-B63F-B7653014D5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73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3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71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72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E55F0C-1427-4022-93BE-CC252C7184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441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71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65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1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9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98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2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3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1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3A3C-7E56-4846-9777-624736338B4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59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Vybraná autoimunitní onemocnění</a:t>
            </a:r>
            <a:endParaRPr lang="cs-CZ" sz="2800" b="1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cs-CZ" altLang="cs-CZ" sz="2800" dirty="0" err="1">
                <a:solidFill>
                  <a:srgbClr val="7030A0"/>
                </a:solidFill>
              </a:rPr>
              <a:t>Revmatiodní</a:t>
            </a:r>
            <a:r>
              <a:rPr lang="cs-CZ" altLang="cs-CZ" sz="2800" dirty="0">
                <a:solidFill>
                  <a:srgbClr val="7030A0"/>
                </a:solidFill>
              </a:rPr>
              <a:t> artritida </a:t>
            </a:r>
            <a:endParaRPr lang="cs-CZ" altLang="cs-CZ" sz="28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altLang="cs-CZ" sz="2800" dirty="0">
              <a:solidFill>
                <a:srgbClr val="7030A0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- artropatie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- terč  imunopatologické reaktivity – synoviální membrána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- asociace HLA DR 4, úsek mezi AK  67 – 74 na </a:t>
            </a:r>
            <a:r>
              <a:rPr lang="el-GR" altLang="cs-CZ" sz="2000" dirty="0"/>
              <a:t>β</a:t>
            </a:r>
            <a:r>
              <a:rPr lang="cs-CZ" altLang="cs-CZ" sz="2000" dirty="0"/>
              <a:t> řetězci HLA molekuly - podobnost s sekvencí v glykoproteinu EB, nebo hemolyzinu bakterie Proteus aj.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2000" dirty="0"/>
              <a:t>- vliv stresových proteinů (mechanická zátěž ?)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2000" dirty="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chemeClr val="accent1"/>
                </a:solidFill>
              </a:rPr>
              <a:t>Fáze onemocnění: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000" dirty="0"/>
              <a:t>Tvorba prozánětlivých </a:t>
            </a:r>
            <a:r>
              <a:rPr lang="cs-CZ" altLang="cs-CZ" sz="2000" dirty="0" err="1"/>
              <a:t>cytokinů</a:t>
            </a:r>
            <a:endParaRPr lang="cs-CZ" altLang="cs-CZ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000" dirty="0"/>
              <a:t>Prezentace </a:t>
            </a:r>
            <a:r>
              <a:rPr lang="cs-CZ" altLang="cs-CZ" sz="2000" dirty="0" err="1"/>
              <a:t>autoantigenů</a:t>
            </a:r>
            <a:r>
              <a:rPr lang="cs-CZ" altLang="cs-CZ" sz="2000" dirty="0"/>
              <a:t> dendritickými  buňkami v  lymf. uzlinách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2000" dirty="0"/>
              <a:t>Návrat T a B lymfocytů z výstelky do kloubů a vznik chronického zánětu v synoviální membráně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chemeClr val="accent1"/>
                </a:solidFill>
              </a:rPr>
              <a:t>Hlavní příčina potíží</a:t>
            </a:r>
            <a:r>
              <a:rPr lang="cs-CZ" altLang="cs-CZ" sz="2000">
                <a:solidFill>
                  <a:schemeClr val="accent1"/>
                </a:solidFill>
              </a:rPr>
              <a:t>:</a:t>
            </a:r>
            <a:r>
              <a:rPr lang="cs-CZ" altLang="cs-CZ" sz="2000"/>
              <a:t> </a:t>
            </a:r>
            <a:endParaRPr lang="cs-CZ" altLang="cs-CZ" sz="200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2000" smtClean="0"/>
              <a:t>eroze </a:t>
            </a:r>
            <a:r>
              <a:rPr lang="cs-CZ" altLang="cs-CZ" sz="2000" dirty="0"/>
              <a:t>chrupavčité výstelky a kostní </a:t>
            </a:r>
            <a:r>
              <a:rPr lang="cs-CZ" altLang="cs-CZ" sz="2000"/>
              <a:t>hmoty </a:t>
            </a:r>
            <a:r>
              <a:rPr lang="cs-CZ" altLang="cs-CZ" sz="2000" smtClean="0"/>
              <a:t>   proteolytickými </a:t>
            </a:r>
            <a:r>
              <a:rPr lang="cs-CZ" altLang="cs-CZ" sz="2000" dirty="0"/>
              <a:t>enzymy (</a:t>
            </a:r>
            <a:r>
              <a:rPr lang="cs-CZ" altLang="cs-CZ" sz="2000" dirty="0" err="1"/>
              <a:t>neutrofily</a:t>
            </a:r>
            <a:r>
              <a:rPr lang="cs-CZ" altLang="cs-CZ" sz="2000" dirty="0"/>
              <a:t> a fibroblasty)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6994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 sz="2400">
                <a:solidFill>
                  <a:schemeClr val="folHlink"/>
                </a:solidFill>
              </a:rPr>
              <a:t>Lokalizace terčových autoantigenů při RS</a:t>
            </a:r>
          </a:p>
        </p:txBody>
      </p:sp>
      <p:pic>
        <p:nvPicPr>
          <p:cNvPr id="119814" name="Picture 6" descr="oligodendrocy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81075"/>
            <a:ext cx="7343775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3995936" y="6453336"/>
            <a:ext cx="49679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1200" dirty="0" err="1"/>
              <a:t>Krejsek</a:t>
            </a:r>
            <a:r>
              <a:rPr lang="cs-CZ" altLang="cs-CZ" sz="1200" dirty="0"/>
              <a:t>, Kopecký, Klinická imunologie, </a:t>
            </a:r>
            <a:r>
              <a:rPr lang="cs-CZ" altLang="cs-CZ" sz="1200" dirty="0" err="1"/>
              <a:t>Nucleus</a:t>
            </a:r>
            <a:r>
              <a:rPr lang="cs-CZ" altLang="cs-CZ" sz="1200" dirty="0"/>
              <a:t> HK </a:t>
            </a:r>
            <a:r>
              <a:rPr lang="cs-CZ" altLang="cs-CZ" sz="1200" dirty="0" smtClean="0"/>
              <a:t>2004</a:t>
            </a:r>
            <a:endParaRPr lang="cs-CZ" altLang="cs-CZ" sz="1200" dirty="0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395288" y="5876925"/>
            <a:ext cx="8162925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1200" dirty="0">
                <a:latin typeface="Tahoma" panose="020B0604030504040204" pitchFamily="34" charset="0"/>
              </a:rPr>
              <a:t>MAG – myelin </a:t>
            </a:r>
            <a:r>
              <a:rPr lang="cs-CZ" altLang="cs-CZ" sz="1200" dirty="0" err="1">
                <a:latin typeface="Tahoma" panose="020B0604030504040204" pitchFamily="34" charset="0"/>
              </a:rPr>
              <a:t>associated</a:t>
            </a:r>
            <a:r>
              <a:rPr lang="cs-CZ" altLang="cs-CZ" sz="1200" dirty="0">
                <a:latin typeface="Tahoma" panose="020B0604030504040204" pitchFamily="34" charset="0"/>
              </a:rPr>
              <a:t> glykoprotein, MOG – myelin </a:t>
            </a:r>
            <a:r>
              <a:rPr lang="cs-CZ" altLang="cs-CZ" sz="1200" dirty="0" err="1">
                <a:latin typeface="Tahoma" panose="020B0604030504040204" pitchFamily="34" charset="0"/>
              </a:rPr>
              <a:t>oligodendrocyte</a:t>
            </a:r>
            <a:r>
              <a:rPr lang="cs-CZ" altLang="cs-CZ" sz="1200" dirty="0">
                <a:latin typeface="Tahoma" panose="020B0604030504040204" pitchFamily="34" charset="0"/>
              </a:rPr>
              <a:t> glykoprotein, MBP – myelinový bazický protein,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1200" dirty="0">
                <a:latin typeface="Tahoma" panose="020B0604030504040204" pitchFamily="34" charset="0"/>
              </a:rPr>
              <a:t>PLP – </a:t>
            </a:r>
            <a:r>
              <a:rPr lang="cs-CZ" altLang="cs-CZ" sz="1200" dirty="0" err="1">
                <a:latin typeface="Tahoma" panose="020B0604030504040204" pitchFamily="34" charset="0"/>
              </a:rPr>
              <a:t>proteoLipid</a:t>
            </a:r>
            <a:r>
              <a:rPr lang="cs-CZ" altLang="cs-CZ" sz="1200" dirty="0">
                <a:latin typeface="Tahoma" panose="020B0604030504040204" pitchFamily="34" charset="0"/>
              </a:rPr>
              <a:t> peptide</a:t>
            </a:r>
          </a:p>
        </p:txBody>
      </p:sp>
    </p:spTree>
    <p:extLst>
      <p:ext uri="{BB962C8B-B14F-4D97-AF65-F5344CB8AC3E}">
        <p14:creationId xmlns:p14="http://schemas.microsoft.com/office/powerpoint/2010/main" val="26648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0872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sz="2800" dirty="0">
                <a:solidFill>
                  <a:srgbClr val="7030A0"/>
                </a:solidFill>
              </a:rPr>
              <a:t>Vaskulitidy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 smtClean="0"/>
              <a:t>Heterogenní </a:t>
            </a:r>
            <a:r>
              <a:rPr lang="cs-CZ" altLang="cs-CZ" sz="2000" dirty="0"/>
              <a:t>skupina onemocnění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Nekrotizující zánět cév – </a:t>
            </a:r>
            <a:r>
              <a:rPr lang="cs-CZ" altLang="cs-CZ" sz="2000" dirty="0" smtClean="0"/>
              <a:t>ischemie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accent1"/>
                </a:solidFill>
              </a:rPr>
              <a:t>Dělení: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Primární – idiopatické –bez známé příčiny</a:t>
            </a:r>
          </a:p>
          <a:p>
            <a:r>
              <a:rPr lang="cs-CZ" altLang="cs-CZ" sz="2000" dirty="0"/>
              <a:t>Sekundární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accent1"/>
                </a:solidFill>
              </a:rPr>
              <a:t>Projevy</a:t>
            </a:r>
            <a:r>
              <a:rPr lang="cs-CZ" altLang="cs-CZ" sz="2000" dirty="0"/>
              <a:t> zpočátku nespecifické, pak se mohou koncentrovat na určitý orgán </a:t>
            </a:r>
            <a:r>
              <a:rPr lang="cs-CZ" altLang="cs-CZ" sz="2000" dirty="0">
                <a:solidFill>
                  <a:schemeClr val="hlink"/>
                </a:solidFill>
              </a:rPr>
              <a:t>( </a:t>
            </a:r>
            <a:r>
              <a:rPr lang="cs-CZ" altLang="cs-CZ" sz="2000" dirty="0" err="1">
                <a:solidFill>
                  <a:schemeClr val="hlink"/>
                </a:solidFill>
              </a:rPr>
              <a:t>Wegenerova</a:t>
            </a:r>
            <a:r>
              <a:rPr lang="cs-CZ" altLang="cs-CZ" sz="2000" dirty="0">
                <a:solidFill>
                  <a:schemeClr val="hlink"/>
                </a:solidFill>
              </a:rPr>
              <a:t> granulomatóza, </a:t>
            </a:r>
            <a:r>
              <a:rPr lang="cs-CZ" altLang="cs-CZ" sz="2000" dirty="0" err="1">
                <a:solidFill>
                  <a:schemeClr val="hlink"/>
                </a:solidFill>
              </a:rPr>
              <a:t>Polyarteritis</a:t>
            </a:r>
            <a:r>
              <a:rPr lang="cs-CZ" altLang="cs-CZ" sz="2000" dirty="0">
                <a:solidFill>
                  <a:schemeClr val="hlink"/>
                </a:solidFill>
              </a:rPr>
              <a:t> </a:t>
            </a:r>
            <a:r>
              <a:rPr lang="cs-CZ" altLang="cs-CZ" sz="2000" dirty="0" err="1">
                <a:solidFill>
                  <a:schemeClr val="hlink"/>
                </a:solidFill>
              </a:rPr>
              <a:t>nodosa</a:t>
            </a:r>
            <a:r>
              <a:rPr lang="cs-CZ" altLang="cs-CZ" sz="2000" dirty="0">
                <a:solidFill>
                  <a:schemeClr val="hlink"/>
                </a:solidFill>
              </a:rPr>
              <a:t>)</a:t>
            </a:r>
            <a:r>
              <a:rPr lang="cs-CZ" altLang="cs-CZ" sz="2000" dirty="0"/>
              <a:t> </a:t>
            </a:r>
            <a:endParaRPr lang="cs-CZ" altLang="cs-CZ" sz="2000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accent1"/>
                </a:solidFill>
              </a:rPr>
              <a:t>Laboratorní </a:t>
            </a:r>
            <a:r>
              <a:rPr lang="cs-CZ" altLang="cs-CZ" sz="2000" dirty="0" smtClean="0">
                <a:solidFill>
                  <a:schemeClr val="accent1"/>
                </a:solidFill>
              </a:rPr>
              <a:t>testy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 smtClean="0">
                <a:solidFill>
                  <a:schemeClr val="accent1"/>
                </a:solidFill>
              </a:rPr>
              <a:t>Terapie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 err="1"/>
              <a:t>Kawasakiho</a:t>
            </a:r>
            <a:r>
              <a:rPr lang="cs-CZ" altLang="cs-CZ" sz="2000" dirty="0"/>
              <a:t> nemoc – akutní vaskulitida v raném dětství</a:t>
            </a:r>
            <a:endParaRPr lang="cs-CZ" altLang="cs-CZ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 err="1" smtClean="0"/>
              <a:t>Polyarteritis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nodosa</a:t>
            </a:r>
            <a:endParaRPr lang="cs-CZ" altLang="cs-CZ" sz="2000" dirty="0"/>
          </a:p>
          <a:p>
            <a:pPr>
              <a:buNone/>
            </a:pPr>
            <a:r>
              <a:rPr lang="cs-CZ" altLang="cs-CZ" sz="2000" dirty="0" err="1"/>
              <a:t>Wegenerova</a:t>
            </a:r>
            <a:r>
              <a:rPr lang="cs-CZ" altLang="cs-CZ" sz="2000" dirty="0"/>
              <a:t> granulomatóza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0483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Základní principy léčby autoimunitních nemocí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Kauzální terapie není známa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Nespecifická imunosupresívní léčba</a:t>
            </a:r>
          </a:p>
          <a:p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   </a:t>
            </a:r>
            <a:r>
              <a:rPr lang="cs-CZ" altLang="cs-CZ" sz="2000" dirty="0" err="1">
                <a:solidFill>
                  <a:schemeClr val="accent1"/>
                </a:solidFill>
              </a:rPr>
              <a:t>Imunosupresiva</a:t>
            </a:r>
            <a:r>
              <a:rPr lang="cs-CZ" altLang="cs-CZ" sz="2000" dirty="0"/>
              <a:t>  - kortikoidy, cyklosporin A, azathioprin, </a:t>
            </a:r>
            <a:r>
              <a:rPr lang="cs-CZ" altLang="cs-CZ" sz="2000" dirty="0" err="1" smtClean="0"/>
              <a:t>cyklofosfanid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metotrexát</a:t>
            </a:r>
            <a:r>
              <a:rPr lang="cs-CZ" altLang="cs-CZ" sz="2000" dirty="0"/>
              <a:t>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   </a:t>
            </a:r>
            <a:r>
              <a:rPr lang="cs-CZ" altLang="cs-CZ" sz="2000" dirty="0">
                <a:solidFill>
                  <a:schemeClr val="accent1"/>
                </a:solidFill>
              </a:rPr>
              <a:t>Nesteroidní </a:t>
            </a:r>
            <a:r>
              <a:rPr lang="cs-CZ" altLang="cs-CZ" sz="2000" dirty="0" err="1">
                <a:solidFill>
                  <a:schemeClr val="accent1"/>
                </a:solidFill>
              </a:rPr>
              <a:t>antiinflamatorika</a:t>
            </a:r>
            <a:endParaRPr lang="cs-CZ" altLang="cs-CZ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   </a:t>
            </a:r>
            <a:r>
              <a:rPr lang="cs-CZ" altLang="cs-CZ" sz="2000" i="1" dirty="0">
                <a:solidFill>
                  <a:schemeClr val="accent1"/>
                </a:solidFill>
              </a:rPr>
              <a:t>Normální lidské gamaglobuliny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i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/>
              <a:t>Nové trendy v terapii – perorální imunoterapie, MOP, </a:t>
            </a:r>
            <a:r>
              <a:rPr lang="cs-CZ" altLang="cs-CZ" sz="2000" dirty="0" err="1"/>
              <a:t>cytokiny</a:t>
            </a:r>
            <a:r>
              <a:rPr lang="cs-CZ" altLang="cs-CZ" sz="2000" dirty="0"/>
              <a:t> nebo antagonisté </a:t>
            </a:r>
            <a:r>
              <a:rPr lang="cs-CZ" altLang="cs-CZ" sz="2000" dirty="0" err="1"/>
              <a:t>cytokinů</a:t>
            </a: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665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asenohy.cz/obrazky/revmatoidn.artrit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4448"/>
            <a:ext cx="216024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vmatoidní artritida – WikiSkrip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60388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chéma kloubu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0483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5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revmatoidní artrit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416800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516563"/>
            <a:ext cx="8229600" cy="1557337"/>
          </a:xfrm>
        </p:spPr>
        <p:txBody>
          <a:bodyPr/>
          <a:lstStyle/>
          <a:p>
            <a:r>
              <a:rPr lang="en-US" altLang="cs-CZ" sz="1600"/>
              <a:t>©</a:t>
            </a:r>
            <a:r>
              <a:rPr lang="cs-CZ" altLang="cs-CZ" sz="1600"/>
              <a:t> Krejsek, Kopecký, Klinická imunologie, 2004</a:t>
            </a:r>
            <a:r>
              <a:rPr lang="cs-CZ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6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5576" y="233434"/>
            <a:ext cx="5580112" cy="6597352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solidFill>
                  <a:srgbClr val="7030A0"/>
                </a:solidFill>
              </a:rPr>
              <a:t>Lupus </a:t>
            </a:r>
            <a:r>
              <a:rPr lang="cs-CZ" altLang="cs-CZ" sz="2800" dirty="0" err="1" smtClean="0">
                <a:solidFill>
                  <a:srgbClr val="7030A0"/>
                </a:solidFill>
              </a:rPr>
              <a:t>erytematodes</a:t>
            </a:r>
            <a:endParaRPr lang="cs-CZ" altLang="cs-CZ" sz="28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 smtClean="0"/>
              <a:t>Systémové </a:t>
            </a:r>
            <a:r>
              <a:rPr lang="cs-CZ" altLang="cs-CZ" sz="2000" dirty="0"/>
              <a:t>onemocnění, typický výskyt </a:t>
            </a:r>
            <a:r>
              <a:rPr lang="cs-CZ" altLang="cs-CZ" sz="2000" dirty="0" err="1"/>
              <a:t>antinukleárních</a:t>
            </a:r>
            <a:r>
              <a:rPr lang="cs-CZ" altLang="cs-CZ" sz="2000" dirty="0"/>
              <a:t> protilátek různých typů – význam </a:t>
            </a:r>
            <a:r>
              <a:rPr lang="cs-CZ" altLang="cs-CZ" sz="2000" dirty="0" err="1"/>
              <a:t>apoptózy</a:t>
            </a:r>
            <a:r>
              <a:rPr lang="cs-CZ" altLang="cs-CZ" sz="2000" dirty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Asociace s HLA DR2, DR3. </a:t>
            </a:r>
            <a:endParaRPr lang="cs-CZ" altLang="cs-CZ" sz="2000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accent1"/>
                </a:solidFill>
              </a:rPr>
              <a:t>Předpokládaný mechanismus: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Infekční podnět, </a:t>
            </a:r>
            <a:r>
              <a:rPr lang="cs-CZ" altLang="cs-CZ" sz="2000" dirty="0" err="1"/>
              <a:t>xenobiotika</a:t>
            </a:r>
            <a:r>
              <a:rPr lang="cs-CZ" altLang="cs-CZ" sz="2000" dirty="0"/>
              <a:t> – rozpad buněk – uvolnění jaderných antigenů – tvorba </a:t>
            </a:r>
            <a:r>
              <a:rPr lang="cs-CZ" altLang="cs-CZ" sz="2000" dirty="0" err="1"/>
              <a:t>antinukleárních</a:t>
            </a:r>
            <a:r>
              <a:rPr lang="cs-CZ" altLang="cs-CZ" sz="2000" dirty="0"/>
              <a:t> protilátek – </a:t>
            </a:r>
            <a:r>
              <a:rPr lang="cs-CZ" altLang="cs-CZ" sz="2000" dirty="0">
                <a:solidFill>
                  <a:schemeClr val="accent1"/>
                </a:solidFill>
              </a:rPr>
              <a:t>vznik IMK</a:t>
            </a:r>
            <a:r>
              <a:rPr lang="cs-CZ" altLang="cs-CZ" sz="2000" dirty="0"/>
              <a:t> ! – ukládání – aktivace komplementu – </a:t>
            </a:r>
            <a:r>
              <a:rPr lang="cs-CZ" altLang="cs-CZ" sz="2000" dirty="0">
                <a:solidFill>
                  <a:schemeClr val="accent1"/>
                </a:solidFill>
              </a:rPr>
              <a:t>zánět v postižené oblasti</a:t>
            </a:r>
            <a:r>
              <a:rPr lang="cs-CZ" altLang="cs-CZ" sz="2000" dirty="0"/>
              <a:t>. </a:t>
            </a:r>
            <a:endParaRPr lang="cs-CZ" altLang="cs-CZ" sz="2000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Příklady ukládání </a:t>
            </a:r>
            <a:r>
              <a:rPr lang="cs-CZ" altLang="cs-CZ" sz="2000" dirty="0" err="1"/>
              <a:t>imunolomplexů</a:t>
            </a:r>
            <a:r>
              <a:rPr lang="cs-CZ" altLang="cs-CZ" sz="2000" dirty="0"/>
              <a:t>: </a:t>
            </a:r>
            <a:endParaRPr lang="cs-CZ" altLang="cs-CZ" sz="2000" dirty="0" smtClean="0"/>
          </a:p>
          <a:p>
            <a:r>
              <a:rPr lang="cs-CZ" altLang="cs-CZ" sz="2000" dirty="0"/>
              <a:t> </a:t>
            </a:r>
            <a:r>
              <a:rPr lang="cs-CZ" altLang="cs-CZ" sz="2000" dirty="0" smtClean="0"/>
              <a:t>rozhraní </a:t>
            </a:r>
            <a:r>
              <a:rPr lang="cs-CZ" altLang="cs-CZ" sz="2000" dirty="0"/>
              <a:t>dermis – epidermis</a:t>
            </a:r>
          </a:p>
          <a:p>
            <a:r>
              <a:rPr lang="cs-CZ" altLang="cs-CZ" sz="2000" dirty="0" smtClean="0"/>
              <a:t> </a:t>
            </a:r>
            <a:r>
              <a:rPr lang="cs-CZ" altLang="cs-CZ" sz="2000" dirty="0"/>
              <a:t>pobřišnice, perikard</a:t>
            </a:r>
          </a:p>
          <a:p>
            <a:r>
              <a:rPr lang="cs-CZ" altLang="cs-CZ" sz="2000" dirty="0" smtClean="0"/>
              <a:t> </a:t>
            </a:r>
            <a:r>
              <a:rPr lang="cs-CZ" altLang="cs-CZ" sz="2000" dirty="0"/>
              <a:t>bazální membrána glomerulů                 </a:t>
            </a:r>
          </a:p>
          <a:p>
            <a:r>
              <a:rPr lang="cs-CZ" altLang="cs-CZ" sz="2000" dirty="0" smtClean="0"/>
              <a:t> </a:t>
            </a:r>
            <a:r>
              <a:rPr lang="cs-CZ" altLang="cs-CZ" sz="2000" dirty="0"/>
              <a:t>nervová soustava</a:t>
            </a: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>
            <a:off x="3851275" y="3573463"/>
            <a:ext cx="288925" cy="71437"/>
          </a:xfrm>
          <a:prstGeom prst="rightArrow">
            <a:avLst>
              <a:gd name="adj1" fmla="val 50000"/>
              <a:gd name="adj2" fmla="val 1011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3851275" y="3573463"/>
            <a:ext cx="2889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3851275" y="3573463"/>
            <a:ext cx="360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3851275" y="3573463"/>
            <a:ext cx="360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3348038" y="2492375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3" name="AutoShape 4" descr="Soubor:Symptoms of SLE cs.png"/>
          <p:cNvSpPr>
            <a:spLocks noChangeAspect="1" noChangeArrowheads="1"/>
          </p:cNvSpPr>
          <p:nvPr/>
        </p:nvSpPr>
        <p:spPr bwMode="auto">
          <a:xfrm>
            <a:off x="155575" y="-2743200"/>
            <a:ext cx="45053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Soubor:Symptoms of SLE 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88" y="1287479"/>
            <a:ext cx="3127462" cy="45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ystémový lupus erytemat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0" y="173173"/>
            <a:ext cx="3773218" cy="21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mf.cz/900/663/s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11" b="34783"/>
          <a:stretch/>
        </p:blipFill>
        <p:spPr bwMode="auto">
          <a:xfrm>
            <a:off x="6660232" y="173173"/>
            <a:ext cx="22322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iatlas dermatopatológie a klinickej dermatológie - Histologické obrazy - Lupus&amp;hellip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480442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11924" y="3645024"/>
            <a:ext cx="42320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cs-CZ" dirty="0" smtClean="0"/>
              <a:t> povrchová</a:t>
            </a:r>
            <a:r>
              <a:rPr lang="cs-CZ" dirty="0"/>
              <a:t>, </a:t>
            </a:r>
            <a:r>
              <a:rPr lang="cs-CZ" dirty="0" err="1"/>
              <a:t>interfolikulárna</a:t>
            </a:r>
            <a:r>
              <a:rPr lang="cs-CZ" dirty="0"/>
              <a:t> hyperkeratóza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folikulárna</a:t>
            </a:r>
            <a:r>
              <a:rPr lang="cs-CZ" dirty="0" smtClean="0"/>
              <a:t> </a:t>
            </a:r>
            <a:r>
              <a:rPr lang="cs-CZ" dirty="0"/>
              <a:t>hyperkeratóza s dilatovanými </a:t>
            </a:r>
            <a:r>
              <a:rPr lang="cs-CZ" dirty="0" err="1"/>
              <a:t>folikulmi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atrofia</a:t>
            </a:r>
            <a:r>
              <a:rPr lang="cs-CZ" dirty="0" smtClean="0"/>
              <a:t> </a:t>
            </a:r>
            <a:r>
              <a:rPr lang="cs-CZ" dirty="0"/>
              <a:t>epidermy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bazofilná</a:t>
            </a:r>
            <a:r>
              <a:rPr lang="cs-CZ" dirty="0" smtClean="0"/>
              <a:t> </a:t>
            </a:r>
            <a:r>
              <a:rPr lang="cs-CZ" dirty="0" err="1"/>
              <a:t>degenerácia</a:t>
            </a:r>
            <a:r>
              <a:rPr lang="cs-CZ" dirty="0"/>
              <a:t> </a:t>
            </a:r>
            <a:r>
              <a:rPr lang="cs-CZ" dirty="0" err="1"/>
              <a:t>väziva</a:t>
            </a:r>
            <a:r>
              <a:rPr lang="cs-CZ" dirty="0"/>
              <a:t> dermy</a:t>
            </a:r>
          </a:p>
          <a:p>
            <a:pPr>
              <a:buFont typeface="+mj-lt"/>
              <a:buAutoNum type="arabicPeriod"/>
            </a:pPr>
            <a:r>
              <a:rPr lang="cs-CZ" dirty="0"/>
              <a:t>husté lymfocytové infiltráty </a:t>
            </a:r>
            <a:r>
              <a:rPr lang="cs-CZ" dirty="0" err="1"/>
              <a:t>prevažne</a:t>
            </a:r>
            <a:r>
              <a:rPr lang="cs-CZ" dirty="0"/>
              <a:t> okolo kožných adnex, dilatovaných </a:t>
            </a:r>
            <a:r>
              <a:rPr lang="cs-CZ" dirty="0" err="1"/>
              <a:t>ciev</a:t>
            </a:r>
            <a:r>
              <a:rPr lang="cs-CZ" dirty="0"/>
              <a:t>, aj v </a:t>
            </a:r>
            <a:r>
              <a:rPr lang="cs-CZ" dirty="0" err="1"/>
              <a:t>ostatnej</a:t>
            </a:r>
            <a:r>
              <a:rPr lang="cs-CZ" dirty="0"/>
              <a:t> časti </a:t>
            </a:r>
            <a:r>
              <a:rPr lang="cs-CZ" dirty="0" smtClean="0"/>
              <a:t>dermy</a:t>
            </a:r>
          </a:p>
          <a:p>
            <a:pPr>
              <a:buFont typeface="+mj-lt"/>
              <a:buAutoNum type="arabicPeriod"/>
            </a:pPr>
            <a:endParaRPr lang="cs-CZ" dirty="0"/>
          </a:p>
          <a:p>
            <a:r>
              <a:rPr lang="cs-CZ" dirty="0"/>
              <a:t>(text: MUDr. </a:t>
            </a:r>
            <a:r>
              <a:rPr lang="cs-CZ" dirty="0" err="1"/>
              <a:t>Szép</a:t>
            </a:r>
            <a:r>
              <a:rPr lang="cs-CZ" dirty="0"/>
              <a:t> Zoltán, PhD.)</a:t>
            </a:r>
          </a:p>
        </p:txBody>
      </p:sp>
      <p:pic>
        <p:nvPicPr>
          <p:cNvPr id="2056" name="Picture 8" descr="https://upload.wikimedia.org/wikipedia/commons/c/c4/Diffuse_proliferative_lupus_nephrit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94" y="173173"/>
            <a:ext cx="1498775" cy="2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8229600" cy="5619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>
                <a:solidFill>
                  <a:srgbClr val="7030A0"/>
                </a:solidFill>
              </a:rPr>
              <a:t>Diabetes </a:t>
            </a:r>
            <a:r>
              <a:rPr lang="cs-CZ" altLang="cs-CZ" sz="2800" dirty="0" err="1">
                <a:solidFill>
                  <a:srgbClr val="7030A0"/>
                </a:solidFill>
              </a:rPr>
              <a:t>mellitus</a:t>
            </a:r>
            <a:r>
              <a:rPr lang="cs-CZ" altLang="cs-CZ" sz="2800" dirty="0">
                <a:solidFill>
                  <a:srgbClr val="7030A0"/>
                </a:solidFill>
              </a:rPr>
              <a:t> I. typu závislý na </a:t>
            </a:r>
            <a:r>
              <a:rPr lang="cs-CZ" altLang="cs-CZ" sz="2800" dirty="0" smtClean="0">
                <a:solidFill>
                  <a:srgbClr val="7030A0"/>
                </a:solidFill>
              </a:rPr>
              <a:t>inzulínu</a:t>
            </a:r>
          </a:p>
          <a:p>
            <a:pPr>
              <a:lnSpc>
                <a:spcPct val="80000"/>
              </a:lnSpc>
            </a:pPr>
            <a:endParaRPr lang="cs-CZ" altLang="cs-CZ" sz="26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geografický gradient ??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velmi rychlý </a:t>
            </a:r>
            <a:r>
              <a:rPr lang="cs-CZ" altLang="cs-CZ" sz="2000" dirty="0" smtClean="0"/>
              <a:t>nárůst </a:t>
            </a:r>
            <a:r>
              <a:rPr lang="cs-CZ" altLang="cs-CZ" sz="2000" dirty="0"/>
              <a:t>(v poslední dekádě)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včasný záchyt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000" dirty="0">
                <a:solidFill>
                  <a:schemeClr val="accent1"/>
                </a:solidFill>
              </a:rPr>
              <a:t>progresívní destrukce </a:t>
            </a:r>
            <a:r>
              <a:rPr lang="el-GR" altLang="cs-CZ" sz="2000" dirty="0">
                <a:solidFill>
                  <a:schemeClr val="accent1"/>
                </a:solidFill>
              </a:rPr>
              <a:t>β</a:t>
            </a:r>
            <a:r>
              <a:rPr lang="cs-CZ" altLang="cs-CZ" sz="2000" dirty="0">
                <a:solidFill>
                  <a:schemeClr val="accent1"/>
                </a:solidFill>
              </a:rPr>
              <a:t> buněk Langerhansových ostrůvků pankreatu</a:t>
            </a:r>
            <a:r>
              <a:rPr lang="cs-CZ" altLang="cs-CZ" sz="2000" dirty="0"/>
              <a:t>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buněčná imunita- infiltrát pankreatu obsahuje T lymfocyty, makrofágy, dendritické buňky, B lymfocyty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terčový antigen – různé povrchové molekuly </a:t>
            </a:r>
            <a:r>
              <a:rPr lang="el-GR" altLang="cs-CZ" sz="2000" dirty="0"/>
              <a:t>β</a:t>
            </a:r>
            <a:r>
              <a:rPr lang="cs-CZ" altLang="cs-CZ" sz="2000" dirty="0"/>
              <a:t> buněk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7030A0"/>
                </a:solidFill>
              </a:rPr>
              <a:t>Mechanismus: </a:t>
            </a:r>
            <a:r>
              <a:rPr lang="cs-CZ" altLang="cs-CZ" sz="2000" dirty="0"/>
              <a:t>genetická dispozice, expozice virovým antigenům, časná expozice  bovinnímu albuminu -  podobnost s proteinem ICA 69 na </a:t>
            </a:r>
            <a:r>
              <a:rPr lang="el-GR" altLang="cs-CZ" sz="2000" dirty="0"/>
              <a:t>β</a:t>
            </a:r>
            <a:r>
              <a:rPr lang="cs-CZ" altLang="cs-CZ" sz="2000" dirty="0"/>
              <a:t> buňkách pankreatu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7030A0"/>
                </a:solidFill>
              </a:rPr>
              <a:t>Transplantace pankreatu </a:t>
            </a:r>
          </a:p>
          <a:p>
            <a:pPr>
              <a:lnSpc>
                <a:spcPct val="80000"/>
              </a:lnSpc>
            </a:pPr>
            <a:endParaRPr lang="cs-CZ" altLang="cs-CZ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365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764704"/>
            <a:ext cx="8424936" cy="4495800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800" dirty="0" err="1">
                <a:solidFill>
                  <a:srgbClr val="7030A0"/>
                </a:solidFill>
              </a:rPr>
              <a:t>Antifosfolipidový</a:t>
            </a:r>
            <a:r>
              <a:rPr lang="cs-CZ" altLang="cs-CZ" sz="2800" dirty="0">
                <a:solidFill>
                  <a:srgbClr val="7030A0"/>
                </a:solidFill>
              </a:rPr>
              <a:t> </a:t>
            </a:r>
            <a:r>
              <a:rPr lang="cs-CZ" altLang="cs-CZ" sz="2800" dirty="0" smtClean="0">
                <a:solidFill>
                  <a:srgbClr val="7030A0"/>
                </a:solidFill>
              </a:rPr>
              <a:t>syndrom</a:t>
            </a:r>
          </a:p>
          <a:p>
            <a:endParaRPr lang="cs-CZ" altLang="cs-CZ" sz="2800" dirty="0">
              <a:solidFill>
                <a:srgbClr val="7030A0"/>
              </a:solidFill>
            </a:endParaRPr>
          </a:p>
          <a:p>
            <a:r>
              <a:rPr lang="cs-CZ" altLang="cs-CZ" sz="1800" dirty="0" smtClean="0"/>
              <a:t>Často </a:t>
            </a:r>
            <a:r>
              <a:rPr lang="cs-CZ" altLang="cs-CZ" sz="1800" dirty="0"/>
              <a:t>v souvislosti s opakovanými potraty</a:t>
            </a:r>
          </a:p>
          <a:p>
            <a:r>
              <a:rPr lang="cs-CZ" altLang="cs-CZ" sz="1800" dirty="0"/>
              <a:t>Při testování krve na </a:t>
            </a:r>
            <a:r>
              <a:rPr lang="cs-CZ" altLang="cs-CZ" sz="1800" i="1" dirty="0"/>
              <a:t>Treponema </a:t>
            </a:r>
            <a:r>
              <a:rPr lang="cs-CZ" altLang="cs-CZ" sz="1800" i="1" dirty="0" err="1"/>
              <a:t>pallidum</a:t>
            </a:r>
            <a:r>
              <a:rPr lang="cs-CZ" altLang="cs-CZ" sz="1800" i="1" dirty="0"/>
              <a:t> </a:t>
            </a:r>
            <a:r>
              <a:rPr lang="cs-CZ" altLang="cs-CZ" sz="1800" dirty="0"/>
              <a:t>(původce syfilis) byly objeveny protilátky proti </a:t>
            </a:r>
            <a:r>
              <a:rPr lang="cs-CZ" altLang="cs-CZ" sz="1800" dirty="0" err="1"/>
              <a:t>fosfolipidovým</a:t>
            </a:r>
            <a:r>
              <a:rPr lang="cs-CZ" altLang="cs-CZ" sz="1800" dirty="0"/>
              <a:t> antigenům ze srdeční svaloviny (</a:t>
            </a:r>
            <a:r>
              <a:rPr lang="cs-CZ" altLang="cs-CZ" sz="1800" dirty="0" err="1"/>
              <a:t>kardiolipin</a:t>
            </a:r>
            <a:r>
              <a:rPr lang="cs-CZ" altLang="cs-CZ" sz="1800" dirty="0"/>
              <a:t>) </a:t>
            </a:r>
          </a:p>
          <a:p>
            <a:r>
              <a:rPr lang="cs-CZ" altLang="cs-CZ" sz="1800" dirty="0"/>
              <a:t>Dnes mají </a:t>
            </a:r>
            <a:r>
              <a:rPr lang="cs-CZ" altLang="cs-CZ" sz="1800" dirty="0" err="1">
                <a:solidFill>
                  <a:schemeClr val="accent1"/>
                </a:solidFill>
              </a:rPr>
              <a:t>antifosfolipidové</a:t>
            </a:r>
            <a:r>
              <a:rPr lang="cs-CZ" altLang="cs-CZ" sz="1800" dirty="0">
                <a:solidFill>
                  <a:schemeClr val="accent1"/>
                </a:solidFill>
              </a:rPr>
              <a:t> protilátky význam pro diagnostiku,</a:t>
            </a:r>
            <a:r>
              <a:rPr lang="cs-CZ" altLang="cs-CZ" sz="1800" dirty="0"/>
              <a:t> např.: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dirty="0"/>
              <a:t>    - systémových autoimunit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dirty="0"/>
              <a:t>    - těžších virových infekcí (HIV, hepatitidy, EBV)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dirty="0"/>
              <a:t>    - </a:t>
            </a:r>
            <a:r>
              <a:rPr lang="cs-CZ" altLang="cs-CZ" sz="1800" dirty="0" smtClean="0"/>
              <a:t>bakteriálních a </a:t>
            </a:r>
            <a:r>
              <a:rPr lang="cs-CZ" altLang="cs-CZ" sz="1800" dirty="0" err="1" smtClean="0"/>
              <a:t>protozoalních</a:t>
            </a:r>
            <a:r>
              <a:rPr lang="cs-CZ" altLang="cs-CZ" sz="1800" dirty="0" smtClean="0"/>
              <a:t> infekcí </a:t>
            </a:r>
            <a:r>
              <a:rPr lang="cs-CZ" altLang="cs-CZ" sz="1800" dirty="0"/>
              <a:t>(</a:t>
            </a:r>
            <a:r>
              <a:rPr lang="cs-CZ" altLang="cs-CZ" sz="1800" i="1" dirty="0"/>
              <a:t>Treponema, </a:t>
            </a:r>
            <a:r>
              <a:rPr lang="cs-CZ" altLang="cs-CZ" sz="1800" i="1" dirty="0" err="1"/>
              <a:t>Borrelia</a:t>
            </a:r>
            <a:r>
              <a:rPr lang="cs-CZ" altLang="cs-CZ" sz="1800" i="1" dirty="0"/>
              <a:t>, </a:t>
            </a:r>
            <a:r>
              <a:rPr lang="cs-CZ" altLang="cs-CZ" sz="1800" i="1" dirty="0" err="1"/>
              <a:t>Mykobaktrie</a:t>
            </a:r>
            <a:r>
              <a:rPr lang="cs-CZ" altLang="cs-CZ" sz="1800" i="1" dirty="0"/>
              <a:t>, </a:t>
            </a:r>
            <a:r>
              <a:rPr lang="cs-CZ" altLang="cs-CZ" sz="1800" i="1" dirty="0" err="1" smtClean="0"/>
              <a:t>Toxoplasma</a:t>
            </a:r>
            <a:r>
              <a:rPr lang="cs-CZ" altLang="cs-CZ" sz="1800" dirty="0" smtClean="0"/>
              <a:t>)</a:t>
            </a:r>
            <a:endParaRPr lang="cs-CZ" altLang="cs-CZ" sz="18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dirty="0"/>
              <a:t>    </a:t>
            </a:r>
            <a:r>
              <a:rPr lang="cs-CZ" altLang="cs-CZ" sz="1800" dirty="0" smtClean="0"/>
              <a:t>- nádorové </a:t>
            </a:r>
            <a:r>
              <a:rPr lang="cs-CZ" altLang="cs-CZ" sz="1800" dirty="0"/>
              <a:t>bujení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dirty="0"/>
              <a:t>    - po působení léků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800" dirty="0"/>
          </a:p>
          <a:p>
            <a:r>
              <a:rPr lang="cs-CZ" altLang="cs-CZ" sz="1800" dirty="0">
                <a:solidFill>
                  <a:srgbClr val="7030A0"/>
                </a:solidFill>
              </a:rPr>
              <a:t>Projevy </a:t>
            </a:r>
            <a:r>
              <a:rPr lang="cs-CZ" altLang="cs-CZ" sz="1800" dirty="0" err="1">
                <a:solidFill>
                  <a:srgbClr val="7030A0"/>
                </a:solidFill>
              </a:rPr>
              <a:t>antifosfolipidového</a:t>
            </a:r>
            <a:r>
              <a:rPr lang="cs-CZ" altLang="cs-CZ" sz="1800" dirty="0">
                <a:solidFill>
                  <a:srgbClr val="7030A0"/>
                </a:solidFill>
              </a:rPr>
              <a:t> </a:t>
            </a:r>
            <a:r>
              <a:rPr lang="cs-CZ" altLang="cs-CZ" sz="1800" dirty="0" smtClean="0">
                <a:solidFill>
                  <a:srgbClr val="7030A0"/>
                </a:solidFill>
              </a:rPr>
              <a:t>syndromu:</a:t>
            </a:r>
          </a:p>
          <a:p>
            <a:pPr marL="0" indent="0">
              <a:buNone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  - trombózy</a:t>
            </a:r>
            <a:endParaRPr lang="cs-CZ" altLang="cs-CZ" sz="1800" dirty="0"/>
          </a:p>
          <a:p>
            <a:pPr marL="0" indent="0">
              <a:buNone/>
            </a:pPr>
            <a:r>
              <a:rPr lang="cs-CZ" altLang="cs-CZ" sz="1800" dirty="0" smtClean="0"/>
              <a:t>     - trombocytopenie</a:t>
            </a:r>
          </a:p>
          <a:p>
            <a:pPr marL="0" indent="0">
              <a:buNone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  - </a:t>
            </a:r>
            <a:r>
              <a:rPr lang="cs-CZ" altLang="cs-CZ" sz="1800" dirty="0" err="1" smtClean="0"/>
              <a:t>antifosfolipidové</a:t>
            </a:r>
            <a:r>
              <a:rPr lang="cs-CZ" altLang="cs-CZ" sz="1800" dirty="0" smtClean="0"/>
              <a:t> protilátky</a:t>
            </a:r>
            <a:endParaRPr lang="cs-CZ" altLang="cs-CZ" sz="1800" dirty="0"/>
          </a:p>
          <a:p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4190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Antifosfolipidové</a:t>
            </a:r>
            <a:r>
              <a:rPr lang="cs-CZ" altLang="cs-CZ" dirty="0"/>
              <a:t> protilátky</a:t>
            </a:r>
          </a:p>
        </p:txBody>
      </p:sp>
      <p:sp>
        <p:nvSpPr>
          <p:cNvPr id="18023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800" dirty="0"/>
              <a:t>heterogenní skupina protilátek </a:t>
            </a:r>
            <a:r>
              <a:rPr lang="cs-CZ" altLang="cs-CZ" sz="1800" dirty="0" err="1"/>
              <a:t>IgM</a:t>
            </a:r>
            <a:r>
              <a:rPr lang="cs-CZ" altLang="cs-CZ" sz="1800" dirty="0"/>
              <a:t> ale také </a:t>
            </a:r>
            <a:r>
              <a:rPr lang="cs-CZ" altLang="cs-CZ" sz="1800" dirty="0" err="1"/>
              <a:t>IgG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IgA</a:t>
            </a:r>
            <a:r>
              <a:rPr lang="cs-CZ" altLang="cs-CZ" sz="1800" dirty="0"/>
              <a:t> </a:t>
            </a:r>
          </a:p>
          <a:p>
            <a:pPr>
              <a:lnSpc>
                <a:spcPct val="90000"/>
              </a:lnSpc>
            </a:pPr>
            <a:endParaRPr lang="cs-CZ" altLang="cs-CZ" sz="1800" dirty="0"/>
          </a:p>
          <a:p>
            <a:pPr>
              <a:lnSpc>
                <a:spcPct val="90000"/>
              </a:lnSpc>
            </a:pPr>
            <a:r>
              <a:rPr lang="cs-CZ" altLang="cs-CZ" sz="1800" dirty="0"/>
              <a:t>u </a:t>
            </a:r>
            <a:r>
              <a:rPr lang="cs-CZ" altLang="cs-CZ" sz="1800" dirty="0" err="1"/>
              <a:t>antifosfolipidového</a:t>
            </a:r>
            <a:r>
              <a:rPr lang="cs-CZ" altLang="cs-CZ" sz="1800" dirty="0"/>
              <a:t> syndromu jsou tyto protilátky namířené proti např.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 err="1"/>
              <a:t>kardiolipinu</a:t>
            </a:r>
            <a:endParaRPr lang="cs-CZ" altLang="cs-CZ" sz="1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 err="1"/>
              <a:t>fosfatidyletanolaminu</a:t>
            </a:r>
            <a:endParaRPr lang="cs-CZ" altLang="cs-CZ" sz="1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 err="1"/>
              <a:t>fosfatidylserinu</a:t>
            </a:r>
            <a:endParaRPr lang="cs-CZ" altLang="cs-CZ" sz="1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kyselině fosfatidové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Resp. proteinům, které se na tyto fosfolipidy váží (beta 2 glykoprotein, </a:t>
            </a:r>
            <a:r>
              <a:rPr lang="cs-CZ" altLang="cs-CZ" sz="1800" dirty="0" err="1"/>
              <a:t>annexin</a:t>
            </a:r>
            <a:r>
              <a:rPr lang="cs-CZ" altLang="cs-CZ" sz="1800" dirty="0"/>
              <a:t> V, </a:t>
            </a:r>
            <a:r>
              <a:rPr lang="cs-CZ" altLang="cs-CZ" sz="1800" smtClean="0"/>
              <a:t>protrombín) </a:t>
            </a:r>
            <a:endParaRPr lang="cs-CZ" altLang="cs-CZ" sz="1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Beta 2 glykoprotein důležitý pro vazbu </a:t>
            </a:r>
            <a:r>
              <a:rPr lang="cs-CZ" altLang="cs-CZ" sz="1800" dirty="0" err="1"/>
              <a:t>antifosfolipidových</a:t>
            </a:r>
            <a:r>
              <a:rPr lang="cs-CZ" altLang="cs-CZ" sz="1800" dirty="0"/>
              <a:t> Ab na trombocyty. </a:t>
            </a:r>
            <a:r>
              <a:rPr lang="cs-CZ" altLang="cs-CZ" sz="1800" u="sng" dirty="0"/>
              <a:t>Normálně má antikoagulační účinky, vazba </a:t>
            </a:r>
            <a:r>
              <a:rPr lang="cs-CZ" altLang="cs-CZ" sz="1800" u="sng" dirty="0" smtClean="0"/>
              <a:t>protilátek </a:t>
            </a:r>
            <a:r>
              <a:rPr lang="cs-CZ" altLang="cs-CZ" sz="1800" u="sng" dirty="0"/>
              <a:t>tomu brání</a:t>
            </a:r>
            <a:r>
              <a:rPr lang="cs-CZ" altLang="cs-CZ" sz="1800" dirty="0"/>
              <a:t>. </a:t>
            </a:r>
          </a:p>
        </p:txBody>
      </p:sp>
      <p:pic>
        <p:nvPicPr>
          <p:cNvPr id="180240" name="Picture 16" descr="beta 2 glykoprote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557338"/>
            <a:ext cx="4052887" cy="475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5364088" y="6466104"/>
            <a:ext cx="36182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1200" dirty="0" err="1" smtClean="0">
                <a:latin typeface="+mj-lt"/>
              </a:rPr>
              <a:t>Krejsek</a:t>
            </a:r>
            <a:r>
              <a:rPr lang="cs-CZ" altLang="cs-CZ" sz="1200" dirty="0">
                <a:latin typeface="+mj-lt"/>
              </a:rPr>
              <a:t>, Kopecký, Klinická imunologie</a:t>
            </a:r>
            <a:r>
              <a:rPr lang="cs-CZ" altLang="cs-CZ" sz="1200" dirty="0" smtClean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N</a:t>
            </a:r>
            <a:r>
              <a:rPr lang="cs-CZ" altLang="cs-CZ" sz="1200" dirty="0" err="1" smtClean="0">
                <a:latin typeface="+mj-lt"/>
              </a:rPr>
              <a:t>ucleus</a:t>
            </a:r>
            <a:r>
              <a:rPr lang="cs-CZ" altLang="cs-CZ" sz="1200" dirty="0" smtClean="0">
                <a:latin typeface="+mj-lt"/>
              </a:rPr>
              <a:t> HK </a:t>
            </a:r>
            <a:r>
              <a:rPr lang="cs-CZ" altLang="cs-CZ" sz="1200" dirty="0">
                <a:latin typeface="+mj-lt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36396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765175"/>
            <a:ext cx="8229600" cy="5616575"/>
          </a:xfrm>
        </p:spPr>
        <p:txBody>
          <a:bodyPr/>
          <a:lstStyle/>
          <a:p>
            <a:r>
              <a:rPr lang="cs-CZ" altLang="cs-CZ" sz="2800" dirty="0">
                <a:solidFill>
                  <a:srgbClr val="7030A0"/>
                </a:solidFill>
              </a:rPr>
              <a:t>Roztroušená skleróza </a:t>
            </a:r>
            <a:endParaRPr lang="cs-CZ" altLang="cs-CZ" sz="2800" dirty="0" smtClean="0">
              <a:solidFill>
                <a:srgbClr val="7030A0"/>
              </a:solidFill>
            </a:endParaRPr>
          </a:p>
          <a:p>
            <a:endParaRPr lang="cs-CZ" altLang="cs-CZ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altLang="cs-CZ" sz="2000" dirty="0">
                <a:solidFill>
                  <a:schemeClr val="accent1"/>
                </a:solidFill>
                <a:effectLst/>
              </a:rPr>
              <a:t>Zánětlivé neurologické onemocnění</a:t>
            </a:r>
            <a:r>
              <a:rPr lang="cs-CZ" altLang="cs-CZ" sz="2000" dirty="0">
                <a:effectLst/>
              </a:rPr>
              <a:t>, infiltrace lymfocytů do CNS, destrukce myelinových obalů a vláken, ztráta </a:t>
            </a:r>
            <a:r>
              <a:rPr lang="cs-CZ" altLang="cs-CZ" sz="2000" dirty="0" err="1">
                <a:effectLst/>
              </a:rPr>
              <a:t>oligodendrocytů</a:t>
            </a:r>
            <a:r>
              <a:rPr lang="cs-CZ" altLang="cs-CZ" sz="2000" dirty="0">
                <a:effectLst/>
              </a:rPr>
              <a:t>, tvorba </a:t>
            </a:r>
            <a:r>
              <a:rPr lang="cs-CZ" altLang="cs-CZ" sz="2000" dirty="0" smtClean="0">
                <a:effectLst/>
              </a:rPr>
              <a:t>PLAKU</a:t>
            </a:r>
          </a:p>
          <a:p>
            <a:pPr marL="0" indent="0">
              <a:buNone/>
            </a:pPr>
            <a:endParaRPr lang="cs-CZ" altLang="cs-CZ" sz="2000" dirty="0">
              <a:effectLst/>
            </a:endParaRPr>
          </a:p>
          <a:p>
            <a:pPr marL="0" indent="0">
              <a:buNone/>
            </a:pPr>
            <a:r>
              <a:rPr lang="cs-CZ" altLang="cs-CZ" sz="2000" dirty="0">
                <a:effectLst/>
              </a:rPr>
              <a:t>Začátek: časná dospělost, </a:t>
            </a:r>
            <a:r>
              <a:rPr lang="cs-CZ" altLang="cs-CZ" sz="2000" dirty="0" err="1">
                <a:effectLst/>
              </a:rPr>
              <a:t>relabující</a:t>
            </a:r>
            <a:r>
              <a:rPr lang="cs-CZ" altLang="cs-CZ" sz="2000" dirty="0">
                <a:effectLst/>
              </a:rPr>
              <a:t> – remitující </a:t>
            </a:r>
            <a:r>
              <a:rPr lang="cs-CZ" altLang="cs-CZ" sz="2000" dirty="0" smtClean="0">
                <a:effectLst/>
              </a:rPr>
              <a:t>průběh</a:t>
            </a:r>
          </a:p>
          <a:p>
            <a:pPr marL="0" indent="0">
              <a:buNone/>
            </a:pPr>
            <a:endParaRPr lang="cs-CZ" altLang="cs-CZ" sz="2000" dirty="0">
              <a:effectLst/>
            </a:endParaRPr>
          </a:p>
          <a:p>
            <a:pPr marL="0" indent="0">
              <a:buNone/>
            </a:pPr>
            <a:r>
              <a:rPr lang="cs-CZ" altLang="cs-CZ" sz="2000" dirty="0">
                <a:solidFill>
                  <a:schemeClr val="accent1"/>
                </a:solidFill>
                <a:effectLst/>
              </a:rPr>
              <a:t>Experimentální zvířecí model:</a:t>
            </a:r>
            <a:r>
              <a:rPr lang="cs-CZ" altLang="cs-CZ" sz="2000" dirty="0">
                <a:effectLst/>
              </a:rPr>
              <a:t> parenterální aplikace myelinu geneticky vnímavým zvířatům </a:t>
            </a:r>
            <a:endParaRPr lang="cs-CZ" altLang="cs-CZ" sz="2000" dirty="0" smtClean="0">
              <a:effectLst/>
            </a:endParaRPr>
          </a:p>
          <a:p>
            <a:pPr marL="0" indent="0">
              <a:buNone/>
            </a:pPr>
            <a:endParaRPr lang="cs-CZ" altLang="cs-CZ" sz="2000" dirty="0">
              <a:effectLst/>
            </a:endParaRPr>
          </a:p>
          <a:p>
            <a:pPr marL="0" indent="0">
              <a:buNone/>
            </a:pPr>
            <a:r>
              <a:rPr lang="cs-CZ" altLang="cs-CZ" sz="2000" dirty="0">
                <a:solidFill>
                  <a:schemeClr val="accent1"/>
                </a:solidFill>
                <a:effectLst/>
              </a:rPr>
              <a:t>Příčiny:</a:t>
            </a:r>
            <a:r>
              <a:rPr lang="cs-CZ" altLang="cs-CZ" sz="2000" dirty="0">
                <a:effectLst/>
              </a:rPr>
              <a:t> genetická dispozice, environmentální faktory – infekce.</a:t>
            </a:r>
          </a:p>
          <a:p>
            <a:pPr marL="0" indent="0">
              <a:buNone/>
            </a:pPr>
            <a:endParaRPr lang="cs-CZ" altLang="cs-CZ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61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631</Words>
  <Application>Microsoft Office PowerPoint</Application>
  <PresentationFormat>Předvádění na obrazovce (4:3)</PresentationFormat>
  <Paragraphs>117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Vybraná autoimunitní onemocnění</vt:lpstr>
      <vt:lpstr>Prezentace aplikace PowerPoint</vt:lpstr>
      <vt:lpstr>© Krejsek, Kopecký, Klinická imunologie, 2004 </vt:lpstr>
      <vt:lpstr>Prezentace aplikace PowerPoint</vt:lpstr>
      <vt:lpstr>Prezentace aplikace PowerPoint</vt:lpstr>
      <vt:lpstr>Prezentace aplikace PowerPoint</vt:lpstr>
      <vt:lpstr>Prezentace aplikace PowerPoint</vt:lpstr>
      <vt:lpstr>Antifosfolipidové protilátky</vt:lpstr>
      <vt:lpstr>Prezentace aplikace PowerPoint</vt:lpstr>
      <vt:lpstr>Lokalizace terčových autoantigenů při RS</vt:lpstr>
      <vt:lpstr>Prezentace aplikace PowerPoint</vt:lpstr>
      <vt:lpstr>Základní principy léčby autoimunitních nemocí</vt:lpstr>
    </vt:vector>
  </TitlesOfParts>
  <Company>UEB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Autoimunitní imunopatologické stavy</dc:title>
  <dc:creator>Dušková</dc:creator>
  <cp:lastModifiedBy>Dušková</cp:lastModifiedBy>
  <cp:revision>26</cp:revision>
  <dcterms:created xsi:type="dcterms:W3CDTF">2016-04-18T07:20:54Z</dcterms:created>
  <dcterms:modified xsi:type="dcterms:W3CDTF">2016-05-02T08:21:08Z</dcterms:modified>
</cp:coreProperties>
</file>