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54" r:id="rId2"/>
    <p:sldId id="355" r:id="rId3"/>
    <p:sldId id="382" r:id="rId4"/>
    <p:sldId id="356" r:id="rId5"/>
    <p:sldId id="383" r:id="rId6"/>
    <p:sldId id="381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830" y="-318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3.xls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Excel_97-2003_Worksheet5.xls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Excel_97-2003_Worksheet4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8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8" name="Graf" r:id="rId4" imgW="4372043" imgH="2600325" progId="MSGraph.Chart.8">
                  <p:embed followColorScheme="full"/>
                </p:oleObj>
              </mc:Choice>
              <mc:Fallback>
                <p:oleObj name="Graf" r:id="rId4" imgW="4372043" imgH="26003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9" name="Graf" r:id="rId6" imgW="4372043" imgH="2600325" progId="MSGraph.Chart.8">
                  <p:embed followColorScheme="full"/>
                </p:oleObj>
              </mc:Choice>
              <mc:Fallback>
                <p:oleObj name="Graf" r:id="rId6" imgW="4372043" imgH="26003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0" name="Graf" r:id="rId8" imgW="4372043" imgH="2581185" progId="MSGraph.Chart.8">
                  <p:embed followColorScheme="full"/>
                </p:oleObj>
              </mc:Choice>
              <mc:Fallback>
                <p:oleObj name="Graf" r:id="rId8" imgW="4372043" imgH="2581185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1" name="Graf" r:id="rId10" imgW="4372043" imgH="2819490" progId="MSGraph.Chart.8">
                  <p:embed followColorScheme="full"/>
                </p:oleObj>
              </mc:Choice>
              <mc:Fallback>
                <p:oleObj name="Graf" r:id="rId10" imgW="4372043" imgH="2819490" progId="MSGraph.Chart.8">
                  <p:embed followColorScheme="full"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10 -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30 -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40 -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60 -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0,1 -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0,3 -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0,4 -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0,6 -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 smtClean="0"/>
              <a:t>Příklad:</a:t>
            </a:r>
            <a:r>
              <a:rPr lang="cs-CZ" sz="2000" smtClean="0"/>
              <a:t>	</a:t>
            </a:r>
            <a:r>
              <a:rPr lang="cs-CZ" sz="2000" b="1" smtClean="0"/>
              <a:t>x: koncentrace látky v 	krvi n = 100 pacientů</a:t>
            </a:r>
            <a:endParaRPr lang="cs-CZ" sz="2000" smtClean="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/>
                <a:gridCol w="468313"/>
                <a:gridCol w="495300"/>
                <a:gridCol w="661987"/>
                <a:gridCol w="660400"/>
                <a:gridCol w="6619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6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7" name="Graf" r:id="rId6" imgW="4372043" imgH="2866935" progId="MSGraph.Chart.8">
                  <p:embed followColorScheme="full"/>
                </p:oleObj>
              </mc:Choice>
              <mc:Fallback>
                <p:oleObj name="Graf" r:id="rId6" imgW="4372043" imgH="2866935" progId="MSGraph.Chart.8">
                  <p:embed followColorScheme="full"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 smtClean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8" name="Graf" r:id="rId4" imgW="4308840" imgH="2306160" progId="Excel.Sheet.8">
                  <p:embed/>
                </p:oleObj>
              </mc:Choice>
              <mc:Fallback>
                <p:oleObj name="Graf" r:id="rId4" imgW="4308840" imgH="23061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9" name="Graf" r:id="rId6" imgW="4308840" imgH="2306160" progId="Excel.Sheet.8">
                  <p:embed/>
                </p:oleObj>
              </mc:Choice>
              <mc:Fallback>
                <p:oleObj name="Graf" r:id="rId6" imgW="4308840" imgH="2306160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0" name="Graf" r:id="rId8" imgW="6198840" imgH="2306160" progId="Excel.Sheet.8">
                  <p:embed/>
                </p:oleObj>
              </mc:Choice>
              <mc:Fallback>
                <p:oleObj name="Graf" r:id="rId8" imgW="6198840" imgH="2306160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 smtClean="0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 smtClean="0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6" name="Graf" r:id="rId4" imgW="7155000" imgH="3048840" progId="Excel.Sheet.8">
                  <p:embed/>
                </p:oleObj>
              </mc:Choice>
              <mc:Fallback>
                <p:oleObj name="Graf" r:id="rId4" imgW="7155000" imgH="3048840" progId="Excel.Sheet.8">
                  <p:embed/>
                  <p:pic>
                    <p:nvPicPr>
                      <p:cNvPr id="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7" name="Graf" r:id="rId6" imgW="7008840" imgH="3138840" progId="Excel.Sheet.8">
                  <p:embed/>
                </p:oleObj>
              </mc:Choice>
              <mc:Fallback>
                <p:oleObj name="Graf" r:id="rId6" imgW="7008840" imgH="3138840" progId="Excel.Shee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Plocha histogramu odpovídá počtu případů (pokud jde o pravděpodobnost, je plocha 1).</a:t>
            </a:r>
            <a:endParaRPr lang="cs-CZ" sz="1600" dirty="0"/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Kategorie na ose x nemusí být ekvidistantní.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 smtClean="0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 smtClean="0"/>
              <a:t>Výběrové rozložení hodnot lze modelově popsat  a </a:t>
            </a:r>
            <a:r>
              <a:rPr lang="cs-CZ" dirty="0" smtClean="0"/>
              <a:t>odhadnout tak </a:t>
            </a:r>
            <a:r>
              <a:rPr lang="cs-CZ" dirty="0" smtClean="0"/>
              <a:t>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-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 smtClean="0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</a:t>
                </a:r>
                <a:r>
                  <a:rPr lang="cs-CZ" b="0" i="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 smtClean="0"/>
                  <a:t>;x).</a:t>
                </a:r>
                <a:endParaRPr lang="cs-CZ" b="0" i="0" dirty="0"/>
              </a:p>
            </p:txBody>
          </p:sp>
        </mc:Choice>
        <mc:Fallback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 smtClean="0"/>
              <a:t>x</a:t>
            </a:r>
            <a:r>
              <a:rPr lang="cs-CZ" sz="2400" b="0" i="0" baseline="-25000" dirty="0" smtClean="0"/>
              <a:t>1</a:t>
            </a:r>
            <a:r>
              <a:rPr lang="cs-CZ" sz="2400" b="0" i="0" dirty="0" smtClean="0"/>
              <a:t>      x</a:t>
            </a:r>
            <a:r>
              <a:rPr lang="cs-CZ" sz="2400" b="0" i="0" baseline="-25000" dirty="0" smtClean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</a:t>
            </a:r>
            <a:r>
              <a:rPr lang="cs-CZ" sz="2000" b="0" i="0" dirty="0" smtClean="0"/>
              <a:t>rozložení </a:t>
            </a:r>
            <a:r>
              <a:rPr lang="cs-CZ" sz="2000" b="0" i="0" dirty="0"/>
              <a:t>sledované veličiny</a:t>
            </a:r>
            <a:r>
              <a:rPr lang="cs-CZ" sz="2000" b="0" i="0" dirty="0" smtClean="0"/>
              <a:t>.</a:t>
            </a:r>
            <a:endParaRPr lang="cs-CZ" sz="2000" b="0" i="0" dirty="0"/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8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9" name="Graf" r:id="rId6" imgW="4381500" imgH="2857500" progId="MSGraph.Chart.8">
                  <p:embed followColorScheme="full"/>
                </p:oleObj>
              </mc:Choice>
              <mc:Fallback>
                <p:oleObj name="Graf" r:id="rId6" imgW="4381500" imgH="2857500" progId="MSGraph.Chart.8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Realitu můžeme popisovat různými typy dat, každý z nich se specifickými vlastnostmi, výhodami, nevýhodami a vlastní sadou využitelných statistických metod </a:t>
            </a:r>
            <a:r>
              <a:rPr lang="cs-CZ" dirty="0" smtClean="0"/>
              <a:t>– </a:t>
            </a:r>
            <a:r>
              <a:rPr lang="cs-CZ" dirty="0" smtClean="0"/>
              <a:t>od binárních přes kategoriální, ordinální až po spojitá data roste míra informace v nich obsažené.</a:t>
            </a:r>
          </a:p>
          <a:p>
            <a:r>
              <a:rPr lang="cs-CZ" dirty="0" smtClean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 smtClean="0">
                <a:latin typeface="Symbol" pitchFamily="18" charset="2"/>
              </a:rPr>
              <a:t>Ł</a:t>
            </a:r>
            <a:r>
              <a:rPr lang="cs-CZ" sz="2000" b="0" i="0" dirty="0" smtClean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 = 0,95 … </a:t>
            </a:r>
            <a:r>
              <a:rPr lang="cs-CZ" sz="2000" b="0" i="0" dirty="0" smtClean="0"/>
              <a:t>pravděpodobnost</a:t>
            </a:r>
            <a:endParaRPr lang="cs-CZ" sz="2000" b="0" i="0" dirty="0"/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solidFill>
                  <a:srgbClr val="CC0000"/>
                </a:solidFill>
              </a:rPr>
              <a:t>Jakékoliv číslo na ose x je kvantilem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Typy proměnných (dat)</a:t>
            </a:r>
            <a:endParaRPr lang="cs-CZ" dirty="0" smtClean="0"/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× FALSE, 1 × 0).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nabývat počtu hodnot (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proměnná, u které lze určit rozdíl mezi kategoriemi. Ty jsou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Spojitá proměnná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 které můžeme určit rozdíl mezi kategoriemi – obvykle jde o počet (např. teplota ve °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hmotnost, vzdálenost).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0" i="0"/>
              <a:t/>
            </a: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</a:t>
            </a:r>
            <a:r>
              <a:rPr lang="cs-CZ" sz="1500" b="0" i="0" dirty="0" smtClean="0"/>
              <a:t>otázky</a:t>
            </a:r>
            <a:endParaRPr lang="cs-CZ" sz="1500" b="0" i="0" dirty="0"/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Průměr: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Rozptyl (výběrový):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p-</a:t>
            </a:r>
            <a:r>
              <a:rPr lang="cs-CZ" sz="2000" i="0" dirty="0" err="1" smtClean="0">
                <a:solidFill>
                  <a:srgbClr val="3333CC"/>
                </a:solidFill>
              </a:rPr>
              <a:t>tý</a:t>
            </a:r>
            <a:r>
              <a:rPr lang="cs-CZ" sz="2000" i="0" dirty="0" smtClean="0">
                <a:solidFill>
                  <a:srgbClr val="3333CC"/>
                </a:solidFill>
              </a:rPr>
              <a:t> kvantil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Medián: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Data: 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698166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Směrodatná odchylka (výběrová):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Modus: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8" name="Graf" r:id="rId4" imgW="4372043" imgH="3171825" progId="MSGraph.Chart.8">
                  <p:embed followColorScheme="full"/>
                </p:oleObj>
              </mc:Choice>
              <mc:Fallback>
                <p:oleObj name="Graf" r:id="rId4" imgW="4372043" imgH="317182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9" name="Graf" r:id="rId6" imgW="4372043" imgH="3171825" progId="MSGraph.Chart.8">
                  <p:embed followColorScheme="full"/>
                </p:oleObj>
              </mc:Choice>
              <mc:Fallback>
                <p:oleObj name="Graf" r:id="rId6" imgW="4372043" imgH="3171825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 smtClean="0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r>
              <a:rPr lang="cs-CZ" sz="800" b="0" i="0"/>
              <a:t/>
            </a: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3947</TotalTime>
  <Words>1362</Words>
  <Application>Microsoft Office PowerPoint</Application>
  <PresentationFormat>Předvádění na obrazovce (4:3)</PresentationFormat>
  <Paragraphs>404</Paragraphs>
  <Slides>20</Slides>
  <Notes>17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01_Klin_dat_upravyM</vt:lpstr>
      <vt:lpstr>Graf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Jak vznikají informace ? – různé typy dat znamenají různou informaci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72</cp:revision>
  <dcterms:created xsi:type="dcterms:W3CDTF">2011-03-10T15:44:21Z</dcterms:created>
  <dcterms:modified xsi:type="dcterms:W3CDTF">2016-02-29T12:20:26Z</dcterms:modified>
</cp:coreProperties>
</file>