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28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0000"/>
    <a:srgbClr val="003399"/>
    <a:srgbClr val="CCFF99"/>
    <a:srgbClr val="CCFF33"/>
    <a:srgbClr val="FFFF99"/>
    <a:srgbClr val="FFFFCC"/>
    <a:srgbClr val="FFFF00"/>
    <a:srgbClr val="00FF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58" y="-114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Ghhardy@72.jpg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upload.wikimedia.org/wikipedia/en/d/df/Wilhelm_Weinberg.jpg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jpeg"/><Relationship Id="rId4" Type="http://schemas.openxmlformats.org/officeDocument/2006/relationships/oleObject" Target="../embeddings/Dokument_aplikace_Microsoft_Office_Word_97-_2003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GENETICKÁ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FENOTYPOVÁ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03238" y="5562167"/>
            <a:ext cx="712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populace přírodní, experimentální</a:t>
            </a:r>
            <a:r>
              <a:rPr lang="cs-CZ" dirty="0">
                <a:latin typeface="Arial" charset="0"/>
              </a:rPr>
              <a:t>, zemědělské, 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03238" y="4528132"/>
            <a:ext cx="784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Lokální populace sdílejí i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systém páření/párování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 err="1" smtClean="0">
                <a:latin typeface="Arial" charset="0"/>
              </a:rPr>
              <a:t>system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of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mating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genů</a:t>
            </a:r>
            <a:endParaRPr lang="cs-CZ" dirty="0">
              <a:latin typeface="Arial" charset="0"/>
            </a:endParaRPr>
          </a:p>
        </p:txBody>
      </p:sp>
      <p:grpSp>
        <p:nvGrpSpPr>
          <p:cNvPr id="56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61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344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diploidní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pohlavní rozmnožování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diskrétní generace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2 alely, segregace 1:1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stejné frekvence alel u obou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768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náhodné oplození </a:t>
            </a:r>
            <a:r>
              <a:rPr lang="cs-CZ" sz="2000" dirty="0">
                <a:latin typeface="Arial" charset="0"/>
              </a:rPr>
              <a:t>(panmixie)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opak: asortativní páření, příbuzenské křížení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velmi </a:t>
            </a:r>
            <a:r>
              <a:rPr lang="cs-CZ" sz="2000" u="sng" dirty="0">
                <a:latin typeface="Arial" charset="0"/>
              </a:rPr>
              <a:t>velká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(efektivně nekonečná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>
                <a:latin typeface="Arial" charset="0"/>
              </a:rPr>
              <a:t>velikost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migrace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mutace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selekce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675898" y="5607050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pic>
        <p:nvPicPr>
          <p:cNvPr id="26" name="Obrázek 25" descr="3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481" y="1202366"/>
            <a:ext cx="6376802" cy="3596640"/>
          </a:xfrm>
          <a:prstGeom prst="rect">
            <a:avLst/>
          </a:prstGeom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3238" y="558026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 smtClean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24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1. Četnosti alel z generace na generaci stálé</a:t>
            </a:r>
          </a:p>
          <a:p>
            <a:r>
              <a:rPr lang="cs-CZ" sz="2000">
                <a:latin typeface="Arial" charset="0"/>
              </a:rPr>
              <a:t>     </a:t>
            </a:r>
            <a:r>
              <a:rPr lang="cs-CZ" sz="2000">
                <a:latin typeface="Arial" charset="0"/>
                <a:sym typeface="Symbol" pitchFamily="18" charset="2"/>
              </a:rPr>
              <a:t>=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Hardyho-Weinbergova rovnováha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2. HW rovnováhy dosaženo již 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Zobecnění: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/>
            </a:r>
            <a:br>
              <a:rPr lang="cs-CZ">
                <a:solidFill>
                  <a:srgbClr val="FF0000"/>
                </a:solidFill>
                <a:latin typeface="Arial" charset="0"/>
              </a:rPr>
            </a:br>
            <a:endParaRPr lang="cs-CZ">
              <a:solidFill>
                <a:srgbClr val="FF0000"/>
              </a:solidFill>
              <a:latin typeface="Arial" charset="0"/>
            </a:endParaRPr>
          </a:p>
          <a:p>
            <a:r>
              <a:rPr lang="cs-CZ" sz="2000">
                <a:latin typeface="Arial" charset="0"/>
              </a:rPr>
              <a:t>geny vázané na X: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samice: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samci: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br>
              <a:rPr lang="cs-CZ" sz="2000" i="1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více alel: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	3 alely: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r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pr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qr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	</a:t>
            </a:r>
            <a:r>
              <a:rPr lang="cs-CZ" sz="2000">
                <a:latin typeface="Arial" charset="0"/>
              </a:rPr>
              <a:t>obecně</a:t>
            </a:r>
            <a:r>
              <a:rPr lang="cs-CZ" sz="2000" i="1">
                <a:latin typeface="Arial" charset="0"/>
              </a:rPr>
              <a:t> p</a:t>
            </a:r>
            <a:r>
              <a:rPr lang="cs-CZ" sz="2000" i="1" baseline="-25000">
                <a:latin typeface="Arial" charset="0"/>
              </a:rPr>
              <a:t>i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i="1" baseline="-2500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heterozygoti nejfrekventovanější při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722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>
                <a:latin typeface="Arial" charset="0"/>
              </a:rPr>
              <a:t>Q</a:t>
            </a:r>
            <a:r>
              <a:rPr lang="cs-CZ" sz="2000">
                <a:latin typeface="Arial" charset="0"/>
              </a:rPr>
              <a:t> se snižuje rychlostí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</a:t>
            </a:r>
          </a:p>
          <a:p>
            <a:r>
              <a:rPr lang="cs-CZ" sz="2000" i="1">
                <a:latin typeface="Arial" charset="0"/>
                <a:sym typeface="Symbol" pitchFamily="18" charset="2"/>
              </a:rPr>
              <a:t>R</a:t>
            </a:r>
            <a:r>
              <a:rPr lang="cs-CZ" sz="2000">
                <a:latin typeface="Arial" charset="0"/>
                <a:sym typeface="Symbol" pitchFamily="18" charset="2"/>
              </a:rPr>
              <a:t> rychlostí </a:t>
            </a:r>
            <a:r>
              <a:rPr lang="cs-CZ" sz="2000" i="1">
                <a:latin typeface="Arial" charset="0"/>
                <a:sym typeface="Symbol" pitchFamily="18" charset="2"/>
              </a:rPr>
              <a:t>q</a:t>
            </a:r>
            <a:r>
              <a:rPr lang="cs-CZ" sz="2000" baseline="30000">
                <a:latin typeface="Arial" charset="0"/>
                <a:sym typeface="Symbol" pitchFamily="18" charset="2"/>
              </a:rPr>
              <a:t>2</a:t>
            </a:r>
            <a:r>
              <a:rPr lang="cs-CZ" sz="200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>
                <a:latin typeface="Arial" charset="0"/>
                <a:sym typeface="Symbol" pitchFamily="18" charset="2"/>
              </a:rPr>
              <a:t>Q/R</a:t>
            </a:r>
            <a:r>
              <a:rPr lang="cs-CZ" sz="2000">
                <a:latin typeface="Arial" charset="0"/>
                <a:sym typeface="Symbol" pitchFamily="18" charset="2"/>
              </a:rPr>
              <a:t> 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v heterozygotním stavu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3841" y="311022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Frekvence vzácných alel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693520" y="266958"/>
            <a:ext cx="596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Možné příčiny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751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Metodické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příčiny: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73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Neplatnost některého z předpokladů H-W populace: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4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nulové alely, </a:t>
            </a:r>
            <a:r>
              <a:rPr lang="cs-CZ" sz="2000" i="1" dirty="0" err="1" smtClean="0">
                <a:latin typeface="Arial" charset="0"/>
              </a:rPr>
              <a:t>allelic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35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Snížení heterozygotnosti:</a:t>
            </a:r>
          </a:p>
          <a:p>
            <a:r>
              <a:rPr lang="cs-CZ" sz="2000">
                <a:latin typeface="Arial" charset="0"/>
              </a:rPr>
              <a:t>selekce proti heterozygotům</a:t>
            </a:r>
          </a:p>
          <a:p>
            <a:r>
              <a:rPr lang="cs-CZ" sz="2000">
                <a:latin typeface="Arial" charset="0"/>
              </a:rPr>
              <a:t>nenáhodné křížení (inbreeding, pozitivní asortativní páření)</a:t>
            </a:r>
          </a:p>
          <a:p>
            <a:r>
              <a:rPr lang="cs-CZ" sz="2000">
                <a:latin typeface="Arial" charset="0"/>
              </a:rPr>
              <a:t>strukturovanost populace (rozdílné frekvence alel, srv. Wahlundův 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Zvýšení heterozygotnosti:</a:t>
            </a:r>
          </a:p>
          <a:p>
            <a:r>
              <a:rPr lang="cs-CZ" sz="2000">
                <a:latin typeface="Arial" charset="0"/>
              </a:rPr>
              <a:t>selekce podporující heterozygoty</a:t>
            </a:r>
          </a:p>
          <a:p>
            <a:r>
              <a:rPr lang="cs-CZ" sz="2000">
                <a:latin typeface="Arial" charset="0"/>
              </a:rPr>
              <a:t>nenáhodné křížení (outbreeding, negativní asortativní páření)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cs-CZ" sz="2000">
                <a:latin typeface="Arial" charset="0"/>
              </a:rPr>
              <a:t>igrace</a:t>
            </a:r>
          </a:p>
          <a:p>
            <a:r>
              <a:rPr lang="cs-CZ" sz="200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371029" y="193675"/>
            <a:ext cx="45432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POPULACÍCH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49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Metody studia genetické proměnlivosti: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elektroforéza proteinů</a:t>
            </a: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analýza restrikčních fragmentů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(Southern blotting, RFLP, DNA fingerprinting)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PCR, sekvenování,</a:t>
            </a:r>
            <a:r>
              <a:rPr lang="en-US" sz="2000">
                <a:latin typeface="Arial" charset="0"/>
              </a:rPr>
              <a:t> NGS,</a:t>
            </a:r>
            <a:r>
              <a:rPr lang="cs-CZ" sz="2000">
                <a:latin typeface="Arial" charset="0"/>
              </a:rPr>
              <a:t> mikrosatelity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76256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Polymorfismus a polytypie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40767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4876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</a:t>
            </a:r>
            <a:r>
              <a:rPr lang="en-GB" b="1">
                <a:solidFill>
                  <a:srgbClr val="E80000"/>
                </a:solidFill>
                <a:latin typeface="Arial" charset="0"/>
              </a:rPr>
              <a:t>:</a:t>
            </a:r>
            <a:endParaRPr lang="cs-CZ" b="1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podíl polymorfních lokusů</a:t>
            </a:r>
            <a:r>
              <a:rPr lang="cs-CZ" sz="2000">
                <a:latin typeface="Arial" charset="0"/>
              </a:rPr>
              <a:t> (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)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velikost popula</a:t>
            </a:r>
            <a:r>
              <a:rPr lang="cs-CZ" sz="2000">
                <a:latin typeface="Arial" charset="0"/>
              </a:rPr>
              <a:t>č</a:t>
            </a:r>
            <a:r>
              <a:rPr lang="en-US" sz="2000">
                <a:latin typeface="Arial" charset="0"/>
              </a:rPr>
              <a:t>n</a:t>
            </a:r>
            <a:r>
              <a:rPr lang="cs-CZ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ho vzorku v</a:t>
            </a:r>
            <a:r>
              <a:rPr lang="cs-CZ" sz="2000">
                <a:latin typeface="Arial" charset="0"/>
              </a:rPr>
              <a:t>ětš</a:t>
            </a:r>
            <a:r>
              <a:rPr lang="en-US" sz="2000">
                <a:latin typeface="Arial" charset="0"/>
              </a:rPr>
              <a:t>inou omezen</a:t>
            </a:r>
            <a:r>
              <a:rPr lang="cs-CZ" sz="2000">
                <a:latin typeface="Arial" charset="0"/>
              </a:rPr>
              <a:t>á </a:t>
            </a:r>
            <a:r>
              <a:rPr lang="cs-CZ" sz="2000">
                <a:latin typeface="Arial" charset="0"/>
                <a:sym typeface="Symbol" pitchFamily="18" charset="2"/>
              </a:rPr>
              <a:t> </a:t>
            </a:r>
            <a:br>
              <a:rPr lang="cs-CZ" sz="2000">
                <a:latin typeface="Arial" charset="0"/>
                <a:sym typeface="Symbol" pitchFamily="18" charset="2"/>
              </a:rPr>
            </a:br>
            <a:endParaRPr lang="cs-CZ" sz="2000">
              <a:latin typeface="Arial" charset="0"/>
              <a:sym typeface="Symbol" pitchFamily="18" charset="2"/>
            </a:endParaRPr>
          </a:p>
          <a:p>
            <a:r>
              <a:rPr lang="cs-CZ" sz="2000">
                <a:latin typeface="Arial" charset="0"/>
                <a:sym typeface="Symbol" pitchFamily="18" charset="2"/>
              </a:rPr>
              <a:t>hranice 5% (</a:t>
            </a:r>
            <a:r>
              <a:rPr lang="cs-CZ" sz="2000" i="1">
                <a:latin typeface="Arial" charset="0"/>
                <a:sym typeface="Symbol" pitchFamily="18" charset="2"/>
              </a:rPr>
              <a:t>P</a:t>
            </a:r>
            <a:r>
              <a:rPr lang="cs-CZ" sz="2000" baseline="-25000">
                <a:latin typeface="Arial" charset="0"/>
                <a:sym typeface="Symbol" pitchFamily="18" charset="2"/>
              </a:rPr>
              <a:t>0.05</a:t>
            </a:r>
            <a:r>
              <a:rPr lang="cs-CZ" sz="2000">
                <a:latin typeface="Arial" charset="0"/>
                <a:sym typeface="Symbol" pitchFamily="18" charset="2"/>
              </a:rPr>
              <a:t>) nebo 1%</a:t>
            </a:r>
            <a:r>
              <a:rPr lang="cs-CZ" sz="1800">
                <a:latin typeface="Arial" charset="0"/>
                <a:sym typeface="Symbol" pitchFamily="18" charset="2"/>
              </a:rPr>
              <a:t> </a:t>
            </a:r>
            <a:r>
              <a:rPr lang="cs-CZ" sz="2000">
                <a:latin typeface="Arial" charset="0"/>
                <a:sym typeface="Symbol" pitchFamily="18" charset="2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P</a:t>
            </a:r>
            <a:r>
              <a:rPr lang="cs-CZ" sz="2000" baseline="-25000">
                <a:latin typeface="Arial" charset="0"/>
                <a:sym typeface="Symbol" pitchFamily="18" charset="2"/>
              </a:rPr>
              <a:t>0.01</a:t>
            </a:r>
            <a:r>
              <a:rPr lang="cs-CZ" sz="2000">
                <a:latin typeface="Arial" charset="0"/>
                <a:sym typeface="Symbol" pitchFamily="18" charset="2"/>
              </a:rPr>
              <a:t>)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počet alel na lokus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A</a:t>
            </a:r>
            <a:r>
              <a:rPr lang="cs-CZ" sz="2000">
                <a:latin typeface="Arial" charset="0"/>
              </a:rPr>
              <a:t>; allele diversity, allele richness)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průměrná skutečná heterozygotnost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H</a:t>
            </a:r>
            <a:r>
              <a:rPr lang="cs-CZ" sz="2000" baseline="-25000">
                <a:latin typeface="Arial" charset="0"/>
              </a:rPr>
              <a:t>o</a:t>
            </a:r>
            <a:r>
              <a:rPr lang="cs-CZ" sz="2000">
                <a:latin typeface="Arial" charset="0"/>
              </a:rPr>
              <a:t>)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průměrná očekávaná heterozygotnost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H</a:t>
            </a:r>
            <a:r>
              <a:rPr lang="cs-CZ" sz="2000" baseline="-25000">
                <a:latin typeface="Arial" charset="0"/>
              </a:rPr>
              <a:t>e</a:t>
            </a:r>
            <a:r>
              <a:rPr lang="cs-CZ" sz="2000">
                <a:latin typeface="Arial" charset="0"/>
              </a:rPr>
              <a:t>) = genová diverzita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nukleotidový polymorfismus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</a:t>
            </a:r>
            <a:r>
              <a:rPr lang="cs-CZ" sz="2000">
                <a:latin typeface="Arial" charset="0"/>
                <a:sym typeface="Symbol" pitchFamily="18" charset="2"/>
              </a:rPr>
              <a:t>)</a:t>
            </a:r>
          </a:p>
          <a:p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nukleotidová diverzita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</a:t>
            </a:r>
            <a:r>
              <a:rPr lang="cs-CZ" sz="20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069016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Evoluce jako dvoustupňový proces:</a:t>
            </a:r>
            <a:endParaRPr lang="cs-CZ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1. proměnlivost mezi jedinci v populaci</a:t>
            </a:r>
          </a:p>
          <a:p>
            <a:pPr defTabSz="252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2. změny v zastoupení jednotlivých variant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 </a:t>
            </a:r>
            <a:r>
              <a:rPr lang="cs-CZ" sz="2000" dirty="0">
                <a:latin typeface="Arial" charset="0"/>
              </a:rPr>
              <a:t>generace na generaci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 smtClean="0">
                <a:latin typeface="Arial" charset="0"/>
              </a:rPr>
              <a:t>Míra zvýšení reprodukční zdatnosti libovolného organismu v libovolném čase je rovna jeho genetické proměnlivosti v tomto čase.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61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Otázka rozsahu proměnlivosti v přírodních populacích: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6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H. Muller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„klasický“ model</a:t>
              </a:r>
            </a:p>
            <a:p>
              <a:r>
                <a:rPr lang="cs-CZ" sz="2000">
                  <a:latin typeface="Arial" charset="0"/>
                </a:rPr>
                <a:t>proměnlivost omezená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242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T. Dobzhansky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„rovnovážný“ model</a:t>
              </a:r>
            </a:p>
            <a:p>
              <a:r>
                <a:rPr lang="cs-CZ" sz="2000">
                  <a:latin typeface="Arial" charset="0"/>
                </a:rPr>
                <a:t>proměnlivost normou</a:t>
              </a: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p:oleObj spid="_x0000_s1026" name="dokument" r:id="rId4" imgW="6071400" imgH="4053600" progId="Word.Document.8">
              <p:embed/>
            </p:oleObj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2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1966: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Harry Harris</a:t>
            </a:r>
            <a:r>
              <a:rPr lang="cs-CZ" sz="1800">
                <a:latin typeface="Arial" charset="0"/>
              </a:rPr>
              <a:t> – člověk;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Richard Lewontin, John Hubby</a:t>
            </a:r>
            <a:r>
              <a:rPr lang="cs-CZ" sz="1800">
                <a:latin typeface="Arial" charset="0"/>
              </a:rPr>
              <a:t> – </a:t>
            </a:r>
            <a:r>
              <a:rPr lang="cs-CZ" sz="1800" i="1">
                <a:latin typeface="Arial" charset="0"/>
              </a:rPr>
              <a:t>D. pseudoobscura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mikrosatelity, minisatelity → vysoké mutační tempo, vysoká variabilita</a:t>
            </a:r>
          </a:p>
          <a:p>
            <a:r>
              <a:rPr lang="cs-CZ" sz="1800">
                <a:latin typeface="Arial" charset="0"/>
              </a:rPr>
              <a:t>otázka reprezentativnosti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41820" y="312738"/>
            <a:ext cx="645401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 NA VÍCE LOKUSECH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6791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</a:rPr>
              <a:t>blízkost lokusů =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</a:rPr>
              <a:t>platnost předpokladů H-W </a:t>
            </a:r>
            <a:r>
              <a:rPr lang="cs-CZ" sz="2000">
                <a:latin typeface="Arial" charset="0"/>
                <a:sym typeface="Symbol" pitchFamily="18" charset="2"/>
              </a:rPr>
              <a:t> ustavení vazbové rovnováhy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  <a:sym typeface="Symbol" pitchFamily="18" charset="2"/>
              </a:rPr>
              <a:t>tento proces může být pomalý 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vazbová nerovnováha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  <a:sym typeface="Symbol" pitchFamily="18" charset="2"/>
              </a:rPr>
              <a:t>koeficient vazbové nerovnováhy </a:t>
            </a:r>
            <a:r>
              <a:rPr lang="cs-CZ" sz="2000" i="1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>
                <a:latin typeface="Arial" charset="0"/>
                <a:sym typeface="Symbol" pitchFamily="18" charset="2"/>
              </a:rPr>
              <a:t>vztah </a:t>
            </a:r>
            <a:r>
              <a:rPr lang="cs-CZ" sz="2000" i="1">
                <a:latin typeface="Arial" charset="0"/>
                <a:sym typeface="Symbol" pitchFamily="18" charset="2"/>
              </a:rPr>
              <a:t>D</a:t>
            </a:r>
            <a:r>
              <a:rPr lang="cs-CZ" sz="2000"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>
                <a:latin typeface="Arial" charset="0"/>
                <a:sym typeface="Symbol" pitchFamily="18" charset="2"/>
              </a:rPr>
              <a:t>r </a:t>
            </a:r>
            <a:r>
              <a:rPr lang="cs-CZ" sz="200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54117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vazbové nerovnováhy: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absence rekombinace (např. inverze)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nenáhodnost oplození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selekce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vzorek směsí 2 druhů s různými frekvencemi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splynutí 2 populací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náhodný genetický posun (drift)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10147" y="462760"/>
            <a:ext cx="3159760" cy="982980"/>
          </a:xfrm>
          <a:prstGeom prst="wedgeRectCallout">
            <a:avLst>
              <a:gd name="adj1" fmla="val -69138"/>
              <a:gd name="adj2" fmla="val -1103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vazbová nerovnováha nemusí být mezi </a:t>
            </a:r>
            <a:r>
              <a:rPr lang="cs-CZ" sz="1800" baseline="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573688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Biometrikové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: kontinuální proměnlivost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	mnoho genů</a:t>
            </a:r>
          </a:p>
          <a:p>
            <a:pPr defTabSz="360000"/>
            <a:r>
              <a:rPr lang="cs-CZ" sz="2000" dirty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často </a:t>
            </a:r>
            <a:r>
              <a:rPr lang="cs-CZ" sz="2000" dirty="0">
                <a:latin typeface="Arial" charset="0"/>
              </a:rPr>
              <a:t>silný vliv prostředí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3899221"/>
            <a:ext cx="8441413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	pro evoluční biology důležité studovat fenotypové projevy 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×</a:t>
            </a:r>
            <a:r>
              <a:rPr lang="cs-CZ" smtClean="0">
                <a:latin typeface="Arial" charset="0"/>
                <a:cs typeface="Arial" charset="0"/>
              </a:rPr>
              <a:t> pro </a:t>
            </a:r>
            <a:r>
              <a:rPr lang="cs-CZ" dirty="0" smtClean="0">
                <a:latin typeface="Arial" charset="0"/>
                <a:cs typeface="Arial" charset="0"/>
              </a:rPr>
              <a:t>genetiky snazší studovat přímo molekuly</a:t>
            </a:r>
            <a:r>
              <a:rPr lang="cs-CZ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46698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Zdroje fenotypové 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proměnlivosti:</a:t>
            </a:r>
            <a:br>
              <a:rPr lang="cs-CZ" dirty="0" smtClean="0">
                <a:solidFill>
                  <a:srgbClr val="E80000"/>
                </a:solidFill>
                <a:latin typeface="Arial" charset="0"/>
              </a:rPr>
            </a:br>
            <a:endParaRPr lang="cs-CZ" dirty="0" smtClean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</a:t>
            </a:r>
            <a:r>
              <a:rPr lang="cs-CZ" u="sng" dirty="0" smtClean="0">
                <a:latin typeface="Arial" charset="0"/>
              </a:rPr>
              <a:t>genotypu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podmínkách </a:t>
            </a:r>
            <a:r>
              <a:rPr lang="cs-CZ" u="sng" dirty="0" smtClean="0">
                <a:latin typeface="Arial" charset="0"/>
              </a:rPr>
              <a:t>prostředí</a:t>
            </a:r>
          </a:p>
          <a:p>
            <a:pPr>
              <a:spcAft>
                <a:spcPts val="1000"/>
              </a:spcAft>
            </a:pPr>
            <a:r>
              <a:rPr lang="cs-CZ" u="sng" dirty="0" err="1" smtClean="0">
                <a:latin typeface="Arial" charset="0"/>
              </a:rPr>
              <a:t>maternální</a:t>
            </a:r>
            <a:r>
              <a:rPr lang="cs-CZ" dirty="0" smtClean="0">
                <a:latin typeface="Arial" charset="0"/>
              </a:rPr>
              <a:t> vlivy (</a:t>
            </a:r>
            <a:r>
              <a:rPr lang="cs-CZ" dirty="0" err="1" smtClean="0">
                <a:latin typeface="Arial" charset="0"/>
              </a:rPr>
              <a:t>paternální</a:t>
            </a:r>
            <a:r>
              <a:rPr lang="cs-CZ" dirty="0" smtClean="0">
                <a:latin typeface="Arial" charset="0"/>
              </a:rPr>
              <a:t> vlivy)</a:t>
            </a:r>
            <a:endParaRPr lang="cs-CZ" dirty="0">
              <a:latin typeface="Arial" charset="0"/>
            </a:endParaRP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0" y="390417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2887038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populacích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nepozorujeme poměr 3:1?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/>
                <a:gridCol w="2256891"/>
                <a:gridCol w="2157573"/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72" y="1755997"/>
            <a:ext cx="2438882" cy="19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919319"/>
            <a:ext cx="8139112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</a:t>
            </a:r>
            <a:r>
              <a:rPr lang="cs-CZ" sz="2000" dirty="0" smtClean="0">
                <a:latin typeface="Arial" charset="0"/>
              </a:rPr>
              <a:t> … dodnes problém s vymezením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> … zde = gen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 smtClean="0">
                <a:latin typeface="Arial" charset="0"/>
              </a:rPr>
              <a:t> = alternativní formy genu (dnes širší význam – úsek DNA)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genom</a:t>
            </a:r>
            <a:r>
              <a:rPr lang="cs-CZ" sz="2000" dirty="0" smtClean="0">
                <a:latin typeface="Arial" charset="0"/>
              </a:rPr>
              <a:t> = soubor všech genů jedince (jaderný, mitochondriální...)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 smtClean="0">
                <a:latin typeface="Arial" charset="0"/>
              </a:rPr>
              <a:t> = soubor alel jednoho nebo více genů jedince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haplotyp</a:t>
            </a:r>
            <a:r>
              <a:rPr lang="cs-CZ" sz="2000" dirty="0" smtClean="0">
                <a:latin typeface="Arial" charset="0"/>
              </a:rPr>
              <a:t> (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cs-CZ" sz="2000" dirty="0" smtClean="0">
                <a:latin typeface="Arial" charset="0"/>
              </a:rPr>
              <a:t>idní geno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typ</a:t>
            </a:r>
            <a:r>
              <a:rPr lang="cs-CZ" sz="2000" dirty="0" smtClean="0">
                <a:latin typeface="Arial" charset="0"/>
              </a:rPr>
              <a:t>) = kombinace alel na různých částech sekvence DNA, které jsou přenášeny společně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716597"/>
            <a:ext cx="3281680" cy="1189233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02636"/>
            <a:ext cx="4836160" cy="13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Genotypové a alelové </a:t>
            </a:r>
            <a:r>
              <a:rPr lang="en-US" b="1" dirty="0" err="1" smtClean="0">
                <a:solidFill>
                  <a:srgbClr val="E8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7925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Relativní četnosti = frekvence:	genotypové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G</a:t>
            </a:r>
            <a:r>
              <a:rPr lang="cs-CZ" sz="2000" i="1" baseline="-25000" dirty="0" smtClean="0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i="1" dirty="0" smtClean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CC00CC"/>
                </a:solidFill>
                <a:latin typeface="Arial" charset="0"/>
              </a:rPr>
              <a:t>G</a:t>
            </a:r>
            <a:r>
              <a:rPr lang="cs-CZ" sz="2000" i="1" baseline="-25000" dirty="0" err="1" smtClean="0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0033CC"/>
                </a:solidFill>
                <a:latin typeface="Arial" charset="0"/>
              </a:rPr>
              <a:t>G</a:t>
            </a:r>
            <a:r>
              <a:rPr lang="cs-CZ" sz="2000" i="1" baseline="-25000" dirty="0" err="1" smtClean="0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		           alelové (genové):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 smtClean="0">
                <a:latin typeface="Arial" charset="0"/>
              </a:rPr>
              <a:t>,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378558" y="5025205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genů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537</Words>
  <Application>Microsoft Office PowerPoint</Application>
  <PresentationFormat>Předvádění na obrazovce (4:3)</PresentationFormat>
  <Paragraphs>163</Paragraphs>
  <Slides>23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Výchozí návrh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90</cp:revision>
  <dcterms:created xsi:type="dcterms:W3CDTF">2002-02-28T16:27:36Z</dcterms:created>
  <dcterms:modified xsi:type="dcterms:W3CDTF">2016-03-01T16:24:17Z</dcterms:modified>
</cp:coreProperties>
</file>