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1"/>
  </p:notesMasterIdLst>
  <p:sldIdLst>
    <p:sldId id="257" r:id="rId2"/>
    <p:sldId id="274" r:id="rId3"/>
    <p:sldId id="291" r:id="rId4"/>
    <p:sldId id="292" r:id="rId5"/>
    <p:sldId id="271" r:id="rId6"/>
    <p:sldId id="260" r:id="rId7"/>
    <p:sldId id="294" r:id="rId8"/>
    <p:sldId id="261" r:id="rId9"/>
    <p:sldId id="258" r:id="rId10"/>
    <p:sldId id="295" r:id="rId11"/>
    <p:sldId id="296" r:id="rId12"/>
    <p:sldId id="297" r:id="rId13"/>
    <p:sldId id="276" r:id="rId14"/>
    <p:sldId id="265" r:id="rId15"/>
    <p:sldId id="272" r:id="rId16"/>
    <p:sldId id="277" r:id="rId17"/>
    <p:sldId id="262" r:id="rId18"/>
    <p:sldId id="290" r:id="rId19"/>
    <p:sldId id="263" r:id="rId20"/>
    <p:sldId id="278" r:id="rId21"/>
    <p:sldId id="279" r:id="rId22"/>
    <p:sldId id="264" r:id="rId23"/>
    <p:sldId id="266" r:id="rId24"/>
    <p:sldId id="267" r:id="rId25"/>
    <p:sldId id="268" r:id="rId26"/>
    <p:sldId id="314" r:id="rId27"/>
    <p:sldId id="299" r:id="rId28"/>
    <p:sldId id="280" r:id="rId29"/>
    <p:sldId id="300" r:id="rId30"/>
    <p:sldId id="301" r:id="rId31"/>
    <p:sldId id="306" r:id="rId32"/>
    <p:sldId id="298" r:id="rId33"/>
    <p:sldId id="304" r:id="rId34"/>
    <p:sldId id="305" r:id="rId35"/>
    <p:sldId id="310" r:id="rId36"/>
    <p:sldId id="309" r:id="rId37"/>
    <p:sldId id="315" r:id="rId38"/>
    <p:sldId id="283" r:id="rId39"/>
    <p:sldId id="269" r:id="rId40"/>
    <p:sldId id="308" r:id="rId41"/>
    <p:sldId id="307" r:id="rId42"/>
    <p:sldId id="270" r:id="rId43"/>
    <p:sldId id="284" r:id="rId44"/>
    <p:sldId id="273" r:id="rId45"/>
    <p:sldId id="289" r:id="rId46"/>
    <p:sldId id="286" r:id="rId47"/>
    <p:sldId id="312" r:id="rId48"/>
    <p:sldId id="313" r:id="rId49"/>
    <p:sldId id="287" r:id="rId50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E80000"/>
    <a:srgbClr val="CCECFF"/>
    <a:srgbClr val="99FF66"/>
    <a:srgbClr val="00FF00"/>
    <a:srgbClr val="CCFF99"/>
    <a:srgbClr val="99FF33"/>
    <a:srgbClr val="FFCCFF"/>
    <a:srgbClr val="66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86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872" y="-114"/>
      </p:cViewPr>
      <p:guideLst>
        <p:guide orient="horz" pos="218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 w="3175">
              <a:solidFill>
                <a:schemeClr val="tx1"/>
              </a:solidFill>
            </a:ln>
          </c:spPr>
          <c:cat>
            <c:strRef>
              <c:f>List1!$A$1:$A$3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List1!$B$1:$B$3</c:f>
              <c:numCache>
                <c:formatCode>General</c:formatCode>
                <c:ptCount val="3"/>
                <c:pt idx="0">
                  <c:v>0.8</c:v>
                </c:pt>
                <c:pt idx="1">
                  <c:v>1</c:v>
                </c:pt>
                <c:pt idx="2">
                  <c:v>0.9</c:v>
                </c:pt>
              </c:numCache>
            </c:numRef>
          </c:val>
        </c:ser>
        <c:axId val="51525120"/>
        <c:axId val="51526656"/>
      </c:barChart>
      <c:catAx>
        <c:axId val="5152512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i="1" baseline="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51526656"/>
        <c:crosses val="autoZero"/>
        <c:auto val="1"/>
        <c:lblAlgn val="ctr"/>
        <c:lblOffset val="100"/>
      </c:catAx>
      <c:valAx>
        <c:axId val="51526656"/>
        <c:scaling>
          <c:orientation val="minMax"/>
          <c:max val="1"/>
        </c:scaling>
        <c:axPos val="l"/>
        <c:majorGridlines>
          <c:spPr>
            <a:ln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51525120"/>
        <c:crosses val="autoZero"/>
        <c:crossBetween val="between"/>
        <c:majorUnit val="0.2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 w="3175">
              <a:solidFill>
                <a:prstClr val="black"/>
              </a:solidFill>
            </a:ln>
          </c:spPr>
          <c:cat>
            <c:strRef>
              <c:f>List1!$C$1:$C$3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List1!$D$1:$D$3</c:f>
              <c:numCache>
                <c:formatCode>General</c:formatCode>
                <c:ptCount val="3"/>
                <c:pt idx="0">
                  <c:v>1</c:v>
                </c:pt>
                <c:pt idx="1">
                  <c:v>0.8</c:v>
                </c:pt>
                <c:pt idx="2">
                  <c:v>0.9</c:v>
                </c:pt>
              </c:numCache>
            </c:numRef>
          </c:val>
        </c:ser>
        <c:axId val="51562368"/>
        <c:axId val="51563904"/>
      </c:barChart>
      <c:catAx>
        <c:axId val="5156236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i="1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51563904"/>
        <c:crosses val="autoZero"/>
        <c:auto val="1"/>
        <c:lblAlgn val="ctr"/>
        <c:lblOffset val="100"/>
      </c:catAx>
      <c:valAx>
        <c:axId val="51563904"/>
        <c:scaling>
          <c:orientation val="minMax"/>
          <c:max val="1"/>
        </c:scaling>
        <c:axPos val="l"/>
        <c:majorGridlines>
          <c:spPr>
            <a:ln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51562368"/>
        <c:crosses val="autoZero"/>
        <c:crossBetween val="between"/>
        <c:majorUnit val="0.2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B5EA6ECA-33EC-46F6-8D81-30EA9926BF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1560E6-B8FC-498E-898A-14D79A093DEA}" type="slidenum">
              <a:rPr lang="cs-CZ" smtClean="0"/>
              <a:pPr/>
              <a:t>1</a:t>
            </a:fld>
            <a:endParaRPr lang="cs-CZ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83DEA-668C-43A9-87C7-A4137575E9D3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D2370B-E355-4A57-A9A3-ABADB75A9C92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AA60FB-C53A-4306-8B83-A8E3056C3DCB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E255F-7E0C-45C5-BA8F-CDF38A7E4CBE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777160-2EC1-4569-9B92-665B6984A928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B1BD4-9D25-4415-8911-66A890D82DD0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F015C1-21B4-4501-A762-07C03D6ADFA0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E1E559-6AC6-4A3A-95B6-95EAE12F1D39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18BC36-1B39-4834-9A1C-679F215AD007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806AED-D2E9-4789-AE76-0BD3A403FD97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EEFDE3-3864-43C5-B44B-C21E59A3CFFF}" type="slidenum">
              <a:rPr lang="cs-CZ" smtClean="0"/>
              <a:pPr/>
              <a:t>2</a:t>
            </a:fld>
            <a:endParaRPr lang="cs-CZ" dirty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161871-ED4A-4CFF-9360-D82235468D45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B4954-561F-431C-B016-35F4C61C615D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FB43A-1B4B-4F61-B100-D7BDA16373C5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AC667-8BA4-425C-B905-8361AD8486AB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940AB-2800-439A-8019-F1A32DF0E3E9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919D0-92A3-4FC7-9A58-0F56254A1836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sym typeface="Arial Special G2" pitchFamily="34" charset="2"/>
              </a:rPr>
              <a:t>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03737-7CCE-4F88-96CD-5DA0BDFFC682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sym typeface="Arial Special G2" pitchFamily="34" charset="2"/>
              </a:rPr>
              <a:t>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6C3BD-81AF-4C92-9415-C3A124DDF15D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118CFE-30D2-466E-9BB9-3C0A01A5BC68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9</a:t>
            </a:fld>
            <a:endParaRPr lang="cs-CZ" dirty="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10</a:t>
            </a:fld>
            <a:endParaRPr lang="cs-CZ" dirty="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43CDCF-495A-44CB-AE2A-35AF9F5BAB6F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4DEC5-3978-4BEC-8184-5C3A3DD2A5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8E273-7453-4F12-8309-15993F02B1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D8D0-03DF-4C4D-A0D2-9FF9C7AD83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1F24-9A0D-4D3C-8A9D-41D22C20C4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A5D6F-EBC3-4D29-BBA9-1D33F61D4A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3BDAF-AED8-4599-A93A-C8C2BAC834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328D7-4A89-42AA-AA28-91AFB4DAF4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5715A-C966-4276-BCB3-6AE27FC7E6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7BEDA-1C81-469E-A490-A854BF9FF3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981B0-3C87-428B-950C-C2D6A2777F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D1D25-9AB1-498B-94D3-B40A6D4772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E9FDD14D-C2E0-47FB-9564-2D276F307D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5/59/Charles_Darwin.jpg" TargetMode="External"/><Relationship Id="rId13" Type="http://schemas.openxmlformats.org/officeDocument/2006/relationships/image" Target="../media/image7.png"/><Relationship Id="rId18" Type="http://schemas.openxmlformats.org/officeDocument/2006/relationships/hyperlink" Target="http://upload.wikimedia.org/wikipedia/commons/0/0a/Heliconius_mimicry.png" TargetMode="External"/><Relationship Id="rId3" Type="http://schemas.openxmlformats.org/officeDocument/2006/relationships/hyperlink" Target="http://upload.wikimedia.org/wikipedia/commons/f/f1/Maylandia_lombardoi.jpg" TargetMode="External"/><Relationship Id="rId7" Type="http://schemas.openxmlformats.org/officeDocument/2006/relationships/image" Target="../media/image4.jpeg"/><Relationship Id="rId12" Type="http://schemas.openxmlformats.org/officeDocument/2006/relationships/hyperlink" Target="http://upload.wikimedia.org/wikipedia/commons/f/f4/Life_cycle_of_a_sexually_reproducing_organism.svg" TargetMode="External"/><Relationship Id="rId1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6" Type="http://schemas.openxmlformats.org/officeDocument/2006/relationships/hyperlink" Target="http://upload.wikimedia.org/wikipedia/commons/d/db/Biston.betularia.f.carbonaria.7209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6.jpeg"/><Relationship Id="rId5" Type="http://schemas.openxmlformats.org/officeDocument/2006/relationships/image" Target="../media/image2.jpeg"/><Relationship Id="rId15" Type="http://schemas.openxmlformats.org/officeDocument/2006/relationships/image" Target="../media/image8.jpeg"/><Relationship Id="rId10" Type="http://schemas.openxmlformats.org/officeDocument/2006/relationships/hyperlink" Target="http://upload.wikimedia.org/wikipedia/commons/9/97/Darwin's_finches.jpeg" TargetMode="External"/><Relationship Id="rId19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5.jpeg"/><Relationship Id="rId14" Type="http://schemas.openxmlformats.org/officeDocument/2006/relationships/hyperlink" Target="http://upload.wikimedia.org/wikipedia/commons/6/6c/Biston.betularia.7200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d/db/Biston.betularia.f.carbonaria.7209.jpg" TargetMode="External"/><Relationship Id="rId5" Type="http://schemas.openxmlformats.org/officeDocument/2006/relationships/image" Target="../media/image29.jpeg"/><Relationship Id="rId4" Type="http://schemas.openxmlformats.org/officeDocument/2006/relationships/hyperlink" Target="http://upload.wikimedia.org/wikipedia/commons/6/6c/Biston.betularia.7200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2/Sicklecells.jpg" TargetMode="External"/><Relationship Id="rId5" Type="http://schemas.openxmlformats.org/officeDocument/2006/relationships/image" Target="../media/image49.png"/><Relationship Id="rId4" Type="http://schemas.openxmlformats.org/officeDocument/2006/relationships/hyperlink" Target="http://upload.wikimedia.org/wikipedia/commons/f/fc/Plasmodium_falciparum_01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c/cb/Micrurus_tener.jpg" TargetMode="External"/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5/Batesplate_ArM.jpg" TargetMode="External"/><Relationship Id="rId5" Type="http://schemas.openxmlformats.org/officeDocument/2006/relationships/image" Target="../media/image58.jpeg"/><Relationship Id="rId4" Type="http://schemas.openxmlformats.org/officeDocument/2006/relationships/hyperlink" Target="http://upload.wikimedia.org/wikipedia/commons/a/aa/Red_milk_snake.JPG" TargetMode="External"/><Relationship Id="rId9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jpeg"/><Relationship Id="rId5" Type="http://schemas.openxmlformats.org/officeDocument/2006/relationships/image" Target="../media/image16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1" descr="File:Maylandia lombardo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075" y="1281113"/>
            <a:ext cx="2058988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99" name="Group 63"/>
          <p:cNvGrpSpPr>
            <a:grpSpLocks/>
          </p:cNvGrpSpPr>
          <p:nvPr/>
        </p:nvGrpSpPr>
        <p:grpSpPr bwMode="auto">
          <a:xfrm>
            <a:off x="3294063" y="3098800"/>
            <a:ext cx="2808287" cy="1406525"/>
            <a:chOff x="-1718" y="544"/>
            <a:chExt cx="2496" cy="1118"/>
          </a:xfrm>
        </p:grpSpPr>
        <p:pic>
          <p:nvPicPr>
            <p:cNvPr id="4109" name="Picture 59" descr="Select2"/>
            <p:cNvPicPr>
              <a:picLocks noChangeAspect="1" noChangeArrowheads="1"/>
            </p:cNvPicPr>
            <p:nvPr/>
          </p:nvPicPr>
          <p:blipFill>
            <a:blip r:embed="rId5" cstate="print"/>
            <a:srcRect l="2803" t="6967" b="6580"/>
            <a:stretch>
              <a:fillRect/>
            </a:stretch>
          </p:blipFill>
          <p:spPr bwMode="auto">
            <a:xfrm>
              <a:off x="-1718" y="545"/>
              <a:ext cx="2496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Rectangle 60"/>
            <p:cNvSpPr>
              <a:spLocks noChangeArrowheads="1"/>
            </p:cNvSpPr>
            <p:nvPr/>
          </p:nvSpPr>
          <p:spPr bwMode="auto">
            <a:xfrm>
              <a:off x="-1058" y="780"/>
              <a:ext cx="1227" cy="4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1" name="Rectangle 61"/>
            <p:cNvSpPr>
              <a:spLocks noChangeArrowheads="1"/>
            </p:cNvSpPr>
            <p:nvPr/>
          </p:nvSpPr>
          <p:spPr bwMode="auto">
            <a:xfrm>
              <a:off x="-945" y="544"/>
              <a:ext cx="109" cy="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2" name="Rectangle 62"/>
            <p:cNvSpPr>
              <a:spLocks noChangeArrowheads="1"/>
            </p:cNvSpPr>
            <p:nvPr/>
          </p:nvSpPr>
          <p:spPr bwMode="auto">
            <a:xfrm>
              <a:off x="-877" y="698"/>
              <a:ext cx="81" cy="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</p:grpSp>
      <p:pic>
        <p:nvPicPr>
          <p:cNvPr id="4100" name="Picture 64" descr="Obrázek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8538" y="3581400"/>
            <a:ext cx="1768475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40"/>
          <p:cNvSpPr txBox="1">
            <a:spLocks noChangeArrowheads="1"/>
          </p:cNvSpPr>
          <p:nvPr/>
        </p:nvSpPr>
        <p:spPr bwMode="auto">
          <a:xfrm>
            <a:off x="288324" y="304800"/>
            <a:ext cx="8559114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PŘÍRODNÍ VÝBĚR (SELEKCE)</a:t>
            </a:r>
            <a:endParaRPr lang="cs-CZ" sz="40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4102" name="Picture 45" descr="Alfred_Russel_Wallace_-_Project_Gutenberg_eText_14558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249238" y="1093788"/>
            <a:ext cx="2187575" cy="27336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3" name="Picture 47" descr="File:Charles Darwin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91632" y="1125538"/>
            <a:ext cx="1728531" cy="267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49" descr="File:Darwin's finches.jpe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b="22670"/>
          <a:stretch>
            <a:fillRect/>
          </a:stretch>
        </p:blipFill>
        <p:spPr bwMode="auto">
          <a:xfrm>
            <a:off x="4800600" y="1238250"/>
            <a:ext cx="238125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58" descr="File:Life cycle of a sexually reproducing organism.sv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 b="10674"/>
          <a:stretch>
            <a:fillRect/>
          </a:stretch>
        </p:blipFill>
        <p:spPr bwMode="auto">
          <a:xfrm>
            <a:off x="3533775" y="4548188"/>
            <a:ext cx="2522538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55" descr="File:Biston.betularia.7200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18400" y="5132173"/>
            <a:ext cx="1506786" cy="100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07" name="Picture 53" descr="File:Biston.betularia.f.carbonaria.7209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18932" y="4022654"/>
            <a:ext cx="1419812" cy="94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08" name="Picture 67" descr="File:Heliconius mimicry.pn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36575" y="3929063"/>
            <a:ext cx="2573338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35" descr="Sele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466" y="2321169"/>
            <a:ext cx="6397336" cy="387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ovéPole 20"/>
          <p:cNvSpPr txBox="1"/>
          <p:nvPr/>
        </p:nvSpPr>
        <p:spPr>
          <a:xfrm>
            <a:off x="2122610" y="432080"/>
            <a:ext cx="4857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0" dirty="0" smtClean="0">
                <a:solidFill>
                  <a:srgbClr val="E80000"/>
                </a:solidFill>
              </a:rPr>
              <a:t>Růst výhodné dominantní alely </a:t>
            </a:r>
            <a:r>
              <a:rPr lang="cs-CZ" sz="2400" b="0" i="1" dirty="0" smtClean="0">
                <a:solidFill>
                  <a:srgbClr val="E80000"/>
                </a:solidFill>
              </a:rPr>
              <a:t>A</a:t>
            </a:r>
            <a:r>
              <a:rPr lang="cs-CZ" sz="2400" b="0" dirty="0" smtClean="0">
                <a:solidFill>
                  <a:srgbClr val="E80000"/>
                </a:solidFill>
              </a:rPr>
              <a:t>: 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6119446" y="1071599"/>
            <a:ext cx="2515301" cy="1118941"/>
          </a:xfrm>
          <a:prstGeom prst="wedgeRectCallout">
            <a:avLst>
              <a:gd name="adj1" fmla="val -38978"/>
              <a:gd name="adj2" fmla="val 65010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cs-CZ" b="0" dirty="0" smtClean="0"/>
              <a:t>čím je </a:t>
            </a:r>
            <a:r>
              <a:rPr lang="cs-CZ" b="0" i="1" dirty="0" smtClean="0"/>
              <a:t>s </a:t>
            </a:r>
            <a:r>
              <a:rPr lang="cs-CZ" b="0" dirty="0" smtClean="0"/>
              <a:t>větší (tj. selekce silnější), tím je změna  rychlejší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982800" y="1051200"/>
            <a:ext cx="7200000" cy="5192064"/>
          </a:xfrm>
          <a:prstGeom prst="rect">
            <a:avLst/>
          </a:prstGeom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23374" y="4764499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 smtClean="0">
                <a:latin typeface="Arial" pitchFamily="34" charset="0"/>
                <a:sym typeface="Symbol"/>
              </a:rPr>
              <a:t>p</a:t>
            </a:r>
            <a:r>
              <a:rPr lang="cs-CZ" b="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b="0" dirty="0" smtClean="0">
                <a:latin typeface="Arial" pitchFamily="34" charset="0"/>
                <a:sym typeface="Symbol"/>
              </a:rPr>
              <a:t> = 0,005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2930525" y="336550"/>
            <a:ext cx="31309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Selekce a dominance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119445" y="5496450"/>
            <a:ext cx="2803491" cy="1125414"/>
          </a:xfrm>
          <a:prstGeom prst="wedgeRectCallout">
            <a:avLst>
              <a:gd name="adj1" fmla="val -33096"/>
              <a:gd name="adj2" fmla="val -82994"/>
            </a:avLst>
          </a:prstGeom>
          <a:solidFill>
            <a:srgbClr val="CC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 smtClean="0">
                <a:latin typeface="Arial" pitchFamily="34" charset="0"/>
                <a:sym typeface="Symbol" pitchFamily="18" charset="2"/>
              </a:rPr>
              <a:t>frekvence recesivní alely roste velmi pomalu, potom velmi rychle</a:t>
            </a:r>
            <a:endParaRPr lang="cs-CZ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64970" y="2815215"/>
            <a:ext cx="2803491" cy="1125414"/>
          </a:xfrm>
          <a:prstGeom prst="wedgeRectCallout">
            <a:avLst>
              <a:gd name="adj1" fmla="val -56035"/>
              <a:gd name="adj2" fmla="val -129422"/>
            </a:avLst>
          </a:prstGeom>
          <a:solidFill>
            <a:srgbClr val="FFC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 smtClean="0">
                <a:latin typeface="Arial" pitchFamily="34" charset="0"/>
                <a:sym typeface="Symbol" pitchFamily="18" charset="2"/>
              </a:rPr>
              <a:t>frekvence dominantní alely roste velmi rychle, potom velmi pomalu</a:t>
            </a:r>
            <a:endParaRPr lang="cs-CZ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432620" y="463900"/>
            <a:ext cx="2028094" cy="812240"/>
          </a:xfrm>
          <a:prstGeom prst="wedgeRectCallout">
            <a:avLst>
              <a:gd name="adj1" fmla="val -37555"/>
              <a:gd name="adj2" fmla="val 77831"/>
            </a:avLst>
          </a:prstGeom>
          <a:solidFill>
            <a:srgbClr val="CCE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 smtClean="0">
                <a:latin typeface="Arial" pitchFamily="34" charset="0"/>
                <a:sym typeface="Symbol" pitchFamily="18" charset="2"/>
              </a:rPr>
              <a:t>nejrychlejší fixace při kodominanci</a:t>
            </a:r>
            <a:endParaRPr lang="cs-CZ" b="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5"/>
          <p:cNvGrpSpPr/>
          <p:nvPr/>
        </p:nvGrpSpPr>
        <p:grpSpPr>
          <a:xfrm>
            <a:off x="983535" y="1050561"/>
            <a:ext cx="7200000" cy="5199959"/>
            <a:chOff x="913196" y="708917"/>
            <a:chExt cx="7200000" cy="5199959"/>
          </a:xfrm>
        </p:grpSpPr>
        <p:pic>
          <p:nvPicPr>
            <p:cNvPr id="2" name="Obrázek 1" descr="Selekce_1.tif"/>
            <p:cNvPicPr>
              <a:picLocks noChangeAspect="1"/>
            </p:cNvPicPr>
            <p:nvPr/>
          </p:nvPicPr>
          <p:blipFill>
            <a:blip r:embed="rId2" cstate="print"/>
            <a:srcRect t="50637"/>
            <a:stretch>
              <a:fillRect/>
            </a:stretch>
          </p:blipFill>
          <p:spPr>
            <a:xfrm>
              <a:off x="913196" y="708917"/>
              <a:ext cx="7200000" cy="5199959"/>
            </a:xfrm>
            <a:prstGeom prst="rect">
              <a:avLst/>
            </a:prstGeom>
          </p:spPr>
        </p:pic>
        <p:cxnSp>
          <p:nvCxnSpPr>
            <p:cNvPr id="4" name="Přímá spojovací čára 3"/>
            <p:cNvCxnSpPr/>
            <p:nvPr/>
          </p:nvCxnSpPr>
          <p:spPr>
            <a:xfrm>
              <a:off x="1828800" y="5137079"/>
              <a:ext cx="164386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Šipka dolů 4"/>
          <p:cNvSpPr/>
          <p:nvPr/>
        </p:nvSpPr>
        <p:spPr>
          <a:xfrm flipV="1">
            <a:off x="2153577" y="5496800"/>
            <a:ext cx="410967" cy="400692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482534" y="4883047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 smtClean="0">
                <a:latin typeface="Arial" pitchFamily="34" charset="0"/>
                <a:sym typeface="Symbol"/>
              </a:rPr>
              <a:t>p</a:t>
            </a:r>
            <a:r>
              <a:rPr lang="cs-CZ" b="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b="0" dirty="0" smtClean="0">
                <a:latin typeface="Arial" pitchFamily="34" charset="0"/>
                <a:sym typeface="Symbol"/>
              </a:rPr>
              <a:t> = 0,05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63320" y="326536"/>
            <a:ext cx="43268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smtClean="0">
                <a:solidFill>
                  <a:srgbClr val="E80000"/>
                </a:solidFill>
              </a:rPr>
              <a:t>Vliv </a:t>
            </a:r>
            <a:r>
              <a:rPr lang="cs-CZ" sz="2400" b="0" dirty="0">
                <a:solidFill>
                  <a:srgbClr val="E80000"/>
                </a:solidFill>
              </a:rPr>
              <a:t>počáteční frekvence alely: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180771" y="336550"/>
            <a:ext cx="511069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Studium přírodního výběru: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25463" y="1056247"/>
            <a:ext cx="66223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1. korelace alelových četností mezi populacemi</a:t>
            </a:r>
          </a:p>
        </p:txBody>
      </p:sp>
      <p:pic>
        <p:nvPicPr>
          <p:cNvPr id="10244" name="Picture 4" descr="AD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600" y="2082800"/>
            <a:ext cx="6365875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413375" y="1646238"/>
            <a:ext cx="290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i="1"/>
              <a:t>Adh</a:t>
            </a:r>
            <a:r>
              <a:rPr lang="cs-CZ" sz="2000" b="0" i="1" baseline="30000"/>
              <a:t>F</a:t>
            </a:r>
            <a:r>
              <a:rPr lang="cs-CZ" sz="2000" b="0"/>
              <a:t> u </a:t>
            </a:r>
            <a:r>
              <a:rPr lang="cs-CZ" sz="2000" b="0" i="1"/>
              <a:t>D. melanogaster</a:t>
            </a:r>
            <a:endParaRPr lang="cs-CZ" sz="20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28"/>
          <p:cNvSpPr txBox="1">
            <a:spLocks noChangeArrowheads="1"/>
          </p:cNvSpPr>
          <p:nvPr/>
        </p:nvSpPr>
        <p:spPr bwMode="auto">
          <a:xfrm>
            <a:off x="525463" y="336550"/>
            <a:ext cx="81596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2. odchylky od očekávaných genotypových frekvencí </a:t>
            </a:r>
            <a:r>
              <a:rPr lang="en-US" sz="2400" b="0" dirty="0">
                <a:solidFill>
                  <a:srgbClr val="E80000"/>
                </a:solidFill>
              </a:rPr>
              <a:t>(HW)</a:t>
            </a:r>
            <a:endParaRPr lang="cs-CZ" sz="2400" b="0" dirty="0"/>
          </a:p>
        </p:txBody>
      </p:sp>
      <p:grpSp>
        <p:nvGrpSpPr>
          <p:cNvPr id="2" name="Skupina 14"/>
          <p:cNvGrpSpPr>
            <a:grpSpLocks/>
          </p:cNvGrpSpPr>
          <p:nvPr/>
        </p:nvGrpSpPr>
        <p:grpSpPr bwMode="auto">
          <a:xfrm>
            <a:off x="525463" y="1149716"/>
            <a:ext cx="8188935" cy="5471747"/>
            <a:chOff x="525463" y="1149716"/>
            <a:chExt cx="8188935" cy="5471747"/>
          </a:xfrm>
        </p:grpSpPr>
        <p:sp>
          <p:nvSpPr>
            <p:cNvPr id="11269" name="Text Box 1031"/>
            <p:cNvSpPr txBox="1">
              <a:spLocks noChangeArrowheads="1"/>
            </p:cNvSpPr>
            <p:nvPr/>
          </p:nvSpPr>
          <p:spPr bwMode="auto">
            <a:xfrm>
              <a:off x="525463" y="1149716"/>
              <a:ext cx="340029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2400" b="0" dirty="0">
                  <a:solidFill>
                    <a:srgbClr val="E80000"/>
                  </a:solidFill>
                </a:rPr>
                <a:t>3. změny znaku v čase:</a:t>
              </a:r>
            </a:p>
          </p:txBody>
        </p:sp>
        <p:pic>
          <p:nvPicPr>
            <p:cNvPr id="11270" name="Picture 1032" descr="Bist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10736" y="1556466"/>
              <a:ext cx="3903662" cy="4649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1" name="Text Box 1034"/>
            <p:cNvSpPr txBox="1">
              <a:spLocks noChangeArrowheads="1"/>
            </p:cNvSpPr>
            <p:nvPr/>
          </p:nvSpPr>
          <p:spPr bwMode="auto">
            <a:xfrm>
              <a:off x="757634" y="2431789"/>
              <a:ext cx="307808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b="0" dirty="0"/>
                <a:t>průmyslový melanismus</a:t>
              </a:r>
            </a:p>
            <a:p>
              <a:r>
                <a:rPr lang="cs-CZ" sz="2000" b="0" i="1" dirty="0" err="1"/>
                <a:t>Biston</a:t>
              </a:r>
              <a:r>
                <a:rPr lang="cs-CZ" sz="2000" b="0" i="1" dirty="0"/>
                <a:t> </a:t>
              </a:r>
              <a:r>
                <a:rPr lang="cs-CZ" sz="2000" b="0" i="1" dirty="0" err="1"/>
                <a:t>betularia</a:t>
              </a:r>
              <a:r>
                <a:rPr lang="cs-CZ" sz="2000" b="0" dirty="0"/>
                <a:t> v Británii</a:t>
              </a:r>
            </a:p>
          </p:txBody>
        </p:sp>
        <p:sp>
          <p:nvSpPr>
            <p:cNvPr id="11272" name="AutoShape 1035"/>
            <p:cNvSpPr>
              <a:spLocks noChangeArrowheads="1"/>
            </p:cNvSpPr>
            <p:nvPr/>
          </p:nvSpPr>
          <p:spPr bwMode="auto">
            <a:xfrm>
              <a:off x="1877560" y="1745482"/>
              <a:ext cx="685800" cy="51435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1273" name="Group 1046"/>
            <p:cNvGrpSpPr>
              <a:grpSpLocks/>
            </p:cNvGrpSpPr>
            <p:nvPr/>
          </p:nvGrpSpPr>
          <p:grpSpPr bwMode="auto">
            <a:xfrm>
              <a:off x="571500" y="3830638"/>
              <a:ext cx="4373563" cy="2790825"/>
              <a:chOff x="360" y="2413"/>
              <a:chExt cx="2755" cy="1758"/>
            </a:xfrm>
          </p:grpSpPr>
          <p:sp>
            <p:nvSpPr>
              <p:cNvPr id="11274" name="Oval 1036"/>
              <p:cNvSpPr>
                <a:spLocks noChangeAspect="1" noChangeArrowheads="1"/>
              </p:cNvSpPr>
              <p:nvPr/>
            </p:nvSpPr>
            <p:spPr bwMode="auto">
              <a:xfrm>
                <a:off x="1900" y="2503"/>
                <a:ext cx="228" cy="228"/>
              </a:xfrm>
              <a:prstGeom prst="ellipse">
                <a:avLst/>
              </a:prstGeom>
              <a:solidFill>
                <a:srgbClr val="E8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0"/>
              </a:p>
            </p:txBody>
          </p:sp>
          <p:sp>
            <p:nvSpPr>
              <p:cNvPr id="11275" name="Oval 1037"/>
              <p:cNvSpPr>
                <a:spLocks noChangeAspect="1" noChangeArrowheads="1"/>
              </p:cNvSpPr>
              <p:nvPr/>
            </p:nvSpPr>
            <p:spPr bwMode="auto">
              <a:xfrm>
                <a:off x="1900" y="2959"/>
                <a:ext cx="228" cy="22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0"/>
              </a:p>
            </p:txBody>
          </p:sp>
          <p:sp>
            <p:nvSpPr>
              <p:cNvPr id="11276" name="Text Box 1038"/>
              <p:cNvSpPr txBox="1">
                <a:spLocks noChangeArrowheads="1"/>
              </p:cNvSpPr>
              <p:nvPr/>
            </p:nvSpPr>
            <p:spPr bwMode="auto">
              <a:xfrm>
                <a:off x="2128" y="2486"/>
                <a:ext cx="64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000" b="0"/>
                  <a:t>„</a:t>
                </a:r>
                <a:r>
                  <a:rPr lang="cs-CZ" sz="2000" b="0" i="1"/>
                  <a:t>typica</a:t>
                </a:r>
                <a:r>
                  <a:rPr lang="cs-CZ" sz="2000" b="0"/>
                  <a:t>“</a:t>
                </a:r>
              </a:p>
            </p:txBody>
          </p:sp>
          <p:sp>
            <p:nvSpPr>
              <p:cNvPr id="11277" name="Text Box 1039"/>
              <p:cNvSpPr txBox="1">
                <a:spLocks noChangeArrowheads="1"/>
              </p:cNvSpPr>
              <p:nvPr/>
            </p:nvSpPr>
            <p:spPr bwMode="auto">
              <a:xfrm>
                <a:off x="2128" y="2966"/>
                <a:ext cx="987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000" b="0"/>
                  <a:t>„</a:t>
                </a:r>
                <a:r>
                  <a:rPr lang="cs-CZ" sz="2000" b="0" i="1"/>
                  <a:t>carbonaria</a:t>
                </a:r>
                <a:r>
                  <a:rPr lang="cs-CZ" sz="2000" b="0"/>
                  <a:t>“</a:t>
                </a:r>
              </a:p>
            </p:txBody>
          </p:sp>
          <p:pic>
            <p:nvPicPr>
              <p:cNvPr id="11278" name="Picture 1044" descr="File:Biston.betularia.7200.jpg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0" y="2413"/>
                <a:ext cx="1266" cy="8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79" name="Picture 1045" descr="File:Biston.betularia.f.carbonaria.7209.jpg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23" y="3337"/>
                <a:ext cx="1253" cy="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71"/>
          <p:cNvGrpSpPr>
            <a:grpSpLocks/>
          </p:cNvGrpSpPr>
          <p:nvPr/>
        </p:nvGrpSpPr>
        <p:grpSpPr bwMode="auto">
          <a:xfrm>
            <a:off x="547688" y="2615990"/>
            <a:ext cx="2344737" cy="2124075"/>
            <a:chOff x="359" y="1420"/>
            <a:chExt cx="1477" cy="1338"/>
          </a:xfrm>
        </p:grpSpPr>
        <p:sp>
          <p:nvSpPr>
            <p:cNvPr id="12334" name="Rectangle 169"/>
            <p:cNvSpPr>
              <a:spLocks noChangeArrowheads="1"/>
            </p:cNvSpPr>
            <p:nvPr/>
          </p:nvSpPr>
          <p:spPr bwMode="auto">
            <a:xfrm>
              <a:off x="363" y="1420"/>
              <a:ext cx="1287" cy="179"/>
            </a:xfrm>
            <a:prstGeom prst="rect">
              <a:avLst/>
            </a:prstGeom>
            <a:solidFill>
              <a:srgbClr val="CCEC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35" name="Rectangle 170"/>
            <p:cNvSpPr>
              <a:spLocks noChangeArrowheads="1"/>
            </p:cNvSpPr>
            <p:nvPr/>
          </p:nvSpPr>
          <p:spPr bwMode="auto">
            <a:xfrm>
              <a:off x="359" y="2579"/>
              <a:ext cx="1477" cy="179"/>
            </a:xfrm>
            <a:prstGeom prst="rect">
              <a:avLst/>
            </a:prstGeom>
            <a:solidFill>
              <a:srgbClr val="FFCC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2291" name="Picture 6" descr="Bis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805" y="2958804"/>
            <a:ext cx="2527996" cy="300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37785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4. experimentální důkazy</a:t>
            </a:r>
            <a:r>
              <a:rPr lang="en-US" sz="2400" b="0" dirty="0">
                <a:solidFill>
                  <a:srgbClr val="E80000"/>
                </a:solidFill>
              </a:rPr>
              <a:t>:</a:t>
            </a:r>
            <a:r>
              <a:rPr lang="cs-CZ" sz="2400" b="0" dirty="0">
                <a:solidFill>
                  <a:srgbClr val="E80000"/>
                </a:solidFill>
                <a:sym typeface="Symbol" pitchFamily="18" charset="2"/>
              </a:rPr>
              <a:t> </a:t>
            </a:r>
            <a:endParaRPr lang="cs-CZ" sz="2400" b="0" dirty="0" smtClean="0">
              <a:solidFill>
                <a:srgbClr val="E80000"/>
              </a:solidFill>
              <a:sym typeface="Symbol" pitchFamily="18" charset="2"/>
            </a:endParaRPr>
          </a:p>
          <a:p>
            <a:pPr algn="l"/>
            <a:r>
              <a:rPr lang="cs-CZ" sz="2000" b="0" dirty="0" smtClean="0">
                <a:sym typeface="Symbol" pitchFamily="18" charset="2"/>
              </a:rPr>
              <a:t>H.B.D. </a:t>
            </a:r>
            <a:r>
              <a:rPr lang="cs-CZ" sz="2000" b="0" dirty="0" err="1" smtClean="0">
                <a:sym typeface="Symbol" pitchFamily="18" charset="2"/>
              </a:rPr>
              <a:t>Kettlewell</a:t>
            </a:r>
            <a:endParaRPr lang="cs-CZ" sz="2400" b="0" dirty="0"/>
          </a:p>
        </p:txBody>
      </p:sp>
      <p:sp>
        <p:nvSpPr>
          <p:cNvPr id="12294" name="Rectangle 18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100" b="0">
                <a:latin typeface="Times New Roman" pitchFamily="18" charset="0"/>
              </a:rPr>
              <a:t/>
            </a:r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2295" name="Rectangle 20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100" b="0">
                <a:latin typeface="Garamond" pitchFamily="18" charset="0"/>
                <a:cs typeface="Times New Roman" pitchFamily="18" charset="0"/>
              </a:rPr>
              <a:t/>
            </a:r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grpSp>
        <p:nvGrpSpPr>
          <p:cNvPr id="12296" name="Group 167"/>
          <p:cNvGrpSpPr>
            <a:grpSpLocks/>
          </p:cNvGrpSpPr>
          <p:nvPr/>
        </p:nvGrpSpPr>
        <p:grpSpPr bwMode="auto">
          <a:xfrm>
            <a:off x="525463" y="2793790"/>
            <a:ext cx="5764212" cy="3692525"/>
            <a:chOff x="28" y="0"/>
            <a:chExt cx="3631" cy="4728"/>
          </a:xfrm>
        </p:grpSpPr>
        <p:sp>
          <p:nvSpPr>
            <p:cNvPr id="12298" name="Rectangle 131"/>
            <p:cNvSpPr>
              <a:spLocks noChangeArrowheads="1"/>
            </p:cNvSpPr>
            <p:nvPr/>
          </p:nvSpPr>
          <p:spPr bwMode="auto">
            <a:xfrm>
              <a:off x="28" y="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Birmingham (znečištěná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299" name="Rectangle 132"/>
            <p:cNvSpPr>
              <a:spLocks noChangeArrowheads="1"/>
            </p:cNvSpPr>
            <p:nvPr/>
          </p:nvSpPr>
          <p:spPr bwMode="auto">
            <a:xfrm>
              <a:off x="1557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0" name="Rectangle 133"/>
            <p:cNvSpPr>
              <a:spLocks noChangeArrowheads="1"/>
            </p:cNvSpPr>
            <p:nvPr/>
          </p:nvSpPr>
          <p:spPr bwMode="auto">
            <a:xfrm>
              <a:off x="2608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</a:t>
              </a:r>
              <a:r>
                <a:rPr lang="cs-CZ" sz="1100">
                  <a:latin typeface="Garamond" pitchFamily="18" charset="0"/>
                </a:rPr>
                <a:t> 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1" name="Rectangle 134"/>
            <p:cNvSpPr>
              <a:spLocks noChangeArrowheads="1"/>
            </p:cNvSpPr>
            <p:nvPr/>
          </p:nvSpPr>
          <p:spPr bwMode="auto">
            <a:xfrm>
              <a:off x="28" y="39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2" name="Rectangle 135"/>
            <p:cNvSpPr>
              <a:spLocks noChangeArrowheads="1"/>
            </p:cNvSpPr>
            <p:nvPr/>
          </p:nvSpPr>
          <p:spPr bwMode="auto">
            <a:xfrm>
              <a:off x="1557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3" name="Rectangle 136"/>
            <p:cNvSpPr>
              <a:spLocks noChangeArrowheads="1"/>
            </p:cNvSpPr>
            <p:nvPr/>
          </p:nvSpPr>
          <p:spPr bwMode="auto">
            <a:xfrm>
              <a:off x="2608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4" name="Rectangle 137"/>
            <p:cNvSpPr>
              <a:spLocks noChangeArrowheads="1"/>
            </p:cNvSpPr>
            <p:nvPr/>
          </p:nvSpPr>
          <p:spPr bwMode="auto">
            <a:xfrm>
              <a:off x="28" y="78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5" name="Rectangle 138"/>
            <p:cNvSpPr>
              <a:spLocks noChangeArrowheads="1"/>
            </p:cNvSpPr>
            <p:nvPr/>
          </p:nvSpPr>
          <p:spPr bwMode="auto">
            <a:xfrm>
              <a:off x="1557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18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6" name="Rectangle 139"/>
            <p:cNvSpPr>
              <a:spLocks noChangeArrowheads="1"/>
            </p:cNvSpPr>
            <p:nvPr/>
          </p:nvSpPr>
          <p:spPr bwMode="auto">
            <a:xfrm>
              <a:off x="2608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140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7" name="Rectangle 140"/>
            <p:cNvSpPr>
              <a:spLocks noChangeArrowheads="1"/>
            </p:cNvSpPr>
            <p:nvPr/>
          </p:nvSpPr>
          <p:spPr bwMode="auto">
            <a:xfrm>
              <a:off x="28" y="118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8" name="Rectangle 141"/>
            <p:cNvSpPr>
              <a:spLocks noChangeArrowheads="1"/>
            </p:cNvSpPr>
            <p:nvPr/>
          </p:nvSpPr>
          <p:spPr bwMode="auto">
            <a:xfrm>
              <a:off x="1557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9" name="Rectangle 142"/>
            <p:cNvSpPr>
              <a:spLocks noChangeArrowheads="1"/>
            </p:cNvSpPr>
            <p:nvPr/>
          </p:nvSpPr>
          <p:spPr bwMode="auto">
            <a:xfrm>
              <a:off x="2608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122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0" name="Rectangle 143"/>
            <p:cNvSpPr>
              <a:spLocks noChangeArrowheads="1"/>
            </p:cNvSpPr>
            <p:nvPr/>
          </p:nvSpPr>
          <p:spPr bwMode="auto">
            <a:xfrm>
              <a:off x="28" y="157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1" name="Rectangle 144"/>
            <p:cNvSpPr>
              <a:spLocks noChangeArrowheads="1"/>
            </p:cNvSpPr>
            <p:nvPr/>
          </p:nvSpPr>
          <p:spPr bwMode="auto">
            <a:xfrm>
              <a:off x="1557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2" name="Rectangle 145"/>
            <p:cNvSpPr>
              <a:spLocks noChangeArrowheads="1"/>
            </p:cNvSpPr>
            <p:nvPr/>
          </p:nvSpPr>
          <p:spPr bwMode="auto">
            <a:xfrm>
              <a:off x="2608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3" name="Rectangle 146"/>
            <p:cNvSpPr>
              <a:spLocks noChangeArrowheads="1"/>
            </p:cNvSpPr>
            <p:nvPr/>
          </p:nvSpPr>
          <p:spPr bwMode="auto">
            <a:xfrm>
              <a:off x="28" y="197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4" name="Rectangle 147"/>
            <p:cNvSpPr>
              <a:spLocks noChangeArrowheads="1"/>
            </p:cNvSpPr>
            <p:nvPr/>
          </p:nvSpPr>
          <p:spPr bwMode="auto">
            <a:xfrm>
              <a:off x="1557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0,43</a:t>
              </a:r>
            </a:p>
            <a:p>
              <a:pPr algn="just"/>
              <a:endParaRPr lang="cs-CZ" sz="2400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2315" name="Rectangle 148"/>
            <p:cNvSpPr>
              <a:spLocks noChangeArrowheads="1"/>
            </p:cNvSpPr>
            <p:nvPr/>
          </p:nvSpPr>
          <p:spPr bwMode="auto">
            <a:xfrm>
              <a:off x="2608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6" name="Rectangle 149"/>
            <p:cNvSpPr>
              <a:spLocks noChangeArrowheads="1"/>
            </p:cNvSpPr>
            <p:nvPr/>
          </p:nvSpPr>
          <p:spPr bwMode="auto">
            <a:xfrm>
              <a:off x="28" y="236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Deanend Wood (neznečištěná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7" name="Rectangle 150"/>
            <p:cNvSpPr>
              <a:spLocks noChangeArrowheads="1"/>
            </p:cNvSpPr>
            <p:nvPr/>
          </p:nvSpPr>
          <p:spPr bwMode="auto">
            <a:xfrm>
              <a:off x="1557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8" name="Rectangle 151"/>
            <p:cNvSpPr>
              <a:spLocks noChangeArrowheads="1"/>
            </p:cNvSpPr>
            <p:nvPr/>
          </p:nvSpPr>
          <p:spPr bwMode="auto">
            <a:xfrm>
              <a:off x="2608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9" name="Rectangle 152"/>
            <p:cNvSpPr>
              <a:spLocks noChangeArrowheads="1"/>
            </p:cNvSpPr>
            <p:nvPr/>
          </p:nvSpPr>
          <p:spPr bwMode="auto">
            <a:xfrm>
              <a:off x="28" y="275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0" name="Rectangle 153"/>
            <p:cNvSpPr>
              <a:spLocks noChangeArrowheads="1"/>
            </p:cNvSpPr>
            <p:nvPr/>
          </p:nvSpPr>
          <p:spPr bwMode="auto">
            <a:xfrm>
              <a:off x="1557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1" name="Rectangle 154"/>
            <p:cNvSpPr>
              <a:spLocks noChangeArrowheads="1"/>
            </p:cNvSpPr>
            <p:nvPr/>
          </p:nvSpPr>
          <p:spPr bwMode="auto">
            <a:xfrm>
              <a:off x="2608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2" name="Rectangle 155"/>
            <p:cNvSpPr>
              <a:spLocks noChangeArrowheads="1"/>
            </p:cNvSpPr>
            <p:nvPr/>
          </p:nvSpPr>
          <p:spPr bwMode="auto">
            <a:xfrm>
              <a:off x="28" y="315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3" name="Rectangle 156"/>
            <p:cNvSpPr>
              <a:spLocks noChangeArrowheads="1"/>
            </p:cNvSpPr>
            <p:nvPr/>
          </p:nvSpPr>
          <p:spPr bwMode="auto">
            <a:xfrm>
              <a:off x="1557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67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4" name="Rectangle 157"/>
            <p:cNvSpPr>
              <a:spLocks noChangeArrowheads="1"/>
            </p:cNvSpPr>
            <p:nvPr/>
          </p:nvSpPr>
          <p:spPr bwMode="auto">
            <a:xfrm>
              <a:off x="2608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5" name="Rectangle 158"/>
            <p:cNvSpPr>
              <a:spLocks noChangeArrowheads="1"/>
            </p:cNvSpPr>
            <p:nvPr/>
          </p:nvSpPr>
          <p:spPr bwMode="auto">
            <a:xfrm>
              <a:off x="28" y="354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6" name="Rectangle 159"/>
            <p:cNvSpPr>
              <a:spLocks noChangeArrowheads="1"/>
            </p:cNvSpPr>
            <p:nvPr/>
          </p:nvSpPr>
          <p:spPr bwMode="auto">
            <a:xfrm>
              <a:off x="1557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53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7" name="Rectangle 160"/>
            <p:cNvSpPr>
              <a:spLocks noChangeArrowheads="1"/>
            </p:cNvSpPr>
            <p:nvPr/>
          </p:nvSpPr>
          <p:spPr bwMode="auto">
            <a:xfrm>
              <a:off x="2608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46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8" name="Rectangle 161"/>
            <p:cNvSpPr>
              <a:spLocks noChangeArrowheads="1"/>
            </p:cNvSpPr>
            <p:nvPr/>
          </p:nvSpPr>
          <p:spPr bwMode="auto">
            <a:xfrm>
              <a:off x="28" y="394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9" name="Rectangle 162"/>
            <p:cNvSpPr>
              <a:spLocks noChangeArrowheads="1"/>
            </p:cNvSpPr>
            <p:nvPr/>
          </p:nvSpPr>
          <p:spPr bwMode="auto">
            <a:xfrm>
              <a:off x="1557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0" name="Rectangle 163"/>
            <p:cNvSpPr>
              <a:spLocks noChangeArrowheads="1"/>
            </p:cNvSpPr>
            <p:nvPr/>
          </p:nvSpPr>
          <p:spPr bwMode="auto">
            <a:xfrm>
              <a:off x="2608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1" name="Rectangle 164"/>
            <p:cNvSpPr>
              <a:spLocks noChangeArrowheads="1"/>
            </p:cNvSpPr>
            <p:nvPr/>
          </p:nvSpPr>
          <p:spPr bwMode="auto">
            <a:xfrm>
              <a:off x="28" y="433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2" name="Rectangle 165"/>
            <p:cNvSpPr>
              <a:spLocks noChangeArrowheads="1"/>
            </p:cNvSpPr>
            <p:nvPr/>
          </p:nvSpPr>
          <p:spPr bwMode="auto">
            <a:xfrm>
              <a:off x="1557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3" name="Rectangle 166"/>
            <p:cNvSpPr>
              <a:spLocks noChangeArrowheads="1"/>
            </p:cNvSpPr>
            <p:nvPr/>
          </p:nvSpPr>
          <p:spPr bwMode="auto">
            <a:xfrm>
              <a:off x="2608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0,55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</p:grpSp>
      <p:pic>
        <p:nvPicPr>
          <p:cNvPr id="73730" name="Picture 2" descr="http://shawmst.org/biology/files/2010/07/Evolution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6269" y="336550"/>
            <a:ext cx="4438650" cy="2085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100" b="0">
                <a:latin typeface="Times New Roman" pitchFamily="18" charset="0"/>
              </a:rPr>
              <a:t/>
            </a:r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100" b="0">
                <a:latin typeface="Garamond" pitchFamily="18" charset="0"/>
                <a:cs typeface="Times New Roman" pitchFamily="18" charset="0"/>
              </a:rPr>
              <a:t/>
            </a:r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sp>
        <p:nvSpPr>
          <p:cNvPr id="13317" name="Text Box 45"/>
          <p:cNvSpPr txBox="1">
            <a:spLocks noChangeArrowheads="1"/>
          </p:cNvSpPr>
          <p:nvPr/>
        </p:nvSpPr>
        <p:spPr bwMode="auto">
          <a:xfrm>
            <a:off x="422061" y="336550"/>
            <a:ext cx="8721939" cy="6078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ct val="50000"/>
              </a:spcAft>
            </a:pPr>
            <a:r>
              <a:rPr lang="cs-CZ" sz="2400" b="0" dirty="0">
                <a:solidFill>
                  <a:srgbClr val="E80000"/>
                </a:solidFill>
              </a:rPr>
              <a:t>Problémy: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/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na </a:t>
            </a:r>
            <a:r>
              <a:rPr lang="cs-CZ" sz="2000" b="0" dirty="0" err="1"/>
              <a:t>melanickém</a:t>
            </a:r>
            <a:r>
              <a:rPr lang="cs-CZ" sz="2000" b="0" dirty="0"/>
              <a:t> zbarvení se podílejí 3 alely, ne jedna 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zvýšení frekvence </a:t>
            </a:r>
            <a:r>
              <a:rPr lang="cs-CZ" sz="2000" b="0" dirty="0" err="1"/>
              <a:t>melanických</a:t>
            </a:r>
            <a:r>
              <a:rPr lang="cs-CZ" sz="2000" b="0" dirty="0"/>
              <a:t> forem ve znečištěných oblastech i u </a:t>
            </a:r>
            <a:r>
              <a:rPr lang="cs-CZ" sz="2000" b="0" dirty="0" smtClean="0"/>
              <a:t>druhů</a:t>
            </a: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dirty="0" smtClean="0"/>
              <a:t>	neohrožených </a:t>
            </a:r>
            <a:r>
              <a:rPr lang="cs-CZ" sz="2000" b="0" dirty="0"/>
              <a:t>predací hmyzožravých ptáků (holubi, kočky, </a:t>
            </a:r>
            <a:r>
              <a:rPr lang="cs-CZ" sz="2000" b="0" dirty="0" err="1" smtClean="0"/>
              <a:t>někt</a:t>
            </a:r>
            <a:r>
              <a:rPr lang="cs-CZ" sz="2000" b="0" dirty="0" smtClean="0"/>
              <a:t>. </a:t>
            </a:r>
            <a:r>
              <a:rPr lang="cs-CZ" sz="2000" b="0" dirty="0"/>
              <a:t>brouci)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v některých oblastech slabá korelace mezi melanismem a imisemi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chyby v experimentu: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drsnokřídlec </a:t>
            </a:r>
            <a:r>
              <a:rPr lang="cs-CZ" sz="2000" b="0" dirty="0"/>
              <a:t>přes den na horizontálních větvích, ne na kmeni (jiné druhy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smtClean="0"/>
              <a:t>lišejníků)</a:t>
            </a:r>
            <a:br>
              <a:rPr lang="cs-CZ" sz="2000" b="0" dirty="0" smtClean="0"/>
            </a:br>
            <a:r>
              <a:rPr lang="cs-CZ" sz="2000" b="0" dirty="0" smtClean="0"/>
              <a:t>	u </a:t>
            </a:r>
            <a:r>
              <a:rPr lang="cs-CZ" sz="2000" b="0" dirty="0"/>
              <a:t>motýlů i ptáků percepce UV záření (v UV strupovité lišejníky na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horizontálních </a:t>
            </a:r>
            <a:r>
              <a:rPr lang="cs-CZ" sz="2000" b="0" dirty="0"/>
              <a:t>větvích tmavé stejně jako </a:t>
            </a:r>
            <a:r>
              <a:rPr lang="cs-CZ" sz="2000" b="0" i="1" dirty="0" err="1"/>
              <a:t>carbonaria</a:t>
            </a:r>
            <a:r>
              <a:rPr lang="cs-CZ" sz="2000" b="0" dirty="0"/>
              <a:t>)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v laboratorních podmínkách životaschopnost </a:t>
            </a:r>
            <a:r>
              <a:rPr lang="cs-CZ" sz="2000" b="0" i="1" dirty="0" err="1"/>
              <a:t>typica</a:t>
            </a:r>
            <a:r>
              <a:rPr lang="cs-CZ" sz="2000" b="0" dirty="0"/>
              <a:t> o </a:t>
            </a:r>
            <a:r>
              <a:rPr lang="cs-CZ" sz="2000" b="0" dirty="0" smtClean="0"/>
              <a:t>30 % </a:t>
            </a:r>
            <a:r>
              <a:rPr lang="cs-CZ" sz="2000" b="0" dirty="0"/>
              <a:t>nižší než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u </a:t>
            </a:r>
            <a:r>
              <a:rPr lang="cs-CZ" sz="2000" b="0" i="1" dirty="0" err="1"/>
              <a:t>carbonaria</a:t>
            </a:r>
            <a:endParaRPr lang="cs-CZ" sz="2000" b="0" i="1" dirty="0"/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lepší absorpce slunečního záření u </a:t>
            </a:r>
            <a:r>
              <a:rPr lang="cs-CZ" sz="2000" b="0" dirty="0" err="1"/>
              <a:t>melanické</a:t>
            </a:r>
            <a:r>
              <a:rPr lang="cs-CZ" sz="2000" b="0" dirty="0"/>
              <a:t> formy? </a:t>
            </a: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	(</a:t>
            </a:r>
            <a:r>
              <a:rPr lang="cs-CZ" sz="2000" b="0" dirty="0"/>
              <a:t>slunéčko </a:t>
            </a:r>
            <a:r>
              <a:rPr lang="cs-CZ" sz="2000" b="0" dirty="0" err="1"/>
              <a:t>dvoutečné</a:t>
            </a:r>
            <a:r>
              <a:rPr lang="cs-CZ" sz="2000" b="0" dirty="0"/>
              <a:t>)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6182685" y="501720"/>
            <a:ext cx="2371725" cy="584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/>
              <a:t>průmyslový melanismus</a:t>
            </a:r>
          </a:p>
          <a:p>
            <a:r>
              <a:rPr lang="cs-CZ" sz="1600" b="0" i="1"/>
              <a:t>B. betularia</a:t>
            </a:r>
            <a:r>
              <a:rPr lang="cs-CZ" sz="1600" b="0"/>
              <a:t> v Británii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525463" y="336550"/>
            <a:ext cx="27174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5. vznik rezistence</a:t>
            </a:r>
          </a:p>
        </p:txBody>
      </p:sp>
      <p:pic>
        <p:nvPicPr>
          <p:cNvPr id="14339" name="Picture 5" descr="DD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931" y="1872696"/>
            <a:ext cx="7190745" cy="430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525463" y="942242"/>
            <a:ext cx="5120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 smtClean="0"/>
              <a:t>Př.: rezistence vůči DDT u komárů </a:t>
            </a:r>
            <a:r>
              <a:rPr lang="cs-CZ" sz="2000" b="0" dirty="0"/>
              <a:t>(</a:t>
            </a:r>
            <a:r>
              <a:rPr lang="cs-CZ" sz="2000" b="0" i="1" dirty="0" err="1"/>
              <a:t>Aedes</a:t>
            </a:r>
            <a:r>
              <a:rPr lang="cs-CZ" sz="2000" b="0" dirty="0"/>
              <a:t>):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Warfar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104" y="2104729"/>
            <a:ext cx="54610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525463" y="886820"/>
            <a:ext cx="84201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b="0" dirty="0" err="1"/>
              <a:t>Warfarin</a:t>
            </a:r>
            <a:r>
              <a:rPr lang="cs-CZ" b="0" dirty="0"/>
              <a:t> = krevní antikoagulant, inhibující enzym odpovědný za regeneraci vitaminu K (</a:t>
            </a:r>
            <a:r>
              <a:rPr lang="cs-CZ" b="0" dirty="0" err="1"/>
              <a:t>kofaktor</a:t>
            </a:r>
            <a:r>
              <a:rPr lang="cs-CZ" b="0" dirty="0"/>
              <a:t> krevního srážení)</a:t>
            </a:r>
          </a:p>
        </p:txBody>
      </p:sp>
      <p:sp>
        <p:nvSpPr>
          <p:cNvPr id="141323" name="AutoShape 11"/>
          <p:cNvSpPr>
            <a:spLocks noChangeArrowheads="1"/>
          </p:cNvSpPr>
          <p:nvPr/>
        </p:nvSpPr>
        <p:spPr bwMode="auto">
          <a:xfrm>
            <a:off x="3715082" y="2067710"/>
            <a:ext cx="2797175" cy="892175"/>
          </a:xfrm>
          <a:prstGeom prst="wedgeRectCallout">
            <a:avLst>
              <a:gd name="adj1" fmla="val 53164"/>
              <a:gd name="adj2" fmla="val 1170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/>
              <a:t>dramatický nárůst frekvence rezistentní alely R po aplikaci Warfarinu</a:t>
            </a:r>
          </a:p>
        </p:txBody>
      </p:sp>
      <p:sp>
        <p:nvSpPr>
          <p:cNvPr id="141324" name="AutoShape 12"/>
          <p:cNvSpPr>
            <a:spLocks noChangeArrowheads="1"/>
          </p:cNvSpPr>
          <p:nvPr/>
        </p:nvSpPr>
        <p:spPr bwMode="auto">
          <a:xfrm>
            <a:off x="197427" y="5269158"/>
            <a:ext cx="2628900" cy="1238250"/>
          </a:xfrm>
          <a:prstGeom prst="wedgeRectCallout">
            <a:avLst>
              <a:gd name="adj1" fmla="val 36348"/>
              <a:gd name="adj2" fmla="val -7917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/>
              <a:t>alela R je vzhledem k rezistenci </a:t>
            </a:r>
            <a:r>
              <a:rPr lang="cs-CZ" sz="1600" b="0" i="1"/>
              <a:t>dominantní</a:t>
            </a:r>
            <a:r>
              <a:rPr lang="cs-CZ" sz="1600" b="0"/>
              <a:t>, ale vzhledem ke zvýšené potřebě vit. K </a:t>
            </a:r>
            <a:r>
              <a:rPr lang="cs-CZ" sz="1600" b="0" i="1"/>
              <a:t>recesivní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25463" y="336550"/>
            <a:ext cx="4871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 smtClean="0"/>
              <a:t>Př.: rezistence vůči </a:t>
            </a:r>
            <a:r>
              <a:rPr lang="cs-CZ" sz="2000" b="0" dirty="0" err="1" smtClean="0"/>
              <a:t>Warfarinu</a:t>
            </a:r>
            <a:r>
              <a:rPr lang="cs-CZ" sz="2000" b="0" dirty="0" smtClean="0"/>
              <a:t> u potkanů: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3" grpId="0" animBg="1"/>
      <p:bldP spid="1413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pic>
        <p:nvPicPr>
          <p:cNvPr id="72708" name="Picture 4" descr="Select5"/>
          <p:cNvPicPr>
            <a:picLocks noChangeAspect="1" noChangeArrowheads="1"/>
          </p:cNvPicPr>
          <p:nvPr/>
        </p:nvPicPr>
        <p:blipFill>
          <a:blip r:embed="rId3" cstate="print"/>
          <a:srcRect t="5614" r="65970"/>
          <a:stretch>
            <a:fillRect/>
          </a:stretch>
        </p:blipFill>
        <p:spPr bwMode="auto">
          <a:xfrm>
            <a:off x="954088" y="1958975"/>
            <a:ext cx="245586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335088" y="1350963"/>
            <a:ext cx="1893887" cy="4572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usměrňující</a:t>
            </a:r>
          </a:p>
        </p:txBody>
      </p:sp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3511550" y="1250950"/>
            <a:ext cx="2606675" cy="809625"/>
          </a:xfrm>
          <a:prstGeom prst="wedgeRectCallout">
            <a:avLst>
              <a:gd name="adj1" fmla="val -119491"/>
              <a:gd name="adj2" fmla="val 1113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tyto fenotypy jsou odstraňovány selekcí</a:t>
            </a: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3379788" y="4114800"/>
            <a:ext cx="2028825" cy="536575"/>
          </a:xfrm>
          <a:prstGeom prst="wedgeRectCallout">
            <a:avLst>
              <a:gd name="adj1" fmla="val -127449"/>
              <a:gd name="adj2" fmla="val -1709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původní průměr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13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konzistentní změna </a:t>
            </a:r>
            <a:br>
              <a:rPr lang="cs-CZ" b="0"/>
            </a:br>
            <a:r>
              <a:rPr lang="cs-CZ" b="0"/>
              <a:t>  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posun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stejný rozptyl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/>
      <p:bldP spid="108546" grpId="0" animBg="1"/>
      <p:bldP spid="10854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untitled"/>
          <p:cNvPicPr>
            <a:picLocks noChangeAspect="1" noChangeArrowheads="1"/>
          </p:cNvPicPr>
          <p:nvPr/>
        </p:nvPicPr>
        <p:blipFill>
          <a:blip r:embed="rId3" cstate="print"/>
          <a:srcRect l="10726" r="5848"/>
          <a:stretch>
            <a:fillRect/>
          </a:stretch>
        </p:blipFill>
        <p:spPr bwMode="auto">
          <a:xfrm flipH="1">
            <a:off x="6277232" y="556182"/>
            <a:ext cx="2627870" cy="314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729922" y="219075"/>
            <a:ext cx="40350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Evoluce přírodním </a:t>
            </a:r>
            <a:r>
              <a:rPr lang="cs-CZ" sz="2400" b="0" dirty="0" smtClean="0">
                <a:solidFill>
                  <a:srgbClr val="E80000"/>
                </a:solidFill>
              </a:rPr>
              <a:t>výběrem</a:t>
            </a:r>
            <a:r>
              <a:rPr lang="cs-CZ" sz="2400" b="0" dirty="0">
                <a:solidFill>
                  <a:srgbClr val="E80000"/>
                </a:solidFill>
              </a:rPr>
              <a:t>:</a:t>
            </a:r>
          </a:p>
        </p:txBody>
      </p:sp>
      <p:sp>
        <p:nvSpPr>
          <p:cNvPr id="105483" name="AutoShape 11"/>
          <p:cNvSpPr>
            <a:spLocks noChangeArrowheads="1"/>
          </p:cNvSpPr>
          <p:nvPr/>
        </p:nvSpPr>
        <p:spPr bwMode="auto">
          <a:xfrm flipH="1">
            <a:off x="922635" y="1062682"/>
            <a:ext cx="4886497" cy="1721708"/>
          </a:xfrm>
          <a:prstGeom prst="wedgeEllipseCallout">
            <a:avLst>
              <a:gd name="adj1" fmla="val -71088"/>
              <a:gd name="adj2" fmla="val 892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sz="2000" b="0" dirty="0"/>
              <a:t>Všechny organismy </a:t>
            </a:r>
            <a:endParaRPr lang="en-US" sz="2000" b="0" dirty="0" smtClean="0"/>
          </a:p>
          <a:p>
            <a:r>
              <a:rPr lang="cs-CZ" sz="2000" b="0" dirty="0" smtClean="0"/>
              <a:t>produkují </a:t>
            </a:r>
            <a:r>
              <a:rPr lang="cs-CZ" sz="2000" b="0" dirty="0"/>
              <a:t>více potomstva, </a:t>
            </a:r>
            <a:r>
              <a:rPr lang="cs-CZ" sz="2000" b="0" dirty="0" smtClean="0"/>
              <a:t>než kolik </a:t>
            </a:r>
            <a:r>
              <a:rPr lang="cs-CZ" sz="2000" b="0" dirty="0"/>
              <a:t>může přežít a rozmnožit se.</a:t>
            </a:r>
            <a:r>
              <a:rPr lang="cs-CZ" sz="2000" b="0" dirty="0">
                <a:latin typeface="Times New Roman" pitchFamily="18" charset="0"/>
              </a:rPr>
              <a:t/>
            </a:r>
            <a:br>
              <a:rPr lang="cs-CZ" sz="2000" b="0" dirty="0">
                <a:latin typeface="Times New Roman" pitchFamily="18" charset="0"/>
              </a:rPr>
            </a:br>
            <a:endParaRPr lang="cs-CZ" sz="2000" b="0" dirty="0">
              <a:latin typeface="Times New Roman" pitchFamily="18" charset="0"/>
            </a:endParaRPr>
          </a:p>
        </p:txBody>
      </p:sp>
      <p:sp>
        <p:nvSpPr>
          <p:cNvPr id="105484" name="AutoShape 12"/>
          <p:cNvSpPr>
            <a:spLocks noChangeArrowheads="1"/>
          </p:cNvSpPr>
          <p:nvPr/>
        </p:nvSpPr>
        <p:spPr bwMode="auto">
          <a:xfrm flipH="1">
            <a:off x="736600" y="2686480"/>
            <a:ext cx="4892675" cy="1800225"/>
          </a:xfrm>
          <a:prstGeom prst="wedgeEllipseCallout">
            <a:avLst>
              <a:gd name="adj1" fmla="val -77799"/>
              <a:gd name="adj2" fmla="val -74498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sz="2000" b="0" dirty="0"/>
              <a:t>Mezi jedinci (genotypy) existují geneticky podmíněné rozdíly v přežívání a reprodukci.</a:t>
            </a:r>
            <a:r>
              <a:rPr lang="cs-CZ" sz="2400" b="0" dirty="0">
                <a:latin typeface="Times New Roman" pitchFamily="18" charset="0"/>
              </a:rPr>
              <a:t/>
            </a:r>
            <a:br>
              <a:rPr lang="cs-CZ" sz="2400" b="0" dirty="0">
                <a:latin typeface="Times New Roman" pitchFamily="18" charset="0"/>
              </a:rPr>
            </a:br>
            <a:endParaRPr lang="cs-CZ" sz="2400" b="0" dirty="0">
              <a:latin typeface="Times New Roman" pitchFamily="18" charset="0"/>
            </a:endParaRPr>
          </a:p>
        </p:txBody>
      </p:sp>
      <p:sp>
        <p:nvSpPr>
          <p:cNvPr id="105489" name="AutoShape 17"/>
          <p:cNvSpPr>
            <a:spLocks noChangeArrowheads="1"/>
          </p:cNvSpPr>
          <p:nvPr/>
        </p:nvSpPr>
        <p:spPr bwMode="auto">
          <a:xfrm flipH="1">
            <a:off x="2645762" y="4065503"/>
            <a:ext cx="6176962" cy="2565400"/>
          </a:xfrm>
          <a:prstGeom prst="wedgeEllipseCallout">
            <a:avLst>
              <a:gd name="adj1" fmla="val -23487"/>
              <a:gd name="adj2" fmla="val -10960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sz="2000" b="0" dirty="0"/>
              <a:t>V každé generaci dochází k odlišnému přispění jednotlivých genotypů do generace následující, tj. nejschopnější genotypy přispívají do genofondu více než genotypy méně schopné.</a:t>
            </a:r>
          </a:p>
          <a:p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3" grpId="0" animBg="1"/>
      <p:bldP spid="105484" grpId="0" animBg="1"/>
      <p:bldP spid="1054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Select5"/>
          <p:cNvPicPr>
            <a:picLocks noChangeAspect="1" noChangeArrowheads="1"/>
          </p:cNvPicPr>
          <p:nvPr/>
        </p:nvPicPr>
        <p:blipFill>
          <a:blip r:embed="rId3" cstate="print"/>
          <a:srcRect t="5614" r="32622"/>
          <a:stretch>
            <a:fillRect/>
          </a:stretch>
        </p:blipFill>
        <p:spPr bwMode="auto">
          <a:xfrm>
            <a:off x="954088" y="1958975"/>
            <a:ext cx="486251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335088" y="1350963"/>
            <a:ext cx="1893887" cy="4572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usměrňující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3757613" y="1354138"/>
            <a:ext cx="1824037" cy="457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stabilizující</a:t>
            </a:r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3594100" y="5116513"/>
            <a:ext cx="1890713" cy="10779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stabilní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průměr stejný</a:t>
            </a:r>
          </a:p>
          <a:p>
            <a:pPr algn="l">
              <a:spcAft>
                <a:spcPts val="600"/>
              </a:spcAft>
            </a:pPr>
            <a:r>
              <a:rPr lang="cs-CZ" b="0"/>
              <a:t>menší rozptyl</a:t>
            </a: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sp>
        <p:nvSpPr>
          <p:cNvPr id="115723" name="AutoShape 11"/>
          <p:cNvSpPr>
            <a:spLocks noChangeArrowheads="1"/>
          </p:cNvSpPr>
          <p:nvPr/>
        </p:nvSpPr>
        <p:spPr bwMode="auto">
          <a:xfrm>
            <a:off x="6607175" y="2770188"/>
            <a:ext cx="2028825" cy="1346200"/>
          </a:xfrm>
          <a:prstGeom prst="wedgeRectCallout">
            <a:avLst>
              <a:gd name="adj1" fmla="val -146088"/>
              <a:gd name="adj2" fmla="val 541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nejvyšší fitness mají jedinci s průměrným fenotypem</a:t>
            </a:r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13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konzistentní změna </a:t>
            </a:r>
            <a:br>
              <a:rPr lang="cs-CZ" b="0"/>
            </a:br>
            <a:r>
              <a:rPr lang="cs-CZ" b="0"/>
              <a:t>  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posun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stejný rozptyl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7" grpId="0" animBg="1"/>
      <p:bldP spid="115720" grpId="0" animBg="1"/>
      <p:bldP spid="1157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Select5"/>
          <p:cNvPicPr>
            <a:picLocks noChangeAspect="1" noChangeArrowheads="1"/>
          </p:cNvPicPr>
          <p:nvPr/>
        </p:nvPicPr>
        <p:blipFill>
          <a:blip r:embed="rId3" cstate="print"/>
          <a:srcRect t="5614"/>
          <a:stretch>
            <a:fillRect/>
          </a:stretch>
        </p:blipFill>
        <p:spPr bwMode="auto">
          <a:xfrm>
            <a:off x="954088" y="1958975"/>
            <a:ext cx="7216775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3757613" y="1354138"/>
            <a:ext cx="1824037" cy="457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stabilizující</a:t>
            </a: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6159500" y="1350963"/>
            <a:ext cx="1739900" cy="457200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disruptivní</a:t>
            </a:r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5895975" y="5116513"/>
            <a:ext cx="2390775" cy="1077912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heterogenní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potlačení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větší rozptyl</a:t>
            </a:r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1335088" y="1350963"/>
            <a:ext cx="1893887" cy="4572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usměrňující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3594100" y="5116513"/>
            <a:ext cx="1890713" cy="10779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stabilní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průměr stejný</a:t>
            </a:r>
          </a:p>
          <a:p>
            <a:pPr algn="l">
              <a:spcAft>
                <a:spcPts val="600"/>
              </a:spcAft>
            </a:pPr>
            <a:r>
              <a:rPr lang="cs-CZ" b="0"/>
              <a:t>menší rozptyl</a:t>
            </a:r>
          </a:p>
        </p:txBody>
      </p:sp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13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konzistentní změna </a:t>
            </a:r>
            <a:br>
              <a:rPr lang="cs-CZ" b="0"/>
            </a:br>
            <a:r>
              <a:rPr lang="cs-CZ" b="0"/>
              <a:t>  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posun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stejný rozptyl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6" grpId="0" animBg="1"/>
      <p:bldP spid="1177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i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25" y="1268413"/>
            <a:ext cx="67246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211647" y="336550"/>
            <a:ext cx="68772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80000"/>
                </a:solidFill>
              </a:rPr>
              <a:t>stabilizující selekce - porodní hmotnost u člověka</a:t>
            </a:r>
          </a:p>
        </p:txBody>
      </p:sp>
      <p:sp>
        <p:nvSpPr>
          <p:cNvPr id="19460" name="AutoShape 2"/>
          <p:cNvSpPr>
            <a:spLocks noChangeArrowheads="1"/>
          </p:cNvSpPr>
          <p:nvPr/>
        </p:nvSpPr>
        <p:spPr bwMode="auto">
          <a:xfrm>
            <a:off x="6534150" y="5662613"/>
            <a:ext cx="2192338" cy="693737"/>
          </a:xfrm>
          <a:prstGeom prst="wedgeRectCallout">
            <a:avLst>
              <a:gd name="adj1" fmla="val -88875"/>
              <a:gd name="adj2" fmla="val -26112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mortalita</a:t>
            </a:r>
          </a:p>
          <a:p>
            <a:r>
              <a:rPr lang="cs-CZ" sz="1600" b="0"/>
              <a:t>(logaritmické měřítko)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 descr="Mut_s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1770" y="2599308"/>
            <a:ext cx="4379976" cy="2322576"/>
          </a:xfrm>
          <a:prstGeom prst="rect">
            <a:avLst/>
          </a:prstGeom>
        </p:spPr>
      </p:pic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2440966" y="336550"/>
            <a:ext cx="446308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Rovnováha 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selekce a mutace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1247775" y="1284288"/>
            <a:ext cx="6315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opakovaný vznik škodlivé alely </a:t>
            </a:r>
            <a:r>
              <a:rPr lang="cs-CZ" sz="2000" b="0">
                <a:sym typeface="Symbol" pitchFamily="18" charset="2"/>
              </a:rPr>
              <a:t> její eliminace selekcí</a:t>
            </a:r>
            <a:endParaRPr lang="cs-CZ" sz="2000" b="0"/>
          </a:p>
        </p:txBody>
      </p:sp>
      <p:sp>
        <p:nvSpPr>
          <p:cNvPr id="20484" name="AutoShape 8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3586163" y="2284413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rovnováha </a:t>
            </a:r>
          </a:p>
        </p:txBody>
      </p:sp>
      <p:grpSp>
        <p:nvGrpSpPr>
          <p:cNvPr id="20486" name="Group 35"/>
          <p:cNvGrpSpPr>
            <a:grpSpLocks/>
          </p:cNvGrpSpPr>
          <p:nvPr/>
        </p:nvGrpSpPr>
        <p:grpSpPr bwMode="auto">
          <a:xfrm>
            <a:off x="1195388" y="2886076"/>
            <a:ext cx="679450" cy="693738"/>
            <a:chOff x="1620" y="1275"/>
            <a:chExt cx="428" cy="437"/>
          </a:xfrm>
        </p:grpSpPr>
        <p:sp>
          <p:nvSpPr>
            <p:cNvPr id="20501" name="Line 19"/>
            <p:cNvSpPr>
              <a:spLocks noChangeShapeType="1"/>
            </p:cNvSpPr>
            <p:nvPr/>
          </p:nvSpPr>
          <p:spPr bwMode="auto">
            <a:xfrm>
              <a:off x="1920" y="1517"/>
              <a:ext cx="1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502" name="Rectangle 20"/>
            <p:cNvSpPr>
              <a:spLocks noChangeArrowheads="1"/>
            </p:cNvSpPr>
            <p:nvPr/>
          </p:nvSpPr>
          <p:spPr bwMode="auto">
            <a:xfrm>
              <a:off x="1935" y="1482"/>
              <a:ext cx="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s</a:t>
              </a:r>
              <a:endParaRPr lang="cs-CZ" sz="2400" dirty="0"/>
            </a:p>
          </p:txBody>
        </p:sp>
        <p:sp>
          <p:nvSpPr>
            <p:cNvPr id="20503" name="Rectangle 21"/>
            <p:cNvSpPr>
              <a:spLocks noChangeArrowheads="1"/>
            </p:cNvSpPr>
            <p:nvPr/>
          </p:nvSpPr>
          <p:spPr bwMode="auto">
            <a:xfrm>
              <a:off x="1620" y="1393"/>
              <a:ext cx="1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>
                  <a:solidFill>
                    <a:srgbClr val="000000"/>
                  </a:solidFill>
                </a:rPr>
                <a:t>q</a:t>
              </a:r>
              <a:endParaRPr lang="cs-CZ" sz="2400"/>
            </a:p>
          </p:txBody>
        </p:sp>
        <p:sp>
          <p:nvSpPr>
            <p:cNvPr id="20504" name="Rectangle 22"/>
            <p:cNvSpPr>
              <a:spLocks noChangeArrowheads="1"/>
            </p:cNvSpPr>
            <p:nvPr/>
          </p:nvSpPr>
          <p:spPr bwMode="auto">
            <a:xfrm>
              <a:off x="1928" y="1275"/>
              <a:ext cx="1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μ</a:t>
              </a:r>
              <a:endParaRPr lang="cs-CZ" sz="2400" i="1" dirty="0"/>
            </a:p>
          </p:txBody>
        </p:sp>
        <p:sp>
          <p:nvSpPr>
            <p:cNvPr id="20505" name="Rectangle 23"/>
            <p:cNvSpPr>
              <a:spLocks noChangeArrowheads="1"/>
            </p:cNvSpPr>
            <p:nvPr/>
          </p:nvSpPr>
          <p:spPr bwMode="auto">
            <a:xfrm>
              <a:off x="1768" y="1371"/>
              <a:ext cx="1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>
                  <a:solidFill>
                    <a:srgbClr val="000000"/>
                  </a:solidFill>
                </a:rPr>
                <a:t>=</a:t>
              </a:r>
              <a:endParaRPr lang="cs-CZ" sz="2400"/>
            </a:p>
          </p:txBody>
        </p:sp>
      </p:grpSp>
      <p:sp>
        <p:nvSpPr>
          <p:cNvPr id="20487" name="Text Box 12"/>
          <p:cNvSpPr txBox="1">
            <a:spLocks noChangeArrowheads="1"/>
          </p:cNvSpPr>
          <p:nvPr/>
        </p:nvSpPr>
        <p:spPr bwMode="auto">
          <a:xfrm>
            <a:off x="853098" y="2324641"/>
            <a:ext cx="1778051" cy="461665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dominance:</a:t>
            </a:r>
          </a:p>
        </p:txBody>
      </p:sp>
      <p:grpSp>
        <p:nvGrpSpPr>
          <p:cNvPr id="20488" name="Group 36"/>
          <p:cNvGrpSpPr>
            <a:grpSpLocks/>
          </p:cNvGrpSpPr>
          <p:nvPr/>
        </p:nvGrpSpPr>
        <p:grpSpPr bwMode="auto">
          <a:xfrm>
            <a:off x="7239000" y="2878138"/>
            <a:ext cx="915988" cy="739775"/>
            <a:chOff x="4512" y="1249"/>
            <a:chExt cx="577" cy="466"/>
          </a:xfrm>
        </p:grpSpPr>
        <p:sp>
          <p:nvSpPr>
            <p:cNvPr id="20492" name="Line 25"/>
            <p:cNvSpPr>
              <a:spLocks noChangeShapeType="1"/>
            </p:cNvSpPr>
            <p:nvPr/>
          </p:nvSpPr>
          <p:spPr bwMode="auto">
            <a:xfrm>
              <a:off x="4942" y="1501"/>
              <a:ext cx="1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3" name="Line 26"/>
            <p:cNvSpPr>
              <a:spLocks noChangeShapeType="1"/>
            </p:cNvSpPr>
            <p:nvPr/>
          </p:nvSpPr>
          <p:spPr bwMode="auto">
            <a:xfrm flipV="1">
              <a:off x="4812" y="1532"/>
              <a:ext cx="28" cy="1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4" name="Line 27"/>
            <p:cNvSpPr>
              <a:spLocks noChangeShapeType="1"/>
            </p:cNvSpPr>
            <p:nvPr/>
          </p:nvSpPr>
          <p:spPr bwMode="auto">
            <a:xfrm>
              <a:off x="4840" y="1532"/>
              <a:ext cx="43" cy="18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5" name="Line 28"/>
            <p:cNvSpPr>
              <a:spLocks noChangeShapeType="1"/>
            </p:cNvSpPr>
            <p:nvPr/>
          </p:nvSpPr>
          <p:spPr bwMode="auto">
            <a:xfrm flipV="1">
              <a:off x="4883" y="1249"/>
              <a:ext cx="44" cy="46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6" name="Line 29"/>
            <p:cNvSpPr>
              <a:spLocks noChangeShapeType="1"/>
            </p:cNvSpPr>
            <p:nvPr/>
          </p:nvSpPr>
          <p:spPr bwMode="auto">
            <a:xfrm>
              <a:off x="4927" y="1249"/>
              <a:ext cx="162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7" name="Rectangle 30"/>
            <p:cNvSpPr>
              <a:spLocks noChangeArrowheads="1"/>
            </p:cNvSpPr>
            <p:nvPr/>
          </p:nvSpPr>
          <p:spPr bwMode="auto">
            <a:xfrm>
              <a:off x="4953" y="1458"/>
              <a:ext cx="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s</a:t>
              </a:r>
              <a:endParaRPr lang="cs-CZ" sz="2400" dirty="0"/>
            </a:p>
          </p:txBody>
        </p:sp>
        <p:sp>
          <p:nvSpPr>
            <p:cNvPr id="20498" name="Rectangle 31"/>
            <p:cNvSpPr>
              <a:spLocks noChangeArrowheads="1"/>
            </p:cNvSpPr>
            <p:nvPr/>
          </p:nvSpPr>
          <p:spPr bwMode="auto">
            <a:xfrm>
              <a:off x="4512" y="1378"/>
              <a:ext cx="1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>
                  <a:solidFill>
                    <a:srgbClr val="000000"/>
                  </a:solidFill>
                </a:rPr>
                <a:t>q</a:t>
              </a:r>
              <a:endParaRPr lang="cs-CZ" sz="2400"/>
            </a:p>
          </p:txBody>
        </p:sp>
        <p:sp>
          <p:nvSpPr>
            <p:cNvPr id="20499" name="Rectangle 32"/>
            <p:cNvSpPr>
              <a:spLocks noChangeArrowheads="1"/>
            </p:cNvSpPr>
            <p:nvPr/>
          </p:nvSpPr>
          <p:spPr bwMode="auto">
            <a:xfrm>
              <a:off x="4951" y="1260"/>
              <a:ext cx="1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μ</a:t>
              </a:r>
              <a:endParaRPr lang="cs-CZ" sz="2400" i="1" dirty="0"/>
            </a:p>
          </p:txBody>
        </p:sp>
        <p:sp>
          <p:nvSpPr>
            <p:cNvPr id="20500" name="Rectangle 33"/>
            <p:cNvSpPr>
              <a:spLocks noChangeArrowheads="1"/>
            </p:cNvSpPr>
            <p:nvPr/>
          </p:nvSpPr>
          <p:spPr bwMode="auto">
            <a:xfrm>
              <a:off x="4660" y="1356"/>
              <a:ext cx="1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>
                  <a:solidFill>
                    <a:srgbClr val="000000"/>
                  </a:solidFill>
                </a:rPr>
                <a:t>=</a:t>
              </a:r>
              <a:endParaRPr lang="cs-CZ" sz="2400"/>
            </a:p>
          </p:txBody>
        </p:sp>
      </p:grpSp>
      <p:sp>
        <p:nvSpPr>
          <p:cNvPr id="20489" name="Text Box 14"/>
          <p:cNvSpPr txBox="1">
            <a:spLocks noChangeArrowheads="1"/>
          </p:cNvSpPr>
          <p:nvPr/>
        </p:nvSpPr>
        <p:spPr bwMode="auto">
          <a:xfrm>
            <a:off x="6927240" y="2334689"/>
            <a:ext cx="1571264" cy="46166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80000"/>
                </a:solidFill>
              </a:rPr>
              <a:t>recesivita:</a:t>
            </a:r>
          </a:p>
        </p:txBody>
      </p: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525463" y="5120735"/>
            <a:ext cx="8387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000" b="0" dirty="0" err="1">
                <a:solidFill>
                  <a:srgbClr val="E80000"/>
                </a:solidFill>
              </a:rPr>
              <a:t>Mullerův</a:t>
            </a:r>
            <a:r>
              <a:rPr lang="cs-CZ" sz="2000" b="0" dirty="0">
                <a:solidFill>
                  <a:srgbClr val="E80000"/>
                </a:solidFill>
              </a:rPr>
              <a:t>-</a:t>
            </a:r>
            <a:r>
              <a:rPr lang="cs-CZ" sz="2000" b="0" dirty="0" err="1">
                <a:solidFill>
                  <a:srgbClr val="E80000"/>
                </a:solidFill>
              </a:rPr>
              <a:t>Haldaneův</a:t>
            </a:r>
            <a:r>
              <a:rPr lang="cs-CZ" sz="2000" b="0" dirty="0">
                <a:solidFill>
                  <a:srgbClr val="E80000"/>
                </a:solidFill>
              </a:rPr>
              <a:t> princip:</a:t>
            </a:r>
          </a:p>
          <a:p>
            <a:pPr algn="l"/>
            <a:endParaRPr lang="cs-CZ" sz="2000" dirty="0">
              <a:solidFill>
                <a:srgbClr val="E80000"/>
              </a:solidFill>
            </a:endParaRPr>
          </a:p>
          <a:p>
            <a:pPr algn="l"/>
            <a:r>
              <a:rPr lang="cs-CZ" sz="2000" b="0" dirty="0">
                <a:solidFill>
                  <a:schemeClr val="tx2"/>
                </a:solidFill>
              </a:rPr>
              <a:t>Bez ohledu na dominanci/recesivitu škodlivé mutace je její vliv </a:t>
            </a:r>
          </a:p>
          <a:p>
            <a:pPr algn="l"/>
            <a:r>
              <a:rPr lang="cs-CZ" sz="2000" b="0" dirty="0">
                <a:solidFill>
                  <a:schemeClr val="tx2"/>
                </a:solidFill>
              </a:rPr>
              <a:t>na snížení fitness populace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u="sng" dirty="0"/>
              <a:t>nezávislý na tom, do jaké míry je škodlivá</a:t>
            </a:r>
            <a:r>
              <a:rPr lang="cs-CZ" sz="2000" b="0" dirty="0"/>
              <a:t>.</a:t>
            </a:r>
            <a:endParaRPr lang="cs-CZ" sz="2000" b="0" dirty="0">
              <a:solidFill>
                <a:srgbClr val="E60000"/>
              </a:solidFill>
            </a:endParaRPr>
          </a:p>
        </p:txBody>
      </p:sp>
      <p:sp>
        <p:nvSpPr>
          <p:cNvPr id="27" name="Obdélníkový popisek 26"/>
          <p:cNvSpPr/>
          <p:nvPr/>
        </p:nvSpPr>
        <p:spPr bwMode="auto">
          <a:xfrm>
            <a:off x="5395965" y="1808703"/>
            <a:ext cx="1748413" cy="633047"/>
          </a:xfrm>
          <a:prstGeom prst="wedgeRectCallout">
            <a:avLst>
              <a:gd name="adj1" fmla="val -5891"/>
              <a:gd name="adj2" fmla="val 11091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slabší selekce </a:t>
            </a:r>
            <a:r>
              <a:rPr kumimoji="0" lang="cs-CZ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</a:t>
            </a:r>
            <a:r>
              <a:rPr kumimoji="0" lang="cs-CZ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600" b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frekvence vyšší</a:t>
            </a: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6621863" y="3989195"/>
            <a:ext cx="1748413" cy="844062"/>
          </a:xfrm>
          <a:prstGeom prst="wedgeRectCallout">
            <a:avLst>
              <a:gd name="adj1" fmla="val -53017"/>
              <a:gd name="adj2" fmla="val -6845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při úplné recesivitě (</a:t>
            </a:r>
            <a:r>
              <a:rPr kumimoji="0" lang="cs-CZ" sz="1600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</a:t>
            </a:r>
            <a:r>
              <a:rPr kumimoji="0" lang="cs-CZ" sz="1600" b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= 0) frekvence vyšší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49" name="Rectangle 25"/>
          <p:cNvSpPr>
            <a:spLocks noChangeArrowheads="1"/>
          </p:cNvSpPr>
          <p:nvPr/>
        </p:nvSpPr>
        <p:spPr bwMode="auto">
          <a:xfrm>
            <a:off x="6022975" y="2301875"/>
            <a:ext cx="2765425" cy="598488"/>
          </a:xfrm>
          <a:prstGeom prst="rect">
            <a:avLst/>
          </a:prstGeom>
          <a:solidFill>
            <a:srgbClr val="99FF33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6034088" y="1976438"/>
            <a:ext cx="27527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en-US" b="0"/>
              <a:t>1. </a:t>
            </a:r>
            <a:r>
              <a:rPr lang="en-US" b="0" i="1"/>
              <a:t>m&gt;s</a:t>
            </a:r>
            <a:r>
              <a:rPr lang="en-US" b="0"/>
              <a:t> </a:t>
            </a:r>
            <a:r>
              <a:rPr lang="en-US" b="0">
                <a:sym typeface="Symbol" pitchFamily="18" charset="2"/>
              </a:rPr>
              <a:t> fixace alely</a:t>
            </a:r>
            <a:endParaRPr lang="cs-CZ" b="0">
              <a:sym typeface="Symbol" pitchFamily="18" charset="2"/>
            </a:endParaRPr>
          </a:p>
          <a:p>
            <a:pPr marL="457200" indent="-457200" algn="l"/>
            <a:r>
              <a:rPr lang="en-US" b="0"/>
              <a:t>2. </a:t>
            </a:r>
            <a:r>
              <a:rPr lang="en-US" b="0" i="1"/>
              <a:t>m&lt;s </a:t>
            </a:r>
            <a:r>
              <a:rPr lang="en-US" b="0">
                <a:sym typeface="Symbol" pitchFamily="18" charset="2"/>
              </a:rPr>
              <a:t> eliminace alely</a:t>
            </a:r>
          </a:p>
          <a:p>
            <a:pPr marL="457200" indent="-457200" algn="l"/>
            <a:r>
              <a:rPr lang="en-US" b="0">
                <a:sym typeface="Symbol" pitchFamily="18" charset="2"/>
              </a:rPr>
              <a:t>3. </a:t>
            </a:r>
            <a:r>
              <a:rPr lang="en-US" b="0" i="1">
                <a:sym typeface="Symbol" pitchFamily="18" charset="2"/>
              </a:rPr>
              <a:t>m=s</a:t>
            </a:r>
            <a:r>
              <a:rPr lang="en-US" b="0">
                <a:sym typeface="Symbol" pitchFamily="18" charset="2"/>
              </a:rPr>
              <a:t>  </a:t>
            </a:r>
            <a:r>
              <a:rPr lang="en-US" b="0">
                <a:solidFill>
                  <a:srgbClr val="E60000"/>
                </a:solidFill>
                <a:sym typeface="Symbol" pitchFamily="18" charset="2"/>
              </a:rPr>
              <a:t>polymorfismus</a:t>
            </a:r>
            <a:endParaRPr lang="cs-CZ" b="0">
              <a:sym typeface="Symbol" pitchFamily="18" charset="2"/>
            </a:endParaRPr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5403850" y="2509838"/>
            <a:ext cx="592138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1509" name="Group 27"/>
          <p:cNvGrpSpPr>
            <a:grpSpLocks/>
          </p:cNvGrpSpPr>
          <p:nvPr/>
        </p:nvGrpSpPr>
        <p:grpSpPr bwMode="auto">
          <a:xfrm>
            <a:off x="268288" y="2130425"/>
            <a:ext cx="6223000" cy="4400550"/>
            <a:chOff x="169" y="1342"/>
            <a:chExt cx="3847" cy="2660"/>
          </a:xfrm>
        </p:grpSpPr>
        <p:pic>
          <p:nvPicPr>
            <p:cNvPr id="21517" name="Picture 4" descr="Cline_se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" y="1803"/>
              <a:ext cx="2927" cy="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8" name="Text Box 13"/>
            <p:cNvSpPr txBox="1">
              <a:spLocks noChangeArrowheads="1"/>
            </p:cNvSpPr>
            <p:nvPr/>
          </p:nvSpPr>
          <p:spPr bwMode="auto">
            <a:xfrm>
              <a:off x="169" y="1342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  <p:sp>
          <p:nvSpPr>
            <p:cNvPr id="21519" name="Text Box 14"/>
            <p:cNvSpPr txBox="1">
              <a:spLocks noChangeArrowheads="1"/>
            </p:cNvSpPr>
            <p:nvPr/>
          </p:nvSpPr>
          <p:spPr bwMode="auto">
            <a:xfrm>
              <a:off x="3902" y="3175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</p:grpSp>
      <p:sp>
        <p:nvSpPr>
          <p:cNvPr id="21510" name="Text Box 19"/>
          <p:cNvSpPr txBox="1">
            <a:spLocks noChangeArrowheads="1"/>
          </p:cNvSpPr>
          <p:nvPr/>
        </p:nvSpPr>
        <p:spPr bwMode="auto">
          <a:xfrm>
            <a:off x="2390463" y="336550"/>
            <a:ext cx="456567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Rovnováha selekce 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a migrace</a:t>
            </a:r>
          </a:p>
        </p:txBody>
      </p:sp>
      <p:sp>
        <p:nvSpPr>
          <p:cNvPr id="21511" name="Text Box 20"/>
          <p:cNvSpPr txBox="1">
            <a:spLocks noChangeArrowheads="1"/>
          </p:cNvSpPr>
          <p:nvPr/>
        </p:nvSpPr>
        <p:spPr bwMode="auto">
          <a:xfrm>
            <a:off x="1236663" y="1284288"/>
            <a:ext cx="6369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opakovaný „vtok“ škodlivé alely </a:t>
            </a:r>
            <a:r>
              <a:rPr lang="cs-CZ" sz="2000" b="0">
                <a:sym typeface="Symbol" pitchFamily="18" charset="2"/>
              </a:rPr>
              <a:t> její eliminace selekcí</a:t>
            </a:r>
            <a:endParaRPr lang="cs-CZ" sz="2000" b="0"/>
          </a:p>
        </p:txBody>
      </p:sp>
      <p:sp>
        <p:nvSpPr>
          <p:cNvPr id="21512" name="AutoShape 21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13" name="Text Box 22"/>
          <p:cNvSpPr txBox="1">
            <a:spLocks noChangeArrowheads="1"/>
          </p:cNvSpPr>
          <p:nvPr/>
        </p:nvSpPr>
        <p:spPr bwMode="auto">
          <a:xfrm>
            <a:off x="3586163" y="2284413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rovnováha </a:t>
            </a:r>
          </a:p>
        </p:txBody>
      </p:sp>
      <p:sp>
        <p:nvSpPr>
          <p:cNvPr id="77850" name="Text Box 26"/>
          <p:cNvSpPr txBox="1">
            <a:spLocks noChangeArrowheads="1"/>
          </p:cNvSpPr>
          <p:nvPr/>
        </p:nvSpPr>
        <p:spPr bwMode="auto">
          <a:xfrm>
            <a:off x="6027738" y="3378200"/>
            <a:ext cx="2749550" cy="400050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en-US" sz="2000" b="0">
                <a:solidFill>
                  <a:srgbClr val="E60000"/>
                </a:solidFill>
              </a:rPr>
              <a:t>divergence mezi d</a:t>
            </a:r>
            <a:r>
              <a:rPr lang="cs-CZ" sz="2000" b="0">
                <a:solidFill>
                  <a:srgbClr val="E60000"/>
                </a:solidFill>
              </a:rPr>
              <a:t>émy</a:t>
            </a:r>
            <a:endParaRPr lang="cs-CZ" sz="2000" b="0">
              <a:solidFill>
                <a:srgbClr val="E60000"/>
              </a:solidFill>
              <a:sym typeface="Symbol" pitchFamily="18" charset="2"/>
            </a:endParaRPr>
          </a:p>
        </p:txBody>
      </p:sp>
      <p:sp>
        <p:nvSpPr>
          <p:cNvPr id="21515" name="AutoShape 2"/>
          <p:cNvSpPr>
            <a:spLocks noChangeArrowheads="1"/>
          </p:cNvSpPr>
          <p:nvPr/>
        </p:nvSpPr>
        <p:spPr bwMode="auto">
          <a:xfrm>
            <a:off x="784225" y="2120900"/>
            <a:ext cx="1966913" cy="474663"/>
          </a:xfrm>
          <a:prstGeom prst="wedgeRectCallout">
            <a:avLst>
              <a:gd name="adj1" fmla="val 27532"/>
              <a:gd name="adj2" fmla="val 25789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/>
              <a:t>w</a:t>
            </a:r>
            <a:r>
              <a:rPr lang="cs-CZ" b="0" baseline="-25000"/>
              <a:t>12</a:t>
            </a:r>
            <a:r>
              <a:rPr lang="cs-CZ" b="0"/>
              <a:t> intermediární</a:t>
            </a:r>
            <a:endParaRPr lang="cs-CZ" sz="1600" b="0"/>
          </a:p>
        </p:txBody>
      </p:sp>
      <p:sp>
        <p:nvSpPr>
          <p:cNvPr id="21516" name="AutoShape 2"/>
          <p:cNvSpPr>
            <a:spLocks noChangeArrowheads="1"/>
          </p:cNvSpPr>
          <p:nvPr/>
        </p:nvSpPr>
        <p:spPr bwMode="auto">
          <a:xfrm>
            <a:off x="5730875" y="4241800"/>
            <a:ext cx="1181100" cy="474663"/>
          </a:xfrm>
          <a:prstGeom prst="wedgeRectCallout">
            <a:avLst>
              <a:gd name="adj1" fmla="val -300421"/>
              <a:gd name="adj2" fmla="val 8604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/>
              <a:t>w</a:t>
            </a:r>
            <a:r>
              <a:rPr lang="cs-CZ" b="0" baseline="-25000"/>
              <a:t>12</a:t>
            </a:r>
            <a:r>
              <a:rPr lang="cs-CZ" b="0"/>
              <a:t> vyšší</a:t>
            </a:r>
            <a:endParaRPr lang="cs-CZ" sz="16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49" grpId="0" animBg="1"/>
      <p:bldP spid="778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525463" y="985737"/>
            <a:ext cx="74350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/>
            <a:r>
              <a:rPr lang="cs-CZ" sz="2400" b="0" dirty="0">
                <a:solidFill>
                  <a:srgbClr val="E80000"/>
                </a:solidFill>
              </a:rPr>
              <a:t>1. Selektivní výhoda </a:t>
            </a:r>
            <a:r>
              <a:rPr lang="cs-CZ" sz="2400" b="0" dirty="0" smtClean="0">
                <a:solidFill>
                  <a:srgbClr val="E80000"/>
                </a:solidFill>
              </a:rPr>
              <a:t>heterozygotů = superdominance</a:t>
            </a:r>
            <a:br>
              <a:rPr lang="cs-CZ" sz="2400" b="0" dirty="0" smtClean="0">
                <a:solidFill>
                  <a:srgbClr val="E80000"/>
                </a:solidFill>
              </a:rPr>
            </a:br>
            <a:r>
              <a:rPr lang="cs-CZ" sz="2400" b="0" dirty="0" smtClean="0">
                <a:solidFill>
                  <a:srgbClr val="E80000"/>
                </a:solidFill>
              </a:rPr>
              <a:t>	(</a:t>
            </a:r>
            <a:r>
              <a:rPr lang="cs-CZ" sz="2400" b="0" i="1" dirty="0" err="1" smtClean="0">
                <a:solidFill>
                  <a:srgbClr val="E80000"/>
                </a:solidFill>
              </a:rPr>
              <a:t>overdominance</a:t>
            </a:r>
            <a:r>
              <a:rPr lang="cs-CZ" sz="2400" b="0" dirty="0" smtClean="0">
                <a:solidFill>
                  <a:srgbClr val="E80000"/>
                </a:solidFill>
              </a:rPr>
              <a:t>)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3138566" y="336550"/>
            <a:ext cx="300755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Balancující </a:t>
            </a:r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selekce</a:t>
            </a:r>
          </a:p>
        </p:txBody>
      </p:sp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876485" y="2237311"/>
            <a:ext cx="32428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/>
              <a:t>w</a:t>
            </a:r>
            <a:r>
              <a:rPr lang="cs-CZ" sz="3600" b="0" baseline="-25000" dirty="0"/>
              <a:t>11</a:t>
            </a:r>
            <a:r>
              <a:rPr lang="en-GB" sz="3600" b="0" dirty="0"/>
              <a:t> &lt; </a:t>
            </a:r>
            <a:r>
              <a:rPr lang="en-GB" sz="3600" b="0" i="1" dirty="0"/>
              <a:t>w</a:t>
            </a:r>
            <a:r>
              <a:rPr lang="en-GB" sz="3600" b="0" baseline="-25000" dirty="0"/>
              <a:t>12</a:t>
            </a:r>
            <a:r>
              <a:rPr lang="en-GB" sz="3600" b="0" dirty="0"/>
              <a:t> &gt;</a:t>
            </a:r>
            <a:r>
              <a:rPr lang="en-GB" sz="3600" b="0" i="1" dirty="0"/>
              <a:t> w</a:t>
            </a:r>
            <a:r>
              <a:rPr lang="en-GB" sz="3600" b="0" baseline="-25000" dirty="0"/>
              <a:t>22</a:t>
            </a:r>
            <a:endParaRPr lang="cs-CZ" sz="3600" b="0" dirty="0"/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4591786" y="1852159"/>
            <a:ext cx="2358683" cy="1145060"/>
          </a:xfrm>
          <a:prstGeom prst="wedgeRectCallout">
            <a:avLst>
              <a:gd name="adj1" fmla="val -48529"/>
              <a:gd name="adj2" fmla="val 10522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 smtClean="0"/>
              <a:t>fitness heterozygotů je vyšší než </a:t>
            </a:r>
            <a:r>
              <a:rPr lang="cs-CZ" b="0" i="1" dirty="0" smtClean="0"/>
              <a:t>w</a:t>
            </a:r>
            <a:r>
              <a:rPr lang="cs-CZ" b="0" dirty="0" smtClean="0"/>
              <a:t> homozygotů</a:t>
            </a:r>
            <a:endParaRPr lang="cs-CZ" sz="1600" b="0" dirty="0"/>
          </a:p>
        </p:txBody>
      </p:sp>
      <p:graphicFrame>
        <p:nvGraphicFramePr>
          <p:cNvPr id="6" name="Graf 5"/>
          <p:cNvGraphicFramePr/>
          <p:nvPr/>
        </p:nvGraphicFramePr>
        <p:xfrm>
          <a:off x="2105129" y="35144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1869" y="1418396"/>
            <a:ext cx="6700723" cy="3925824"/>
          </a:xfrm>
          <a:prstGeom prst="rect">
            <a:avLst/>
          </a:prstGeom>
        </p:spPr>
      </p:pic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219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/>
              <a:t>w</a:t>
            </a:r>
            <a:r>
              <a:rPr lang="cs-CZ" sz="2400" b="0" baseline="-25000" dirty="0"/>
              <a:t>11</a:t>
            </a:r>
            <a:r>
              <a:rPr lang="en-GB" sz="2400" b="0" dirty="0"/>
              <a:t> &lt; </a:t>
            </a:r>
            <a:r>
              <a:rPr lang="en-GB" sz="2400" b="0" i="1" dirty="0"/>
              <a:t>w</a:t>
            </a:r>
            <a:r>
              <a:rPr lang="en-GB" sz="2400" b="0" baseline="-25000" dirty="0"/>
              <a:t>12</a:t>
            </a:r>
            <a:r>
              <a:rPr lang="en-GB" sz="2400" b="0" dirty="0"/>
              <a:t> &gt;</a:t>
            </a:r>
            <a:r>
              <a:rPr lang="en-GB" sz="2400" b="0" i="1" dirty="0"/>
              <a:t> w</a:t>
            </a:r>
            <a:r>
              <a:rPr lang="en-GB" sz="2400" b="0" baseline="-25000" dirty="0"/>
              <a:t>22</a:t>
            </a:r>
            <a:endParaRPr lang="cs-CZ" sz="2400" b="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39863" y="5767165"/>
            <a:ext cx="6109365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l"/>
            <a:r>
              <a:rPr lang="cs-CZ" sz="2400" b="0" dirty="0" smtClean="0"/>
              <a:t>Selekce udržuje </a:t>
            </a:r>
            <a:r>
              <a:rPr lang="cs-CZ" sz="2400" b="0" dirty="0" smtClean="0">
                <a:solidFill>
                  <a:srgbClr val="E80000"/>
                </a:solidFill>
              </a:rPr>
              <a:t>rovnovážný polymorfismus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986637" y="1600222"/>
            <a:ext cx="1269480" cy="894448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frekvence četnější alely klesá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3311437" y="3622158"/>
            <a:ext cx="1269480" cy="894448"/>
          </a:xfrm>
          <a:prstGeom prst="wedgeRectCallout">
            <a:avLst>
              <a:gd name="adj1" fmla="val -84705"/>
              <a:gd name="adj2" fmla="val -5049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frekvence vzácnější alely roste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6253613" y="567696"/>
            <a:ext cx="1579303" cy="700860"/>
          </a:xfrm>
          <a:prstGeom prst="wedgeRectCallout">
            <a:avLst>
              <a:gd name="adj1" fmla="val -7692"/>
              <a:gd name="adj2" fmla="val 9566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balancovaný polymorfismus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III.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6054" y="567488"/>
            <a:ext cx="4555525" cy="3638567"/>
          </a:xfrm>
          <a:prstGeom prst="rect">
            <a:avLst/>
          </a:prstGeom>
          <a:effectLst/>
        </p:spPr>
      </p:pic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525463" y="336550"/>
            <a:ext cx="3716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Př.: srpkovitá anémie a malárie</a:t>
            </a:r>
          </a:p>
        </p:txBody>
      </p:sp>
      <p:pic>
        <p:nvPicPr>
          <p:cNvPr id="9" name="Picture 8" descr="http://mathildasanthropologyblog.files.wordpress.com/2008/04/bantu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3" y="1440007"/>
            <a:ext cx="2488422" cy="281071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Picture 6" descr="http://www.south-africa-tours-and-travel.com/images/zulus-ploughing-their-land-bantu.jpg"/>
          <p:cNvPicPr>
            <a:picLocks noChangeAspect="1" noChangeArrowheads="1"/>
          </p:cNvPicPr>
          <p:nvPr/>
        </p:nvPicPr>
        <p:blipFill>
          <a:blip r:embed="rId5" cstate="print"/>
          <a:srcRect l="5088" t="4011" r="9460" b="5672"/>
          <a:stretch>
            <a:fillRect/>
          </a:stretch>
        </p:blipFill>
        <p:spPr bwMode="auto">
          <a:xfrm>
            <a:off x="2088555" y="790833"/>
            <a:ext cx="2137456" cy="14828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Obdélník 10"/>
          <p:cNvSpPr/>
          <p:nvPr/>
        </p:nvSpPr>
        <p:spPr>
          <a:xfrm>
            <a:off x="525463" y="4976848"/>
            <a:ext cx="8503208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b="0" dirty="0" smtClean="0"/>
              <a:t>p</a:t>
            </a:r>
            <a:r>
              <a:rPr lang="cs-CZ" b="0" dirty="0" smtClean="0"/>
              <a:t>ř</a:t>
            </a:r>
            <a:r>
              <a:rPr lang="en-GB" b="0" dirty="0" err="1" smtClean="0"/>
              <a:t>ed</a:t>
            </a:r>
            <a:r>
              <a:rPr lang="en-GB" b="0" dirty="0" smtClean="0"/>
              <a:t> </a:t>
            </a:r>
            <a:r>
              <a:rPr lang="en-GB" b="0" dirty="0" smtClean="0">
                <a:sym typeface="Symbol"/>
              </a:rPr>
              <a:t></a:t>
            </a:r>
            <a:r>
              <a:rPr lang="en-GB" b="0" dirty="0" smtClean="0"/>
              <a:t> </a:t>
            </a:r>
            <a:r>
              <a:rPr lang="cs-CZ" b="0" dirty="0" smtClean="0"/>
              <a:t>2000 lety expanze skupiny Bantu</a:t>
            </a:r>
          </a:p>
          <a:p>
            <a:pPr algn="l"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	vypalování savan a pralesů, růst populační hustoty  vhodné podmínky pro </a:t>
            </a:r>
            <a:br>
              <a:rPr lang="cs-CZ" b="0" dirty="0" smtClean="0">
                <a:sym typeface="Symbol" pitchFamily="18" charset="2"/>
              </a:rPr>
            </a:br>
            <a:r>
              <a:rPr lang="cs-CZ" b="0" dirty="0" smtClean="0">
                <a:sym typeface="Symbol" pitchFamily="18" charset="2"/>
              </a:rPr>
              <a:t>	komáry </a:t>
            </a:r>
            <a:r>
              <a:rPr lang="cs-CZ" b="0" i="1" dirty="0" err="1" smtClean="0">
                <a:sym typeface="Symbol" pitchFamily="18" charset="2"/>
              </a:rPr>
              <a:t>Aedes</a:t>
            </a:r>
            <a:r>
              <a:rPr lang="cs-CZ" b="0" i="1" dirty="0" smtClean="0">
                <a:sym typeface="Symbol" pitchFamily="18" charset="2"/>
              </a:rPr>
              <a:t> </a:t>
            </a:r>
            <a:r>
              <a:rPr lang="cs-CZ" b="0" i="1" dirty="0" err="1" smtClean="0">
                <a:sym typeface="Symbol" pitchFamily="18" charset="2"/>
              </a:rPr>
              <a:t>gambiae</a:t>
            </a:r>
            <a:r>
              <a:rPr lang="cs-CZ" b="0" dirty="0" smtClean="0">
                <a:sym typeface="Symbol" pitchFamily="18" charset="2"/>
              </a:rPr>
              <a:t>, hostitele zimničky tropické (</a:t>
            </a:r>
            <a:r>
              <a:rPr lang="cs-CZ" b="0" i="1" dirty="0" smtClean="0">
                <a:sym typeface="Symbol" pitchFamily="18" charset="2"/>
              </a:rPr>
              <a:t>Plasmodium </a:t>
            </a:r>
            <a:r>
              <a:rPr lang="cs-CZ" b="0" i="1" dirty="0" err="1" smtClean="0">
                <a:sym typeface="Symbol" pitchFamily="18" charset="2"/>
              </a:rPr>
              <a:t>falciparum</a:t>
            </a:r>
            <a:r>
              <a:rPr lang="cs-CZ" b="0" dirty="0" smtClean="0">
                <a:sym typeface="Symbol" pitchFamily="18" charset="2"/>
              </a:rPr>
              <a:t>)</a:t>
            </a:r>
          </a:p>
          <a:p>
            <a:pPr algn="l" defTabSz="360000">
              <a:spcAft>
                <a:spcPts val="1000"/>
              </a:spcAft>
            </a:pPr>
            <a:r>
              <a:rPr lang="en-US" b="0" dirty="0" smtClean="0">
                <a:sym typeface="Symbol" pitchFamily="18" charset="2"/>
              </a:rPr>
              <a:t>	</a:t>
            </a:r>
            <a:r>
              <a:rPr lang="cs-CZ" b="0" dirty="0" smtClean="0">
                <a:sym typeface="Symbol" pitchFamily="18" charset="2"/>
              </a:rPr>
              <a:t> </a:t>
            </a:r>
            <a:r>
              <a:rPr lang="cs-CZ" b="0" dirty="0" smtClean="0">
                <a:solidFill>
                  <a:srgbClr val="E60000"/>
                </a:solidFill>
                <a:sym typeface="Symbol" pitchFamily="18" charset="2"/>
              </a:rPr>
              <a:t>malárie</a:t>
            </a:r>
            <a:endParaRPr lang="cs-CZ" dirty="0"/>
          </a:p>
        </p:txBody>
      </p:sp>
      <p:pic>
        <p:nvPicPr>
          <p:cNvPr id="12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5622" y="3231228"/>
            <a:ext cx="2257169" cy="155744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2714" y="3272417"/>
            <a:ext cx="2257169" cy="155744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920922"/>
            <a:ext cx="799941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smtClean="0">
                <a:solidFill>
                  <a:srgbClr val="E60000"/>
                </a:solidFill>
                <a:sym typeface="Symbol" pitchFamily="18" charset="2"/>
              </a:rPr>
              <a:t>srpkovitá anémie: </a:t>
            </a:r>
            <a:r>
              <a:rPr lang="cs-CZ" b="0" dirty="0" smtClean="0">
                <a:sym typeface="Symbol" pitchFamily="18" charset="2"/>
              </a:rPr>
              <a:t>alela </a:t>
            </a:r>
            <a:r>
              <a:rPr lang="cs-CZ" b="0" i="1" dirty="0">
                <a:sym typeface="Symbol" pitchFamily="18" charset="2"/>
              </a:rPr>
              <a:t>S</a:t>
            </a:r>
            <a:r>
              <a:rPr lang="cs-CZ" b="0" dirty="0">
                <a:sym typeface="Symbol" pitchFamily="18" charset="2"/>
              </a:rPr>
              <a:t>: substituce 1 AA </a:t>
            </a:r>
            <a:r>
              <a:rPr lang="cs-CZ" b="0" dirty="0" smtClean="0">
                <a:sym typeface="Symbol" pitchFamily="18" charset="2"/>
              </a:rPr>
              <a:t>na 6. pozici v 6. kodonu genu </a:t>
            </a:r>
            <a:r>
              <a:rPr lang="cs-CZ" b="0" dirty="0">
                <a:sym typeface="Symbol" pitchFamily="18" charset="2"/>
              </a:rPr>
              <a:t>-</a:t>
            </a:r>
            <a:r>
              <a:rPr lang="cs-CZ" b="0" dirty="0" err="1" smtClean="0">
                <a:sym typeface="Symbol" pitchFamily="18" charset="2"/>
              </a:rPr>
              <a:t>Hb</a:t>
            </a:r>
            <a:r>
              <a:rPr lang="cs-CZ" b="0" dirty="0" smtClean="0">
                <a:sym typeface="Symbol" pitchFamily="18" charset="2"/>
              </a:rPr>
              <a:t>:  </a:t>
            </a:r>
          </a:p>
        </p:txBody>
      </p:sp>
      <p:pic>
        <p:nvPicPr>
          <p:cNvPr id="7" name="Picture 2" descr="http://faculty.southwest.tn.edu/rburkett/gb%20-%20F50.jpg"/>
          <p:cNvPicPr>
            <a:picLocks noChangeAspect="1" noChangeArrowheads="1"/>
          </p:cNvPicPr>
          <p:nvPr/>
        </p:nvPicPr>
        <p:blipFill>
          <a:blip r:embed="rId3" cstate="print"/>
          <a:srcRect t="24563"/>
          <a:stretch>
            <a:fillRect/>
          </a:stretch>
        </p:blipFill>
        <p:spPr bwMode="auto">
          <a:xfrm>
            <a:off x="4311942" y="1526343"/>
            <a:ext cx="4476244" cy="2532569"/>
          </a:xfrm>
          <a:prstGeom prst="rect">
            <a:avLst/>
          </a:prstGeom>
          <a:noFill/>
        </p:spPr>
      </p:pic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2364647" y="336550"/>
            <a:ext cx="400301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60000"/>
                </a:solidFill>
              </a:rPr>
              <a:t>Srpkovitá anémie a </a:t>
            </a:r>
            <a:r>
              <a:rPr lang="cs-CZ" sz="2400" b="0" dirty="0" smtClean="0">
                <a:solidFill>
                  <a:srgbClr val="E60000"/>
                </a:solidFill>
              </a:rPr>
              <a:t>malárie:</a:t>
            </a:r>
            <a:endParaRPr lang="cs-CZ" sz="2400" b="0" dirty="0">
              <a:solidFill>
                <a:srgbClr val="E60000"/>
              </a:solidFill>
            </a:endParaRPr>
          </a:p>
        </p:txBody>
      </p:sp>
      <p:pic>
        <p:nvPicPr>
          <p:cNvPr id="119820" name="Picture 12" descr="Figure A shows normal red blood cells flowing freely in a blood vessel. The inset image shows a cross-section of a normal red blood cell with normal hemoglobin. Figure B shows abnormal, sickled red blood cells clumping and blocking blood flow in a blood vessel. (Other cells also may play a role in this clumping process.) The inset image shows a cross-section of a sickle cell with abnormal hemoglobi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0020" y="4042415"/>
            <a:ext cx="1692618" cy="267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25463" y="5061660"/>
            <a:ext cx="6332183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při nízkých koncentracích O</a:t>
            </a:r>
            <a:r>
              <a:rPr lang="cs-CZ" b="0" baseline="-25000" dirty="0" smtClean="0">
                <a:sym typeface="Symbol" pitchFamily="18" charset="2"/>
              </a:rPr>
              <a:t>2</a:t>
            </a:r>
            <a:r>
              <a:rPr lang="cs-CZ" b="0" dirty="0" smtClean="0">
                <a:sym typeface="Symbol" pitchFamily="18" charset="2"/>
              </a:rPr>
              <a:t>  tvorba podlouhlých krystalů </a:t>
            </a:r>
          </a:p>
          <a:p>
            <a:pPr algn="l"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</a:t>
            </a:r>
            <a:r>
              <a:rPr lang="cs-CZ" b="0" dirty="0" smtClean="0">
                <a:sym typeface="Symbol" pitchFamily="18" charset="2"/>
              </a:rPr>
              <a:t> </a:t>
            </a:r>
            <a:r>
              <a:rPr lang="cs-CZ" b="0" dirty="0" smtClean="0">
                <a:solidFill>
                  <a:srgbClr val="E60000"/>
                </a:solidFill>
                <a:sym typeface="Symbol" pitchFamily="18" charset="2"/>
              </a:rPr>
              <a:t>chudokrevnost</a:t>
            </a:r>
            <a:r>
              <a:rPr lang="cs-CZ" b="0" dirty="0" smtClean="0">
                <a:sym typeface="Symbol" pitchFamily="18" charset="2"/>
              </a:rPr>
              <a:t> (anémie)</a:t>
            </a:r>
          </a:p>
          <a:p>
            <a:pPr algn="l" defTabSz="360000">
              <a:spcAft>
                <a:spcPts val="1000"/>
              </a:spcAft>
            </a:pPr>
            <a:r>
              <a:rPr lang="cs-CZ" b="0" i="1" dirty="0" smtClean="0">
                <a:sym typeface="Symbol" pitchFamily="18" charset="2"/>
              </a:rPr>
              <a:t>AS</a:t>
            </a:r>
            <a:r>
              <a:rPr lang="cs-CZ" b="0" dirty="0" smtClean="0">
                <a:sym typeface="Symbol" pitchFamily="18" charset="2"/>
              </a:rPr>
              <a:t> – pouze přenos anémie, </a:t>
            </a:r>
            <a:r>
              <a:rPr lang="cs-CZ" b="0" i="1" dirty="0" smtClean="0">
                <a:sym typeface="Symbol" pitchFamily="18" charset="2"/>
              </a:rPr>
              <a:t>SS</a:t>
            </a:r>
            <a:r>
              <a:rPr lang="cs-CZ" b="0" dirty="0" smtClean="0">
                <a:sym typeface="Symbol" pitchFamily="18" charset="2"/>
              </a:rPr>
              <a:t> – silná anémie</a:t>
            </a:r>
            <a:endParaRPr lang="cs-CZ" dirty="0"/>
          </a:p>
        </p:txBody>
      </p:sp>
      <p:pic>
        <p:nvPicPr>
          <p:cNvPr id="53250" name="Picture 2" descr="http://wiki.ggc.edu/images/9/94/2HBSborder.gif"/>
          <p:cNvPicPr>
            <a:picLocks noChangeAspect="1" noChangeArrowheads="1"/>
          </p:cNvPicPr>
          <p:nvPr/>
        </p:nvPicPr>
        <p:blipFill>
          <a:blip r:embed="rId5" cstate="print"/>
          <a:srcRect l="3449" t="1175" r="3492" b="2145"/>
          <a:stretch>
            <a:fillRect/>
          </a:stretch>
        </p:blipFill>
        <p:spPr bwMode="auto">
          <a:xfrm>
            <a:off x="525463" y="1543575"/>
            <a:ext cx="2676511" cy="2684477"/>
          </a:xfrm>
          <a:prstGeom prst="rect">
            <a:avLst/>
          </a:prstGeom>
          <a:noFill/>
          <a:effectLst/>
        </p:spPr>
      </p:pic>
      <p:pic>
        <p:nvPicPr>
          <p:cNvPr id="53252" name="Picture 4" descr="http://evolution.berkeley.edu/evolibrary/images/evo/hemoglobi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6614" y="2940951"/>
            <a:ext cx="3023816" cy="1771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444500" y="3351599"/>
            <a:ext cx="7564846" cy="2546693"/>
            <a:chOff x="444500" y="3351599"/>
            <a:chExt cx="7564846" cy="254669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40757"/>
            <a:stretch>
              <a:fillRect/>
            </a:stretch>
          </p:blipFill>
          <p:spPr bwMode="auto">
            <a:xfrm>
              <a:off x="444500" y="4096770"/>
              <a:ext cx="7564846" cy="180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444500" y="3351599"/>
              <a:ext cx="6837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000" b="0" dirty="0" smtClean="0">
                  <a:solidFill>
                    <a:srgbClr val="E80000"/>
                  </a:solidFill>
                </a:rPr>
                <a:t>Relativní fitness genotypů spojených se srpkovitou anémií:</a:t>
              </a:r>
              <a:endParaRPr lang="cs-CZ" sz="2000" b="0" dirty="0">
                <a:solidFill>
                  <a:srgbClr val="E80000"/>
                </a:solidFill>
              </a:endParaRPr>
            </a:p>
          </p:txBody>
        </p:sp>
      </p:grpSp>
      <p:pic>
        <p:nvPicPr>
          <p:cNvPr id="23554" name="Picture 10" descr="File:Plasmodium falciparum 01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173" y="1017463"/>
            <a:ext cx="2982524" cy="200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7999413" cy="10515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srpkovitý </a:t>
            </a:r>
            <a:r>
              <a:rPr lang="cs-CZ" b="0" dirty="0">
                <a:sym typeface="Symbol" pitchFamily="18" charset="2"/>
              </a:rPr>
              <a:t>erytrocyt napadený zimničkou rychle </a:t>
            </a:r>
            <a:r>
              <a:rPr lang="cs-CZ" b="0" dirty="0" smtClean="0">
                <a:sym typeface="Symbol" pitchFamily="18" charset="2"/>
              </a:rPr>
              <a:t>praská </a:t>
            </a:r>
            <a:r>
              <a:rPr lang="cs-CZ" b="0" dirty="0" smtClean="0">
                <a:sym typeface="Symbol"/>
              </a:rPr>
              <a:t> </a:t>
            </a:r>
            <a:r>
              <a:rPr lang="cs-CZ" b="0" i="1" dirty="0" smtClean="0">
                <a:sym typeface="Symbol" pitchFamily="18" charset="2"/>
              </a:rPr>
              <a:t>Plasmodium</a:t>
            </a:r>
            <a:r>
              <a:rPr lang="cs-CZ" b="0" dirty="0" smtClean="0"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se </a:t>
            </a:r>
            <a:r>
              <a:rPr lang="cs-CZ" b="0" dirty="0" smtClean="0">
                <a:sym typeface="Symbol" pitchFamily="18" charset="2"/>
              </a:rPr>
              <a:t>	nemůže </a:t>
            </a:r>
            <a:r>
              <a:rPr lang="cs-CZ" b="0" dirty="0">
                <a:sym typeface="Symbol" pitchFamily="18" charset="2"/>
              </a:rPr>
              <a:t>pomnožit 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rezistence</a:t>
            </a:r>
          </a:p>
          <a:p>
            <a:pPr algn="l" defTabSz="360000">
              <a:spcAft>
                <a:spcPts val="1000"/>
              </a:spcAft>
            </a:pPr>
            <a:r>
              <a:rPr lang="cs-CZ" b="0" dirty="0" smtClean="0">
                <a:sym typeface="Symbol" pitchFamily="18" charset="2"/>
              </a:rPr>
              <a:t>	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výhoda heterozygotů</a:t>
            </a:r>
          </a:p>
        </p:txBody>
      </p:sp>
      <p:pic>
        <p:nvPicPr>
          <p:cNvPr id="7" name="Picture 14" descr="File:Sicklecell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7406" y="757880"/>
            <a:ext cx="2046415" cy="238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Obdélník 8"/>
          <p:cNvSpPr/>
          <p:nvPr/>
        </p:nvSpPr>
        <p:spPr>
          <a:xfrm>
            <a:off x="436606" y="5467765"/>
            <a:ext cx="7494361" cy="20029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04825" y="219075"/>
            <a:ext cx="8183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Pytlouš skalní (</a:t>
            </a:r>
            <a:r>
              <a:rPr lang="cs-CZ" sz="2000" b="0" i="1" dirty="0" err="1" smtClean="0"/>
              <a:t>Chaetodipus</a:t>
            </a:r>
            <a:r>
              <a:rPr lang="cs-CZ" sz="2000" b="0" i="1" dirty="0" smtClean="0"/>
              <a:t> </a:t>
            </a:r>
            <a:r>
              <a:rPr lang="cs-CZ" sz="2000" b="0" i="1" dirty="0" err="1" smtClean="0"/>
              <a:t>intermedius</a:t>
            </a:r>
            <a:r>
              <a:rPr lang="cs-CZ" sz="2000" b="0" dirty="0" smtClean="0"/>
              <a:t>): poušť Sonora a </a:t>
            </a:r>
            <a:r>
              <a:rPr lang="cs-CZ" sz="2000" b="0" dirty="0" err="1" smtClean="0"/>
              <a:t>Chihuahua</a:t>
            </a:r>
            <a:r>
              <a:rPr lang="cs-CZ" sz="2000" b="0" dirty="0" smtClean="0"/>
              <a:t>	</a:t>
            </a:r>
            <a:endParaRPr lang="cs-CZ" sz="2000" b="0" dirty="0"/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341013" y="3093363"/>
            <a:ext cx="3958925" cy="328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1" name="Skupina 10"/>
          <p:cNvGrpSpPr/>
          <p:nvPr/>
        </p:nvGrpSpPr>
        <p:grpSpPr>
          <a:xfrm>
            <a:off x="374196" y="1121731"/>
            <a:ext cx="3013438" cy="4023371"/>
            <a:chOff x="504825" y="1879376"/>
            <a:chExt cx="3013438" cy="4023371"/>
          </a:xfrm>
        </p:grpSpPr>
        <p:pic>
          <p:nvPicPr>
            <p:cNvPr id="26628" name="Picture 4" descr="http://modeling-natural-selection.wikispaces.com/file/view/rock_pocket_mouse_tan.jpg/281549398/rock_pocket_mouse_ta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4162" y="1879376"/>
              <a:ext cx="2473506" cy="164600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2" name="Picture 8" descr="http://entomologydiary.typepad.com/.a/6a00e54efefac88833017743d8cce4970d-700w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4825" y="3642668"/>
              <a:ext cx="3013438" cy="226007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8" name="Šipka dolů 7"/>
            <p:cNvSpPr/>
            <p:nvPr/>
          </p:nvSpPr>
          <p:spPr bwMode="auto">
            <a:xfrm>
              <a:off x="1802675" y="3483429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3473540" y="773620"/>
            <a:ext cx="5348243" cy="2018134"/>
            <a:chOff x="3473540" y="773620"/>
            <a:chExt cx="5348243" cy="2018134"/>
          </a:xfrm>
        </p:grpSpPr>
        <p:pic>
          <p:nvPicPr>
            <p:cNvPr id="26626" name="Picture 2" descr="http://www.mnh.si.edu/mna/images/images/825132014184068.jpg"/>
            <p:cNvPicPr>
              <a:picLocks noChangeAspect="1" noChangeArrowheads="1"/>
            </p:cNvPicPr>
            <p:nvPr/>
          </p:nvPicPr>
          <p:blipFill>
            <a:blip r:embed="rId5" cstate="print"/>
            <a:srcRect r="31464" b="20351"/>
            <a:stretch>
              <a:fillRect/>
            </a:stretch>
          </p:blipFill>
          <p:spPr bwMode="auto">
            <a:xfrm>
              <a:off x="3473540" y="773620"/>
              <a:ext cx="2639876" cy="201813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0" name="Picture 6" descr="http://www.basinandrangewatch.org/images/Pisgah-lavahabitat.jpg"/>
            <p:cNvPicPr>
              <a:picLocks noChangeAspect="1" noChangeArrowheads="1"/>
            </p:cNvPicPr>
            <p:nvPr/>
          </p:nvPicPr>
          <p:blipFill>
            <a:blip r:embed="rId6" cstate="print"/>
            <a:srcRect r="17745"/>
            <a:stretch>
              <a:fillRect/>
            </a:stretch>
          </p:blipFill>
          <p:spPr bwMode="auto">
            <a:xfrm>
              <a:off x="6267455" y="870857"/>
              <a:ext cx="2554328" cy="169020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9" name="Šipka dolů 8"/>
            <p:cNvSpPr/>
            <p:nvPr/>
          </p:nvSpPr>
          <p:spPr bwMode="auto">
            <a:xfrm rot="16200000" flipH="1">
              <a:off x="6065521" y="1598023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Obdélníkový popisek 9"/>
          <p:cNvSpPr/>
          <p:nvPr/>
        </p:nvSpPr>
        <p:spPr bwMode="auto">
          <a:xfrm>
            <a:off x="1034108" y="727632"/>
            <a:ext cx="637937" cy="404484"/>
          </a:xfrm>
          <a:prstGeom prst="wedgeRectCallout">
            <a:avLst>
              <a:gd name="adj1" fmla="val -18638"/>
              <a:gd name="adj2" fmla="val 8504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 err="1" smtClean="0"/>
              <a:t>dd</a:t>
            </a:r>
            <a:endParaRPr kumimoji="0" lang="cs-CZ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3206897" y="731986"/>
            <a:ext cx="947091" cy="404484"/>
          </a:xfrm>
          <a:prstGeom prst="wedgeRectCallout">
            <a:avLst>
              <a:gd name="adj1" fmla="val 64117"/>
              <a:gd name="adj2" fmla="val 14747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 smtClean="0"/>
              <a:t>DD</a:t>
            </a:r>
            <a:r>
              <a:rPr lang="cs-CZ" sz="1600" b="0" dirty="0" smtClean="0"/>
              <a:t>,</a:t>
            </a:r>
            <a:r>
              <a:rPr lang="cs-CZ" sz="1600" b="0" i="1" dirty="0" smtClean="0"/>
              <a:t> </a:t>
            </a:r>
            <a:r>
              <a:rPr lang="cs-CZ" sz="1600" b="0" i="1" dirty="0" err="1" smtClean="0"/>
              <a:t>Dd</a:t>
            </a:r>
            <a:endParaRPr kumimoji="0" lang="cs-CZ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bdélníkový popisek 13"/>
          <p:cNvSpPr/>
          <p:nvPr/>
        </p:nvSpPr>
        <p:spPr bwMode="auto">
          <a:xfrm>
            <a:off x="1879041" y="5467104"/>
            <a:ext cx="2301073" cy="1014082"/>
          </a:xfrm>
          <a:prstGeom prst="wedgeRectCallout">
            <a:avLst>
              <a:gd name="adj1" fmla="val 80925"/>
              <a:gd name="adj2" fmla="val -1404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0" dirty="0" smtClean="0"/>
              <a:t>60-98 % přežívání ve srovnání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0" dirty="0" smtClean="0"/>
              <a:t>s tmavými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25463" y="1039854"/>
            <a:ext cx="3818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Pohyblivost v elektrickém poli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7269039" y="336550"/>
            <a:ext cx="1565995" cy="765561"/>
          </a:xfrm>
          <a:prstGeom prst="wedgeRectCallout">
            <a:avLst>
              <a:gd name="adj1" fmla="val -66436"/>
              <a:gd name="adj2" fmla="val 10688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</a:rPr>
              <a:t>obě alely jsou </a:t>
            </a:r>
            <a:r>
              <a:rPr lang="cs-CZ" sz="1600" b="0" u="sng" dirty="0" err="1" smtClean="0">
                <a:latin typeface="Arial" pitchFamily="34" charset="0"/>
              </a:rPr>
              <a:t>kodominantní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24" name="Skupina 23"/>
          <p:cNvGrpSpPr>
            <a:grpSpLocks noChangeAspect="1"/>
          </p:cNvGrpSpPr>
          <p:nvPr/>
        </p:nvGrpSpPr>
        <p:grpSpPr>
          <a:xfrm>
            <a:off x="4933766" y="1115813"/>
            <a:ext cx="3401281" cy="1989782"/>
            <a:chOff x="1085588" y="2393878"/>
            <a:chExt cx="6018989" cy="3521165"/>
          </a:xfrm>
        </p:grpSpPr>
        <p:grpSp>
          <p:nvGrpSpPr>
            <p:cNvPr id="6" name="Skupina 15"/>
            <p:cNvGrpSpPr/>
            <p:nvPr/>
          </p:nvGrpSpPr>
          <p:grpSpPr>
            <a:xfrm>
              <a:off x="2174749" y="2393878"/>
              <a:ext cx="4929828" cy="2506895"/>
              <a:chOff x="2174749" y="2393878"/>
              <a:chExt cx="4929828" cy="2506895"/>
            </a:xfrm>
          </p:grpSpPr>
          <p:grpSp>
            <p:nvGrpSpPr>
              <p:cNvPr id="7" name="Skupina 5"/>
              <p:cNvGrpSpPr/>
              <p:nvPr/>
            </p:nvGrpSpPr>
            <p:grpSpPr>
              <a:xfrm>
                <a:off x="2311686" y="2627116"/>
                <a:ext cx="3696985" cy="1518862"/>
                <a:chOff x="1921268" y="387350"/>
                <a:chExt cx="3696985" cy="1518862"/>
              </a:xfrm>
            </p:grpSpPr>
            <p:sp>
              <p:nvSpPr>
                <p:cNvPr id="2" name="Elipsa 1"/>
                <p:cNvSpPr/>
                <p:nvPr/>
              </p:nvSpPr>
              <p:spPr>
                <a:xfrm>
                  <a:off x="1921268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" name="Elipsa 2"/>
                <p:cNvSpPr/>
                <p:nvPr/>
              </p:nvSpPr>
              <p:spPr>
                <a:xfrm>
                  <a:off x="3429857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" name="Elipsa 3"/>
                <p:cNvSpPr/>
                <p:nvPr/>
              </p:nvSpPr>
              <p:spPr>
                <a:xfrm>
                  <a:off x="3460679" y="1639086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Elipsa 4"/>
                <p:cNvSpPr/>
                <p:nvPr/>
              </p:nvSpPr>
              <p:spPr>
                <a:xfrm>
                  <a:off x="5001803" y="1649359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1" name="Skupina 11"/>
              <p:cNvGrpSpPr/>
              <p:nvPr/>
            </p:nvGrpSpPr>
            <p:grpSpPr>
              <a:xfrm>
                <a:off x="6539503" y="2393878"/>
                <a:ext cx="565074" cy="2424701"/>
                <a:chOff x="217526" y="2363056"/>
                <a:chExt cx="565074" cy="2424701"/>
              </a:xfrm>
            </p:grpSpPr>
            <p:sp>
              <p:nvSpPr>
                <p:cNvPr id="9" name="TextovéPole 8"/>
                <p:cNvSpPr txBox="1"/>
                <p:nvPr/>
              </p:nvSpPr>
              <p:spPr>
                <a:xfrm>
                  <a:off x="217526" y="2363056"/>
                  <a:ext cx="565074" cy="6535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b="1" dirty="0" smtClean="0">
                      <a:latin typeface="Arial" pitchFamily="34" charset="0"/>
                      <a:cs typeface="Arial" pitchFamily="34" charset="0"/>
                    </a:rPr>
                    <a:t>+</a:t>
                  </a:r>
                  <a:endParaRPr lang="cs-CZ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8" name="Přímá spojovací šipka 7"/>
                <p:cNvCxnSpPr/>
                <p:nvPr/>
              </p:nvCxnSpPr>
              <p:spPr>
                <a:xfrm flipV="1">
                  <a:off x="500063" y="3030876"/>
                  <a:ext cx="0" cy="1756881"/>
                </a:xfrm>
                <a:prstGeom prst="straightConnector1">
                  <a:avLst/>
                </a:prstGeom>
                <a:ln w="38100">
                  <a:solidFill>
                    <a:srgbClr val="DE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Elipsa 9"/>
                <p:cNvSpPr>
                  <a:spLocks noChangeAspect="1"/>
                </p:cNvSpPr>
                <p:nvPr/>
              </p:nvSpPr>
              <p:spPr>
                <a:xfrm>
                  <a:off x="353616" y="2512218"/>
                  <a:ext cx="292893" cy="291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3" name="Obdélník 12"/>
              <p:cNvSpPr/>
              <p:nvPr/>
            </p:nvSpPr>
            <p:spPr>
              <a:xfrm>
                <a:off x="5215900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Obdélník 13"/>
              <p:cNvSpPr/>
              <p:nvPr/>
            </p:nvSpPr>
            <p:spPr>
              <a:xfrm>
                <a:off x="3724435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bdélník 14"/>
              <p:cNvSpPr/>
              <p:nvPr/>
            </p:nvSpPr>
            <p:spPr>
              <a:xfrm>
                <a:off x="2174749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9" name="TextovéPole 18"/>
            <p:cNvSpPr txBox="1"/>
            <p:nvPr/>
          </p:nvSpPr>
          <p:spPr>
            <a:xfrm>
              <a:off x="2134306" y="5206999"/>
              <a:ext cx="98490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AA</a:t>
              </a:r>
              <a:endParaRPr lang="cs-CZ" sz="200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3717308" y="5206999"/>
              <a:ext cx="959375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AS</a:t>
              </a:r>
              <a:endParaRPr lang="cs-CZ" sz="200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5240372" y="5206999"/>
              <a:ext cx="93384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SS</a:t>
              </a:r>
              <a:endParaRPr lang="cs-CZ" sz="200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1085588" y="4606833"/>
              <a:ext cx="913988" cy="490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start</a:t>
              </a:r>
              <a:endParaRPr lang="cs-CZ" sz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ovéPole 24"/>
          <p:cNvSpPr txBox="1"/>
          <p:nvPr/>
        </p:nvSpPr>
        <p:spPr>
          <a:xfrm>
            <a:off x="525463" y="5349444"/>
            <a:ext cx="8130752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000" b="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Srpkovitost</a:t>
            </a:r>
            <a:endParaRPr lang="cs-CZ" sz="2000" b="0" dirty="0" smtClean="0">
              <a:latin typeface="Arial" pitchFamily="34" charset="0"/>
              <a:cs typeface="Arial" pitchFamily="34" charset="0"/>
            </a:endParaRPr>
          </a:p>
          <a:p>
            <a:pPr algn="l">
              <a:spcAft>
                <a:spcPts val="1000"/>
              </a:spcAft>
            </a:pPr>
            <a:r>
              <a:rPr lang="cs-CZ" sz="2000" b="0" dirty="0" err="1" smtClean="0">
                <a:latin typeface="Arial" pitchFamily="34" charset="0"/>
                <a:cs typeface="Arial" pitchFamily="34" charset="0"/>
                <a:sym typeface="Symbol"/>
              </a:rPr>
              <a:t>srpkovitost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u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i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AS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jedinců  z hlediska deformace je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S </a:t>
            </a:r>
            <a:r>
              <a:rPr lang="cs-CZ" sz="2000" b="0" u="sng" dirty="0" smtClean="0">
                <a:latin typeface="Arial" pitchFamily="34" charset="0"/>
                <a:cs typeface="Arial" pitchFamily="34" charset="0"/>
                <a:sym typeface="Symbol"/>
              </a:rPr>
              <a:t>dominantní</a:t>
            </a:r>
            <a:endParaRPr lang="cs-CZ" sz="2000" b="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" descr="http://medicalassessment.net/images/sickle-cell-anemia.jpeg"/>
          <p:cNvPicPr>
            <a:picLocks noChangeAspect="1" noChangeArrowheads="1"/>
          </p:cNvPicPr>
          <p:nvPr/>
        </p:nvPicPr>
        <p:blipFill>
          <a:blip r:embed="rId2" cstate="print"/>
          <a:srcRect l="2154" t="3327" r="1746" b="4465"/>
          <a:stretch>
            <a:fillRect/>
          </a:stretch>
        </p:blipFill>
        <p:spPr bwMode="auto">
          <a:xfrm>
            <a:off x="5354594" y="3861739"/>
            <a:ext cx="2957384" cy="1534044"/>
          </a:xfrm>
          <a:prstGeom prst="rect">
            <a:avLst/>
          </a:prstGeom>
          <a:noFill/>
        </p:spPr>
      </p:pic>
      <p:sp>
        <p:nvSpPr>
          <p:cNvPr id="29" name="TextovéPole 28"/>
          <p:cNvSpPr txBox="1"/>
          <p:nvPr/>
        </p:nvSpPr>
        <p:spPr>
          <a:xfrm>
            <a:off x="1021379" y="4217771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 smtClean="0"/>
              <a:t>AA	AS	SS</a:t>
            </a:r>
            <a:endParaRPr lang="cs-CZ" i="1" dirty="0"/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525463" y="3270421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normální 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1946490" y="3266302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srpkovitý</a:t>
            </a:r>
          </a:p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>
            <a:off x="3688793" y="3641124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srpkovitý</a:t>
            </a:r>
          </a:p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29" grpId="0"/>
      <p:bldP spid="30" grpId="0" animBg="1"/>
      <p:bldP spid="31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525463" y="3281746"/>
            <a:ext cx="857959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Anémie</a:t>
            </a:r>
          </a:p>
          <a:p>
            <a:pPr algn="l"/>
            <a:endParaRPr lang="cs-CZ" sz="2000" b="0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u jedinců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řetězce delší 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 větší deformace krvinek  fatálnější dopady</a:t>
            </a:r>
            <a:b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	na organismus: rozpad krvinek (anémie), ucpávání cév atd.</a:t>
            </a:r>
          </a:p>
          <a:p>
            <a:pPr algn="l" defTabSz="540000">
              <a:spcAft>
                <a:spcPts val="12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klinický syndrom jen u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 alela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vůči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u="sng" dirty="0" smtClean="0">
                <a:latin typeface="Arial" pitchFamily="34" charset="0"/>
                <a:cs typeface="Arial" pitchFamily="34" charset="0"/>
                <a:sym typeface="Symbol"/>
              </a:rPr>
              <a:t>recesivní</a:t>
            </a:r>
            <a:endParaRPr lang="cs-CZ" sz="2000" b="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1021379" y="215007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 smtClean="0"/>
              <a:t>AA	AS	SS</a:t>
            </a:r>
            <a:endParaRPr lang="cs-CZ" i="1" dirty="0"/>
          </a:p>
        </p:txBody>
      </p:sp>
      <p:sp>
        <p:nvSpPr>
          <p:cNvPr id="29" name="AutoShape 23"/>
          <p:cNvSpPr>
            <a:spLocks noChangeArrowheads="1"/>
          </p:cNvSpPr>
          <p:nvPr/>
        </p:nvSpPr>
        <p:spPr bwMode="auto">
          <a:xfrm>
            <a:off x="525463" y="1202724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zdravý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1946490" y="1198605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zdravý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3688793" y="1573427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anemický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25463" y="1077956"/>
            <a:ext cx="47596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Rezistence vůči malárii</a:t>
            </a:r>
          </a:p>
          <a:p>
            <a:pPr algn="l"/>
            <a:endParaRPr lang="cs-CZ" sz="2000" b="0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z hlediska rezistence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u="sng" dirty="0" smtClean="0">
                <a:latin typeface="Arial" pitchFamily="34" charset="0"/>
                <a:cs typeface="Arial" pitchFamily="34" charset="0"/>
              </a:rPr>
              <a:t>dominantní</a:t>
            </a:r>
            <a:endParaRPr lang="cs-CZ" sz="2000" b="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265292" y="3270420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 smtClean="0"/>
              <a:t>AA	AS	SS</a:t>
            </a:r>
            <a:endParaRPr lang="cs-CZ" i="1" dirty="0"/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769376" y="2323070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absence 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3190403" y="2318951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932706" y="2693773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916082" y="317980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 smtClean="0"/>
              <a:t>AA	AS	SS</a:t>
            </a:r>
            <a:endParaRPr lang="cs-CZ" i="1" dirty="0"/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2141838" y="2232454"/>
            <a:ext cx="1547808" cy="680265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životaschopný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5583496" y="2767914"/>
            <a:ext cx="965585" cy="515508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letalita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008104"/>
            <a:ext cx="4057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cs-CZ" sz="20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. Životaschopnost</a:t>
            </a:r>
          </a:p>
          <a:p>
            <a:pPr algn="l"/>
            <a:endParaRPr lang="cs-CZ" sz="2000" b="0" dirty="0" smtClean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 err="1" smtClean="0">
                <a:latin typeface="Arial" pitchFamily="34" charset="0"/>
                <a:cs typeface="Arial" pitchFamily="34" charset="0"/>
              </a:rPr>
              <a:t>nemalarické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prostředí: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u="sng" dirty="0" smtClean="0">
                <a:latin typeface="Arial" pitchFamily="34" charset="0"/>
                <a:cs typeface="Arial" pitchFamily="34" charset="0"/>
              </a:rPr>
              <a:t>recesivní</a:t>
            </a:r>
            <a:endParaRPr lang="cs-CZ" sz="20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13111" y="3895466"/>
            <a:ext cx="8630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malarické prostředí: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– silná anémie;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– malárie;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– žádná anémie,</a:t>
            </a:r>
            <a:br>
              <a:rPr lang="cs-CZ" sz="2000" b="0" dirty="0" smtClean="0">
                <a:latin typeface="Arial" pitchFamily="34" charset="0"/>
                <a:cs typeface="Arial" pitchFamily="34" charset="0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	slabá malárie 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 alela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je </a:t>
            </a:r>
            <a:r>
              <a:rPr lang="cs-CZ" sz="2000" b="0" u="sng" dirty="0" err="1" smtClean="0">
                <a:latin typeface="Arial" pitchFamily="34" charset="0"/>
                <a:cs typeface="Arial" pitchFamily="34" charset="0"/>
              </a:rPr>
              <a:t>superdominantní</a:t>
            </a:r>
            <a:endParaRPr lang="cs-CZ" sz="20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3801762" y="2236573"/>
            <a:ext cx="1547808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životaschopný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57276" y="5861220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 smtClean="0"/>
              <a:t>AA	AS	SS</a:t>
            </a:r>
            <a:endParaRPr lang="cs-CZ" i="1" dirty="0"/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2446638" y="5099222"/>
            <a:ext cx="1128584" cy="494913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malárie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5624690" y="5478162"/>
            <a:ext cx="957342" cy="486676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letalita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0" name="AutoShape 23"/>
          <p:cNvSpPr>
            <a:spLocks noChangeArrowheads="1"/>
          </p:cNvSpPr>
          <p:nvPr/>
        </p:nvSpPr>
        <p:spPr bwMode="auto">
          <a:xfrm>
            <a:off x="3842956" y="4917989"/>
            <a:ext cx="1547808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slabá malárie</a:t>
            </a:r>
          </a:p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bez anémie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  <p:bldP spid="14" grpId="0" animBg="1"/>
      <p:bldP spid="15" grpId="0"/>
      <p:bldP spid="16" grpId="1" animBg="1"/>
      <p:bldP spid="19" grpId="1" animBg="1"/>
      <p:bldP spid="2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63" y="587451"/>
            <a:ext cx="7564846" cy="304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525463" y="2373044"/>
            <a:ext cx="7494361" cy="73262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25463" y="3995352"/>
            <a:ext cx="6447278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Vznik alely </a:t>
            </a:r>
            <a:r>
              <a:rPr lang="cs-CZ" sz="2000" b="0" i="1" dirty="0" smtClean="0"/>
              <a:t>C</a:t>
            </a:r>
            <a:r>
              <a:rPr lang="cs-CZ" sz="2000" b="0" dirty="0" smtClean="0"/>
              <a:t> v prostředí polymorfismu </a:t>
            </a:r>
            <a:r>
              <a:rPr lang="cs-CZ" sz="2000" b="0" i="1" dirty="0" smtClean="0"/>
              <a:t>AS</a:t>
            </a:r>
            <a:r>
              <a:rPr lang="cs-CZ" sz="2000" b="0" dirty="0" smtClean="0"/>
              <a:t>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	možné genotypy: </a:t>
            </a:r>
            <a:r>
              <a:rPr lang="cs-CZ" sz="2000" b="0" i="1" dirty="0" err="1" smtClean="0"/>
              <a:t>w</a:t>
            </a:r>
            <a:r>
              <a:rPr lang="cs-CZ" sz="2000" b="0" i="1" baseline="-25000" dirty="0" err="1" smtClean="0"/>
              <a:t>AC</a:t>
            </a:r>
            <a:r>
              <a:rPr lang="cs-CZ" sz="2000" b="0" dirty="0" smtClean="0"/>
              <a:t> = 0,89; </a:t>
            </a:r>
            <a:r>
              <a:rPr lang="cs-CZ" sz="2000" b="0" i="1" dirty="0" err="1" smtClean="0"/>
              <a:t>w</a:t>
            </a:r>
            <a:r>
              <a:rPr lang="cs-CZ" sz="2000" b="0" i="1" baseline="-25000" dirty="0" err="1" smtClean="0"/>
              <a:t>SC</a:t>
            </a:r>
            <a:r>
              <a:rPr lang="cs-CZ" sz="2000" b="0" dirty="0" smtClean="0"/>
              <a:t> = 0,70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	</a:t>
            </a:r>
            <a:r>
              <a:rPr lang="cs-CZ" sz="2000" b="0" i="1" dirty="0" smtClean="0"/>
              <a:t> </a:t>
            </a:r>
            <a:r>
              <a:rPr lang="cs-CZ" sz="2000" b="0" i="1" dirty="0" err="1" smtClean="0"/>
              <a:t>w</a:t>
            </a:r>
            <a:r>
              <a:rPr lang="cs-CZ" sz="2000" b="0" i="1" baseline="-25000" dirty="0" err="1" smtClean="0"/>
              <a:t>AS</a:t>
            </a:r>
            <a:r>
              <a:rPr lang="cs-CZ" sz="2000" b="0" dirty="0" smtClean="0"/>
              <a:t> = 1,00 </a:t>
            </a:r>
            <a:r>
              <a:rPr lang="cs-CZ" sz="2000" b="0" dirty="0" smtClean="0">
                <a:sym typeface="Symbol"/>
              </a:rPr>
              <a:t> selekce působí proti prospěšné alele!</a:t>
            </a:r>
            <a:endParaRPr lang="cs-CZ" sz="2000" b="0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25463" y="5660167"/>
            <a:ext cx="7351693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smtClean="0">
                <a:solidFill>
                  <a:srgbClr val="E60000"/>
                </a:solidFill>
              </a:rPr>
              <a:t>Přestože </a:t>
            </a:r>
            <a:r>
              <a:rPr lang="cs-CZ" sz="2000" b="0" dirty="0">
                <a:solidFill>
                  <a:srgbClr val="E60000"/>
                </a:solidFill>
              </a:rPr>
              <a:t>alela </a:t>
            </a:r>
            <a:r>
              <a:rPr lang="cs-CZ" sz="2000" b="0" i="1" dirty="0">
                <a:solidFill>
                  <a:srgbClr val="E60000"/>
                </a:solidFill>
              </a:rPr>
              <a:t>C</a:t>
            </a:r>
            <a:r>
              <a:rPr lang="cs-CZ" sz="2000" b="0" dirty="0">
                <a:solidFill>
                  <a:srgbClr val="E60000"/>
                </a:solidFill>
              </a:rPr>
              <a:t> vysoce prospěšná, selekce bude její frekvenci</a:t>
            </a:r>
          </a:p>
          <a:p>
            <a:r>
              <a:rPr lang="cs-CZ" sz="2000" b="0" dirty="0">
                <a:solidFill>
                  <a:srgbClr val="E60000"/>
                </a:solidFill>
              </a:rPr>
              <a:t>snižovat až do její úplné eliminace!!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upload.wikimedia.org/wikipedia/commons/2/26/Red_Blood_Cell_abnormaliti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7730" y="796063"/>
            <a:ext cx="4923302" cy="29472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ovéPole 4"/>
          <p:cNvSpPr txBox="1"/>
          <p:nvPr/>
        </p:nvSpPr>
        <p:spPr>
          <a:xfrm>
            <a:off x="525461" y="336550"/>
            <a:ext cx="8256073" cy="369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Rezistence proti malárii může být zprostředkována jinými mechanismy: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	hemoglobin E (JV Asie)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	</a:t>
            </a:r>
            <a:r>
              <a:rPr lang="cs-CZ" sz="2000" b="0" dirty="0" smtClean="0">
                <a:sym typeface="Symbol"/>
              </a:rPr>
              <a:t>- a -</a:t>
            </a:r>
            <a:r>
              <a:rPr lang="cs-CZ" sz="2000" b="0" dirty="0" err="1" smtClean="0">
                <a:sym typeface="Symbol"/>
              </a:rPr>
              <a:t>talasémie</a:t>
            </a:r>
            <a:endParaRPr lang="cs-CZ" sz="2000" b="0" dirty="0" smtClean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>
                <a:sym typeface="Symbol"/>
              </a:rPr>
              <a:t>	G6PD</a:t>
            </a:r>
            <a:r>
              <a:rPr lang="cs-CZ" sz="2000" b="0" baseline="30000" dirty="0" smtClean="0">
                <a:sym typeface="Symbol"/>
              </a:rPr>
              <a:t>*</a:t>
            </a:r>
            <a:r>
              <a:rPr lang="en-US" sz="2000" b="0" baseline="30000" dirty="0" smtClean="0">
                <a:sym typeface="Symbol"/>
              </a:rPr>
              <a:t>)</a:t>
            </a:r>
            <a:r>
              <a:rPr lang="cs-CZ" sz="2000" b="0" dirty="0" smtClean="0">
                <a:sym typeface="Symbol"/>
              </a:rPr>
              <a:t> deficience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>
                <a:sym typeface="Symbol"/>
              </a:rPr>
              <a:t>	</a:t>
            </a:r>
            <a:r>
              <a:rPr lang="cs-CZ" sz="2000" b="0" dirty="0" err="1" smtClean="0">
                <a:sym typeface="Symbol"/>
              </a:rPr>
              <a:t>Pk</a:t>
            </a:r>
            <a:r>
              <a:rPr lang="cs-CZ" sz="2000" b="0" baseline="30000" dirty="0" smtClean="0">
                <a:sym typeface="Symbol"/>
              </a:rPr>
              <a:t>**)</a:t>
            </a:r>
            <a:r>
              <a:rPr lang="cs-CZ" sz="2000" b="0" dirty="0" smtClean="0">
                <a:sym typeface="Symbol"/>
              </a:rPr>
              <a:t> deficience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smtClean="0">
                <a:sym typeface="Symbol"/>
              </a:rPr>
              <a:t>	</a:t>
            </a:r>
            <a:r>
              <a:rPr lang="cs-CZ" sz="2000" b="0" dirty="0" err="1" smtClean="0">
                <a:sym typeface="Symbol"/>
              </a:rPr>
              <a:t>etc</a:t>
            </a:r>
            <a:r>
              <a:rPr lang="cs-CZ" sz="2000" b="0" dirty="0" smtClean="0">
                <a:sym typeface="Symbol"/>
              </a:rPr>
              <a:t>. </a:t>
            </a:r>
            <a:r>
              <a:rPr lang="cs-CZ" sz="2000" b="0" dirty="0" err="1" smtClean="0">
                <a:sym typeface="Symbol"/>
              </a:rPr>
              <a:t>etc</a:t>
            </a:r>
            <a:r>
              <a:rPr lang="cs-CZ" sz="2000" b="0" dirty="0" smtClean="0">
                <a:sym typeface="Symbol"/>
              </a:rPr>
              <a:t>.</a:t>
            </a:r>
          </a:p>
          <a:p>
            <a:pPr algn="l" defTabSz="360000">
              <a:spcAft>
                <a:spcPts val="1000"/>
              </a:spcAft>
            </a:pPr>
            <a:endParaRPr lang="cs-CZ" sz="2000" b="0" dirty="0" smtClean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*) glukózo-6-fosfát dehydrogenáza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**) </a:t>
            </a:r>
            <a:r>
              <a:rPr lang="cs-CZ" b="0" dirty="0" err="1" smtClean="0">
                <a:sym typeface="Symbol"/>
              </a:rPr>
              <a:t>pyruvát</a:t>
            </a:r>
            <a:r>
              <a:rPr lang="cs-CZ" b="0" dirty="0" smtClean="0">
                <a:sym typeface="Symbol"/>
              </a:rPr>
              <a:t> kináza</a:t>
            </a:r>
            <a:endParaRPr lang="cs-CZ" b="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036208" y="5033319"/>
            <a:ext cx="7184980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sz="2400" b="0" dirty="0" smtClean="0">
                <a:solidFill>
                  <a:srgbClr val="E80000"/>
                </a:solidFill>
              </a:rPr>
              <a:t>Selekce proti heterozygotům je však v přírodě málo</a:t>
            </a:r>
          </a:p>
          <a:p>
            <a:r>
              <a:rPr lang="cs-CZ" sz="2400" b="0" dirty="0" smtClean="0">
                <a:solidFill>
                  <a:srgbClr val="E80000"/>
                </a:solidFill>
              </a:rPr>
              <a:t>rozšířená</a:t>
            </a:r>
            <a:endParaRPr lang="cs-CZ" sz="2400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069161" y="336550"/>
            <a:ext cx="727154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 smtClean="0">
                <a:solidFill>
                  <a:srgbClr val="E60000"/>
                </a:solidFill>
              </a:rPr>
              <a:t>Alternativní rovnováha: selekce proti heterozygotům</a:t>
            </a:r>
          </a:p>
          <a:p>
            <a:pPr defTabSz="360000"/>
            <a:r>
              <a:rPr lang="cs-CZ" sz="2400" b="0" dirty="0" smtClean="0">
                <a:solidFill>
                  <a:srgbClr val="E60000"/>
                </a:solidFill>
              </a:rPr>
              <a:t>(</a:t>
            </a:r>
            <a:r>
              <a:rPr lang="cs-CZ" sz="2400" b="0" i="1" dirty="0" err="1" smtClean="0">
                <a:solidFill>
                  <a:srgbClr val="E60000"/>
                </a:solidFill>
              </a:rPr>
              <a:t>underdominance</a:t>
            </a:r>
            <a:r>
              <a:rPr lang="cs-CZ" sz="2400" b="0" dirty="0" smtClean="0">
                <a:solidFill>
                  <a:srgbClr val="E60000"/>
                </a:solidFill>
              </a:rPr>
              <a:t>)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67108" y="1709635"/>
            <a:ext cx="32428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/>
              <a:t>w</a:t>
            </a:r>
            <a:r>
              <a:rPr lang="cs-CZ" sz="3600" b="0" baseline="-25000" dirty="0"/>
              <a:t>11</a:t>
            </a:r>
            <a:r>
              <a:rPr lang="en-GB" sz="3600" b="0" dirty="0"/>
              <a:t> </a:t>
            </a:r>
            <a:r>
              <a:rPr lang="en-GB" sz="3600" b="0" dirty="0" smtClean="0"/>
              <a:t>&gt; </a:t>
            </a:r>
            <a:r>
              <a:rPr lang="en-GB" sz="3600" b="0" i="1" dirty="0" smtClean="0"/>
              <a:t>w</a:t>
            </a:r>
            <a:r>
              <a:rPr lang="en-GB" sz="3600" b="0" baseline="-25000" dirty="0" smtClean="0"/>
              <a:t>12</a:t>
            </a:r>
            <a:r>
              <a:rPr lang="en-GB" sz="3600" b="0" dirty="0" smtClean="0"/>
              <a:t> &lt; </a:t>
            </a:r>
            <a:r>
              <a:rPr lang="en-GB" sz="3600" b="0" i="1" dirty="0" smtClean="0"/>
              <a:t>w</a:t>
            </a:r>
            <a:r>
              <a:rPr lang="en-GB" sz="3600" b="0" baseline="-25000" dirty="0" smtClean="0"/>
              <a:t>22</a:t>
            </a:r>
            <a:endParaRPr lang="cs-CZ" sz="3600" b="0" dirty="0"/>
          </a:p>
        </p:txBody>
      </p:sp>
      <p:graphicFrame>
        <p:nvGraphicFramePr>
          <p:cNvPr id="5" name="Graf 4"/>
          <p:cNvGraphicFramePr/>
          <p:nvPr/>
        </p:nvGraphicFramePr>
        <p:xfrm>
          <a:off x="2215661" y="30421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4760798" y="1825724"/>
            <a:ext cx="2358683" cy="1145060"/>
          </a:xfrm>
          <a:prstGeom prst="wedgeRectCallout">
            <a:avLst>
              <a:gd name="adj1" fmla="val -50234"/>
              <a:gd name="adj2" fmla="val 9556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 smtClean="0"/>
              <a:t>fitness heterozygotů je nižší než </a:t>
            </a:r>
            <a:r>
              <a:rPr lang="cs-CZ" b="0" i="1" dirty="0" smtClean="0"/>
              <a:t>w</a:t>
            </a:r>
            <a:r>
              <a:rPr lang="cs-CZ" b="0" dirty="0" smtClean="0"/>
              <a:t> homozygotů</a:t>
            </a:r>
            <a:endParaRPr lang="cs-CZ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Un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0857" y="913228"/>
            <a:ext cx="6676339" cy="3998976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219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/>
              <a:t>w</a:t>
            </a:r>
            <a:r>
              <a:rPr lang="cs-CZ" sz="2400" b="0" baseline="-25000" dirty="0"/>
              <a:t>11</a:t>
            </a:r>
            <a:r>
              <a:rPr lang="en-GB" sz="2400" b="0" dirty="0"/>
              <a:t> </a:t>
            </a:r>
            <a:r>
              <a:rPr lang="en-GB" sz="2400" b="0" dirty="0" smtClean="0"/>
              <a:t>&gt; </a:t>
            </a:r>
            <a:r>
              <a:rPr lang="en-GB" sz="2400" b="0" i="1" dirty="0" smtClean="0"/>
              <a:t>w</a:t>
            </a:r>
            <a:r>
              <a:rPr lang="en-GB" sz="2400" b="0" baseline="-25000" dirty="0" smtClean="0"/>
              <a:t>12</a:t>
            </a:r>
            <a:r>
              <a:rPr lang="en-GB" sz="2400" b="0" dirty="0" smtClean="0"/>
              <a:t> &lt; </a:t>
            </a:r>
            <a:r>
              <a:rPr lang="en-GB" sz="2400" b="0" i="1" dirty="0" smtClean="0"/>
              <a:t>w</a:t>
            </a:r>
            <a:r>
              <a:rPr lang="en-GB" sz="2400" b="0" baseline="-25000" dirty="0" smtClean="0"/>
              <a:t>22</a:t>
            </a:r>
            <a:endParaRPr lang="cs-CZ" sz="2400" b="0" dirty="0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852609" y="806404"/>
            <a:ext cx="1665800" cy="894448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při frekvenci nad kritickou hranicí </a:t>
            </a:r>
            <a:r>
              <a:rPr lang="cs-CZ" sz="1600" b="0" u="sng" dirty="0" smtClean="0">
                <a:latin typeface="Arial" pitchFamily="34" charset="0"/>
                <a:sym typeface="Symbol" pitchFamily="18" charset="2"/>
              </a:rPr>
              <a:t>fixace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47977" y="5747069"/>
            <a:ext cx="7152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0" dirty="0" smtClean="0"/>
              <a:t>Selekce vede k fixaci jedné z alel (a extinkci druhé)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327046" y="4761518"/>
            <a:ext cx="2787187" cy="684689"/>
          </a:xfrm>
          <a:prstGeom prst="wedgeRectCallout">
            <a:avLst>
              <a:gd name="adj1" fmla="val -47475"/>
              <a:gd name="adj2" fmla="val -10085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při frekvenci pod kritickou hranicí </a:t>
            </a:r>
            <a:r>
              <a:rPr lang="cs-CZ" sz="1600" b="0" u="sng" dirty="0" smtClean="0">
                <a:latin typeface="Arial" pitchFamily="34" charset="0"/>
                <a:sym typeface="Symbol" pitchFamily="18" charset="2"/>
              </a:rPr>
              <a:t>extinkce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5939128" y="2572377"/>
            <a:ext cx="1305734" cy="627353"/>
          </a:xfrm>
          <a:prstGeom prst="wedgeRectCallout">
            <a:avLst>
              <a:gd name="adj1" fmla="val -9752"/>
              <a:gd name="adj2" fmla="val 11395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nestabilní rovnováha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"/>
          <p:cNvSpPr txBox="1">
            <a:spLocks noChangeArrowheads="1"/>
          </p:cNvSpPr>
          <p:nvPr/>
        </p:nvSpPr>
        <p:spPr bwMode="auto">
          <a:xfrm>
            <a:off x="2070895" y="336550"/>
            <a:ext cx="50113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2. Selekce v proměnlivém prostředí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392194"/>
            <a:ext cx="7266733" cy="380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40000">
              <a:spcAft>
                <a:spcPts val="600"/>
              </a:spcAft>
            </a:pP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variabilita prostředí: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	v prostoru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	v čase</a:t>
            </a:r>
            <a:br>
              <a:rPr lang="cs-CZ" sz="2400" b="0" dirty="0" smtClean="0">
                <a:latin typeface="Arial" pitchFamily="34" charset="0"/>
                <a:cs typeface="Arial" pitchFamily="34" charset="0"/>
              </a:rPr>
            </a:br>
            <a:endParaRPr lang="cs-CZ" sz="2400" b="0" dirty="0" smtClean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	v hrubém měřítku: během života jedno prostředí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	v jemném měřítku: během života více prostředí</a:t>
            </a:r>
            <a:br>
              <a:rPr lang="cs-CZ" sz="2400" b="0" dirty="0" smtClean="0">
                <a:latin typeface="Arial" pitchFamily="34" charset="0"/>
                <a:cs typeface="Arial" pitchFamily="34" charset="0"/>
              </a:rPr>
            </a:br>
            <a:endParaRPr lang="cs-CZ" sz="2400" b="0" dirty="0" smtClean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selekce:	měkká</a:t>
            </a:r>
            <a:br>
              <a:rPr lang="cs-CZ" sz="2400" b="0" dirty="0" smtClean="0"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			tvrdá</a:t>
            </a:r>
            <a:endParaRPr lang="cs-CZ" sz="24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50935"/>
          <a:stretch>
            <a:fillRect/>
          </a:stretch>
        </p:blipFill>
        <p:spPr bwMode="auto">
          <a:xfrm>
            <a:off x="529132" y="1962150"/>
            <a:ext cx="3968727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139650" y="436563"/>
            <a:ext cx="122982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selekce</a:t>
            </a:r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954107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60000"/>
                </a:solidFill>
              </a:rPr>
              <a:t> </a:t>
            </a:r>
            <a:r>
              <a:rPr lang="cs-CZ" sz="2400" b="0"/>
              <a:t>tvrdá</a:t>
            </a:r>
          </a:p>
        </p:txBody>
      </p:sp>
      <p:sp>
        <p:nvSpPr>
          <p:cNvPr id="27655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r="44152"/>
          <a:stretch>
            <a:fillRect/>
          </a:stretch>
        </p:blipFill>
        <p:spPr bwMode="auto">
          <a:xfrm>
            <a:off x="4883280" y="1195112"/>
            <a:ext cx="3766451" cy="257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450226" y="560172"/>
            <a:ext cx="1547808" cy="672028"/>
          </a:xfrm>
          <a:prstGeom prst="wedgeRectCallout">
            <a:avLst>
              <a:gd name="adj1" fmla="val -28301"/>
              <a:gd name="adj2" fmla="val 11199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 smtClean="0">
                <a:latin typeface="Arial" pitchFamily="34" charset="0"/>
                <a:sym typeface="Symbol" pitchFamily="18" charset="2"/>
              </a:rPr>
              <a:t>Silene</a:t>
            </a:r>
            <a:r>
              <a:rPr lang="cs-CZ" sz="1600" b="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 smtClean="0">
                <a:latin typeface="Arial" pitchFamily="34" charset="0"/>
                <a:sym typeface="Symbol" pitchFamily="18" charset="2"/>
              </a:rPr>
              <a:t>vulgaris</a:t>
            </a:r>
            <a:endParaRPr lang="cs-CZ" sz="1600" b="0" i="1" dirty="0" smtClean="0">
              <a:latin typeface="Arial" pitchFamily="34" charset="0"/>
              <a:sym typeface="Symbol" pitchFamily="18" charset="2"/>
            </a:endParaRPr>
          </a:p>
          <a:p>
            <a:pPr algn="ctr" eaLnBrk="0" hangingPunct="0"/>
            <a:r>
              <a:rPr lang="cs-CZ" sz="1600" b="0" dirty="0" err="1" smtClean="0">
                <a:latin typeface="Arial" pitchFamily="34" charset="0"/>
                <a:sym typeface="Symbol" pitchFamily="18" charset="2"/>
              </a:rPr>
              <a:t>ssp</a:t>
            </a:r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.</a:t>
            </a:r>
            <a:r>
              <a:rPr lang="cs-CZ" sz="1600" b="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 smtClean="0">
                <a:latin typeface="Arial" pitchFamily="34" charset="0"/>
                <a:sym typeface="Symbol" pitchFamily="18" charset="2"/>
              </a:rPr>
              <a:t>humilis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427838" y="5173362"/>
            <a:ext cx="1198606" cy="659670"/>
          </a:xfrm>
          <a:prstGeom prst="wedgeRectCallout">
            <a:avLst>
              <a:gd name="adj1" fmla="val 82209"/>
              <a:gd name="adj2" fmla="val -2495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 smtClean="0">
                <a:latin typeface="Arial" pitchFamily="34" charset="0"/>
                <a:sym typeface="Symbol" pitchFamily="18" charset="2"/>
              </a:rPr>
              <a:t>Minuartia</a:t>
            </a:r>
            <a:r>
              <a:rPr lang="cs-CZ" sz="1600" b="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 smtClean="0">
                <a:latin typeface="Arial" pitchFamily="34" charset="0"/>
                <a:sym typeface="Symbol" pitchFamily="18" charset="2"/>
              </a:rPr>
              <a:t>verna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57505"/>
          <a:stretch>
            <a:fillRect/>
          </a:stretch>
        </p:blipFill>
        <p:spPr bwMode="auto">
          <a:xfrm>
            <a:off x="5667632" y="3962400"/>
            <a:ext cx="2788697" cy="25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404037" y="1313167"/>
            <a:ext cx="6103087" cy="5364079"/>
            <a:chOff x="287079" y="909130"/>
            <a:chExt cx="6103087" cy="5364079"/>
          </a:xfrm>
        </p:grpSpPr>
        <p:pic>
          <p:nvPicPr>
            <p:cNvPr id="2" name="Picture 4" descr="http://www.evolution-textbook.org/content/free/figures/17_EVOW_Art/02_EVOW_CH17.jpg"/>
            <p:cNvPicPr>
              <a:picLocks noChangeAspect="1" noChangeArrowheads="1"/>
            </p:cNvPicPr>
            <p:nvPr/>
          </p:nvPicPr>
          <p:blipFill>
            <a:blip r:embed="rId2" cstate="print"/>
            <a:srcRect l="10172" b="41631"/>
            <a:stretch>
              <a:fillRect/>
            </a:stretch>
          </p:blipFill>
          <p:spPr bwMode="auto">
            <a:xfrm>
              <a:off x="287079" y="909130"/>
              <a:ext cx="6103087" cy="5300284"/>
            </a:xfrm>
            <a:prstGeom prst="rect">
              <a:avLst/>
            </a:prstGeom>
            <a:noFill/>
          </p:spPr>
        </p:pic>
        <p:sp>
          <p:nvSpPr>
            <p:cNvPr id="4" name="Obdélník 3"/>
            <p:cNvSpPr/>
            <p:nvPr/>
          </p:nvSpPr>
          <p:spPr bwMode="auto">
            <a:xfrm>
              <a:off x="967563" y="5805377"/>
              <a:ext cx="1403497" cy="4678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" name="Picture 4" descr="http://www.evolution-textbook.org/content/free/figures/17_EVOW_Art/02_EVOW_CH17.jpg"/>
          <p:cNvPicPr>
            <a:picLocks noChangeAspect="1" noChangeArrowheads="1"/>
          </p:cNvPicPr>
          <p:nvPr/>
        </p:nvPicPr>
        <p:blipFill>
          <a:blip r:embed="rId3" cstate="print"/>
          <a:srcRect l="1492" t="51899" r="56339" b="21057"/>
          <a:stretch>
            <a:fillRect/>
          </a:stretch>
        </p:blipFill>
        <p:spPr bwMode="auto">
          <a:xfrm>
            <a:off x="5401340" y="3548239"/>
            <a:ext cx="3476846" cy="298015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841330" y="219075"/>
            <a:ext cx="3539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smtClean="0">
                <a:solidFill>
                  <a:srgbClr val="E80000"/>
                </a:solidFill>
              </a:rPr>
              <a:t>Selekce na </a:t>
            </a:r>
            <a:r>
              <a:rPr lang="cs-CZ" sz="2400" b="0" dirty="0" smtClean="0">
                <a:solidFill>
                  <a:srgbClr val="E80000"/>
                </a:solidFill>
              </a:rPr>
              <a:t>úrovni RNA: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1142377" y="5446264"/>
            <a:ext cx="1254833" cy="674449"/>
          </a:xfrm>
          <a:prstGeom prst="wedgeRectCallout">
            <a:avLst>
              <a:gd name="adj1" fmla="val 16767"/>
              <a:gd name="adj2" fmla="val -8257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smtClean="0"/>
              <a:t>invariantní pozice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4825" y="790899"/>
            <a:ext cx="6093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 smtClean="0"/>
              <a:t>intron </a:t>
            </a:r>
            <a:r>
              <a:rPr lang="cs-CZ" sz="2000" b="0" i="1" dirty="0" err="1" smtClean="0"/>
              <a:t>Tetrahymena</a:t>
            </a:r>
            <a:r>
              <a:rPr lang="cs-CZ" sz="2000" b="0" dirty="0" smtClean="0"/>
              <a:t>: Ca</a:t>
            </a:r>
            <a:r>
              <a:rPr lang="cs-CZ" sz="2000" b="0" baseline="30000" dirty="0" smtClean="0"/>
              <a:t>+</a:t>
            </a:r>
            <a:r>
              <a:rPr lang="cs-CZ" sz="2000" b="0" dirty="0" smtClean="0"/>
              <a:t> místo Mg</a:t>
            </a:r>
            <a:r>
              <a:rPr lang="cs-CZ" sz="2000" b="0" baseline="30000" dirty="0" smtClean="0"/>
              <a:t>+</a:t>
            </a:r>
            <a:r>
              <a:rPr lang="cs-CZ" sz="2000" b="0" dirty="0" smtClean="0"/>
              <a:t> (normální stav)</a:t>
            </a:r>
            <a:endParaRPr lang="cs-CZ" sz="2000" b="0" i="1" baseline="30000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6582473" y="1423982"/>
            <a:ext cx="1728510" cy="933941"/>
          </a:xfrm>
          <a:prstGeom prst="wedgeRectCallout">
            <a:avLst>
              <a:gd name="adj1" fmla="val -86411"/>
              <a:gd name="adj2" fmla="val 2153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smtClean="0"/>
              <a:t>zvýšení aktivity po 12 generacích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7304281" y="2913206"/>
            <a:ext cx="1221882" cy="621957"/>
          </a:xfrm>
          <a:prstGeom prst="wedgeRectCallout">
            <a:avLst>
              <a:gd name="adj1" fmla="val 17115"/>
              <a:gd name="adj2" fmla="val 8684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smtClean="0"/>
              <a:t>frekvence 9 variant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Šipka dolů 10"/>
          <p:cNvSpPr/>
          <p:nvPr/>
        </p:nvSpPr>
        <p:spPr bwMode="auto">
          <a:xfrm rot="19594050">
            <a:off x="6392562" y="4687329"/>
            <a:ext cx="378940" cy="601363"/>
          </a:xfrm>
          <a:prstGeom prst="downArrow">
            <a:avLst/>
          </a:prstGeom>
          <a:solidFill>
            <a:srgbClr val="92D05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2892465" y="3438269"/>
            <a:ext cx="1254833" cy="674449"/>
          </a:xfrm>
          <a:prstGeom prst="wedgeRectCallout">
            <a:avLst>
              <a:gd name="adj1" fmla="val -47295"/>
              <a:gd name="adj2" fmla="val -15855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smtClean="0"/>
              <a:t>mutantní pozice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525463" y="5660039"/>
            <a:ext cx="7716837" cy="10160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prostředí proměnlivé </a:t>
            </a:r>
            <a:r>
              <a:rPr lang="cs-CZ" sz="2000" b="0" dirty="0">
                <a:solidFill>
                  <a:srgbClr val="E60000"/>
                </a:solidFill>
              </a:rPr>
              <a:t>v hrubém měřítku </a:t>
            </a:r>
            <a:r>
              <a:rPr lang="cs-CZ" sz="2000" b="0" dirty="0"/>
              <a:t>a</a:t>
            </a:r>
            <a:r>
              <a:rPr lang="cs-CZ" sz="2000" b="0" dirty="0">
                <a:solidFill>
                  <a:srgbClr val="E60000"/>
                </a:solidFill>
              </a:rPr>
              <a:t> měkká selekce</a:t>
            </a:r>
            <a:r>
              <a:rPr lang="cs-CZ" sz="2000" b="0" dirty="0"/>
              <a:t> budou </a:t>
            </a:r>
          </a:p>
          <a:p>
            <a:pPr algn="l"/>
            <a:r>
              <a:rPr lang="cs-CZ" sz="2000" b="0" dirty="0"/>
              <a:t>v populaci udržovat polymorfismus </a:t>
            </a:r>
            <a:r>
              <a:rPr lang="cs-CZ" sz="2000" b="0" dirty="0">
                <a:solidFill>
                  <a:srgbClr val="E60000"/>
                </a:solidFill>
              </a:rPr>
              <a:t>s vyšší pravděpodobností</a:t>
            </a:r>
            <a:r>
              <a:rPr lang="cs-CZ" sz="2000" b="0" dirty="0"/>
              <a:t> než  </a:t>
            </a:r>
          </a:p>
          <a:p>
            <a:pPr algn="l"/>
            <a:r>
              <a:rPr lang="cs-CZ" sz="2000" b="0" dirty="0"/>
              <a:t>proměnlivost v jemném měřítku a tvrdá selekce</a:t>
            </a:r>
          </a:p>
        </p:txBody>
      </p:sp>
      <p:sp>
        <p:nvSpPr>
          <p:cNvPr id="27652" name="Text Box 18"/>
          <p:cNvSpPr txBox="1">
            <a:spLocks noChangeArrowheads="1"/>
          </p:cNvSpPr>
          <p:nvPr/>
        </p:nvSpPr>
        <p:spPr bwMode="auto">
          <a:xfrm>
            <a:off x="6275388" y="1273175"/>
            <a:ext cx="1091966" cy="461665"/>
          </a:xfrm>
          <a:prstGeom prst="rect">
            <a:avLst/>
          </a:prstGeom>
          <a:solidFill>
            <a:srgbClr val="99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/>
              <a:t>měkká</a:t>
            </a:r>
          </a:p>
        </p:txBody>
      </p:sp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139650" y="436563"/>
            <a:ext cx="122982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selekce</a:t>
            </a:r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954107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60000"/>
                </a:solidFill>
              </a:rPr>
              <a:t> </a:t>
            </a:r>
            <a:r>
              <a:rPr lang="cs-CZ" sz="2400" b="0"/>
              <a:t>tvrdá</a:t>
            </a:r>
          </a:p>
        </p:txBody>
      </p:sp>
      <p:pic>
        <p:nvPicPr>
          <p:cNvPr id="9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-6011"/>
          <a:stretch>
            <a:fillRect/>
          </a:stretch>
        </p:blipFill>
        <p:spPr bwMode="auto">
          <a:xfrm>
            <a:off x="529132" y="1962150"/>
            <a:ext cx="8574996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>
            <a:off x="5410653" y="786423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712579" y="336550"/>
            <a:ext cx="37279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E80000"/>
                </a:solidFill>
              </a:rPr>
              <a:t>3. Antagonistická selekce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25463" y="981504"/>
            <a:ext cx="3877985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400" b="0" dirty="0"/>
              <a:t>různá pohlaví</a:t>
            </a:r>
          </a:p>
          <a:p>
            <a:pPr algn="l">
              <a:spcAft>
                <a:spcPts val="600"/>
              </a:spcAft>
            </a:pPr>
            <a:r>
              <a:rPr lang="cs-CZ" sz="2400" b="0" dirty="0"/>
              <a:t>různá vývojová </a:t>
            </a:r>
            <a:r>
              <a:rPr lang="cs-CZ" sz="2400" b="0" dirty="0" smtClean="0"/>
              <a:t>stadia</a:t>
            </a:r>
            <a:endParaRPr lang="cs-CZ" sz="2400" b="0" dirty="0"/>
          </a:p>
          <a:p>
            <a:pPr algn="l">
              <a:spcAft>
                <a:spcPts val="600"/>
              </a:spcAft>
            </a:pPr>
            <a:r>
              <a:rPr lang="cs-CZ" sz="2400" b="0" dirty="0"/>
              <a:t>gametická </a:t>
            </a:r>
            <a:r>
              <a:rPr lang="cs-CZ" sz="2400" b="0" dirty="0">
                <a:sym typeface="Symbol" pitchFamily="18" charset="2"/>
              </a:rPr>
              <a:t> zygotická fáze</a:t>
            </a:r>
            <a:endParaRPr lang="cs-CZ" sz="2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Freq_dep_new.jpg"/>
          <p:cNvPicPr>
            <a:picLocks noChangeAspect="1"/>
          </p:cNvPicPr>
          <p:nvPr/>
        </p:nvPicPr>
        <p:blipFill>
          <a:blip r:embed="rId3" cstate="print"/>
          <a:srcRect r="50488"/>
          <a:stretch>
            <a:fillRect/>
          </a:stretch>
        </p:blipFill>
        <p:spPr>
          <a:xfrm>
            <a:off x="1650301" y="2180492"/>
            <a:ext cx="5561280" cy="3820516"/>
          </a:xfrm>
          <a:prstGeom prst="rect">
            <a:avLst/>
          </a:prstGeom>
        </p:spPr>
      </p:pic>
      <p:sp>
        <p:nvSpPr>
          <p:cNvPr id="80923" name="AutoShape 27"/>
          <p:cNvSpPr>
            <a:spLocks noChangeArrowheads="1"/>
          </p:cNvSpPr>
          <p:nvPr/>
        </p:nvSpPr>
        <p:spPr bwMode="auto">
          <a:xfrm>
            <a:off x="5968721" y="2874509"/>
            <a:ext cx="2863867" cy="733425"/>
          </a:xfrm>
          <a:prstGeom prst="wedgeRectCallout">
            <a:avLst>
              <a:gd name="adj1" fmla="val -38740"/>
              <a:gd name="adj2" fmla="val 11097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alely </a:t>
            </a:r>
            <a:r>
              <a:rPr lang="cs-CZ" b="0" i="1" dirty="0"/>
              <a:t>A</a:t>
            </a:r>
            <a:r>
              <a:rPr lang="cs-CZ" b="0" dirty="0"/>
              <a:t> </a:t>
            </a:r>
            <a:r>
              <a:rPr lang="cs-CZ" b="0" dirty="0" smtClean="0"/>
              <a:t>s rostoucí frekvencí </a:t>
            </a:r>
            <a:r>
              <a:rPr lang="cs-CZ" b="0" u="sng" dirty="0" smtClean="0"/>
              <a:t>klesá </a:t>
            </a:r>
            <a:endParaRPr lang="cs-CZ" b="0" u="sng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22434" y="336550"/>
            <a:ext cx="55082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E80000"/>
                </a:solidFill>
              </a:rPr>
              <a:t>4. Selekce závislá na frekvenci</a:t>
            </a:r>
          </a:p>
          <a:p>
            <a:r>
              <a:rPr lang="cs-CZ" sz="2400" b="0" dirty="0" smtClean="0">
                <a:solidFill>
                  <a:srgbClr val="E80000"/>
                </a:solidFill>
              </a:rPr>
              <a:t>I. Negativní frekvenčně-závislá selekce</a:t>
            </a:r>
            <a:endParaRPr lang="cs-CZ" sz="2400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1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225550"/>
            <a:ext cx="394335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2"/>
          <p:cNvSpPr txBox="1">
            <a:spLocks noChangeArrowheads="1"/>
          </p:cNvSpPr>
          <p:nvPr/>
        </p:nvSpPr>
        <p:spPr bwMode="auto">
          <a:xfrm>
            <a:off x="525463" y="336550"/>
            <a:ext cx="8165456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000" b="0" dirty="0"/>
              <a:t>Př.: </a:t>
            </a:r>
            <a:r>
              <a:rPr lang="cs-CZ" sz="2000" b="0" dirty="0" err="1"/>
              <a:t>batesovské</a:t>
            </a:r>
            <a:r>
              <a:rPr lang="cs-CZ" sz="2000" b="0" dirty="0"/>
              <a:t> mimikry </a:t>
            </a:r>
          </a:p>
          <a:p>
            <a:pPr algn="l"/>
            <a:r>
              <a:rPr lang="en-GB" sz="1600" b="0" dirty="0"/>
              <a:t>[</a:t>
            </a:r>
            <a:r>
              <a:rPr lang="cs-CZ" sz="1600" b="0" dirty="0"/>
              <a:t>v tomto případě jde spíše o selekci závislou </a:t>
            </a:r>
            <a:r>
              <a:rPr lang="cs-CZ" sz="1600" b="0" i="1" dirty="0"/>
              <a:t>na hustotě</a:t>
            </a:r>
            <a:r>
              <a:rPr lang="cs-CZ" sz="1600" b="0" dirty="0"/>
              <a:t> (</a:t>
            </a:r>
            <a:r>
              <a:rPr lang="cs-CZ" sz="1600" b="0" i="1" dirty="0" err="1"/>
              <a:t>density</a:t>
            </a:r>
            <a:r>
              <a:rPr lang="cs-CZ" sz="1600" b="0" i="1" dirty="0"/>
              <a:t>-</a:t>
            </a:r>
            <a:r>
              <a:rPr lang="cs-CZ" sz="1600" b="0" i="1" dirty="0" err="1"/>
              <a:t>dependent</a:t>
            </a:r>
            <a:r>
              <a:rPr lang="cs-CZ" sz="1600" b="0" i="1" dirty="0"/>
              <a:t> </a:t>
            </a:r>
            <a:r>
              <a:rPr lang="cs-CZ" sz="1600" b="0" i="1" dirty="0" err="1"/>
              <a:t>selection</a:t>
            </a:r>
            <a:r>
              <a:rPr lang="cs-CZ" sz="1600" b="0" dirty="0"/>
              <a:t>)</a:t>
            </a:r>
            <a:r>
              <a:rPr lang="en-GB" sz="1600" b="0" dirty="0"/>
              <a:t>]</a:t>
            </a:r>
            <a:endParaRPr lang="cs-CZ" sz="1600" b="0" dirty="0"/>
          </a:p>
        </p:txBody>
      </p:sp>
      <p:pic>
        <p:nvPicPr>
          <p:cNvPr id="29700" name="Picture 24" descr="Soubor:Red milk snak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4875" y="4621213"/>
            <a:ext cx="258127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0" descr="File:Batesplate ArM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8513" y="1196975"/>
            <a:ext cx="3863975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6" descr="Soubor:Micrurus tener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76525" y="4630738"/>
            <a:ext cx="3122613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23" descr="Periss3"/>
          <p:cNvPicPr>
            <a:picLocks noChangeAspect="1" noChangeArrowheads="1"/>
          </p:cNvPicPr>
          <p:nvPr/>
        </p:nvPicPr>
        <p:blipFill>
          <a:blip r:embed="rId3" cstate="print"/>
          <a:srcRect b="6324"/>
          <a:stretch>
            <a:fillRect/>
          </a:stretch>
        </p:blipFill>
        <p:spPr bwMode="auto">
          <a:xfrm>
            <a:off x="881063" y="1533525"/>
            <a:ext cx="3275012" cy="19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6" name="Picture 24" descr="Periss1"/>
          <p:cNvPicPr>
            <a:picLocks noChangeAspect="1" noChangeArrowheads="1"/>
          </p:cNvPicPr>
          <p:nvPr/>
        </p:nvPicPr>
        <p:blipFill>
          <a:blip r:embed="rId4" cstate="print"/>
          <a:srcRect b="5160"/>
          <a:stretch>
            <a:fillRect/>
          </a:stretch>
        </p:blipFill>
        <p:spPr bwMode="auto">
          <a:xfrm>
            <a:off x="881063" y="4046538"/>
            <a:ext cx="3275012" cy="197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33"/>
          <p:cNvSpPr txBox="1">
            <a:spLocks noChangeArrowheads="1"/>
          </p:cNvSpPr>
          <p:nvPr/>
        </p:nvSpPr>
        <p:spPr bwMode="auto">
          <a:xfrm>
            <a:off x="1371600" y="530225"/>
            <a:ext cx="5616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Př.: cichlida </a:t>
            </a:r>
            <a:r>
              <a:rPr lang="cs-CZ" sz="2000" b="0" i="1"/>
              <a:t>Perissodus microlepis</a:t>
            </a:r>
            <a:r>
              <a:rPr lang="cs-CZ" sz="2000" b="0"/>
              <a:t> (Tanganika)</a:t>
            </a:r>
          </a:p>
        </p:txBody>
      </p:sp>
      <p:pic>
        <p:nvPicPr>
          <p:cNvPr id="30725" name="Picture 38" descr="frequency"/>
          <p:cNvPicPr>
            <a:picLocks noChangeAspect="1" noChangeArrowheads="1"/>
          </p:cNvPicPr>
          <p:nvPr/>
        </p:nvPicPr>
        <p:blipFill>
          <a:blip r:embed="rId5" cstate="print"/>
          <a:srcRect l="2495" t="4361" r="59349" b="3586"/>
          <a:stretch>
            <a:fillRect/>
          </a:stretch>
        </p:blipFill>
        <p:spPr bwMode="auto">
          <a:xfrm>
            <a:off x="4901515" y="1186249"/>
            <a:ext cx="3510786" cy="545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6" descr="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2347" y="336550"/>
            <a:ext cx="4127796" cy="327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2425" y="3806825"/>
            <a:ext cx="55054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49" name="AutoShape 13"/>
          <p:cNvSpPr>
            <a:spLocks noChangeArrowheads="1"/>
          </p:cNvSpPr>
          <p:nvPr/>
        </p:nvSpPr>
        <p:spPr bwMode="auto">
          <a:xfrm>
            <a:off x="358775" y="3376613"/>
            <a:ext cx="2373313" cy="965200"/>
          </a:xfrm>
          <a:prstGeom prst="cloudCallout">
            <a:avLst>
              <a:gd name="adj1" fmla="val 74417"/>
              <a:gd name="adj2" fmla="val 3174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/>
              <a:t>„pravohubý“</a:t>
            </a:r>
          </a:p>
        </p:txBody>
      </p:sp>
      <p:sp>
        <p:nvSpPr>
          <p:cNvPr id="31750" name="AutoShape 14"/>
          <p:cNvSpPr>
            <a:spLocks noChangeArrowheads="1"/>
          </p:cNvSpPr>
          <p:nvPr/>
        </p:nvSpPr>
        <p:spPr bwMode="auto">
          <a:xfrm>
            <a:off x="6565900" y="5257800"/>
            <a:ext cx="2132013" cy="1025525"/>
          </a:xfrm>
          <a:prstGeom prst="cloudCallout">
            <a:avLst>
              <a:gd name="adj1" fmla="val -90731"/>
              <a:gd name="adj2" fmla="val -3653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/>
              <a:t>„levohubý“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Freq_dep_new.jpg"/>
          <p:cNvPicPr>
            <a:picLocks noChangeAspect="1"/>
          </p:cNvPicPr>
          <p:nvPr/>
        </p:nvPicPr>
        <p:blipFill>
          <a:blip r:embed="rId3" cstate="print"/>
          <a:srcRect l="50349"/>
          <a:stretch>
            <a:fillRect/>
          </a:stretch>
        </p:blipFill>
        <p:spPr>
          <a:xfrm>
            <a:off x="1668023" y="2341267"/>
            <a:ext cx="5576891" cy="3820516"/>
          </a:xfrm>
          <a:prstGeom prst="rect">
            <a:avLst/>
          </a:prstGeom>
        </p:spPr>
      </p:pic>
      <p:sp>
        <p:nvSpPr>
          <p:cNvPr id="32774" name="AutoShape 31"/>
          <p:cNvSpPr>
            <a:spLocks noChangeArrowheads="1"/>
          </p:cNvSpPr>
          <p:nvPr/>
        </p:nvSpPr>
        <p:spPr bwMode="auto">
          <a:xfrm>
            <a:off x="3709395" y="1825782"/>
            <a:ext cx="2722562" cy="733425"/>
          </a:xfrm>
          <a:prstGeom prst="wedgeRectCallout">
            <a:avLst>
              <a:gd name="adj1" fmla="val 70265"/>
              <a:gd name="adj2" fmla="val 5931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alely </a:t>
            </a:r>
            <a:r>
              <a:rPr lang="cs-CZ" b="0" i="1" dirty="0"/>
              <a:t>A</a:t>
            </a:r>
            <a:r>
              <a:rPr lang="cs-CZ" b="0" dirty="0"/>
              <a:t> </a:t>
            </a:r>
            <a:r>
              <a:rPr lang="cs-CZ" b="0" dirty="0" smtClean="0"/>
              <a:t>s </a:t>
            </a:r>
            <a:r>
              <a:rPr lang="cs-CZ" b="0" dirty="0"/>
              <a:t>rostoucí </a:t>
            </a:r>
            <a:r>
              <a:rPr lang="cs-CZ" b="0" dirty="0" smtClean="0"/>
              <a:t>frekvencí </a:t>
            </a:r>
            <a:r>
              <a:rPr lang="cs-CZ" b="0" u="sng" dirty="0" smtClean="0"/>
              <a:t>roste </a:t>
            </a:r>
            <a:endParaRPr lang="cs-CZ" b="0" u="sng" dirty="0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848883" y="336550"/>
            <a:ext cx="54553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E80000"/>
                </a:solidFill>
              </a:rPr>
              <a:t>4. Selekce závislá na frekvenci</a:t>
            </a:r>
          </a:p>
          <a:p>
            <a:r>
              <a:rPr lang="cs-CZ" sz="2400" b="0" dirty="0" smtClean="0">
                <a:solidFill>
                  <a:srgbClr val="E80000"/>
                </a:solidFill>
              </a:rPr>
              <a:t>II. Pozitivní frekvenčně-závislá selekce</a:t>
            </a:r>
            <a:endParaRPr lang="cs-CZ" sz="2400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graphics8.nytimes.com/images/2013/03/12/science/12CREA/12CREA-superJum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722" y="3513475"/>
            <a:ext cx="4327892" cy="1912635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444500" y="336550"/>
            <a:ext cx="2577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 err="1" smtClean="0"/>
              <a:t>müllerovské</a:t>
            </a:r>
            <a:r>
              <a:rPr lang="cs-CZ" sz="2000" b="0" dirty="0" smtClean="0"/>
              <a:t> mimikry:</a:t>
            </a:r>
            <a:endParaRPr lang="cs-CZ" sz="2000" b="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2242" y="997345"/>
            <a:ext cx="3974491" cy="512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31"/>
          <p:cNvSpPr>
            <a:spLocks noChangeArrowheads="1"/>
          </p:cNvSpPr>
          <p:nvPr/>
        </p:nvSpPr>
        <p:spPr bwMode="auto">
          <a:xfrm>
            <a:off x="594405" y="2833635"/>
            <a:ext cx="2369858" cy="449054"/>
          </a:xfrm>
          <a:prstGeom prst="wedgeRectCallout">
            <a:avLst>
              <a:gd name="adj1" fmla="val -9081"/>
              <a:gd name="adj2" fmla="val 8694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 err="1" smtClean="0"/>
              <a:t>Heliconius</a:t>
            </a:r>
            <a:r>
              <a:rPr lang="cs-CZ" sz="1600" b="0" i="1" dirty="0" smtClean="0"/>
              <a:t> </a:t>
            </a:r>
            <a:r>
              <a:rPr lang="cs-CZ" sz="1600" b="0" i="1" dirty="0" err="1" smtClean="0"/>
              <a:t>melpomene</a:t>
            </a:r>
            <a:endParaRPr lang="cs-CZ" sz="1600" b="0" i="1" dirty="0"/>
          </a:p>
        </p:txBody>
      </p:sp>
      <p:sp>
        <p:nvSpPr>
          <p:cNvPr id="9" name="AutoShape 31"/>
          <p:cNvSpPr>
            <a:spLocks noChangeArrowheads="1"/>
          </p:cNvSpPr>
          <p:nvPr/>
        </p:nvSpPr>
        <p:spPr bwMode="auto">
          <a:xfrm>
            <a:off x="1138691" y="5729234"/>
            <a:ext cx="911173" cy="449054"/>
          </a:xfrm>
          <a:prstGeom prst="wedgeRectCallout">
            <a:avLst>
              <a:gd name="adj1" fmla="val -762"/>
              <a:gd name="adj2" fmla="val -11444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 smtClean="0"/>
              <a:t>H. </a:t>
            </a:r>
            <a:r>
              <a:rPr lang="cs-CZ" sz="1600" b="0" i="1" dirty="0" err="1" smtClean="0"/>
              <a:t>erato</a:t>
            </a:r>
            <a:endParaRPr lang="cs-CZ" sz="1600" b="0" i="1" dirty="0"/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auto">
          <a:xfrm>
            <a:off x="3558670" y="336550"/>
            <a:ext cx="1787054" cy="572757"/>
          </a:xfrm>
          <a:prstGeom prst="wedgeRectCallout">
            <a:avLst>
              <a:gd name="adj1" fmla="val 32869"/>
              <a:gd name="adj2" fmla="val 8936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 smtClean="0"/>
              <a:t>Amereega</a:t>
            </a:r>
            <a:r>
              <a:rPr lang="cs-CZ" sz="1400" b="0" i="1" dirty="0" smtClean="0"/>
              <a:t> </a:t>
            </a:r>
            <a:r>
              <a:rPr lang="cs-CZ" sz="1400" b="0" i="1" dirty="0" err="1" smtClean="0"/>
              <a:t>hahneli</a:t>
            </a:r>
            <a:endParaRPr lang="cs-CZ" sz="1400" b="0" i="1" dirty="0" smtClean="0"/>
          </a:p>
          <a:p>
            <a:r>
              <a:rPr lang="cs-CZ" sz="1400" b="0" dirty="0" smtClean="0"/>
              <a:t>(jedovatá)</a:t>
            </a:r>
            <a:endParaRPr lang="cs-CZ" sz="1400" b="0" dirty="0"/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auto">
          <a:xfrm>
            <a:off x="6722348" y="336550"/>
            <a:ext cx="2041490" cy="765350"/>
          </a:xfrm>
          <a:prstGeom prst="wedgeRectCallout">
            <a:avLst>
              <a:gd name="adj1" fmla="val -23359"/>
              <a:gd name="adj2" fmla="val 7883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 smtClean="0"/>
              <a:t>Lithodytes</a:t>
            </a:r>
            <a:r>
              <a:rPr lang="cs-CZ" sz="1400" b="0" i="1" dirty="0" smtClean="0"/>
              <a:t> </a:t>
            </a:r>
            <a:r>
              <a:rPr lang="cs-CZ" sz="1400" b="0" i="1" dirty="0" err="1" smtClean="0"/>
              <a:t>lineatus</a:t>
            </a:r>
            <a:endParaRPr lang="cs-CZ" sz="1400" b="0" i="1" dirty="0" smtClean="0"/>
          </a:p>
          <a:p>
            <a:r>
              <a:rPr lang="cs-CZ" sz="1400" b="0" dirty="0" smtClean="0"/>
              <a:t>(neškodná; </a:t>
            </a:r>
            <a:r>
              <a:rPr lang="cs-CZ" sz="1400" b="0" dirty="0" err="1" smtClean="0"/>
              <a:t>batesovské</a:t>
            </a:r>
            <a:r>
              <a:rPr lang="cs-CZ" sz="1400" b="0" dirty="0" smtClean="0"/>
              <a:t> mimikry)</a:t>
            </a:r>
            <a:endParaRPr lang="cs-CZ" sz="1400" b="0" dirty="0"/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auto">
          <a:xfrm>
            <a:off x="3446583" y="2141972"/>
            <a:ext cx="1227574" cy="572757"/>
          </a:xfrm>
          <a:prstGeom prst="wedgeRectCallout">
            <a:avLst>
              <a:gd name="adj1" fmla="val 65796"/>
              <a:gd name="adj2" fmla="val 9813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smtClean="0"/>
              <a:t>R. </a:t>
            </a:r>
            <a:r>
              <a:rPr lang="cs-CZ" sz="1400" b="0" i="1" dirty="0" err="1" smtClean="0"/>
              <a:t>variabilis</a:t>
            </a:r>
            <a:endParaRPr lang="cs-CZ" sz="1400" b="0" i="1" dirty="0" smtClean="0"/>
          </a:p>
          <a:p>
            <a:r>
              <a:rPr lang="cs-CZ" sz="1400" b="0" dirty="0" smtClean="0"/>
              <a:t>(jedovatá)</a:t>
            </a:r>
            <a:endParaRPr lang="cs-CZ" sz="1400" b="0" dirty="0"/>
          </a:p>
        </p:txBody>
      </p:sp>
      <p:sp>
        <p:nvSpPr>
          <p:cNvPr id="15" name="AutoShape 31"/>
          <p:cNvSpPr>
            <a:spLocks noChangeArrowheads="1"/>
          </p:cNvSpPr>
          <p:nvPr/>
        </p:nvSpPr>
        <p:spPr bwMode="auto">
          <a:xfrm>
            <a:off x="3359378" y="5809621"/>
            <a:ext cx="1787054" cy="572757"/>
          </a:xfrm>
          <a:prstGeom prst="wedgeRectCallout">
            <a:avLst>
              <a:gd name="adj1" fmla="val 50300"/>
              <a:gd name="adj2" fmla="val -11765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smtClean="0"/>
              <a:t>R. </a:t>
            </a:r>
            <a:r>
              <a:rPr lang="cs-CZ" sz="1400" b="0" i="1" dirty="0" err="1" smtClean="0"/>
              <a:t>ventrimaculata</a:t>
            </a:r>
            <a:endParaRPr lang="cs-CZ" sz="1400" b="0" i="1" dirty="0" smtClean="0"/>
          </a:p>
          <a:p>
            <a:r>
              <a:rPr lang="cs-CZ" sz="1400" b="0" dirty="0" smtClean="0"/>
              <a:t>(jedovatá)</a:t>
            </a:r>
            <a:endParaRPr lang="cs-CZ" sz="1400" b="0" dirty="0"/>
          </a:p>
        </p:txBody>
      </p:sp>
      <p:sp>
        <p:nvSpPr>
          <p:cNvPr id="17" name="Obdélník 16"/>
          <p:cNvSpPr/>
          <p:nvPr/>
        </p:nvSpPr>
        <p:spPr bwMode="auto">
          <a:xfrm>
            <a:off x="6652009" y="2592475"/>
            <a:ext cx="1949380" cy="3516923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AutoShape 31"/>
          <p:cNvSpPr>
            <a:spLocks noChangeArrowheads="1"/>
          </p:cNvSpPr>
          <p:nvPr/>
        </p:nvSpPr>
        <p:spPr bwMode="auto">
          <a:xfrm>
            <a:off x="6826060" y="6161313"/>
            <a:ext cx="1787054" cy="572757"/>
          </a:xfrm>
          <a:prstGeom prst="wedgeRectCallout">
            <a:avLst>
              <a:gd name="adj1" fmla="val 10378"/>
              <a:gd name="adj2" fmla="val -9660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 smtClean="0"/>
              <a:t>Ranitomeya</a:t>
            </a:r>
            <a:r>
              <a:rPr lang="cs-CZ" sz="1400" b="0" i="1" dirty="0" smtClean="0"/>
              <a:t> </a:t>
            </a:r>
            <a:r>
              <a:rPr lang="cs-CZ" sz="1400" b="0" i="1" dirty="0" err="1" smtClean="0"/>
              <a:t>imitator</a:t>
            </a:r>
            <a:endParaRPr lang="cs-CZ" sz="1400" b="0" i="1" dirty="0" smtClean="0"/>
          </a:p>
          <a:p>
            <a:r>
              <a:rPr lang="cs-CZ" sz="1400" b="0" dirty="0" smtClean="0"/>
              <a:t>(d,f; jedovatá)</a:t>
            </a:r>
            <a:endParaRPr lang="cs-CZ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7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 noChangeAspect="1"/>
          </p:cNvGrpSpPr>
          <p:nvPr/>
        </p:nvGrpSpPr>
        <p:grpSpPr bwMode="auto">
          <a:xfrm>
            <a:off x="444500" y="382758"/>
            <a:ext cx="8176985" cy="5836596"/>
            <a:chOff x="2937" y="2226"/>
            <a:chExt cx="2746" cy="1934"/>
          </a:xfrm>
        </p:grpSpPr>
        <p:pic>
          <p:nvPicPr>
            <p:cNvPr id="32777" name="Picture 13" descr="Heliconiu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7" y="2492"/>
              <a:ext cx="2676" cy="1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Picture 14" descr="erato1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86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9" name="Picture 15" descr="erato2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96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0" name="Picture 16" descr="melpomene1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47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1" name="Picture 17" descr="melpomene2"/>
            <p:cNvPicPr preferRelativeResize="0"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90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2" name="Text Box 18"/>
            <p:cNvSpPr txBox="1">
              <a:spLocks noChangeArrowheads="1"/>
            </p:cNvSpPr>
            <p:nvPr/>
          </p:nvSpPr>
          <p:spPr bwMode="auto">
            <a:xfrm>
              <a:off x="2937" y="2295"/>
              <a:ext cx="99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cs-CZ" b="0" i="1" dirty="0" err="1"/>
                <a:t>Heliconius</a:t>
              </a:r>
              <a:r>
                <a:rPr lang="cs-CZ" b="0" i="1" dirty="0"/>
                <a:t> </a:t>
              </a:r>
              <a:r>
                <a:rPr lang="cs-CZ" b="0" i="1" dirty="0" err="1"/>
                <a:t>erato</a:t>
              </a:r>
              <a:endParaRPr lang="cs-CZ" b="0" i="1" dirty="0"/>
            </a:p>
          </p:txBody>
        </p:sp>
        <p:sp>
          <p:nvSpPr>
            <p:cNvPr id="32783" name="Text Box 19"/>
            <p:cNvSpPr txBox="1">
              <a:spLocks noChangeArrowheads="1"/>
            </p:cNvSpPr>
            <p:nvPr/>
          </p:nvSpPr>
          <p:spPr bwMode="auto">
            <a:xfrm>
              <a:off x="4461" y="2294"/>
              <a:ext cx="71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i="1" dirty="0"/>
                <a:t>H. </a:t>
              </a:r>
              <a:r>
                <a:rPr lang="cs-CZ" b="0" i="1" dirty="0" err="1"/>
                <a:t>melpomene</a:t>
              </a:r>
              <a:endParaRPr lang="cs-CZ" b="0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671962" y="336550"/>
            <a:ext cx="593784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>
                <a:solidFill>
                  <a:srgbClr val="E60000"/>
                </a:solidFill>
              </a:rPr>
              <a:t>Balancující selekce na molekulární </a:t>
            </a:r>
            <a:r>
              <a:rPr lang="cs-CZ" sz="2400" b="0" smtClean="0">
                <a:solidFill>
                  <a:srgbClr val="E60000"/>
                </a:solidFill>
              </a:rPr>
              <a:t>úrovni:</a:t>
            </a:r>
            <a:endParaRPr lang="cs-CZ" sz="2400" b="0">
              <a:solidFill>
                <a:srgbClr val="E60000"/>
              </a:solidFill>
            </a:endParaRPr>
          </a:p>
        </p:txBody>
      </p:sp>
      <p:pic>
        <p:nvPicPr>
          <p:cNvPr id="140291" name="Picture 3" descr="untitled"/>
          <p:cNvPicPr>
            <a:picLocks noChangeAspect="1" noChangeArrowheads="1"/>
          </p:cNvPicPr>
          <p:nvPr/>
        </p:nvPicPr>
        <p:blipFill>
          <a:blip r:embed="rId3" cstate="print"/>
          <a:srcRect r="33430"/>
          <a:stretch>
            <a:fillRect/>
          </a:stretch>
        </p:blipFill>
        <p:spPr bwMode="auto">
          <a:xfrm>
            <a:off x="3824288" y="3860800"/>
            <a:ext cx="36449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adh"/>
          <p:cNvPicPr>
            <a:picLocks noChangeAspect="1" noChangeArrowheads="1"/>
          </p:cNvPicPr>
          <p:nvPr/>
        </p:nvPicPr>
        <p:blipFill>
          <a:blip r:embed="rId4" cstate="print"/>
          <a:srcRect l="2107" t="6094" r="2312" b="2243"/>
          <a:stretch>
            <a:fillRect/>
          </a:stretch>
        </p:blipFill>
        <p:spPr bwMode="auto">
          <a:xfrm>
            <a:off x="450850" y="1125538"/>
            <a:ext cx="454025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476750" y="1357313"/>
            <a:ext cx="4357688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/>
              <a:t>srovnání skutečného a očekávaného</a:t>
            </a:r>
          </a:p>
          <a:p>
            <a:r>
              <a:rPr lang="cs-CZ" sz="2000" b="0"/>
              <a:t>polymorfismu v genu ADH</a:t>
            </a: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763588" y="5365750"/>
            <a:ext cx="25654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/>
              <a:t>geny MHC komplexu</a:t>
            </a:r>
          </a:p>
        </p:txBody>
      </p:sp>
      <p:sp>
        <p:nvSpPr>
          <p:cNvPr id="140295" name="AutoShape 7"/>
          <p:cNvSpPr>
            <a:spLocks noChangeArrowheads="1"/>
          </p:cNvSpPr>
          <p:nvPr/>
        </p:nvSpPr>
        <p:spPr bwMode="auto">
          <a:xfrm>
            <a:off x="5424488" y="2617788"/>
            <a:ext cx="3313112" cy="1060450"/>
          </a:xfrm>
          <a:prstGeom prst="wedgeRectCallout">
            <a:avLst>
              <a:gd name="adj1" fmla="val -32032"/>
              <a:gd name="adj2" fmla="val 926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alely šimpanze (C) více</a:t>
            </a:r>
          </a:p>
          <a:p>
            <a:r>
              <a:rPr lang="cs-CZ" b="0"/>
              <a:t>podobné alelám člověka (H) než jiným C-alelám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4" grpId="0"/>
      <p:bldP spid="1402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95386" y="374650"/>
            <a:ext cx="814370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Reprodukční zdatnost (fitness, 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w</a:t>
            </a:r>
            <a:r>
              <a:rPr lang="cs-CZ" sz="28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  <a:endParaRPr lang="cs-CZ" sz="2800" cap="all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504825" y="1195388"/>
            <a:ext cx="801213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200" b="0" dirty="0">
                <a:solidFill>
                  <a:srgbClr val="E80000"/>
                </a:solidFill>
              </a:rPr>
              <a:t>= celoživotní průměrný příspěvek jedinců s daným genotypem </a:t>
            </a:r>
            <a:br>
              <a:rPr lang="cs-CZ" sz="2200" b="0" dirty="0">
                <a:solidFill>
                  <a:srgbClr val="E80000"/>
                </a:solidFill>
              </a:rPr>
            </a:br>
            <a:r>
              <a:rPr lang="cs-CZ" sz="2200" b="0" dirty="0">
                <a:solidFill>
                  <a:srgbClr val="E80000"/>
                </a:solidFill>
              </a:rPr>
              <a:t>   do populace v průběhu jedné nebo více generací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504825" y="2164664"/>
            <a:ext cx="8135240" cy="18876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absolutní počet potomků </a:t>
            </a:r>
            <a:r>
              <a:rPr lang="cs-CZ" sz="2000" b="0" dirty="0"/>
              <a:t>= </a:t>
            </a:r>
            <a:r>
              <a:rPr lang="cs-CZ" sz="2000" b="0" dirty="0">
                <a:solidFill>
                  <a:srgbClr val="E80000"/>
                </a:solidFill>
              </a:rPr>
              <a:t>absolutní </a:t>
            </a:r>
            <a:r>
              <a:rPr lang="cs-CZ" sz="2000" b="0" dirty="0" smtClean="0">
                <a:solidFill>
                  <a:srgbClr val="E80000"/>
                </a:solidFill>
              </a:rPr>
              <a:t>fitness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cs-CZ" sz="2000" b="0" dirty="0" smtClean="0"/>
              <a:t>diskrétní generace, stabilní populace </a:t>
            </a:r>
            <a:r>
              <a:rPr lang="cs-CZ" sz="2000" b="0" dirty="0" smtClean="0">
                <a:sym typeface="Symbol"/>
              </a:rPr>
              <a:t> fitness  1 u </a:t>
            </a:r>
            <a:r>
              <a:rPr lang="cs-CZ" sz="2000" b="0" dirty="0" smtClean="0"/>
              <a:t>asexuálních </a:t>
            </a:r>
            <a:br>
              <a:rPr lang="cs-CZ" sz="2000" b="0" dirty="0" smtClean="0"/>
            </a:br>
            <a:r>
              <a:rPr lang="cs-CZ" sz="2000" b="0" dirty="0" smtClean="0"/>
              <a:t>	organismů, </a:t>
            </a:r>
            <a:r>
              <a:rPr lang="cs-CZ" sz="2000" b="0" dirty="0" smtClean="0">
                <a:sym typeface="Symbol"/>
              </a:rPr>
              <a:t> 2 u pohlavně se rozmnožujících; i při mírné odchylce </a:t>
            </a:r>
            <a:br>
              <a:rPr lang="cs-CZ" sz="2000" b="0" dirty="0" smtClean="0">
                <a:sym typeface="Symbol"/>
              </a:rPr>
            </a:br>
            <a:r>
              <a:rPr lang="cs-CZ" sz="2000" b="0" dirty="0" smtClean="0">
                <a:sym typeface="Symbol"/>
              </a:rPr>
              <a:t>	populace spěje buď k extinkci, nebo přemnožení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dirty="0" smtClean="0">
                <a:sym typeface="Symbol"/>
              </a:rPr>
              <a:t>kontinuální časová škála  míra změny populační velikosti  0</a:t>
            </a:r>
            <a:endParaRPr lang="cs-CZ" sz="2000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04825" y="4440195"/>
            <a:ext cx="8686993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v evoluci důležitější vzájemný vztah genotypů v populaci </a:t>
            </a:r>
            <a:r>
              <a:rPr lang="cs-CZ" sz="2000" b="0" dirty="0" smtClean="0">
                <a:sym typeface="Symbol"/>
              </a:rPr>
              <a:t> </a:t>
            </a:r>
            <a:r>
              <a:rPr lang="cs-CZ" sz="2000" b="0" dirty="0" smtClean="0">
                <a:solidFill>
                  <a:srgbClr val="E80000"/>
                </a:solidFill>
                <a:sym typeface="Symbol"/>
              </a:rPr>
              <a:t>relativní fitness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sym typeface="Symbol"/>
              </a:rPr>
              <a:t>	</a:t>
            </a:r>
            <a:r>
              <a:rPr lang="cs-CZ" sz="2000" b="0" dirty="0" smtClean="0">
                <a:sym typeface="Symbol"/>
              </a:rPr>
              <a:t>diskrétní čas  = </a:t>
            </a:r>
            <a:r>
              <a:rPr lang="cs-CZ" sz="2000" b="0" u="sng" dirty="0" smtClean="0">
                <a:sym typeface="Symbol"/>
              </a:rPr>
              <a:t>poměr</a:t>
            </a:r>
            <a:r>
              <a:rPr lang="cs-CZ" sz="2000" b="0" dirty="0" smtClean="0">
                <a:sym typeface="Symbol"/>
              </a:rPr>
              <a:t> absolutních fitness; kontinuální čas </a:t>
            </a:r>
            <a:br>
              <a:rPr lang="cs-CZ" sz="2000" b="0" dirty="0" smtClean="0">
                <a:sym typeface="Symbol"/>
              </a:rPr>
            </a:br>
            <a:r>
              <a:rPr lang="cs-CZ" sz="2000" b="0" dirty="0" smtClean="0">
                <a:sym typeface="Symbol"/>
              </a:rPr>
              <a:t>	= </a:t>
            </a:r>
            <a:r>
              <a:rPr lang="cs-CZ" sz="2000" b="0" u="sng" dirty="0" smtClean="0">
                <a:sym typeface="Symbol"/>
              </a:rPr>
              <a:t>rozdíl</a:t>
            </a:r>
            <a:r>
              <a:rPr lang="cs-CZ" sz="2000" b="0" dirty="0" smtClean="0">
                <a:sym typeface="Symbol"/>
              </a:rPr>
              <a:t> míry růstu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dirty="0" smtClean="0">
                <a:sym typeface="Symbol"/>
              </a:rPr>
              <a:t>většinou relativní fitness nejzdatnějšího genotypu = 1</a:t>
            </a:r>
            <a:br>
              <a:rPr lang="cs-CZ" sz="2000" b="0" dirty="0" smtClean="0">
                <a:sym typeface="Symbol"/>
              </a:rPr>
            </a:br>
            <a:r>
              <a:rPr lang="cs-CZ" sz="2000" b="0" dirty="0" smtClean="0">
                <a:sym typeface="Symbol"/>
              </a:rPr>
              <a:t>	alternativně můžeme vztahovat k </a:t>
            </a:r>
            <a:r>
              <a:rPr lang="cs-CZ" sz="2000" b="0" u="sng" dirty="0" smtClean="0">
                <a:sym typeface="Symbol"/>
              </a:rPr>
              <a:t>průměrné fitness</a:t>
            </a:r>
            <a:r>
              <a:rPr lang="cs-CZ" sz="2000" b="0" dirty="0" smtClean="0">
                <a:sym typeface="Symbol"/>
              </a:rPr>
              <a:t> populace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ddmcdn.com/gif/mice-stem-cells-101209-675634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0516" y="376238"/>
            <a:ext cx="2647950" cy="2143125"/>
          </a:xfrm>
          <a:prstGeom prst="rect">
            <a:avLst/>
          </a:prstGeom>
          <a:noFill/>
        </p:spPr>
      </p:pic>
      <p:grpSp>
        <p:nvGrpSpPr>
          <p:cNvPr id="50" name="Skupina 49"/>
          <p:cNvGrpSpPr/>
          <p:nvPr/>
        </p:nvGrpSpPr>
        <p:grpSpPr>
          <a:xfrm>
            <a:off x="915412" y="2361363"/>
            <a:ext cx="2812526" cy="797475"/>
            <a:chOff x="915412" y="2361363"/>
            <a:chExt cx="2812526" cy="797475"/>
          </a:xfrm>
        </p:grpSpPr>
        <p:sp>
          <p:nvSpPr>
            <p:cNvPr id="69648" name="Text Box 16"/>
            <p:cNvSpPr txBox="1">
              <a:spLocks noChangeArrowheads="1"/>
            </p:cNvSpPr>
            <p:nvPr/>
          </p:nvSpPr>
          <p:spPr bwMode="auto">
            <a:xfrm>
              <a:off x="915412" y="2512507"/>
              <a:ext cx="2148345" cy="64633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/>
                <a:t>Celkový počet </a:t>
              </a:r>
            </a:p>
            <a:p>
              <a:pPr algn="l"/>
              <a:r>
                <a:rPr lang="cs-CZ" b="0" dirty="0"/>
                <a:t>narozených mláďat</a:t>
              </a:r>
            </a:p>
          </p:txBody>
        </p:sp>
        <p:cxnSp>
          <p:nvCxnSpPr>
            <p:cNvPr id="27" name="Přímá spojovací šipka 26"/>
            <p:cNvCxnSpPr/>
            <p:nvPr/>
          </p:nvCxnSpPr>
          <p:spPr bwMode="auto">
            <a:xfrm flipH="1">
              <a:off x="2763297" y="2361363"/>
              <a:ext cx="964641" cy="341644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1" name="Skupina 50"/>
          <p:cNvGrpSpPr/>
          <p:nvPr/>
        </p:nvGrpSpPr>
        <p:grpSpPr>
          <a:xfrm>
            <a:off x="6030686" y="2243033"/>
            <a:ext cx="2538355" cy="922661"/>
            <a:chOff x="6030686" y="2243033"/>
            <a:chExt cx="2538355" cy="922661"/>
          </a:xfrm>
        </p:grpSpPr>
        <p:sp>
          <p:nvSpPr>
            <p:cNvPr id="69649" name="Text Box 17"/>
            <p:cNvSpPr txBox="1">
              <a:spLocks noChangeArrowheads="1"/>
            </p:cNvSpPr>
            <p:nvPr/>
          </p:nvSpPr>
          <p:spPr bwMode="auto">
            <a:xfrm>
              <a:off x="6383827" y="2519363"/>
              <a:ext cx="2185214" cy="646331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/>
                <a:t>Kvalita vyvedeného</a:t>
              </a:r>
            </a:p>
            <a:p>
              <a:pPr algn="l"/>
              <a:r>
                <a:rPr lang="cs-CZ" b="0" dirty="0"/>
                <a:t>potomstva</a:t>
              </a:r>
            </a:p>
          </p:txBody>
        </p:sp>
        <p:cxnSp>
          <p:nvCxnSpPr>
            <p:cNvPr id="28" name="Přímá spojovací šipka 27"/>
            <p:cNvCxnSpPr/>
            <p:nvPr/>
          </p:nvCxnSpPr>
          <p:spPr bwMode="auto">
            <a:xfrm>
              <a:off x="6030686" y="2243033"/>
              <a:ext cx="812241" cy="319297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909938" y="349703"/>
            <a:ext cx="29738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Komponenty fitness:</a:t>
            </a:r>
          </a:p>
        </p:txBody>
      </p:sp>
      <p:grpSp>
        <p:nvGrpSpPr>
          <p:cNvPr id="54" name="Skupina 53"/>
          <p:cNvGrpSpPr/>
          <p:nvPr/>
        </p:nvGrpSpPr>
        <p:grpSpPr>
          <a:xfrm>
            <a:off x="6622021" y="3104940"/>
            <a:ext cx="2005677" cy="1734753"/>
            <a:chOff x="6622021" y="3104940"/>
            <a:chExt cx="2005677" cy="1734753"/>
          </a:xfrm>
        </p:grpSpPr>
        <p:sp>
          <p:nvSpPr>
            <p:cNvPr id="9237" name="Text Box 13"/>
            <p:cNvSpPr txBox="1">
              <a:spLocks noChangeArrowheads="1"/>
            </p:cNvSpPr>
            <p:nvPr/>
          </p:nvSpPr>
          <p:spPr bwMode="auto">
            <a:xfrm>
              <a:off x="6622021" y="3916363"/>
              <a:ext cx="2005677" cy="923330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 smtClean="0"/>
                <a:t>Mateřské chování</a:t>
              </a:r>
            </a:p>
            <a:p>
              <a:pPr algn="l"/>
              <a:endParaRPr lang="cs-CZ" b="0" dirty="0" smtClean="0"/>
            </a:p>
            <a:p>
              <a:pPr algn="l"/>
              <a:r>
                <a:rPr lang="cs-CZ" b="0" dirty="0" smtClean="0"/>
                <a:t>Produkce mléka</a:t>
              </a:r>
              <a:endParaRPr lang="cs-CZ" b="0" dirty="0"/>
            </a:p>
          </p:txBody>
        </p:sp>
        <p:cxnSp>
          <p:nvCxnSpPr>
            <p:cNvPr id="41" name="Přímá spojovací šipka 40"/>
            <p:cNvCxnSpPr/>
            <p:nvPr/>
          </p:nvCxnSpPr>
          <p:spPr bwMode="auto">
            <a:xfrm>
              <a:off x="7516167" y="3104940"/>
              <a:ext cx="0" cy="89181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2" name="Skupina 51"/>
          <p:cNvGrpSpPr/>
          <p:nvPr/>
        </p:nvGrpSpPr>
        <p:grpSpPr>
          <a:xfrm>
            <a:off x="504825" y="3094893"/>
            <a:ext cx="2608406" cy="2674943"/>
            <a:chOff x="504825" y="3094893"/>
            <a:chExt cx="2608406" cy="2674943"/>
          </a:xfrm>
        </p:grpSpPr>
        <p:sp>
          <p:nvSpPr>
            <p:cNvPr id="9239" name="Text Box 10"/>
            <p:cNvSpPr txBox="1">
              <a:spLocks noChangeArrowheads="1"/>
            </p:cNvSpPr>
            <p:nvPr/>
          </p:nvSpPr>
          <p:spPr bwMode="auto">
            <a:xfrm>
              <a:off x="504825" y="3904710"/>
              <a:ext cx="2608406" cy="1865126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cs-CZ" b="0" dirty="0"/>
                <a:t>Životaschopnost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Reprodukční úspěšnost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Velikost vrhu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Frekvence vrhů</a:t>
              </a:r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Počet vrhů</a:t>
              </a:r>
            </a:p>
          </p:txBody>
        </p:sp>
        <p:cxnSp>
          <p:nvCxnSpPr>
            <p:cNvPr id="43" name="Přímá spojovací šipka 42"/>
            <p:cNvCxnSpPr/>
            <p:nvPr/>
          </p:nvCxnSpPr>
          <p:spPr bwMode="auto">
            <a:xfrm>
              <a:off x="1728316" y="3094893"/>
              <a:ext cx="0" cy="854109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3" name="Skupina 52"/>
          <p:cNvGrpSpPr/>
          <p:nvPr/>
        </p:nvGrpSpPr>
        <p:grpSpPr>
          <a:xfrm>
            <a:off x="2059912" y="3581018"/>
            <a:ext cx="3966230" cy="1842147"/>
            <a:chOff x="2059912" y="3581018"/>
            <a:chExt cx="3966230" cy="1842147"/>
          </a:xfrm>
        </p:grpSpPr>
        <p:sp>
          <p:nvSpPr>
            <p:cNvPr id="9234" name="Text Box 7"/>
            <p:cNvSpPr txBox="1">
              <a:spLocks noChangeArrowheads="1"/>
            </p:cNvSpPr>
            <p:nvPr/>
          </p:nvSpPr>
          <p:spPr bwMode="auto">
            <a:xfrm>
              <a:off x="3436972" y="4099726"/>
              <a:ext cx="2589170" cy="1323439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1600" b="0" dirty="0"/>
                <a:t>Rezistence vůči chorobám</a:t>
              </a:r>
            </a:p>
            <a:p>
              <a:pPr algn="l"/>
              <a:r>
                <a:rPr lang="cs-CZ" sz="1600" b="0" dirty="0"/>
                <a:t>Únik před predátory</a:t>
              </a:r>
            </a:p>
            <a:p>
              <a:pPr algn="l"/>
              <a:endParaRPr lang="cs-CZ" sz="1600" b="0" dirty="0"/>
            </a:p>
            <a:p>
              <a:pPr algn="l"/>
              <a:r>
                <a:rPr lang="cs-CZ" sz="1600" b="0" dirty="0"/>
                <a:t>Frekvence ovulací</a:t>
              </a:r>
            </a:p>
            <a:p>
              <a:pPr algn="l"/>
              <a:r>
                <a:rPr lang="cs-CZ" sz="1600" b="0" dirty="0"/>
                <a:t>Přežívání embryí</a:t>
              </a:r>
            </a:p>
          </p:txBody>
        </p:sp>
        <p:sp>
          <p:nvSpPr>
            <p:cNvPr id="40" name="Oblouk 39"/>
            <p:cNvSpPr/>
            <p:nvPr/>
          </p:nvSpPr>
          <p:spPr bwMode="auto">
            <a:xfrm rot="3937751" flipV="1">
              <a:off x="2242457" y="3696574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Oblouk 38"/>
            <p:cNvSpPr/>
            <p:nvPr/>
          </p:nvSpPr>
          <p:spPr bwMode="auto">
            <a:xfrm rot="19863374">
              <a:off x="2059912" y="3818373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5" name="Skupina 54"/>
          <p:cNvGrpSpPr/>
          <p:nvPr/>
        </p:nvGrpSpPr>
        <p:grpSpPr>
          <a:xfrm>
            <a:off x="6702688" y="4772966"/>
            <a:ext cx="1813189" cy="965432"/>
            <a:chOff x="6702688" y="4772966"/>
            <a:chExt cx="1813189" cy="965432"/>
          </a:xfrm>
        </p:grpSpPr>
        <p:sp>
          <p:nvSpPr>
            <p:cNvPr id="9232" name="Text Box 12"/>
            <p:cNvSpPr txBox="1">
              <a:spLocks noChangeArrowheads="1"/>
            </p:cNvSpPr>
            <p:nvPr/>
          </p:nvSpPr>
          <p:spPr bwMode="auto">
            <a:xfrm>
              <a:off x="6702688" y="5202867"/>
              <a:ext cx="1813189" cy="535531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cs-CZ" sz="1600" b="0" dirty="0"/>
                <a:t>Velikost mléčných</a:t>
              </a:r>
            </a:p>
            <a:p>
              <a:pPr algn="l"/>
              <a:r>
                <a:rPr lang="cs-CZ" sz="1600" b="0" dirty="0" err="1"/>
                <a:t>žlaz</a:t>
              </a:r>
              <a:endParaRPr lang="cs-CZ" sz="1600" b="0" dirty="0"/>
            </a:p>
          </p:txBody>
        </p:sp>
        <p:cxnSp>
          <p:nvCxnSpPr>
            <p:cNvPr id="32" name="Přímá spojovací šipka 31"/>
            <p:cNvCxnSpPr/>
            <p:nvPr/>
          </p:nvCxnSpPr>
          <p:spPr bwMode="auto">
            <a:xfrm>
              <a:off x="7526215" y="4772966"/>
              <a:ext cx="0" cy="472273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62" name="Text Box 30"/>
          <p:cNvSpPr txBox="1">
            <a:spLocks noChangeArrowheads="1"/>
          </p:cNvSpPr>
          <p:nvPr/>
        </p:nvSpPr>
        <p:spPr bwMode="auto">
          <a:xfrm>
            <a:off x="504825" y="753800"/>
            <a:ext cx="2683748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zygotická selekce:</a:t>
            </a:r>
          </a:p>
        </p:txBody>
      </p:sp>
      <p:sp>
        <p:nvSpPr>
          <p:cNvPr id="69664" name="Text Box 32"/>
          <p:cNvSpPr txBox="1">
            <a:spLocks noChangeArrowheads="1"/>
          </p:cNvSpPr>
          <p:nvPr/>
        </p:nvSpPr>
        <p:spPr bwMode="auto">
          <a:xfrm>
            <a:off x="504825" y="3545846"/>
            <a:ext cx="2803973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80000"/>
                </a:solidFill>
              </a:rPr>
              <a:t>gametická selekce:</a:t>
            </a:r>
          </a:p>
        </p:txBody>
      </p:sp>
      <p:sp>
        <p:nvSpPr>
          <p:cNvPr id="69665" name="Text Box 33"/>
          <p:cNvSpPr txBox="1">
            <a:spLocks noChangeArrowheads="1"/>
          </p:cNvSpPr>
          <p:nvPr/>
        </p:nvSpPr>
        <p:spPr bwMode="auto">
          <a:xfrm>
            <a:off x="504825" y="1513759"/>
            <a:ext cx="3676006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400" b="0" dirty="0"/>
              <a:t> </a:t>
            </a:r>
            <a:r>
              <a:rPr lang="cs-CZ" sz="2400" b="0" dirty="0" smtClean="0"/>
              <a:t>životaschopnost</a:t>
            </a:r>
          </a:p>
          <a:p>
            <a:pPr algn="l">
              <a:spcAft>
                <a:spcPts val="1000"/>
              </a:spcAft>
            </a:pPr>
            <a:r>
              <a:rPr lang="cs-CZ" sz="2400" b="0" dirty="0" smtClean="0"/>
              <a:t> rozmnožovací úspěšnost</a:t>
            </a:r>
          </a:p>
          <a:p>
            <a:pPr algn="l">
              <a:spcAft>
                <a:spcPts val="1000"/>
              </a:spcAft>
            </a:pPr>
            <a:r>
              <a:rPr lang="cs-CZ" sz="2400" b="0" dirty="0" smtClean="0"/>
              <a:t> </a:t>
            </a:r>
            <a:r>
              <a:rPr lang="cs-CZ" sz="2400" b="0" dirty="0" err="1" smtClean="0"/>
              <a:t>fekundita</a:t>
            </a:r>
            <a:endParaRPr lang="cs-CZ" sz="2400" b="0" dirty="0"/>
          </a:p>
        </p:txBody>
      </p:sp>
      <p:sp>
        <p:nvSpPr>
          <p:cNvPr id="69666" name="Text Box 34"/>
          <p:cNvSpPr txBox="1">
            <a:spLocks noChangeArrowheads="1"/>
          </p:cNvSpPr>
          <p:nvPr/>
        </p:nvSpPr>
        <p:spPr bwMode="auto">
          <a:xfrm>
            <a:off x="504825" y="4346000"/>
            <a:ext cx="3695242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400" b="0" dirty="0"/>
              <a:t> životaschopnost gamet</a:t>
            </a:r>
          </a:p>
          <a:p>
            <a:pPr algn="l">
              <a:spcAft>
                <a:spcPts val="1000"/>
              </a:spcAft>
            </a:pPr>
            <a:r>
              <a:rPr lang="cs-CZ" sz="2400" b="0" dirty="0"/>
              <a:t> fertilizační úspěšnost</a:t>
            </a:r>
          </a:p>
          <a:p>
            <a:pPr algn="l">
              <a:spcAft>
                <a:spcPts val="1000"/>
              </a:spcAft>
            </a:pPr>
            <a:r>
              <a:rPr lang="cs-CZ" sz="2400" b="0" dirty="0"/>
              <a:t> zvýhodnění při segregaci</a:t>
            </a:r>
          </a:p>
        </p:txBody>
      </p:sp>
      <p:pic>
        <p:nvPicPr>
          <p:cNvPr id="83970" name="Picture 2" descr="http://www.thefutureofhealthnow.com/wp-content/uploads/2013/07/IV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533" y="3788229"/>
            <a:ext cx="3315158" cy="21418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3972" name="Picture 4" descr="http://www.zoo.ox.ac.uk/egi/wp-content/uploads/2013/07/Raggiana-Bird-of-Paradise-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980" y="753626"/>
            <a:ext cx="3263671" cy="238146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7"/>
          <p:cNvSpPr>
            <a:spLocks noChangeArrowheads="1"/>
          </p:cNvSpPr>
          <p:nvPr/>
        </p:nvSpPr>
        <p:spPr bwMode="auto">
          <a:xfrm>
            <a:off x="6659563" y="5054600"/>
            <a:ext cx="1858962" cy="774700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2" name="Rectangle 18"/>
          <p:cNvSpPr>
            <a:spLocks noChangeArrowheads="1"/>
          </p:cNvSpPr>
          <p:nvPr/>
        </p:nvSpPr>
        <p:spPr bwMode="auto">
          <a:xfrm>
            <a:off x="528638" y="1169988"/>
            <a:ext cx="1908175" cy="784225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3" name="Rectangle 19"/>
          <p:cNvSpPr>
            <a:spLocks noChangeArrowheads="1"/>
          </p:cNvSpPr>
          <p:nvPr/>
        </p:nvSpPr>
        <p:spPr bwMode="auto">
          <a:xfrm>
            <a:off x="574675" y="4394200"/>
            <a:ext cx="1525588" cy="704850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4" name="Rectangle 20"/>
          <p:cNvSpPr>
            <a:spLocks noChangeArrowheads="1"/>
          </p:cNvSpPr>
          <p:nvPr/>
        </p:nvSpPr>
        <p:spPr bwMode="auto">
          <a:xfrm>
            <a:off x="1308100" y="5205413"/>
            <a:ext cx="1414463" cy="704850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5" name="Rectangle 16"/>
          <p:cNvSpPr>
            <a:spLocks noChangeArrowheads="1"/>
          </p:cNvSpPr>
          <p:nvPr/>
        </p:nvSpPr>
        <p:spPr bwMode="auto">
          <a:xfrm>
            <a:off x="6157913" y="950913"/>
            <a:ext cx="2341562" cy="1065212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6" name="Rectangle 15"/>
          <p:cNvSpPr>
            <a:spLocks noChangeArrowheads="1"/>
          </p:cNvSpPr>
          <p:nvPr/>
        </p:nvSpPr>
        <p:spPr bwMode="auto">
          <a:xfrm>
            <a:off x="5921375" y="3051175"/>
            <a:ext cx="1868488" cy="522288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7" name="Rectangle 14"/>
          <p:cNvSpPr>
            <a:spLocks noChangeArrowheads="1"/>
          </p:cNvSpPr>
          <p:nvPr/>
        </p:nvSpPr>
        <p:spPr bwMode="auto">
          <a:xfrm>
            <a:off x="3516313" y="5551488"/>
            <a:ext cx="1536700" cy="522287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8" name="Rectangle 13"/>
          <p:cNvSpPr>
            <a:spLocks noChangeArrowheads="1"/>
          </p:cNvSpPr>
          <p:nvPr/>
        </p:nvSpPr>
        <p:spPr bwMode="auto">
          <a:xfrm>
            <a:off x="1068388" y="3057525"/>
            <a:ext cx="1536700" cy="522288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9" name="Rectangle 12"/>
          <p:cNvSpPr>
            <a:spLocks noChangeArrowheads="1"/>
          </p:cNvSpPr>
          <p:nvPr/>
        </p:nvSpPr>
        <p:spPr bwMode="auto">
          <a:xfrm>
            <a:off x="3548063" y="622300"/>
            <a:ext cx="1536700" cy="522288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2050" name="Object 10"/>
          <p:cNvGraphicFramePr>
            <a:graphicFrameLocks noChangeAspect="1"/>
          </p:cNvGraphicFramePr>
          <p:nvPr/>
        </p:nvGraphicFramePr>
        <p:xfrm>
          <a:off x="571500" y="755650"/>
          <a:ext cx="8067675" cy="5407025"/>
        </p:xfrm>
        <a:graphic>
          <a:graphicData uri="http://schemas.openxmlformats.org/presentationml/2006/ole">
            <p:oleObj spid="_x0000_s2050" name="CorelDRAW" r:id="rId4" imgW="3476520" imgH="232956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ek 33" descr="pop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2737" y="4582048"/>
            <a:ext cx="3440393" cy="2275952"/>
          </a:xfrm>
          <a:prstGeom prst="rect">
            <a:avLst/>
          </a:prstGeom>
        </p:spPr>
      </p:pic>
      <p:pic>
        <p:nvPicPr>
          <p:cNvPr id="22" name="Picture 6" descr="http://www.basinandrangewatch.org/images/Pisgah-lavahabitat.jpg"/>
          <p:cNvPicPr>
            <a:picLocks noChangeAspect="1" noChangeArrowheads="1"/>
          </p:cNvPicPr>
          <p:nvPr/>
        </p:nvPicPr>
        <p:blipFill>
          <a:blip r:embed="rId5" cstate="print"/>
          <a:srcRect r="17745"/>
          <a:stretch>
            <a:fillRect/>
          </a:stretch>
        </p:blipFill>
        <p:spPr bwMode="auto">
          <a:xfrm>
            <a:off x="5927151" y="971341"/>
            <a:ext cx="2242159" cy="148364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28" name="Text Box 11"/>
          <p:cNvSpPr txBox="1">
            <a:spLocks noChangeArrowheads="1"/>
          </p:cNvSpPr>
          <p:nvPr/>
        </p:nvSpPr>
        <p:spPr bwMode="auto">
          <a:xfrm>
            <a:off x="755650" y="373063"/>
            <a:ext cx="7450138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Změna alelových frekvencí a selekční koeficient, </a:t>
            </a:r>
            <a:r>
              <a:rPr lang="cs-CZ" sz="2400" i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endParaRPr lang="cs-CZ" sz="240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Picture 4" descr="http://modeling-natural-selection.wikispaces.com/file/view/rock_pocket_mouse_tan.jpg/281549398/rock_pocket_mouse_t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841" y="1051392"/>
            <a:ext cx="2144317" cy="14269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3" name="TextovéPole 22"/>
          <p:cNvSpPr txBox="1"/>
          <p:nvPr/>
        </p:nvSpPr>
        <p:spPr>
          <a:xfrm>
            <a:off x="504825" y="1205803"/>
            <a:ext cx="2678938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 smtClean="0"/>
              <a:t>Fitness při dominanci: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i="1" dirty="0" smtClean="0"/>
              <a:t>	AA</a:t>
            </a:r>
            <a:r>
              <a:rPr lang="cs-CZ" sz="2000" b="0" dirty="0" smtClean="0"/>
              <a:t>		1</a:t>
            </a:r>
            <a:br>
              <a:rPr lang="cs-CZ" sz="2000" b="0" dirty="0" smtClean="0"/>
            </a:br>
            <a:r>
              <a:rPr lang="cs-CZ" sz="2000" b="0" dirty="0" smtClean="0"/>
              <a:t>	</a:t>
            </a:r>
            <a:r>
              <a:rPr lang="cs-CZ" sz="2000" b="0" i="1" dirty="0" err="1" smtClean="0"/>
              <a:t>Aa</a:t>
            </a:r>
            <a:r>
              <a:rPr lang="cs-CZ" sz="2000" b="0" dirty="0" smtClean="0"/>
              <a:t>		1</a:t>
            </a:r>
            <a:br>
              <a:rPr lang="cs-CZ" sz="2000" b="0" dirty="0" smtClean="0"/>
            </a:br>
            <a:r>
              <a:rPr lang="cs-CZ" sz="2000" b="0" dirty="0" smtClean="0"/>
              <a:t>	</a:t>
            </a:r>
            <a:r>
              <a:rPr lang="cs-CZ" sz="2000" b="0" i="1" dirty="0" err="1" smtClean="0"/>
              <a:t>aa</a:t>
            </a:r>
            <a:r>
              <a:rPr lang="cs-CZ" sz="2000" b="0" dirty="0" smtClean="0"/>
              <a:t>		1 </a:t>
            </a:r>
            <a:r>
              <a:rPr lang="cs-CZ" sz="2000" b="0" dirty="0" smtClean="0">
                <a:latin typeface="Arial"/>
                <a:cs typeface="Arial"/>
                <a:sym typeface="Symbol"/>
              </a:rPr>
              <a:t>‒</a:t>
            </a:r>
            <a:r>
              <a:rPr lang="cs-CZ" sz="2000" b="0" dirty="0" smtClean="0">
                <a:sym typeface="Symbol"/>
              </a:rPr>
              <a:t> </a:t>
            </a:r>
            <a:r>
              <a:rPr lang="cs-CZ" sz="2000" b="0" i="1" dirty="0" smtClean="0">
                <a:sym typeface="Symbol"/>
              </a:rPr>
              <a:t>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err="1" smtClean="0">
                <a:sym typeface="Symbol"/>
              </a:rPr>
              <a:t>prům</a:t>
            </a:r>
            <a:r>
              <a:rPr lang="cs-CZ" sz="2000" b="0" dirty="0" smtClean="0">
                <a:sym typeface="Symbol"/>
              </a:rPr>
              <a:t>. </a:t>
            </a:r>
            <a:r>
              <a:rPr lang="cs-CZ" sz="2000" b="0" i="1" dirty="0" smtClean="0">
                <a:sym typeface="Symbol"/>
              </a:rPr>
              <a:t>s</a:t>
            </a:r>
            <a:r>
              <a:rPr lang="cs-CZ" sz="2000" b="0" dirty="0" smtClean="0">
                <a:sym typeface="Symbol"/>
              </a:rPr>
              <a:t>(</a:t>
            </a:r>
            <a:r>
              <a:rPr lang="cs-CZ" sz="2000" b="0" i="1" dirty="0" err="1" smtClean="0">
                <a:sym typeface="Symbol"/>
              </a:rPr>
              <a:t>aa</a:t>
            </a:r>
            <a:r>
              <a:rPr lang="cs-CZ" sz="2000" b="0" dirty="0" smtClean="0">
                <a:sym typeface="Symbol"/>
              </a:rPr>
              <a:t>)  0,20</a:t>
            </a:r>
            <a:endParaRPr lang="cs-CZ" sz="2000" b="0" dirty="0"/>
          </a:p>
        </p:txBody>
      </p:sp>
      <p:sp>
        <p:nvSpPr>
          <p:cNvPr id="25" name="Obdélníkový popisek 24"/>
          <p:cNvSpPr/>
          <p:nvPr/>
        </p:nvSpPr>
        <p:spPr bwMode="auto">
          <a:xfrm>
            <a:off x="4049487" y="2531369"/>
            <a:ext cx="2080008" cy="744394"/>
          </a:xfrm>
          <a:prstGeom prst="wedgeRectCallout">
            <a:avLst>
              <a:gd name="adj1" fmla="val -20566"/>
              <a:gd name="adj2" fmla="val -9133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b="0" i="1" dirty="0" smtClean="0"/>
              <a:t>w</a:t>
            </a:r>
            <a:r>
              <a:rPr lang="cs-CZ" b="0" dirty="0" smtClean="0"/>
              <a:t> = 0,60</a:t>
            </a:r>
            <a:r>
              <a:rPr lang="cs-CZ" b="0" dirty="0" smtClean="0">
                <a:latin typeface="Arial"/>
                <a:cs typeface="Arial"/>
                <a:sym typeface="Symbol"/>
              </a:rPr>
              <a:t>‒0,98</a:t>
            </a:r>
          </a:p>
          <a:p>
            <a:r>
              <a:rPr lang="cs-CZ" b="0" dirty="0" smtClean="0">
                <a:latin typeface="Arial"/>
                <a:cs typeface="Arial"/>
                <a:sym typeface="Symbol"/>
              </a:rPr>
              <a:t> </a:t>
            </a:r>
            <a:r>
              <a:rPr lang="cs-CZ" b="0" i="1" dirty="0" smtClean="0">
                <a:latin typeface="Arial"/>
                <a:cs typeface="Arial"/>
                <a:sym typeface="Symbol"/>
              </a:rPr>
              <a:t>s</a:t>
            </a:r>
            <a:r>
              <a:rPr lang="cs-CZ" b="0" dirty="0" smtClean="0">
                <a:latin typeface="Arial"/>
                <a:cs typeface="Arial"/>
                <a:sym typeface="Symbol"/>
              </a:rPr>
              <a:t> = 0,02‒0,40 </a:t>
            </a:r>
            <a:r>
              <a:rPr lang="cs-CZ" b="0" dirty="0" smtClean="0"/>
              <a:t> </a:t>
            </a:r>
            <a:endParaRPr kumimoji="0" lang="cs-CZ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6" name="Skupina 35"/>
          <p:cNvGrpSpPr/>
          <p:nvPr/>
        </p:nvGrpSpPr>
        <p:grpSpPr>
          <a:xfrm>
            <a:off x="504825" y="3526972"/>
            <a:ext cx="7464687" cy="993666"/>
            <a:chOff x="504825" y="3597311"/>
            <a:chExt cx="7464687" cy="993666"/>
          </a:xfrm>
        </p:grpSpPr>
        <p:sp>
          <p:nvSpPr>
            <p:cNvPr id="26" name="TextovéPole 25"/>
            <p:cNvSpPr txBox="1"/>
            <p:nvPr/>
          </p:nvSpPr>
          <p:spPr>
            <a:xfrm>
              <a:off x="504825" y="3597311"/>
              <a:ext cx="40735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000" b="0" dirty="0" smtClean="0">
                  <a:solidFill>
                    <a:srgbClr val="E80000"/>
                  </a:solidFill>
                </a:rPr>
                <a:t>Růst výhodné dominantní alely </a:t>
              </a:r>
              <a:r>
                <a:rPr lang="cs-CZ" sz="2000" b="0" i="1" dirty="0" smtClean="0">
                  <a:solidFill>
                    <a:srgbClr val="E80000"/>
                  </a:solidFill>
                </a:rPr>
                <a:t>A</a:t>
              </a:r>
              <a:r>
                <a:rPr lang="cs-CZ" sz="2000" b="0" dirty="0" smtClean="0">
                  <a:solidFill>
                    <a:srgbClr val="E80000"/>
                  </a:solidFill>
                </a:rPr>
                <a:t>: </a:t>
              </a:r>
              <a:endParaRPr lang="cs-CZ" sz="2000" b="0" dirty="0">
                <a:solidFill>
                  <a:srgbClr val="E80000"/>
                </a:solidFill>
              </a:endParaRPr>
            </a:p>
          </p:txBody>
        </p:sp>
        <p:graphicFrame>
          <p:nvGraphicFramePr>
            <p:cNvPr id="6" name="Object 12"/>
            <p:cNvGraphicFramePr>
              <a:graphicFrameLocks noChangeAspect="1"/>
            </p:cNvGraphicFramePr>
            <p:nvPr/>
          </p:nvGraphicFramePr>
          <p:xfrm>
            <a:off x="5094514" y="3649803"/>
            <a:ext cx="2874998" cy="941174"/>
          </p:xfrm>
          <a:graphic>
            <a:graphicData uri="http://schemas.openxmlformats.org/presentationml/2006/ole">
              <p:oleObj spid="_x0000_s1027" name="Rovnice" r:id="rId7" imgW="1218960" imgH="444240" progId="Equation.3">
                <p:embed/>
              </p:oleObj>
            </a:graphicData>
          </a:graphic>
        </p:graphicFrame>
      </p:grpSp>
      <p:sp>
        <p:nvSpPr>
          <p:cNvPr id="31" name="TextovéPole 30"/>
          <p:cNvSpPr txBox="1"/>
          <p:nvPr/>
        </p:nvSpPr>
        <p:spPr>
          <a:xfrm>
            <a:off x="504825" y="5747658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b="0" dirty="0" smtClean="0"/>
              <a:t>Při </a:t>
            </a:r>
            <a:r>
              <a:rPr lang="cs-CZ" b="0" i="1" dirty="0" smtClean="0"/>
              <a:t>s</a:t>
            </a:r>
            <a:r>
              <a:rPr lang="cs-CZ" b="0" dirty="0" smtClean="0"/>
              <a:t> = 0,20 a počáteční frekvenci </a:t>
            </a:r>
            <a:r>
              <a:rPr lang="cs-CZ" b="0" i="1" dirty="0" smtClean="0"/>
              <a:t>a</a:t>
            </a:r>
            <a:r>
              <a:rPr lang="cs-CZ" b="0" dirty="0" smtClean="0"/>
              <a:t> = 0,01</a:t>
            </a:r>
          </a:p>
          <a:p>
            <a:pPr algn="l"/>
            <a:r>
              <a:rPr lang="cs-CZ" b="0" dirty="0" smtClean="0"/>
              <a:t>vzroste frekvence na 0,95 za cca. 120 generací</a:t>
            </a:r>
            <a:endParaRPr lang="cs-CZ" b="0" dirty="0"/>
          </a:p>
        </p:txBody>
      </p:sp>
      <p:sp>
        <p:nvSpPr>
          <p:cNvPr id="14" name="Obdélník 13"/>
          <p:cNvSpPr/>
          <p:nvPr/>
        </p:nvSpPr>
        <p:spPr bwMode="auto">
          <a:xfrm>
            <a:off x="878681" y="2283619"/>
            <a:ext cx="1422392" cy="359098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 bwMode="auto">
          <a:xfrm>
            <a:off x="2250831" y="2552281"/>
            <a:ext cx="2029767" cy="391886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Obdélník 18"/>
          <p:cNvSpPr/>
          <p:nvPr/>
        </p:nvSpPr>
        <p:spPr bwMode="auto">
          <a:xfrm>
            <a:off x="5080566" y="3828422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bdélník 19"/>
          <p:cNvSpPr/>
          <p:nvPr/>
        </p:nvSpPr>
        <p:spPr bwMode="auto">
          <a:xfrm>
            <a:off x="7132104" y="3639178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866566" y="4014839"/>
            <a:ext cx="4070350" cy="1350979"/>
          </a:xfrm>
          <a:prstGeom prst="wedgeRectCallout">
            <a:avLst>
              <a:gd name="adj1" fmla="val 55662"/>
              <a:gd name="adj2" fmla="val -3362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l">
              <a:defRPr/>
            </a:pPr>
            <a:r>
              <a:rPr lang="cs-CZ" b="0" dirty="0" smtClean="0"/>
              <a:t>nepřímo úměrné průměrné fitness populace</a:t>
            </a:r>
            <a:r>
              <a:rPr lang="en-US" b="0" dirty="0" smtClean="0"/>
              <a:t> </a:t>
            </a:r>
            <a:r>
              <a:rPr lang="cs-CZ" b="0" dirty="0" smtClean="0">
                <a:sym typeface="Symbol" pitchFamily="18" charset="2"/>
              </a:rPr>
              <a:t> s rostoucí frekvencí výhodné alely</a:t>
            </a:r>
            <a:r>
              <a:rPr lang="en-US" b="0" dirty="0" smtClean="0">
                <a:sym typeface="Symbol" pitchFamily="18" charset="2"/>
              </a:rPr>
              <a:t> </a:t>
            </a:r>
            <a:r>
              <a:rPr lang="cs-CZ" b="0" dirty="0" smtClean="0">
                <a:sym typeface="Symbol" pitchFamily="18" charset="2"/>
              </a:rPr>
              <a:t>se evoluce zpomaluje;</a:t>
            </a:r>
          </a:p>
          <a:p>
            <a:pPr algn="l">
              <a:defRPr/>
            </a:pPr>
            <a:r>
              <a:rPr lang="cs-CZ" b="0" dirty="0" smtClean="0">
                <a:sym typeface="Symbol" pitchFamily="18" charset="2"/>
              </a:rPr>
              <a:t>při </a:t>
            </a:r>
            <a:r>
              <a:rPr lang="cs-CZ" b="0" i="1" dirty="0" smtClean="0">
                <a:sym typeface="Symbol" pitchFamily="18" charset="2"/>
              </a:rPr>
              <a:t>q</a:t>
            </a:r>
            <a:r>
              <a:rPr lang="cs-CZ" b="0" dirty="0" smtClean="0">
                <a:sym typeface="Symbol" pitchFamily="18" charset="2"/>
              </a:rPr>
              <a:t> nebo </a:t>
            </a:r>
            <a:r>
              <a:rPr lang="cs-CZ" b="0" i="1" dirty="0" smtClean="0">
                <a:sym typeface="Symbol" pitchFamily="18" charset="2"/>
              </a:rPr>
              <a:t>p</a:t>
            </a:r>
            <a:r>
              <a:rPr lang="cs-CZ" b="0" dirty="0" smtClean="0">
                <a:sym typeface="Symbol" pitchFamily="18" charset="2"/>
              </a:rPr>
              <a:t> = 0 je </a:t>
            </a:r>
            <a:r>
              <a:rPr lang="cs-CZ" b="0" i="1" dirty="0" smtClean="0">
                <a:sym typeface="Symbol"/>
              </a:rPr>
              <a:t>p</a:t>
            </a:r>
            <a:r>
              <a:rPr lang="cs-CZ" b="0" dirty="0" smtClean="0">
                <a:sym typeface="Symbol"/>
              </a:rPr>
              <a:t> = 0</a:t>
            </a:r>
            <a:endParaRPr lang="cs-CZ" b="0" dirty="0"/>
          </a:p>
        </p:txBody>
      </p:sp>
      <p:sp>
        <p:nvSpPr>
          <p:cNvPr id="29" name="Obdélníkový popisek 28"/>
          <p:cNvSpPr/>
          <p:nvPr/>
        </p:nvSpPr>
        <p:spPr bwMode="auto">
          <a:xfrm>
            <a:off x="6783216" y="2719529"/>
            <a:ext cx="1811337" cy="679450"/>
          </a:xfrm>
          <a:prstGeom prst="wedgeRectCallout">
            <a:avLst>
              <a:gd name="adj1" fmla="val -15408"/>
              <a:gd name="adj2" fmla="val 8925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cs-CZ" b="0" dirty="0"/>
              <a:t>změna největší</a:t>
            </a:r>
          </a:p>
          <a:p>
            <a:pPr>
              <a:defRPr/>
            </a:pPr>
            <a:r>
              <a:rPr lang="cs-CZ" b="0" dirty="0"/>
              <a:t>při </a:t>
            </a:r>
            <a:r>
              <a:rPr lang="cs-CZ" b="0" i="1" dirty="0"/>
              <a:t>p</a:t>
            </a:r>
            <a:r>
              <a:rPr lang="cs-CZ" b="0" dirty="0"/>
              <a:t>=</a:t>
            </a:r>
            <a:r>
              <a:rPr lang="cs-CZ" b="0" i="1" dirty="0"/>
              <a:t>q</a:t>
            </a:r>
            <a:r>
              <a:rPr lang="cs-CZ" b="0" dirty="0"/>
              <a:t>=0,5</a:t>
            </a:r>
          </a:p>
          <a:p>
            <a:pPr algn="l">
              <a:defRPr/>
            </a:pPr>
            <a:endParaRPr lang="cs-CZ" b="0" dirty="0">
              <a:sym typeface="Symbol" pitchFamily="18" charset="2"/>
            </a:endParaRPr>
          </a:p>
        </p:txBody>
      </p:sp>
      <p:sp>
        <p:nvSpPr>
          <p:cNvPr id="24" name="Obdélníkový popisek 23"/>
          <p:cNvSpPr/>
          <p:nvPr/>
        </p:nvSpPr>
        <p:spPr bwMode="auto">
          <a:xfrm>
            <a:off x="6472813" y="5346582"/>
            <a:ext cx="1344803" cy="441269"/>
          </a:xfrm>
          <a:prstGeom prst="wedgeRectCallout">
            <a:avLst>
              <a:gd name="adj1" fmla="val -42235"/>
              <a:gd name="adj2" fmla="val -13915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sz="1600" b="0" dirty="0" smtClean="0"/>
              <a:t>frekvence </a:t>
            </a:r>
            <a:r>
              <a:rPr lang="cs-CZ" sz="1600" b="0" i="1" dirty="0" smtClean="0"/>
              <a:t>A</a:t>
            </a:r>
            <a:endParaRPr kumimoji="0" lang="cs-CZ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4" grpId="0" animBg="1"/>
      <p:bldP spid="19" grpId="0" animBg="1"/>
      <p:bldP spid="20" grpId="0" animBg="1"/>
      <p:bldP spid="28" grpId="0" animBg="1"/>
      <p:bldP spid="29" grpId="0" animBg="1"/>
      <p:bldP spid="24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3786</TotalTime>
  <Words>1309</Words>
  <Application>Microsoft Office PowerPoint</Application>
  <PresentationFormat>Předvádění na obrazovce (4:3)</PresentationFormat>
  <Paragraphs>393</Paragraphs>
  <Slides>49</Slides>
  <Notes>36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49</vt:i4>
      </vt:variant>
    </vt:vector>
  </HeadingPairs>
  <TitlesOfParts>
    <vt:vector size="52" baseType="lpstr">
      <vt:lpstr>Výchozí návrh</vt:lpstr>
      <vt:lpstr>CorelDRAW</vt:lpstr>
      <vt:lpstr>Rovnice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199</cp:revision>
  <dcterms:created xsi:type="dcterms:W3CDTF">2002-02-28T16:27:36Z</dcterms:created>
  <dcterms:modified xsi:type="dcterms:W3CDTF">2016-03-08T22:08:35Z</dcterms:modified>
</cp:coreProperties>
</file>