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sldIdLst>
    <p:sldId id="256" r:id="rId2"/>
    <p:sldId id="268" r:id="rId3"/>
    <p:sldId id="308" r:id="rId4"/>
    <p:sldId id="307" r:id="rId5"/>
    <p:sldId id="269" r:id="rId6"/>
    <p:sldId id="270" r:id="rId7"/>
    <p:sldId id="273" r:id="rId8"/>
    <p:sldId id="275" r:id="rId9"/>
    <p:sldId id="283" r:id="rId10"/>
    <p:sldId id="271" r:id="rId11"/>
    <p:sldId id="282" r:id="rId12"/>
    <p:sldId id="309" r:id="rId13"/>
    <p:sldId id="287" r:id="rId14"/>
    <p:sldId id="311" r:id="rId15"/>
    <p:sldId id="310" r:id="rId16"/>
    <p:sldId id="284" r:id="rId17"/>
    <p:sldId id="312" r:id="rId18"/>
    <p:sldId id="291" r:id="rId19"/>
    <p:sldId id="313" r:id="rId20"/>
    <p:sldId id="288" r:id="rId21"/>
    <p:sldId id="314" r:id="rId22"/>
    <p:sldId id="293" r:id="rId23"/>
    <p:sldId id="315" r:id="rId24"/>
    <p:sldId id="260" r:id="rId25"/>
    <p:sldId id="298" r:id="rId26"/>
    <p:sldId id="295" r:id="rId27"/>
    <p:sldId id="296" r:id="rId28"/>
    <p:sldId id="297" r:id="rId29"/>
    <p:sldId id="316" r:id="rId30"/>
    <p:sldId id="289" r:id="rId31"/>
    <p:sldId id="290" r:id="rId32"/>
    <p:sldId id="326" r:id="rId33"/>
    <p:sldId id="303" r:id="rId34"/>
    <p:sldId id="286" r:id="rId35"/>
    <p:sldId id="280" r:id="rId36"/>
    <p:sldId id="327" r:id="rId37"/>
    <p:sldId id="328" r:id="rId38"/>
    <p:sldId id="330" r:id="rId39"/>
    <p:sldId id="331" r:id="rId40"/>
    <p:sldId id="333" r:id="rId41"/>
    <p:sldId id="318" r:id="rId42"/>
    <p:sldId id="304" r:id="rId43"/>
    <p:sldId id="317" r:id="rId44"/>
    <p:sldId id="320" r:id="rId45"/>
    <p:sldId id="321" r:id="rId46"/>
    <p:sldId id="322" r:id="rId47"/>
    <p:sldId id="323" r:id="rId48"/>
    <p:sldId id="324" r:id="rId49"/>
    <p:sldId id="325" r:id="rId50"/>
    <p:sldId id="294" r:id="rId51"/>
    <p:sldId id="299" r:id="rId52"/>
    <p:sldId id="300" r:id="rId53"/>
    <p:sldId id="266" r:id="rId54"/>
    <p:sldId id="302" r:id="rId55"/>
    <p:sldId id="267" r:id="rId56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FFFF66"/>
    <a:srgbClr val="FFFF99"/>
    <a:srgbClr val="FFFFCC"/>
    <a:srgbClr val="003399"/>
    <a:srgbClr val="9900FF"/>
    <a:srgbClr val="0066CC"/>
    <a:srgbClr val="000099"/>
    <a:srgbClr val="008000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-120" y="-486"/>
      </p:cViewPr>
      <p:guideLst>
        <p:guide orient="horz" pos="203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7F89B4-0C86-4C26-9CDC-8945798ACD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2D19-9C0C-4154-AF04-3B0A4676B2C9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39D77-5FCB-4E98-86A9-E39EB535B669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56B34-F1C8-4F3E-A1A5-8FD010F939A2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8CD42-F654-401F-AC5B-164DA1CAB9D0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56F26-BA4D-4034-A1D7-63A4F67570CF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0FEAE-787D-40EE-9ACA-B61BD3FC0F16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92086-B399-4388-9C4B-510920234420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C9A6-C273-481E-966E-785CD3719261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2C895-0A40-49D2-A61F-2432C990E613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7CFB-84C3-4C63-9CA6-683A80805A3E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3B366-79A9-44E0-B746-98FC0311ABC6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8BA99-2FB5-4BBC-A596-D3BF89839F5A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5A2B6-2C60-4978-9552-28DFEB736B0E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B47C6-F219-43B3-BE3A-D0C517F827E3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38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39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40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854D3-5EE2-4CD1-9F2F-96C129A4C47A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AA54E-CC5F-46B9-9FC6-07E3F5BAF21A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BF05F-7784-4CE0-916A-9A542C7AFDD5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767EC-5EEF-49A9-A96D-8586D672EE5C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7625C-F179-4032-8A99-5AB38467F253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14F7B-412C-4053-AAEA-AAD7BF329709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EA350-AEFF-4A33-9A14-E1DA84387FE4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3BB98-B252-423C-BFB9-C77FE9B64DA3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6F16F-2A5D-4163-B552-9D6BD6656AD9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D6C49-4CA3-4823-AD80-B61D2AC79AEE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49B82-D51A-4CAE-AFD7-D1B3A92E1A6D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ED849-3B3D-4F21-B550-BAF89BAC9DC3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C143-36B0-44A7-96D7-3B5DFAF7D7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4E697-BD37-4321-8F5A-7EDEBF5DFD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4B871-8191-4E5E-A065-D0D5EEC8B7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BE7A-66D9-4BA6-981A-7A3C51548C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A2193-0AC7-4CBF-9013-D7D41038A7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09B5-6C8F-4F9D-BE86-935CC4056C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9A94-E206-4381-9C76-430CBC4908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ED3FA-1DE6-4DE4-8DEC-F4B2C06D7D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E0E0-39AC-4945-80F4-7F9D869BAC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5928C-3CE5-4316-B5F9-703D5B467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C3B9-91F4-4845-9518-3BF3595B1B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97F80D-B88B-4AA3-BE37-BFFAB11A9E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wm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b/Two_cheetahs_together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upload.wikimedia.org/wikipedia/en/8/81/Sewall_Wright.jpg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b/Golden_hamster_front_1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d/Androstanolone.sv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tiff"/><Relationship Id="rId5" Type="http://schemas.openxmlformats.org/officeDocument/2006/relationships/image" Target="../media/image67.png"/><Relationship Id="rId4" Type="http://schemas.openxmlformats.org/officeDocument/2006/relationships/hyperlink" Target="http://upload.wikimedia.org/wikipedia/commons/3/3d/Tristan_Map.p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hyperlink" Target="http://upload.wikimedia.org/wikipedia/commons/4/46/R._A._Fischer.jpg" TargetMode="Externa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888" y="1508125"/>
            <a:ext cx="4300537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File:Sewall Wrigh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0449" y="1544003"/>
            <a:ext cx="2279993" cy="27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17" descr="Soubor:Two cheetahs toget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45" y="4468204"/>
            <a:ext cx="3330354" cy="22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18" descr="DRIFT"/>
          <p:cNvPicPr>
            <a:picLocks noChangeAspect="1" noChangeArrowheads="1"/>
          </p:cNvPicPr>
          <p:nvPr/>
        </p:nvPicPr>
        <p:blipFill>
          <a:blip r:embed="rId8" cstate="print"/>
          <a:srcRect t="2759" r="3638"/>
          <a:stretch>
            <a:fillRect/>
          </a:stretch>
        </p:blipFill>
        <p:spPr bwMode="auto">
          <a:xfrm>
            <a:off x="4132263" y="4421188"/>
            <a:ext cx="25542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762000" y="257175"/>
            <a:ext cx="7634288" cy="11906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ÁHODNÝ GENETICKÝ POSUN (GENETICKÝ DRIFT)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51" name="Picture 22" descr="Kimu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9269" y="4043136"/>
            <a:ext cx="18573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38" y="508000"/>
            <a:ext cx="6991350" cy="458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3049588" y="357188"/>
            <a:ext cx="2468562" cy="1112837"/>
          </a:xfrm>
          <a:prstGeom prst="wedgeRectCallout">
            <a:avLst>
              <a:gd name="adj1" fmla="val -23824"/>
              <a:gd name="adj2" fmla="val 1149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 každé generaci nový výběr z genofondu o změněné frekvenci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3305175" y="3348038"/>
            <a:ext cx="2260600" cy="1112837"/>
          </a:xfrm>
          <a:prstGeom prst="wedgeRectCallout">
            <a:avLst>
              <a:gd name="adj1" fmla="val 38616"/>
              <a:gd name="adj2" fmla="val -1146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914525" y="5688013"/>
            <a:ext cx="523398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5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 Drift vede k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mezi démy.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3124200" y="2354263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4714875" y="2087563"/>
            <a:ext cx="314325" cy="7064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6653213" y="1762125"/>
            <a:ext cx="314325" cy="1443038"/>
          </a:xfrm>
          <a:prstGeom prst="upDownArrow">
            <a:avLst>
              <a:gd name="adj1" fmla="val 50000"/>
              <a:gd name="adj2" fmla="val 9181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8154988" cy="235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107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err="1">
                <a:latin typeface="Arial" charset="0"/>
              </a:rPr>
              <a:t>heterozygotích</a:t>
            </a:r>
            <a:r>
              <a:rPr lang="cs-CZ" sz="2000" dirty="0">
                <a:latin typeface="Arial" charset="0"/>
              </a:rPr>
              <a:t> 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brown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eyes</a:t>
            </a:r>
            <a:r>
              <a:rPr lang="cs-CZ" sz="2000" dirty="0">
                <a:latin typeface="Arial" charset="0"/>
              </a:rPr>
              <a:t>) v </a:t>
            </a:r>
            <a:r>
              <a:rPr lang="cs-CZ" sz="2000" dirty="0" smtClean="0">
                <a:latin typeface="Arial" charset="0"/>
              </a:rPr>
              <a:t>	každé populaci</a:t>
            </a: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219" y="3576304"/>
            <a:ext cx="3369191" cy="26384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18" name="Picture 2" descr="http://i305.photobucket.com/albums/nn214/matchingmole/Ancient%20World/browndrosophi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598" y="2858312"/>
            <a:ext cx="4305300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Drift7"/>
          <p:cNvPicPr>
            <a:picLocks noChangeAspect="1" noChangeArrowheads="1"/>
          </p:cNvPicPr>
          <p:nvPr/>
        </p:nvPicPr>
        <p:blipFill>
          <a:blip r:embed="rId3" cstate="print"/>
          <a:srcRect t="34433" r="52579"/>
          <a:stretch>
            <a:fillRect/>
          </a:stretch>
        </p:blipFill>
        <p:spPr bwMode="auto">
          <a:xfrm>
            <a:off x="276446" y="3455207"/>
            <a:ext cx="2498651" cy="240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1509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 dirty="0" err="1" smtClean="0">
                <a:latin typeface="Arial" charset="0"/>
              </a:rPr>
              <a:t>Buri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(1956</a:t>
            </a:r>
            <a:r>
              <a:rPr lang="cs-CZ" sz="1800" dirty="0" smtClean="0">
                <a:latin typeface="Arial" charset="0"/>
              </a:rPr>
              <a:t>):</a:t>
            </a:r>
            <a:endParaRPr lang="cs-CZ" sz="1800" dirty="0"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3129" y="312738"/>
            <a:ext cx="4999756" cy="616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808074" y="712791"/>
            <a:ext cx="2402676" cy="1286130"/>
          </a:xfrm>
          <a:prstGeom prst="wedgeRectCallout">
            <a:avLst>
              <a:gd name="adj1" fmla="val 172257"/>
              <a:gd name="adj2" fmla="val -511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v první generaci většina populací okolo hodnoty </a:t>
            </a:r>
            <a:endParaRPr lang="cs-CZ" sz="1800" dirty="0" smtClean="0">
              <a:latin typeface="Arial" charset="0"/>
            </a:endParaRPr>
          </a:p>
          <a:p>
            <a:pPr algn="ctr"/>
            <a:r>
              <a:rPr lang="cs-CZ" sz="1800" i="1" dirty="0" smtClean="0">
                <a:latin typeface="Arial" charset="0"/>
              </a:rPr>
              <a:t>p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= 0,5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392326" y="5806273"/>
            <a:ext cx="2320925" cy="884237"/>
          </a:xfrm>
          <a:prstGeom prst="wedgeRectCallout">
            <a:avLst>
              <a:gd name="adj1" fmla="val 62497"/>
              <a:gd name="adj2" fmla="val -3241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nakonec většina populací s </a:t>
            </a:r>
            <a:r>
              <a:rPr lang="cs-CZ" sz="1800" i="1">
                <a:latin typeface="Arial" charset="0"/>
              </a:rPr>
              <a:t>p</a:t>
            </a:r>
            <a:r>
              <a:rPr lang="cs-CZ" sz="1800">
                <a:latin typeface="Arial" charset="0"/>
              </a:rPr>
              <a:t> = 0, nebo </a:t>
            </a:r>
            <a:r>
              <a:rPr lang="cs-CZ" sz="1800" i="1">
                <a:latin typeface="Arial" charset="0"/>
              </a:rPr>
              <a:t>p</a:t>
            </a:r>
            <a:r>
              <a:rPr lang="cs-CZ" sz="1800">
                <a:latin typeface="Arial" charset="0"/>
              </a:rPr>
              <a:t> = 1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690576" y="2335284"/>
            <a:ext cx="1366184" cy="1045869"/>
          </a:xfrm>
          <a:prstGeom prst="wedgeRectCallout">
            <a:avLst>
              <a:gd name="adj1" fmla="val 162918"/>
              <a:gd name="adj2" fmla="val -92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postupná divergence populací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Drift7"/>
          <p:cNvPicPr>
            <a:picLocks noChangeAspect="1" noChangeArrowheads="1"/>
          </p:cNvPicPr>
          <p:nvPr/>
        </p:nvPicPr>
        <p:blipFill>
          <a:blip r:embed="rId3" cstate="print"/>
          <a:srcRect l="53436" t="5307"/>
          <a:stretch>
            <a:fillRect/>
          </a:stretch>
        </p:blipFill>
        <p:spPr bwMode="auto">
          <a:xfrm>
            <a:off x="5316279" y="710461"/>
            <a:ext cx="3136827" cy="443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DRI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748" y="904653"/>
            <a:ext cx="4744101" cy="402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12"/>
          <p:cNvSpPr>
            <a:spLocks noChangeArrowheads="1"/>
          </p:cNvSpPr>
          <p:nvPr/>
        </p:nvSpPr>
        <p:spPr bwMode="auto">
          <a:xfrm>
            <a:off x="946519" y="5316280"/>
            <a:ext cx="2230438" cy="923925"/>
          </a:xfrm>
          <a:prstGeom prst="wedgeRectCallout">
            <a:avLst>
              <a:gd name="adj1" fmla="val -17597"/>
              <a:gd name="adj2" fmla="val -1119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matematická simulace (difúzní aproximace)</a:t>
            </a:r>
          </a:p>
        </p:txBody>
      </p:sp>
      <p:sp>
        <p:nvSpPr>
          <p:cNvPr id="71693" name="AutoShape 13"/>
          <p:cNvSpPr>
            <a:spLocks noChangeArrowheads="1"/>
          </p:cNvSpPr>
          <p:nvPr/>
        </p:nvSpPr>
        <p:spPr bwMode="auto">
          <a:xfrm>
            <a:off x="4546858" y="5465134"/>
            <a:ext cx="2230437" cy="923925"/>
          </a:xfrm>
          <a:prstGeom prst="wedgeRectCallout">
            <a:avLst>
              <a:gd name="adj1" fmla="val 27845"/>
              <a:gd name="adj2" fmla="val -9658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simulace při počáteční frekvenci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716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stoplusjednicka.cz/sites/default/files/foto-dne/2014/02/laj_hh1c9863.jpg"/>
          <p:cNvPicPr>
            <a:picLocks noChangeAspect="1" noChangeArrowheads="1"/>
          </p:cNvPicPr>
          <p:nvPr/>
        </p:nvPicPr>
        <p:blipFill>
          <a:blip r:embed="rId2" cstate="print"/>
          <a:srcRect l="36262" t="16002" r="20247"/>
          <a:stretch>
            <a:fillRect/>
          </a:stretch>
        </p:blipFill>
        <p:spPr bwMode="auto">
          <a:xfrm>
            <a:off x="6581553" y="974940"/>
            <a:ext cx="2381693" cy="30654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6" name="Picture 4" descr="http://calphotos.berkeley.edu/imgs/256x384/6666_6666/1007/028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740" y="4051005"/>
            <a:ext cx="3801598" cy="2527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8" name="Picture 6" descr="http://calphotos.berkeley.edu/imgs/256x384/6666_6666/1007/0283.jpeg"/>
          <p:cNvPicPr>
            <a:picLocks noChangeAspect="1" noChangeArrowheads="1"/>
          </p:cNvPicPr>
          <p:nvPr/>
        </p:nvPicPr>
        <p:blipFill>
          <a:blip r:embed="rId4" cstate="print"/>
          <a:srcRect r="19396"/>
          <a:stretch>
            <a:fillRect/>
          </a:stretch>
        </p:blipFill>
        <p:spPr bwMode="auto">
          <a:xfrm>
            <a:off x="701749" y="3832079"/>
            <a:ext cx="3423684" cy="28243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20" name="Picture 8" descr="http://s3.quazoo.com/Pictures/Collections/14/719797/CoverImage_719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14129"/>
            <a:ext cx="2577689" cy="1964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489098"/>
            <a:ext cx="7451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Př.: ještěrka lávová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Microlophus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albemarlensis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na Galapágách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22" name="Picture 10" descr="http://upload.wikimedia.org/wikipedia/commons/7/77/Galapagos-satellite-esislandnam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708" y="1017571"/>
            <a:ext cx="3413052" cy="265853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 flipH="1">
            <a:off x="7740502" y="637953"/>
            <a:ext cx="914400" cy="659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922875" y="520995"/>
            <a:ext cx="3968433" cy="32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3" name="Skupina 22"/>
          <p:cNvGrpSpPr>
            <a:grpSpLocks noChangeAspect="1"/>
          </p:cNvGrpSpPr>
          <p:nvPr/>
        </p:nvGrpSpPr>
        <p:grpSpPr>
          <a:xfrm>
            <a:off x="457200" y="2936212"/>
            <a:ext cx="4157372" cy="3921788"/>
            <a:chOff x="5269761" y="2904920"/>
            <a:chExt cx="3438304" cy="3243467"/>
          </a:xfrm>
        </p:grpSpPr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/>
            <a:stretch>
              <a:fillRect/>
            </a:stretch>
          </p:blipFill>
          <p:spPr bwMode="auto">
            <a:xfrm rot="10800000">
              <a:off x="5269761" y="2904920"/>
              <a:ext cx="3438304" cy="324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cxnSp>
          <p:nvCxnSpPr>
            <p:cNvPr id="19" name="Přímá spojovací čára 18"/>
            <p:cNvCxnSpPr/>
            <p:nvPr/>
          </p:nvCxnSpPr>
          <p:spPr bwMode="auto">
            <a:xfrm flipV="1">
              <a:off x="6142457" y="3531828"/>
              <a:ext cx="2335289" cy="16656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6105063" y="5040935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6383236" y="4989380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6536202" y="499277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6424027" y="47242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6532803" y="468684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6689169" y="470724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6760553" y="4659652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6743556" y="462565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6848934" y="4741234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903322" y="491459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7175262" y="429933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7882308" y="42721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8086263" y="3697663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8259625" y="328975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6379756" y="4061638"/>
            <a:ext cx="2424002" cy="1052623"/>
          </a:xfrm>
          <a:prstGeom prst="wedgeRectCallout">
            <a:avLst>
              <a:gd name="adj1" fmla="val 15300"/>
              <a:gd name="adj2" fmla="val -9171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mořská hladina před 17 a 12 tisíci lety a v současnosti</a:t>
            </a:r>
            <a:endParaRPr lang="cs-CZ" sz="1800" dirty="0">
              <a:latin typeface="Arial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2081101" y="2098158"/>
            <a:ext cx="2424002" cy="1052623"/>
          </a:xfrm>
          <a:prstGeom prst="wedgeRectCallout">
            <a:avLst>
              <a:gd name="adj1" fmla="val 23196"/>
              <a:gd name="adj2" fmla="val 911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ještěrky na větších ostrovech mají vyšší variabilitu</a:t>
            </a:r>
            <a:endParaRPr lang="cs-CZ" sz="1800" dirty="0">
              <a:latin typeface="Arial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57200" y="312738"/>
            <a:ext cx="324479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Jordan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H.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Snell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(2002):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17 populací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11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mikrosatelitů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" y="915988"/>
            <a:ext cx="5530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68438" y="423863"/>
            <a:ext cx="5743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Evoluce selektivně neutrálních znaků je 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náhodná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40463" y="1296988"/>
            <a:ext cx="23304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6229350" y="1417638"/>
            <a:ext cx="2613025" cy="782637"/>
          </a:xfrm>
          <a:prstGeom prst="wedgeRectCallout">
            <a:avLst>
              <a:gd name="adj1" fmla="val -58750"/>
              <a:gd name="adj2" fmla="val 11632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darwinovská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fittest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224588" y="4117975"/>
            <a:ext cx="2444750" cy="752475"/>
          </a:xfrm>
          <a:prstGeom prst="wedgeRectCallout">
            <a:avLst>
              <a:gd name="adj1" fmla="val -59417"/>
              <a:gd name="adj2" fmla="val 1308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neutrální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luckiest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" y="3115340"/>
            <a:ext cx="827213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= počet jedinců idealizované 	populace, která vykazuje hodnotu dané populačně 	genetické veličiny</a:t>
            </a:r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rovnou hodnotě této veličiny ve 	studované neidealizované populaci</a:t>
            </a:r>
          </a:p>
          <a:p>
            <a:pPr algn="l" defTabSz="360000">
              <a:spcAft>
                <a:spcPts val="1200"/>
              </a:spcAft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*) zvýšení průměrné pravděpodobnosti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autozygotnosti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na autozomálním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lokusu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, nebo zvýšení rozptylu frekvencí alel přes generace/přes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subpopulace</a:t>
            </a:r>
            <a:endParaRPr lang="cs-CZ" sz="16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89335" y="312738"/>
            <a:ext cx="494941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Efektivní velikost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24493" y="33279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200" y="1268818"/>
            <a:ext cx="8272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Reálné populace se odchylují od WF modelu (kolísání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odlišná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reprodukční úspěšnost a mortalita, nerovný poměr pohlaví, ....)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nám umožňuje měřit drift v neideální 	populaci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" y="5681885"/>
            <a:ext cx="8119176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Podobně jako u koeficientu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inbreedingu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neexistuje </a:t>
            </a:r>
            <a:r>
              <a:rPr lang="cs-CZ" u="sng" dirty="0">
                <a:solidFill>
                  <a:srgbClr val="E60000"/>
                </a:solidFill>
                <a:latin typeface="Arial" charset="0"/>
              </a:rPr>
              <a:t>jediná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efektivní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velikost populace!!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57200" y="312738"/>
            <a:ext cx="6199133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Některé faktory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snižující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ve srovnání s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600"/>
              </a:spcAft>
            </a:pPr>
            <a:endParaRPr lang="cs-CZ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překrývající se generace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kolísání velikosti populace mezi generacemi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rozdílný počet rozmnožujících se samců a samic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velký </a:t>
            </a:r>
            <a:r>
              <a:rPr lang="cs-CZ" sz="2000" dirty="0">
                <a:latin typeface="Arial" charset="0"/>
              </a:rPr>
              <a:t>rozptyl v počtu potomků mezi </a:t>
            </a:r>
            <a:r>
              <a:rPr lang="cs-CZ" sz="2000" dirty="0" smtClean="0">
                <a:latin typeface="Arial" charset="0"/>
              </a:rPr>
              <a:t>jedinci</a:t>
            </a:r>
            <a:endParaRPr lang="cs-CZ" sz="2000" dirty="0"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16689" y="4250328"/>
            <a:ext cx="7779694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Pozor! Za určitých podmínek může být efektivní velikost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populace </a:t>
            </a:r>
            <a:r>
              <a:rPr lang="cs-CZ" u="sng" dirty="0" smtClean="0">
                <a:solidFill>
                  <a:srgbClr val="E60000"/>
                </a:solidFill>
                <a:latin typeface="Arial" charset="0"/>
              </a:rPr>
              <a:t>vyšší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 než </a:t>
            </a:r>
            <a:r>
              <a:rPr lang="cs-CZ" i="1" dirty="0" smtClean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1245563" y="3035669"/>
            <a:ext cx="1959552" cy="430213"/>
          </a:xfrm>
          <a:prstGeom prst="wedgeRectCallout">
            <a:avLst>
              <a:gd name="adj1" fmla="val 51111"/>
              <a:gd name="adj2" fmla="val -12097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harmonický průměr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458788" y="312738"/>
            <a:ext cx="45159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Vliv kolísání populační velikosti:</a:t>
            </a:r>
            <a:endParaRPr lang="cs-CZ" sz="2400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1008026"/>
            <a:ext cx="822853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/>
            <a:r>
              <a:rPr lang="cs-CZ" sz="2000" dirty="0">
                <a:latin typeface="Arial" charset="0"/>
              </a:rPr>
              <a:t>efektivní velikost lze aproximovat jako </a:t>
            </a:r>
            <a:r>
              <a:rPr lang="cs-CZ" sz="2000" u="sng" dirty="0">
                <a:latin typeface="Arial" charset="0"/>
              </a:rPr>
              <a:t>harmonický průměr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 velký vliv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malých </a:t>
            </a:r>
            <a:r>
              <a:rPr lang="cs-CZ" sz="2000" i="1" dirty="0" smtClean="0">
                <a:latin typeface="Arial" charset="0"/>
                <a:sym typeface="Symbol" pitchFamily="18" charset="2"/>
              </a:rPr>
              <a:t>N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!!</a:t>
            </a:r>
            <a:endParaRPr lang="cs-CZ" i="1" baseline="-25000" dirty="0">
              <a:latin typeface="Arial" charset="0"/>
              <a:sym typeface="Symbol" pitchFamily="18" charset="2"/>
            </a:endParaRPr>
          </a:p>
        </p:txBody>
      </p:sp>
      <p:pic>
        <p:nvPicPr>
          <p:cNvPr id="15" name="Picture 4" descr="http://pad1.whstatic.com/images/thumb/9/9c/Calculate-the-Harmonic-Mean-Step-4.jpg/670px-Calculate-the-Harmonic-Mean-Step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604" y="4263435"/>
            <a:ext cx="2494084" cy="1872424"/>
          </a:xfrm>
          <a:prstGeom prst="rect">
            <a:avLst/>
          </a:prstGeom>
          <a:noFill/>
        </p:spPr>
      </p:pic>
      <p:pic>
        <p:nvPicPr>
          <p:cNvPr id="16" name="Picture 6" descr="https://encrypted-tbn0.gstatic.com/images?q=tbn:ANd9GcRff13RjQPSJ9DvQ4AO51wRDuAypXofBW19pFs83y2kSjHaZ7pg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636" y="4258672"/>
            <a:ext cx="2466975" cy="1847851"/>
          </a:xfrm>
          <a:prstGeom prst="rect">
            <a:avLst/>
          </a:prstGeom>
          <a:noFill/>
        </p:spPr>
      </p:pic>
      <p:pic>
        <p:nvPicPr>
          <p:cNvPr id="17" name="Picture 2" descr="http://pad1.whstatic.com/images/thumb/f/f6/Calculate-the-Harmonic-Mean-Step-2.jpg/670px-Calculate-the-Harmonic-Mean-Step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533" y="4263435"/>
            <a:ext cx="2523617" cy="1894597"/>
          </a:xfrm>
          <a:prstGeom prst="rect">
            <a:avLst/>
          </a:prstGeom>
          <a:noFill/>
        </p:spPr>
      </p:pic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6809606" y="3327721"/>
            <a:ext cx="1987352" cy="792163"/>
          </a:xfrm>
          <a:prstGeom prst="wedgeRectCallout">
            <a:avLst>
              <a:gd name="adj1" fmla="val 2067"/>
              <a:gd name="adj2" fmla="val 1254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průměr mnohem blíž nižší hodnotě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1814" y="1970355"/>
            <a:ext cx="3318909" cy="1165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457200" y="361950"/>
            <a:ext cx="8259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HW: nekonečně velká </a:t>
            </a:r>
            <a:r>
              <a:rPr lang="cs-CZ" sz="2000" dirty="0" smtClean="0">
                <a:latin typeface="Arial" charset="0"/>
              </a:rPr>
              <a:t>populace</a:t>
            </a:r>
            <a:r>
              <a:rPr lang="en-US" sz="2000" dirty="0" smtClean="0">
                <a:latin typeface="Arial" charset="0"/>
              </a:rPr>
              <a:t>, ale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v reálném světě velikost populace </a:t>
            </a:r>
            <a:endParaRPr lang="en-US" sz="2000" dirty="0" smtClean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 smtClean="0">
                <a:latin typeface="Arial" charset="0"/>
                <a:sym typeface="Symbol" pitchFamily="18" charset="2"/>
              </a:rPr>
              <a:t>omezená</a:t>
            </a:r>
            <a:r>
              <a:rPr lang="en-US" sz="2000" dirty="0" smtClean="0">
                <a:latin typeface="Arial" charset="0"/>
                <a:sym typeface="Symbol" pitchFamily="18" charset="2"/>
              </a:rPr>
              <a:t> </a:t>
            </a:r>
            <a:r>
              <a:rPr lang="en-US" sz="2000" dirty="0" smtClean="0">
                <a:latin typeface="Arial" charset="0"/>
                <a:sym typeface="Symbol"/>
              </a:rPr>
              <a:t>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náhodné procesy</a:t>
            </a:r>
            <a:r>
              <a:rPr lang="en-US" sz="2000" dirty="0">
                <a:latin typeface="Arial" charset="0"/>
                <a:sym typeface="Symbol" pitchFamily="18" charset="2"/>
              </a:rPr>
              <a:t>,</a:t>
            </a:r>
            <a:r>
              <a:rPr lang="cs-CZ" sz="2000" dirty="0">
                <a:latin typeface="Arial" charset="0"/>
                <a:sym typeface="Symbol" pitchFamily="18" charset="2"/>
              </a:rPr>
              <a:t> neadaptivní evoluce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457200" y="1344698"/>
            <a:ext cx="8132354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Proč náhoda?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při konečném počtu opakování pravděpodobnost jevu </a:t>
            </a:r>
            <a:r>
              <a:rPr lang="cs-CZ" sz="2000" dirty="0">
                <a:latin typeface="Arial" charset="0"/>
                <a:sym typeface="Symbol" pitchFamily="18" charset="2"/>
              </a:rPr>
              <a:t> jeho frekvenci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(</a:t>
            </a:r>
            <a:r>
              <a:rPr lang="cs-CZ" sz="2000" dirty="0" err="1">
                <a:latin typeface="Arial" charset="0"/>
                <a:sym typeface="Symbol" pitchFamily="18" charset="2"/>
              </a:rPr>
              <a:t>srv</a:t>
            </a:r>
            <a:r>
              <a:rPr lang="cs-CZ" sz="2000" dirty="0">
                <a:latin typeface="Arial" charset="0"/>
                <a:sym typeface="Symbol" pitchFamily="18" charset="2"/>
              </a:rPr>
              <a:t>. H-W princip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19808" y="2861941"/>
            <a:ext cx="6721234" cy="2661337"/>
            <a:chOff x="457200" y="361950"/>
            <a:chExt cx="5693836" cy="2254529"/>
          </a:xfrm>
        </p:grpSpPr>
        <p:grpSp>
          <p:nvGrpSpPr>
            <p:cNvPr id="18" name="Skupina 17"/>
            <p:cNvGrpSpPr/>
            <p:nvPr/>
          </p:nvGrpSpPr>
          <p:grpSpPr>
            <a:xfrm>
              <a:off x="457200" y="1523485"/>
              <a:ext cx="5681479" cy="1092994"/>
              <a:chOff x="457200" y="361950"/>
              <a:chExt cx="5681479" cy="1092994"/>
            </a:xfrm>
          </p:grpSpPr>
          <p:pic>
            <p:nvPicPr>
              <p:cNvPr id="23558" name="Picture 6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45685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9" name="Picture 7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0474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0" name="Picture 8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1" name="Picture 9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59686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3" name="Picture 11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02268" y="361950"/>
                <a:ext cx="1092994" cy="1092994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Skupina 18"/>
            <p:cNvGrpSpPr/>
            <p:nvPr/>
          </p:nvGrpSpPr>
          <p:grpSpPr>
            <a:xfrm>
              <a:off x="457200" y="361950"/>
              <a:ext cx="5693836" cy="1092994"/>
              <a:chOff x="457200" y="361950"/>
              <a:chExt cx="5693836" cy="1092994"/>
            </a:xfrm>
          </p:grpSpPr>
          <p:pic>
            <p:nvPicPr>
              <p:cNvPr id="23557" name="Picture 5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5804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2" name="Picture 10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5968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4" name="Picture 12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0886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5" name="Picture 13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98149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6" name="Picture 4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extovéPole 16"/>
          <p:cNvSpPr txBox="1"/>
          <p:nvPr/>
        </p:nvSpPr>
        <p:spPr>
          <a:xfrm>
            <a:off x="457200" y="5986131"/>
            <a:ext cx="727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10 hodů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ve více než 75 % případů bude poměr jiný než 1 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57200" y="1046273"/>
            <a:ext cx="8074646" cy="14209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předchozí výpočty a aproximace předpokládaly stejný počet samců a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samic přispívajících svými </a:t>
            </a:r>
            <a:r>
              <a:rPr lang="cs-CZ" sz="2000" dirty="0">
                <a:latin typeface="Arial" charset="0"/>
              </a:rPr>
              <a:t>geny do dalších </a:t>
            </a:r>
            <a:r>
              <a:rPr lang="cs-CZ" sz="2000" dirty="0" smtClean="0">
                <a:latin typeface="Arial" charset="0"/>
              </a:rPr>
              <a:t>generací</a:t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m</a:t>
            </a:r>
            <a:r>
              <a:rPr lang="cs-CZ" sz="1800" dirty="0">
                <a:latin typeface="Arial" charset="0"/>
              </a:rPr>
              <a:t> = počet rozmnožujících se samců, </a:t>
            </a: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f</a:t>
            </a:r>
            <a:r>
              <a:rPr lang="cs-CZ" sz="1800" dirty="0">
                <a:latin typeface="Arial" charset="0"/>
              </a:rPr>
              <a:t> = počet samic</a:t>
            </a:r>
            <a:endParaRPr lang="cs-CZ" sz="1800" i="1" baseline="-25000" dirty="0"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57" name="Picture 13" descr="Sexrat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768" y="3065980"/>
            <a:ext cx="4865236" cy="32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5476728" y="2748960"/>
            <a:ext cx="3263235" cy="1078762"/>
          </a:xfrm>
          <a:prstGeom prst="wedgeRectCallout">
            <a:avLst>
              <a:gd name="adj1" fmla="val -61883"/>
              <a:gd name="adj2" fmla="val 2885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čím větší odchylky od vyrovnaného poměru pohlaví, tím nižší 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 i="1" baseline="-25000">
                <a:latin typeface="Arial" charset="0"/>
              </a:rPr>
              <a:t>e</a:t>
            </a:r>
            <a:endParaRPr lang="cs-CZ" sz="18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544" y="3253563"/>
            <a:ext cx="3900554" cy="337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AutoShape 18"/>
          <p:cNvSpPr>
            <a:spLocks noChangeArrowheads="1"/>
          </p:cNvSpPr>
          <p:nvPr/>
        </p:nvSpPr>
        <p:spPr bwMode="auto">
          <a:xfrm>
            <a:off x="4912944" y="4901721"/>
            <a:ext cx="3635375" cy="871759"/>
          </a:xfrm>
          <a:prstGeom prst="wedgeRectCallout">
            <a:avLst>
              <a:gd name="adj1" fmla="val -72082"/>
              <a:gd name="adj2" fmla="val -209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vliv poměru pohlaví na </a:t>
            </a:r>
            <a:r>
              <a:rPr lang="cs-CZ" sz="1800" i="1" dirty="0">
                <a:latin typeface="Arial" charset="0"/>
              </a:rPr>
              <a:t>N</a:t>
            </a:r>
            <a:r>
              <a:rPr lang="cs-CZ" sz="1800" i="1" baseline="-25000" dirty="0">
                <a:latin typeface="Arial" charset="0"/>
              </a:rPr>
              <a:t>e</a:t>
            </a:r>
            <a:r>
              <a:rPr lang="cs-CZ" sz="1800" dirty="0">
                <a:latin typeface="Arial" charset="0"/>
              </a:rPr>
              <a:t> odlišný pro různé genetické </a:t>
            </a:r>
            <a:r>
              <a:rPr lang="cs-CZ" sz="1800" dirty="0" smtClean="0">
                <a:latin typeface="Arial" charset="0"/>
              </a:rPr>
              <a:t>znaky!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" name="Skupina 16"/>
          <p:cNvGrpSpPr>
            <a:grpSpLocks/>
          </p:cNvGrpSpPr>
          <p:nvPr/>
        </p:nvGrpSpPr>
        <p:grpSpPr bwMode="auto">
          <a:xfrm>
            <a:off x="1894632" y="1565185"/>
            <a:ext cx="4613275" cy="939800"/>
            <a:chOff x="4030663" y="3054350"/>
            <a:chExt cx="4613275" cy="939800"/>
          </a:xfrm>
        </p:grpSpPr>
        <p:graphicFrame>
          <p:nvGraphicFramePr>
            <p:cNvPr id="2050" name="Object 8"/>
            <p:cNvGraphicFramePr>
              <a:graphicFrameLocks noChangeAspect="1"/>
            </p:cNvGraphicFramePr>
            <p:nvPr/>
          </p:nvGraphicFramePr>
          <p:xfrm>
            <a:off x="4030663" y="3054350"/>
            <a:ext cx="1846263" cy="914400"/>
          </p:xfrm>
          <a:graphic>
            <a:graphicData uri="http://schemas.openxmlformats.org/presentationml/2006/ole">
              <p:oleObj spid="_x0000_s95234" name="Rovnice" r:id="rId5" imgW="927100" imgH="457200" progId="Equation.3">
                <p:embed/>
              </p:oleObj>
            </a:graphicData>
          </a:graphic>
        </p:graphicFrame>
        <p:graphicFrame>
          <p:nvGraphicFramePr>
            <p:cNvPr id="2051" name="Object 19"/>
            <p:cNvGraphicFramePr>
              <a:graphicFrameLocks noChangeAspect="1"/>
            </p:cNvGraphicFramePr>
            <p:nvPr/>
          </p:nvGraphicFramePr>
          <p:xfrm>
            <a:off x="6621463" y="3054350"/>
            <a:ext cx="2022475" cy="939800"/>
          </p:xfrm>
          <a:graphic>
            <a:graphicData uri="http://schemas.openxmlformats.org/presentationml/2006/ole">
              <p:oleObj spid="_x0000_s95235" name="Rovnice" r:id="rId6" imgW="1015920" imgH="469800" progId="Equation.3">
                <p:embed/>
              </p:oleObj>
            </a:graphicData>
          </a:graphic>
        </p:graphicFrame>
        <p:sp>
          <p:nvSpPr>
            <p:cNvPr id="2063" name="Line 20"/>
            <p:cNvSpPr>
              <a:spLocks noChangeShapeType="1"/>
            </p:cNvSpPr>
            <p:nvPr/>
          </p:nvSpPr>
          <p:spPr bwMode="auto">
            <a:xfrm>
              <a:off x="5969000" y="3486150"/>
              <a:ext cx="5175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085" name="AutoShape 10"/>
          <p:cNvSpPr>
            <a:spLocks noChangeArrowheads="1"/>
          </p:cNvSpPr>
          <p:nvPr/>
        </p:nvSpPr>
        <p:spPr bwMode="auto">
          <a:xfrm>
            <a:off x="4315422" y="2893258"/>
            <a:ext cx="4298063" cy="1454851"/>
          </a:xfrm>
          <a:prstGeom prst="wedgeRectCallout">
            <a:avLst>
              <a:gd name="adj1" fmla="val 1145"/>
              <a:gd name="adj2" fmla="val -1037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z uvedeného vztahu vyplývá, že pokud se v populaci bude rozmnožovat pouze jeden samec, bude 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 i="1" baseline="-25000">
                <a:latin typeface="Arial" charset="0"/>
              </a:rPr>
              <a:t>e</a:t>
            </a:r>
            <a:r>
              <a:rPr lang="cs-CZ" sz="1800">
                <a:latin typeface="Arial" charset="0"/>
              </a:rPr>
              <a:t> </a:t>
            </a:r>
            <a:r>
              <a:rPr lang="cs-CZ" sz="1800">
                <a:latin typeface="Arial" charset="0"/>
                <a:sym typeface="Symbol" pitchFamily="18" charset="2"/>
              </a:rPr>
              <a:t> 4 bez ohledu na celkový počet jedinců</a:t>
            </a:r>
            <a:endParaRPr lang="cs-CZ" sz="1800" i="1">
              <a:latin typeface="Arial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57200" y="957943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N</a:t>
            </a:r>
            <a:r>
              <a:rPr lang="cs-CZ" i="1" baseline="-25000" dirty="0" smtClean="0"/>
              <a:t>e</a:t>
            </a:r>
            <a:r>
              <a:rPr lang="cs-CZ" dirty="0" smtClean="0"/>
              <a:t> = 1: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 animBg="1"/>
      <p:bldP spid="30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8439" name="Picture 10" descr="seal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0032"/>
            <a:ext cx="4290883" cy="285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457200" y="988828"/>
            <a:ext cx="5405437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rypouš </a:t>
            </a:r>
            <a:r>
              <a:rPr lang="cs-CZ" sz="2000" dirty="0">
                <a:latin typeface="Arial" charset="0"/>
              </a:rPr>
              <a:t>sloní: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harému poměr pohlaví </a:t>
            </a:r>
            <a:r>
              <a:rPr lang="cs-CZ" sz="2000" dirty="0" smtClean="0">
                <a:latin typeface="Arial" charset="0"/>
              </a:rPr>
              <a:t>1:40</a:t>
            </a:r>
            <a:r>
              <a:rPr lang="cs-CZ" sz="2000" baseline="30000" dirty="0" smtClean="0">
                <a:latin typeface="Arial" charset="0"/>
              </a:rPr>
              <a:t>*)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1800" dirty="0" smtClean="0">
                <a:latin typeface="Arial" charset="0"/>
                <a:sym typeface="Symbol"/>
              </a:rPr>
              <a:t>*) 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>efektivní </a:t>
            </a:r>
            <a:r>
              <a:rPr lang="cs-CZ" sz="1800" dirty="0">
                <a:latin typeface="Arial" charset="0"/>
                <a:sym typeface="Symbol" pitchFamily="18" charset="2"/>
              </a:rPr>
              <a:t>poměr 1:4-5 díky nevěrám a krátké době dominance samce (1-2 roky)</a:t>
            </a:r>
          </a:p>
        </p:txBody>
      </p:sp>
      <p:pic>
        <p:nvPicPr>
          <p:cNvPr id="80898" name="Picture 2" descr="http://files.usa2009.webnode.cz/200000251-ca06ecb011/DSCF2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7302" y="3800222"/>
            <a:ext cx="3859619" cy="2898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0900" name="Picture 4" descr="http://upload.wikimedia.org/wikipedia/commons/thumb/6/6c/Mating_scene_with_elevated_Alpha_Male._Elephant_Seals_of_Piedras_Blancas.jpg/285px-Mating_scene_with_elevated_Alpha_Male._Elephant_Seals_of_Piedras_Blanc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5888" y="941551"/>
            <a:ext cx="3072809" cy="24582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477246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Nestejná reprodukční úspěšnost: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457200" y="1143886"/>
            <a:ext cx="8291512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Jestliže na gen působí selekce, je rozptyl v počtu potomků mezi jedinci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	v </a:t>
            </a:r>
            <a:r>
              <a:rPr lang="cs-CZ" sz="2000" dirty="0">
                <a:latin typeface="Arial" charset="0"/>
              </a:rPr>
              <a:t>populaci vysoký (jedinci s výhodnou alelou zanechají více </a:t>
            </a:r>
            <a:r>
              <a:rPr lang="cs-CZ" sz="2000" dirty="0" smtClean="0">
                <a:latin typeface="Arial" charset="0"/>
              </a:rPr>
              <a:t>	potomstva</a:t>
            </a:r>
            <a:r>
              <a:rPr lang="cs-CZ" sz="2000" dirty="0">
                <a:latin typeface="Arial" charset="0"/>
              </a:rPr>
              <a:t>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pro tento gen </a:t>
            </a:r>
            <a:r>
              <a:rPr lang="cs-CZ" sz="2000" u="sng" dirty="0">
                <a:latin typeface="Arial" charset="0"/>
              </a:rPr>
              <a:t>nižší</a:t>
            </a:r>
            <a:r>
              <a:rPr lang="cs-CZ" sz="2000" dirty="0">
                <a:latin typeface="Arial" charset="0"/>
              </a:rPr>
              <a:t> než pro gen </a:t>
            </a:r>
            <a:r>
              <a:rPr lang="cs-CZ" sz="2000" dirty="0" smtClean="0">
                <a:latin typeface="Arial" charset="0"/>
              </a:rPr>
              <a:t>selekčně </a:t>
            </a:r>
            <a:r>
              <a:rPr lang="cs-CZ" sz="2000" dirty="0">
                <a:latin typeface="Arial" charset="0"/>
              </a:rPr>
              <a:t>neutrální</a:t>
            </a:r>
            <a:endParaRPr lang="en-US" sz="2000" dirty="0">
              <a:latin typeface="Arial" charset="0"/>
            </a:endParaRP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999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Reprodukční úspěšnost na úrovni genů: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57199" y="3254817"/>
            <a:ext cx="8261499" cy="2890802"/>
            <a:chOff x="457199" y="3254817"/>
            <a:chExt cx="8261499" cy="2890802"/>
          </a:xfrm>
        </p:grpSpPr>
        <p:sp>
          <p:nvSpPr>
            <p:cNvPr id="13" name="Obdélník 12"/>
            <p:cNvSpPr/>
            <p:nvPr/>
          </p:nvSpPr>
          <p:spPr bwMode="auto">
            <a:xfrm>
              <a:off x="457199" y="4816549"/>
              <a:ext cx="3604437" cy="132907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57200" y="3254817"/>
              <a:ext cx="8261498" cy="2816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360000">
                <a:spcAft>
                  <a:spcPts val="1000"/>
                </a:spcAft>
              </a:pPr>
              <a:r>
                <a:rPr lang="cs-CZ" dirty="0" smtClean="0">
                  <a:solidFill>
                    <a:srgbClr val="E60000"/>
                  </a:solidFill>
                  <a:latin typeface="Arial" charset="0"/>
                </a:rPr>
                <a:t>Každý genetický znak vyžaduje vlastní </a:t>
              </a:r>
              <a:r>
                <a:rPr lang="cs-CZ" i="1" dirty="0" smtClean="0">
                  <a:solidFill>
                    <a:srgbClr val="E60000"/>
                  </a:solidFill>
                  <a:latin typeface="Arial" charset="0"/>
                </a:rPr>
                <a:t>N</a:t>
              </a:r>
              <a:r>
                <a:rPr lang="cs-CZ" i="1" baseline="-25000" dirty="0" smtClean="0">
                  <a:solidFill>
                    <a:srgbClr val="E60000"/>
                  </a:solidFill>
                  <a:latin typeface="Arial" charset="0"/>
                </a:rPr>
                <a:t>e</a:t>
              </a:r>
              <a:r>
                <a:rPr lang="cs-CZ" dirty="0" smtClean="0">
                  <a:solidFill>
                    <a:srgbClr val="E60000"/>
                  </a:solidFill>
                  <a:latin typeface="Arial" charset="0"/>
                </a:rPr>
                <a:t>:</a:t>
              </a:r>
              <a:br>
                <a:rPr lang="cs-CZ" dirty="0" smtClean="0">
                  <a:solidFill>
                    <a:srgbClr val="E60000"/>
                  </a:solidFill>
                  <a:latin typeface="Arial" charset="0"/>
                </a:rPr>
              </a:br>
              <a:endParaRPr lang="cs-CZ" baseline="-25000" dirty="0" smtClean="0">
                <a:solidFill>
                  <a:srgbClr val="E60000"/>
                </a:solidFill>
                <a:latin typeface="Arial" charset="0"/>
              </a:endParaRPr>
            </a:p>
            <a:p>
              <a:pPr algn="l" defTabSz="360000">
                <a:spcAft>
                  <a:spcPts val="1000"/>
                </a:spcAft>
              </a:pPr>
              <a:r>
                <a:rPr lang="cs-CZ" sz="2000" dirty="0" smtClean="0">
                  <a:latin typeface="Arial" charset="0"/>
                </a:rPr>
                <a:t>Pro </a:t>
              </a:r>
              <a:r>
                <a:rPr lang="cs-CZ" sz="2000" dirty="0">
                  <a:latin typeface="Arial" charset="0"/>
                </a:rPr>
                <a:t>geny na autozomech, pohlavních chromozomech a </a:t>
              </a:r>
              <a:r>
                <a:rPr lang="cs-CZ" sz="2000" dirty="0" err="1">
                  <a:latin typeface="Arial" charset="0"/>
                </a:rPr>
                <a:t>mtDNA</a:t>
              </a:r>
              <a:r>
                <a:rPr lang="cs-CZ" sz="2000" dirty="0">
                  <a:latin typeface="Arial" charset="0"/>
                </a:rPr>
                <a:t> </a:t>
              </a:r>
              <a:br>
                <a:rPr lang="cs-CZ" sz="2000" dirty="0">
                  <a:latin typeface="Arial" charset="0"/>
                </a:rPr>
              </a:br>
              <a:r>
                <a:rPr lang="cs-CZ" sz="2000" dirty="0" smtClean="0">
                  <a:latin typeface="Arial" charset="0"/>
                </a:rPr>
                <a:t>	existuje </a:t>
              </a:r>
              <a:r>
                <a:rPr lang="cs-CZ" sz="2000" dirty="0">
                  <a:latin typeface="Arial" charset="0"/>
                </a:rPr>
                <a:t>odlišná efektivní velikost populace:</a:t>
              </a:r>
              <a:br>
                <a:rPr lang="cs-CZ" sz="2000" dirty="0">
                  <a:latin typeface="Arial" charset="0"/>
                </a:rPr>
              </a:br>
              <a:r>
                <a:rPr lang="cs-CZ" sz="1800" dirty="0">
                  <a:latin typeface="Arial" charset="0"/>
                </a:rPr>
                <a:t>  </a:t>
              </a:r>
              <a:br>
                <a:rPr lang="cs-CZ" sz="1800" dirty="0">
                  <a:latin typeface="Arial" charset="0"/>
                </a:rPr>
              </a:br>
              <a:r>
                <a:rPr lang="cs-CZ" sz="1800" dirty="0" smtClean="0">
                  <a:latin typeface="Arial" charset="0"/>
                </a:rPr>
                <a:t> autozomy</a:t>
              </a:r>
              <a:r>
                <a:rPr lang="cs-CZ" sz="1800" dirty="0">
                  <a:latin typeface="Arial" charset="0"/>
                </a:rPr>
                <a:t>:	    </a:t>
              </a:r>
              <a:r>
                <a:rPr lang="cs-CZ" sz="1800" dirty="0" smtClean="0">
                  <a:latin typeface="Arial" charset="0"/>
                </a:rPr>
                <a:t>		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4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</a:rPr>
                <a:t> X</a:t>
              </a:r>
              <a:r>
                <a:rPr lang="cs-CZ" sz="1800" dirty="0">
                  <a:latin typeface="Arial" charset="0"/>
                </a:rPr>
                <a:t>, Z:		</a:t>
              </a:r>
              <a:r>
                <a:rPr lang="cs-CZ" sz="1800" dirty="0" smtClean="0">
                  <a:latin typeface="Arial" charset="0"/>
                </a:rPr>
                <a:t>			¾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3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</a:rPr>
                <a:t> Y</a:t>
              </a:r>
              <a:r>
                <a:rPr lang="cs-CZ" sz="1800" dirty="0">
                  <a:latin typeface="Arial" charset="0"/>
                </a:rPr>
                <a:t>, W, </a:t>
              </a:r>
              <a:r>
                <a:rPr lang="cs-CZ" sz="1800" dirty="0" err="1">
                  <a:latin typeface="Arial" charset="0"/>
                </a:rPr>
                <a:t>mtDNA</a:t>
              </a:r>
              <a:r>
                <a:rPr lang="cs-CZ" sz="1800" dirty="0">
                  <a:latin typeface="Arial" charset="0"/>
                </a:rPr>
                <a:t>:	</a:t>
              </a:r>
              <a:r>
                <a:rPr lang="cs-CZ" sz="1800" dirty="0" smtClean="0">
                  <a:latin typeface="Arial" charset="0"/>
                </a:rPr>
                <a:t>		¼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1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214082" y="312738"/>
            <a:ext cx="27460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charset="0"/>
              </a:rPr>
              <a:t>KOALESCENCE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25463" y="1441450"/>
            <a:ext cx="7634287" cy="3478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vlivem driftu některé alely z populace mizí </a:t>
            </a:r>
            <a:r>
              <a:rPr lang="cs-CZ" sz="2000">
                <a:latin typeface="Arial" charset="0"/>
                <a:sym typeface="Symbol" pitchFamily="18" charset="2"/>
              </a:rPr>
              <a:t> při absenci mutace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nakonec všechny kopie genu mají společného předka</a:t>
            </a:r>
            <a:br>
              <a:rPr lang="cs-CZ" sz="2000">
                <a:latin typeface="Arial" charset="0"/>
                <a:sym typeface="Symbol" pitchFamily="18" charset="2"/>
              </a:rPr>
            </a:br>
            <a:endParaRPr lang="cs-CZ" sz="200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latin typeface="Arial" charset="0"/>
                <a:sym typeface="Symbol" pitchFamily="18" charset="2"/>
              </a:rPr>
              <a:t>„forward“ přístup</a:t>
            </a:r>
            <a:br>
              <a:rPr lang="cs-CZ" sz="2000">
                <a:latin typeface="Arial" charset="0"/>
                <a:sym typeface="Symbol" pitchFamily="18" charset="2"/>
              </a:rPr>
            </a:br>
            <a:endParaRPr lang="cs-CZ" sz="200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latin typeface="Arial" charset="0"/>
                <a:sym typeface="Symbol" pitchFamily="18" charset="2"/>
              </a:rPr>
              <a:t>můžeme postupovat i zpět v čase – „backward“ přístup  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cesta v čase zpět až do okamžiku „splynutí“ všech kopií genu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=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koalescence</a:t>
            </a:r>
          </a:p>
          <a:p>
            <a:pPr algn="l"/>
            <a:endParaRPr lang="cs-CZ" sz="200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nejrecentnější společný předek</a:t>
            </a:r>
            <a:r>
              <a:rPr lang="cs-CZ" sz="2000">
                <a:latin typeface="Arial" charset="0"/>
                <a:sym typeface="Symbol" pitchFamily="18" charset="2"/>
              </a:rPr>
              <a:t> (MRCA = most recent common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ancestor)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oalescen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84225" y="174625"/>
            <a:ext cx="28098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rgbClr val="E60000"/>
                </a:solidFill>
                <a:latin typeface="Arial" charset="0"/>
              </a:rPr>
              <a:t>Wrightův-Fisherův model: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Koalescen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oalescen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78100" y="787400"/>
            <a:ext cx="3013075" cy="4902200"/>
            <a:chOff x="1624" y="496"/>
            <a:chExt cx="1898" cy="3088"/>
          </a:xfrm>
        </p:grpSpPr>
        <p:sp>
          <p:nvSpPr>
            <p:cNvPr id="22538" name="Freeform 4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9" name="Freeform 5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0" name="Freeform 6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1" name="Freeform 7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0550" y="3395663"/>
            <a:ext cx="3913188" cy="2197100"/>
            <a:chOff x="372" y="2139"/>
            <a:chExt cx="2465" cy="1384"/>
          </a:xfrm>
        </p:grpSpPr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372" y="2638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cs-CZ" sz="1800" b="1">
                  <a:solidFill>
                    <a:schemeClr val="accent2"/>
                  </a:solidFill>
                  <a:latin typeface="Arial" charset="0"/>
                </a:rPr>
                <a:t>koalescence</a:t>
              </a:r>
            </a:p>
          </p:txBody>
        </p:sp>
        <p:sp>
          <p:nvSpPr>
            <p:cNvPr id="22536" name="Line 10"/>
            <p:cNvSpPr>
              <a:spLocks noChangeShapeType="1"/>
            </p:cNvSpPr>
            <p:nvPr/>
          </p:nvSpPr>
          <p:spPr bwMode="auto">
            <a:xfrm flipV="1">
              <a:off x="1335" y="2139"/>
              <a:ext cx="356" cy="5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Line 11"/>
            <p:cNvSpPr>
              <a:spLocks noChangeShapeType="1"/>
            </p:cNvSpPr>
            <p:nvPr/>
          </p:nvSpPr>
          <p:spPr bwMode="auto">
            <a:xfrm>
              <a:off x="1338" y="2801"/>
              <a:ext cx="1499" cy="72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7062788" y="549592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1" dirty="0">
                <a:solidFill>
                  <a:srgbClr val="E60000"/>
                </a:solidFill>
                <a:latin typeface="Arial" charset="0"/>
              </a:rPr>
              <a:t>MRCA </a:t>
            </a:r>
            <a:r>
              <a:rPr lang="en-US" sz="1800" b="1" dirty="0" err="1">
                <a:solidFill>
                  <a:srgbClr val="E60000"/>
                </a:solidFill>
                <a:latin typeface="Arial" charset="0"/>
              </a:rPr>
              <a:t>vzorku</a:t>
            </a:r>
            <a:endParaRPr lang="cs-CZ" sz="1800" b="1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>
            <a:off x="4659313" y="5689600"/>
            <a:ext cx="2393950" cy="0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/>
      <p:bldP spid="911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3265488"/>
            <a:ext cx="86296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5"/>
          <p:cNvSpPr txBox="1">
            <a:spLocks noChangeArrowheads="1"/>
          </p:cNvSpPr>
          <p:nvPr/>
        </p:nvSpPr>
        <p:spPr bwMode="auto">
          <a:xfrm>
            <a:off x="1775306" y="312738"/>
            <a:ext cx="588654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Koalescence a efektivní velikost populace</a:t>
            </a:r>
          </a:p>
        </p:txBody>
      </p:sp>
      <p:sp>
        <p:nvSpPr>
          <p:cNvPr id="23556" name="Text Box 16"/>
          <p:cNvSpPr txBox="1">
            <a:spLocks noChangeArrowheads="1"/>
          </p:cNvSpPr>
          <p:nvPr/>
        </p:nvSpPr>
        <p:spPr bwMode="auto">
          <a:xfrm>
            <a:off x="457200" y="1030619"/>
            <a:ext cx="8259762" cy="2144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z teorie koalescence plyne několik zajímavých důsledků: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v malé populaci koalescence rychlejší než ve velké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můžeme odhadovat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e</a:t>
            </a:r>
            <a:b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endParaRPr lang="cs-CZ" sz="2000" i="1" baseline="-25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můžeme však odhadovat i </a:t>
            </a:r>
            <a:r>
              <a:rPr lang="cs-CZ" sz="2000" u="sng" dirty="0">
                <a:latin typeface="Arial" charset="0"/>
                <a:sym typeface="Symbol" pitchFamily="18" charset="2"/>
              </a:rPr>
              <a:t>změny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i="1" dirty="0"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latin typeface="Arial" charset="0"/>
                <a:sym typeface="Symbol" pitchFamily="18" charset="2"/>
              </a:rPr>
              <a:t>e</a:t>
            </a:r>
            <a:r>
              <a:rPr lang="cs-CZ" sz="2000" dirty="0">
                <a:latin typeface="Arial" charset="0"/>
                <a:sym typeface="Symbol" pitchFamily="18" charset="2"/>
              </a:rPr>
              <a:t> v čase</a:t>
            </a:r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2311585" y="5841814"/>
            <a:ext cx="1476375" cy="775771"/>
          </a:xfrm>
          <a:prstGeom prst="wedgeRectCallout">
            <a:avLst>
              <a:gd name="adj1" fmla="val 55303"/>
              <a:gd name="adj2" fmla="val -12488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zmenšující se populace</a:t>
            </a: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>
            <a:off x="7145670" y="5837680"/>
            <a:ext cx="1476375" cy="775771"/>
          </a:xfrm>
          <a:prstGeom prst="wedgeRectCallout">
            <a:avLst>
              <a:gd name="adj1" fmla="val -28339"/>
              <a:gd name="adj2" fmla="val -8901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rostoucí populace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7" grpId="0" animBg="1"/>
      <p:bldP spid="92177" grpId="1" animBg="1"/>
      <p:bldP spid="92178" grpId="0" animBg="1"/>
      <p:bldP spid="9217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1788514" y="1402692"/>
            <a:ext cx="5826808" cy="47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57200" y="312738"/>
            <a:ext cx="7731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latin typeface="Arial" charset="0"/>
              </a:rPr>
              <a:t>Stejný vliv na tvar </a:t>
            </a:r>
            <a:r>
              <a:rPr lang="cs-CZ" dirty="0" err="1" smtClean="0">
                <a:latin typeface="Arial" charset="0"/>
              </a:rPr>
              <a:t>koalescenčního</a:t>
            </a:r>
            <a:r>
              <a:rPr lang="cs-CZ" dirty="0" smtClean="0">
                <a:latin typeface="Arial" charset="0"/>
              </a:rPr>
              <a:t> stromu má i selekce: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imulace_mince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346" y="266063"/>
            <a:ext cx="4407899" cy="564646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6040813" y="3441986"/>
            <a:ext cx="2289587" cy="498344"/>
          </a:xfrm>
          <a:prstGeom prst="wedgeRectCallout">
            <a:avLst>
              <a:gd name="adj1" fmla="val -49941"/>
              <a:gd name="adj2" fmla="val 10207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1" descr="bott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8" y="1336675"/>
            <a:ext cx="36591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034697" y="288925"/>
            <a:ext cx="73349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HRDLA LÁHVE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BOTTLENECK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 a</a:t>
            </a:r>
            <a:b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</a:b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ZAKLADATELE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FOUNDER EFFECT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75784" name="Picture 8" descr="Bottlene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125" y="1325563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3201988" y="1600200"/>
            <a:ext cx="2057400" cy="755650"/>
          </a:xfrm>
          <a:prstGeom prst="wedgeRectCallout">
            <a:avLst>
              <a:gd name="adj1" fmla="val -76940"/>
              <a:gd name="adj2" fmla="val 10718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snížení velikosti populace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4005263" y="4156332"/>
            <a:ext cx="2057400" cy="885825"/>
          </a:xfrm>
          <a:prstGeom prst="wedgeRectCallout">
            <a:avLst>
              <a:gd name="adj1" fmla="val 66153"/>
              <a:gd name="adj2" fmla="val -204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snížení variability závisí na růstu populace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7" name="AutoShape 11"/>
          <p:cNvSpPr>
            <a:spLocks noChangeArrowheads="1"/>
          </p:cNvSpPr>
          <p:nvPr/>
        </p:nvSpPr>
        <p:spPr bwMode="auto">
          <a:xfrm>
            <a:off x="6973888" y="5030788"/>
            <a:ext cx="1998662" cy="885825"/>
          </a:xfrm>
          <a:prstGeom prst="wedgeRectCallout">
            <a:avLst>
              <a:gd name="adj1" fmla="val 1551"/>
              <a:gd name="adj2" fmla="val -2028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57200" y="4427924"/>
            <a:ext cx="6323013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 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</a:rPr>
              <a:t>variabilita</a:t>
            </a: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rozsah této redukce závisí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</a:rPr>
              <a:t>na </a:t>
            </a:r>
            <a:r>
              <a:rPr lang="cs-CZ" sz="2000" dirty="0">
                <a:latin typeface="Arial" charset="0"/>
              </a:rPr>
              <a:t>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trvání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                                                                   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míra snížení variability odlišná pro různé genetické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	znaky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 animBg="1"/>
      <p:bldP spid="75787" grpId="0" animBg="1"/>
      <p:bldP spid="7578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0" y="119380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2489534" y="312738"/>
            <a:ext cx="4578497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</a:t>
            </a:r>
            <a:r>
              <a:rPr lang="en-US" b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hrdla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láhve (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bottleneck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  <a:endParaRPr lang="cs-CZ" b="1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25606" name="AutoShape 46"/>
          <p:cNvSpPr>
            <a:spLocks noChangeArrowheads="1"/>
          </p:cNvSpPr>
          <p:nvPr/>
        </p:nvSpPr>
        <p:spPr bwMode="auto">
          <a:xfrm>
            <a:off x="1089025" y="3725863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bottleneck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7" name="AutoShape 47"/>
          <p:cNvSpPr>
            <a:spLocks noChangeArrowheads="1"/>
          </p:cNvSpPr>
          <p:nvPr/>
        </p:nvSpPr>
        <p:spPr bwMode="auto">
          <a:xfrm>
            <a:off x="1438275" y="563403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8" name="AutoShape 48"/>
          <p:cNvSpPr>
            <a:spLocks noChangeArrowheads="1"/>
          </p:cNvSpPr>
          <p:nvPr/>
        </p:nvSpPr>
        <p:spPr bwMode="auto">
          <a:xfrm>
            <a:off x="3975100" y="440690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9" name="AutoShape 49"/>
          <p:cNvSpPr>
            <a:spLocks noChangeArrowheads="1"/>
          </p:cNvSpPr>
          <p:nvPr/>
        </p:nvSpPr>
        <p:spPr bwMode="auto">
          <a:xfrm>
            <a:off x="6924675" y="375285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5400000">
            <a:off x="1560956" y="842542"/>
            <a:ext cx="5788172" cy="54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984250" y="105886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27675" y="305117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599113" y="117951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2128026" y="312738"/>
            <a:ext cx="5110694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zakladatele (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founder</a:t>
            </a:r>
            <a:r>
              <a:rPr lang="cs-CZ" b="1" i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effect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  <a:endParaRPr lang="cs-CZ" b="1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37113" y="323373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32350" y="182245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23875" y="4427538"/>
            <a:ext cx="8142288" cy="201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kolonizace nového území (např. ostrova)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vlivem nízkého počtu zakladatelů (i jedna březí samice)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</a:t>
            </a:r>
            <a:r>
              <a:rPr lang="cs-CZ" sz="180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1800">
                <a:latin typeface="Arial" charset="0"/>
                <a:sym typeface="Symbol" pitchFamily="18" charset="2"/>
              </a:rPr>
            </a:br>
            <a:r>
              <a:rPr lang="cs-CZ" sz="1800">
                <a:latin typeface="Arial" charset="0"/>
                <a:sym typeface="Symbol" pitchFamily="18" charset="2"/>
              </a:rPr>
              <a:t>   snížení variability</a:t>
            </a:r>
            <a:br>
              <a:rPr lang="cs-CZ" sz="1800">
                <a:latin typeface="Arial" charset="0"/>
                <a:sym typeface="Symbol" pitchFamily="18" charset="2"/>
              </a:rPr>
            </a:br>
            <a:endParaRPr lang="cs-CZ" sz="1800">
              <a:latin typeface="Arial" charset="0"/>
              <a:sym typeface="Symbol" pitchFamily="18" charset="2"/>
            </a:endParaRPr>
          </a:p>
          <a:p>
            <a:pPr algn="l"/>
            <a:r>
              <a:rPr lang="cs-CZ" sz="1800">
                <a:latin typeface="Arial" charset="0"/>
                <a:sym typeface="Symbol" pitchFamily="18" charset="2"/>
              </a:rPr>
              <a:t>jiné podmínky prostředí  speciace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56" grpId="0" animBg="1"/>
      <p:bldP spid="103457" grpId="0" animBg="1"/>
      <p:bldP spid="10345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666863" y="279400"/>
            <a:ext cx="58673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Příklady efektu zakladatele a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bottlenecku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</a:p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gepard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457200" y="1461459"/>
            <a:ext cx="8773556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30 jedinců </a:t>
            </a:r>
            <a:r>
              <a:rPr lang="cs-CZ" sz="2000" i="1" dirty="0" err="1">
                <a:latin typeface="Arial" charset="0"/>
              </a:rPr>
              <a:t>Acinonyx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reineyi</a:t>
            </a:r>
            <a:r>
              <a:rPr lang="cs-CZ" sz="2000" dirty="0">
                <a:latin typeface="Arial" charset="0"/>
              </a:rPr>
              <a:t> z V Afriky, 49 proteinových </a:t>
            </a:r>
            <a:r>
              <a:rPr lang="cs-CZ" sz="2000" dirty="0" err="1">
                <a:latin typeface="Arial" charset="0"/>
              </a:rPr>
              <a:t>lokusů</a:t>
            </a:r>
            <a:r>
              <a:rPr lang="cs-CZ" sz="2000" dirty="0">
                <a:latin typeface="Arial" charset="0"/>
              </a:rPr>
              <a:t>: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pouze 2 </a:t>
            </a:r>
            <a:r>
              <a:rPr lang="cs-CZ" sz="2000" dirty="0" err="1">
                <a:latin typeface="Arial" charset="0"/>
              </a:rPr>
              <a:t>lokusy</a:t>
            </a:r>
            <a:r>
              <a:rPr lang="cs-CZ" sz="2000" dirty="0">
                <a:latin typeface="Arial" charset="0"/>
              </a:rPr>
              <a:t> polymorfní (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0,04), průměrná </a:t>
            </a:r>
            <a:r>
              <a:rPr lang="cs-CZ" sz="2000" dirty="0" err="1">
                <a:latin typeface="Arial" charset="0"/>
              </a:rPr>
              <a:t>heterozygotnost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0,01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98 jedinců </a:t>
            </a:r>
            <a:r>
              <a:rPr lang="cs-CZ" sz="2000" i="1" dirty="0">
                <a:latin typeface="Arial" charset="0"/>
              </a:rPr>
              <a:t>A. </a:t>
            </a:r>
            <a:r>
              <a:rPr lang="cs-CZ" sz="2000" i="1" dirty="0" err="1">
                <a:latin typeface="Arial" charset="0"/>
              </a:rPr>
              <a:t>j</a:t>
            </a:r>
            <a:r>
              <a:rPr lang="cs-CZ" sz="2000" i="1" dirty="0">
                <a:latin typeface="Arial" charset="0"/>
              </a:rPr>
              <a:t>.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dirty="0">
                <a:latin typeface="Arial" charset="0"/>
              </a:rPr>
              <a:t> z J Afriky: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0,02,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0,0004!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jihoafričtí jedinci bez problémů přijímají kožní transplantáty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východoafrického poddruhu </a:t>
            </a: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 err="1">
                <a:latin typeface="Arial" charset="0"/>
                <a:sym typeface="Symbol" pitchFamily="18" charset="2"/>
              </a:rPr>
              <a:t>monomorfie</a:t>
            </a:r>
            <a:r>
              <a:rPr lang="cs-CZ" sz="2000" dirty="0">
                <a:latin typeface="Arial" charset="0"/>
                <a:sym typeface="Symbol" pitchFamily="18" charset="2"/>
              </a:rPr>
              <a:t> pro MHC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předpokládán silný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</a:t>
            </a:r>
            <a:r>
              <a:rPr lang="cs-CZ" sz="2000" dirty="0">
                <a:latin typeface="Arial" charset="0"/>
                <a:sym typeface="Symbol" pitchFamily="18" charset="2"/>
              </a:rPr>
              <a:t/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v minulosti</a:t>
            </a:r>
          </a:p>
        </p:txBody>
      </p:sp>
      <p:pic>
        <p:nvPicPr>
          <p:cNvPr id="27652" name="Picture 5" descr="Cheet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140" y="3734871"/>
            <a:ext cx="3909644" cy="293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539945" y="279400"/>
            <a:ext cx="181011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křeček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zlatý</a:t>
            </a:r>
          </a:p>
        </p:txBody>
      </p:sp>
      <p:pic>
        <p:nvPicPr>
          <p:cNvPr id="28675" name="Picture 3" descr="File:Golden hamster front 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3275" t="17825" r="11584" b="3270"/>
          <a:stretch>
            <a:fillRect/>
          </a:stretch>
        </p:blipFill>
        <p:spPr bwMode="auto">
          <a:xfrm>
            <a:off x="5050466" y="3590778"/>
            <a:ext cx="3720694" cy="29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57200" y="1007472"/>
            <a:ext cx="8343951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1930: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Israel</a:t>
            </a:r>
            <a:r>
              <a:rPr lang="cs-CZ" sz="2000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Aharoni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Hebrew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Univ</a:t>
            </a:r>
            <a:r>
              <a:rPr lang="cs-CZ" sz="2000" dirty="0">
                <a:latin typeface="Arial" charset="0"/>
              </a:rPr>
              <a:t>., Jerusalem) – samice s mláďaty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únik několika jedinců z chovu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1931: transport několika potomků do Británie; 1937: soukromí chovatelé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Současné genetické analýzy včetně </a:t>
            </a:r>
            <a:r>
              <a:rPr lang="cs-CZ" sz="2000" dirty="0" err="1">
                <a:latin typeface="Arial" charset="0"/>
              </a:rPr>
              <a:t>mtDNA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 všichni v zajetí chovaní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zlatí křečci potomky jedné samice, pravděpodobně z roku 1930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většinou jako příklad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bottlenecku</a:t>
            </a:r>
            <a:r>
              <a:rPr lang="cs-CZ" sz="2000" dirty="0">
                <a:latin typeface="Arial" charset="0"/>
                <a:sym typeface="Symbol" pitchFamily="18" charset="2"/>
              </a:rPr>
              <a:t>,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ale jde spíš o </a:t>
            </a:r>
            <a:r>
              <a:rPr lang="cs-CZ" sz="2000" u="sng" dirty="0">
                <a:latin typeface="Arial" charset="0"/>
                <a:sym typeface="Symbol" pitchFamily="18" charset="2"/>
              </a:rPr>
              <a:t>efekt zakladatele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37616" y="279400"/>
            <a:ext cx="22894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rypouš severní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812134" y="3539867"/>
            <a:ext cx="31337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2" descr="On, ona a ono (Mirounga angustirostri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26" y="4126355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57200" y="946298"/>
            <a:ext cx="8095165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rypouš severní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Mirounga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angustirostris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): v 19. stol. téměř vyhuben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1892 posledních 8 jedinců na ostrově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Guadelupe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zabito pro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muzejní sbírky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naštěstí 10-20 jedinců uniklo pozornosti  dnes  100 000 jedinců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Bonnell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R.K.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Selander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(1974): vzorky krve 159 jedinců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elektroforéza 21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žádná variabilita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podobně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(1993), 62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897070" y="495080"/>
            <a:ext cx="33051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4" descr="http://www.rodplanck.com/images/gallery-large/mammals/Rod_Planck__NXS67982007_11_04_12404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3915" y="4414895"/>
            <a:ext cx="3047424" cy="198590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279400"/>
            <a:ext cx="414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(1999): DNA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markery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On, ona a ono (Mirounga angustirostri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950" y="1042914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1247554" y="3132470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rypouš severní</a:t>
            </a:r>
            <a:b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angustirostris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48712" y="5740990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rypouš sloní</a:t>
            </a:r>
            <a:b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leonina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>
            <a:off x="3285460" y="2073349"/>
            <a:ext cx="2424224" cy="12440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 flipV="1">
            <a:off x="3976577" y="3179135"/>
            <a:ext cx="2083981" cy="13503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ybrid zone_Fig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1721" y="688588"/>
            <a:ext cx="6925306" cy="4848227"/>
          </a:xfrm>
          <a:prstGeom prst="rect">
            <a:avLst/>
          </a:prstGeom>
        </p:spPr>
      </p:pic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157192"/>
            <a:ext cx="1691680" cy="14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mouse-f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50" y="5216790"/>
            <a:ext cx="2042757" cy="144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Výbuch 1 5"/>
          <p:cNvSpPr/>
          <p:nvPr/>
        </p:nvSpPr>
        <p:spPr>
          <a:xfrm>
            <a:off x="4121967" y="2624886"/>
            <a:ext cx="481932" cy="437289"/>
          </a:xfrm>
          <a:prstGeom prst="irregularSeal1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956464" y="3005586"/>
            <a:ext cx="1145376" cy="33855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  <a:sym typeface="Symbol"/>
              </a:rPr>
              <a:t> 500 tis.</a:t>
            </a:r>
            <a:endParaRPr lang="cs-CZ" sz="1600" b="1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137684" y="279400"/>
            <a:ext cx="264687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FE u myši domácí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326292" y="762227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7413172" y="279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Neolit</a:t>
            </a:r>
            <a:endParaRPr lang="cs-CZ" b="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3317357" y="2086681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Picture 3" descr="muscu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228" y="293466"/>
            <a:ext cx="2501985" cy="20963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" name="Picture 4" descr="domestic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3157" y="4784651"/>
            <a:ext cx="2994912" cy="18983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" name="TextovéPole 29"/>
          <p:cNvSpPr txBox="1"/>
          <p:nvPr/>
        </p:nvSpPr>
        <p:spPr>
          <a:xfrm>
            <a:off x="3122909" y="6103089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M. m. </a:t>
            </a:r>
            <a:r>
              <a:rPr lang="cs-CZ" sz="2000" i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domesticus</a:t>
            </a:r>
            <a:endParaRPr lang="cs-CZ" sz="2000" i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459078" y="279400"/>
            <a:ext cx="29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endParaRPr lang="cs-CZ" sz="2000" i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805561" y="1826545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a 33"/>
          <p:cNvSpPr>
            <a:spLocks noChangeAspect="1"/>
          </p:cNvSpPr>
          <p:nvPr/>
        </p:nvSpPr>
        <p:spPr bwMode="auto">
          <a:xfrm>
            <a:off x="2658139" y="3083440"/>
            <a:ext cx="540000" cy="540000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Elipsa 34"/>
          <p:cNvSpPr>
            <a:spLocks noChangeAspect="1"/>
          </p:cNvSpPr>
          <p:nvPr/>
        </p:nvSpPr>
        <p:spPr bwMode="auto">
          <a:xfrm>
            <a:off x="4118344" y="908592"/>
            <a:ext cx="347331" cy="347331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Elipsa 35"/>
          <p:cNvSpPr>
            <a:spLocks noChangeAspect="1"/>
          </p:cNvSpPr>
          <p:nvPr/>
        </p:nvSpPr>
        <p:spPr bwMode="auto">
          <a:xfrm>
            <a:off x="5160335" y="2863702"/>
            <a:ext cx="540000" cy="540000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Obdélník 37"/>
          <p:cNvSpPr>
            <a:spLocks noChangeAspect="1"/>
          </p:cNvSpPr>
          <p:nvPr/>
        </p:nvSpPr>
        <p:spPr bwMode="auto">
          <a:xfrm>
            <a:off x="5773480" y="2892055"/>
            <a:ext cx="488511" cy="488511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bdélník 38"/>
          <p:cNvSpPr>
            <a:spLocks noChangeAspect="1"/>
          </p:cNvSpPr>
          <p:nvPr/>
        </p:nvSpPr>
        <p:spPr bwMode="auto">
          <a:xfrm>
            <a:off x="3299640" y="3108250"/>
            <a:ext cx="488511" cy="488511"/>
          </a:xfrm>
          <a:prstGeom prst="rect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Obdélník 39"/>
          <p:cNvSpPr>
            <a:spLocks noChangeAspect="1"/>
          </p:cNvSpPr>
          <p:nvPr/>
        </p:nvSpPr>
        <p:spPr bwMode="auto">
          <a:xfrm>
            <a:off x="4522271" y="915508"/>
            <a:ext cx="333152" cy="333152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bdélník 43"/>
          <p:cNvSpPr/>
          <p:nvPr/>
        </p:nvSpPr>
        <p:spPr bwMode="auto">
          <a:xfrm>
            <a:off x="5858540" y="4710222"/>
            <a:ext cx="3072809" cy="1924493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Obdélník 40"/>
          <p:cNvSpPr>
            <a:spLocks noChangeAspect="1"/>
          </p:cNvSpPr>
          <p:nvPr/>
        </p:nvSpPr>
        <p:spPr bwMode="auto">
          <a:xfrm>
            <a:off x="6223592" y="5022111"/>
            <a:ext cx="488511" cy="48851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Elipsa 41"/>
          <p:cNvSpPr>
            <a:spLocks noChangeAspect="1"/>
          </p:cNvSpPr>
          <p:nvPr/>
        </p:nvSpPr>
        <p:spPr bwMode="auto">
          <a:xfrm>
            <a:off x="6195237" y="5706139"/>
            <a:ext cx="540000" cy="540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51650" y="509299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smtClean="0">
                <a:latin typeface="Arial" pitchFamily="34" charset="0"/>
                <a:cs typeface="Arial" pitchFamily="34" charset="0"/>
              </a:rPr>
              <a:t>jaderná 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6876459" y="579828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mtDNA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 bwMode="auto">
          <a:xfrm flipV="1">
            <a:off x="2381693" y="3700130"/>
            <a:ext cx="797442" cy="13609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Přímá spojovací šipka 48"/>
          <p:cNvCxnSpPr/>
          <p:nvPr/>
        </p:nvCxnSpPr>
        <p:spPr bwMode="auto">
          <a:xfrm flipH="1">
            <a:off x="5922335" y="1786270"/>
            <a:ext cx="1297173" cy="9250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51" y="1470669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068216" y="312738"/>
            <a:ext cx="732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Náhodný výběr gamet z genofondu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sampling</a:t>
            </a:r>
            <a:r>
              <a:rPr lang="cs-CZ" i="1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error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):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76107" y="4070824"/>
            <a:ext cx="713528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Výsledkem náhodného výběru je kolísání </a:t>
            </a:r>
            <a:r>
              <a:rPr lang="cs-CZ" dirty="0" smtClean="0">
                <a:latin typeface="Arial" charset="0"/>
              </a:rPr>
              <a:t>frekvencí</a:t>
            </a:r>
            <a:r>
              <a:rPr lang="cs-CZ" dirty="0">
                <a:latin typeface="Arial" charset="0"/>
              </a:rPr>
              <a:t/>
            </a:r>
            <a:br>
              <a:rPr lang="cs-CZ" dirty="0">
                <a:latin typeface="Arial" charset="0"/>
              </a:rPr>
            </a:br>
            <a:r>
              <a:rPr lang="cs-CZ" dirty="0">
                <a:latin typeface="Arial" charset="0"/>
              </a:rPr>
              <a:t>mezi generacemi =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„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walk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5397" y="546194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5339172"/>
            <a:ext cx="580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Wrightův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model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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Hardyho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Weinbergův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model pro malé populace</a:t>
            </a:r>
            <a:endParaRPr lang="cs-CZ" sz="2000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457200" y="985510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5" name="Přímá spojovací šipka 4"/>
          <p:cNvCxnSpPr/>
          <p:nvPr/>
        </p:nvCxnSpPr>
        <p:spPr>
          <a:xfrm rot="10800000" flipV="1">
            <a:off x="7970091" y="5554143"/>
            <a:ext cx="651189" cy="377819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10800000" flipV="1">
            <a:off x="7195738" y="5074682"/>
            <a:ext cx="1611085" cy="250372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841887" y="279400"/>
            <a:ext cx="341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myší kolonizace Evropy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5610381" y="4917336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113807" y="3742220"/>
            <a:ext cx="4410152" cy="2280567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2408824 w 2408824"/>
              <a:gd name="connsiteY0" fmla="*/ 898996 h 898996"/>
              <a:gd name="connsiteX1" fmla="*/ 1733910 w 2408824"/>
              <a:gd name="connsiteY1" fmla="*/ 17253 h 898996"/>
              <a:gd name="connsiteX2" fmla="*/ 0 w 2408824"/>
              <a:gd name="connsiteY2" fmla="*/ 0 h 898996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0" fmla="*/ 4039216 w 4039216"/>
              <a:gd name="connsiteY0" fmla="*/ 700588 h 700588"/>
              <a:gd name="connsiteX1" fmla="*/ 0 w 4039216"/>
              <a:gd name="connsiteY1" fmla="*/ 0 h 700588"/>
              <a:gd name="connsiteX0" fmla="*/ 4039216 w 4039216"/>
              <a:gd name="connsiteY0" fmla="*/ 1726179 h 1726179"/>
              <a:gd name="connsiteX1" fmla="*/ 0 w 4039216"/>
              <a:gd name="connsiteY1" fmla="*/ 1025591 h 1726179"/>
              <a:gd name="connsiteX0" fmla="*/ 3461246 w 3461246"/>
              <a:gd name="connsiteY0" fmla="*/ 1303485 h 1303485"/>
              <a:gd name="connsiteX1" fmla="*/ 0 w 3461246"/>
              <a:gd name="connsiteY1" fmla="*/ 1025591 h 1303485"/>
              <a:gd name="connsiteX0" fmla="*/ 3461246 w 3461246"/>
              <a:gd name="connsiteY0" fmla="*/ 1303485 h 1676718"/>
              <a:gd name="connsiteX1" fmla="*/ 0 w 3461246"/>
              <a:gd name="connsiteY1" fmla="*/ 1025591 h 1676718"/>
              <a:gd name="connsiteX0" fmla="*/ 4410152 w 4410152"/>
              <a:gd name="connsiteY0" fmla="*/ 1631289 h 2004522"/>
              <a:gd name="connsiteX1" fmla="*/ 0 w 4410152"/>
              <a:gd name="connsiteY1" fmla="*/ 1025591 h 2004522"/>
              <a:gd name="connsiteX0" fmla="*/ 4410152 w 4410152"/>
              <a:gd name="connsiteY0" fmla="*/ 1631289 h 1711224"/>
              <a:gd name="connsiteX1" fmla="*/ 0 w 4410152"/>
              <a:gd name="connsiteY1" fmla="*/ 1025591 h 1711224"/>
              <a:gd name="connsiteX0" fmla="*/ 4410152 w 4410152"/>
              <a:gd name="connsiteY0" fmla="*/ 2200632 h 2280567"/>
              <a:gd name="connsiteX1" fmla="*/ 0 w 4410152"/>
              <a:gd name="connsiteY1" fmla="*/ 1594934 h 228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0152" h="2280567">
                <a:moveTo>
                  <a:pt x="4410152" y="2200632"/>
                </a:moveTo>
                <a:cubicBezTo>
                  <a:pt x="2884050" y="2280567"/>
                  <a:pt x="2613256" y="0"/>
                  <a:pt x="0" y="1594934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3909279" y="3778462"/>
            <a:ext cx="871269" cy="1328468"/>
          </a:xfrm>
          <a:custGeom>
            <a:avLst/>
            <a:gdLst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431985 h 1431985"/>
              <a:gd name="connsiteX1" fmla="*/ 0 w 1061050"/>
              <a:gd name="connsiteY1" fmla="*/ 86264 h 1431985"/>
              <a:gd name="connsiteX2" fmla="*/ 232913 w 1061050"/>
              <a:gd name="connsiteY2" fmla="*/ 0 h 1431985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0" fmla="*/ 871269 w 871269"/>
              <a:gd name="connsiteY0" fmla="*/ 1328468 h 1328468"/>
              <a:gd name="connsiteX1" fmla="*/ 0 w 871269"/>
              <a:gd name="connsiteY1" fmla="*/ 0 h 1328468"/>
              <a:gd name="connsiteX0" fmla="*/ 871269 w 871269"/>
              <a:gd name="connsiteY0" fmla="*/ 1328468 h 1328468"/>
              <a:gd name="connsiteX1" fmla="*/ 0 w 871269"/>
              <a:gd name="connsiteY1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1269" h="1328468">
                <a:moveTo>
                  <a:pt x="871269" y="1328468"/>
                </a:moveTo>
                <a:cubicBezTo>
                  <a:pt x="451451" y="1061049"/>
                  <a:pt x="23003" y="724620"/>
                  <a:pt x="0" y="0"/>
                </a:cubicBezTo>
              </a:path>
            </a:pathLst>
          </a:custGeom>
          <a:ln w="76200">
            <a:solidFill>
              <a:srgbClr val="00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 rot="8352611">
            <a:off x="2993701" y="2240272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113196" y="3379267"/>
            <a:ext cx="2012545" cy="2557675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709419 w 1158949"/>
              <a:gd name="connsiteY0" fmla="*/ 2600205 h 2600205"/>
              <a:gd name="connsiteX1" fmla="*/ 0 w 1158949"/>
              <a:gd name="connsiteY1" fmla="*/ 1701209 h 2600205"/>
              <a:gd name="connsiteX2" fmla="*/ 1158949 w 1158949"/>
              <a:gd name="connsiteY2" fmla="*/ 0 h 2600205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0" fmla="*/ 361537 w 1033000"/>
              <a:gd name="connsiteY0" fmla="*/ 2217433 h 2217433"/>
              <a:gd name="connsiteX1" fmla="*/ 938657 w 1033000"/>
              <a:gd name="connsiteY1" fmla="*/ 0 h 2217433"/>
              <a:gd name="connsiteX0" fmla="*/ 361537 w 1288182"/>
              <a:gd name="connsiteY0" fmla="*/ 2557675 h 2557675"/>
              <a:gd name="connsiteX1" fmla="*/ 1193839 w 1288182"/>
              <a:gd name="connsiteY1" fmla="*/ 0 h 2557675"/>
              <a:gd name="connsiteX0" fmla="*/ 1084550 w 2011195"/>
              <a:gd name="connsiteY0" fmla="*/ 2557675 h 2557675"/>
              <a:gd name="connsiteX1" fmla="*/ 1916852 w 2011195"/>
              <a:gd name="connsiteY1" fmla="*/ 0 h 2557675"/>
              <a:gd name="connsiteX0" fmla="*/ 1084550 w 1916852"/>
              <a:gd name="connsiteY0" fmla="*/ 2557675 h 2557675"/>
              <a:gd name="connsiteX1" fmla="*/ 1916852 w 1916852"/>
              <a:gd name="connsiteY1" fmla="*/ 0 h 2557675"/>
              <a:gd name="connsiteX0" fmla="*/ 1180243 w 2012545"/>
              <a:gd name="connsiteY0" fmla="*/ 2557675 h 2557675"/>
              <a:gd name="connsiteX1" fmla="*/ 2012545 w 2012545"/>
              <a:gd name="connsiteY1" fmla="*/ 0 h 255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2545" h="2557675">
                <a:moveTo>
                  <a:pt x="1180243" y="2557675"/>
                </a:moveTo>
                <a:cubicBezTo>
                  <a:pt x="0" y="1724814"/>
                  <a:pt x="1107427" y="111090"/>
                  <a:pt x="2012545" y="0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248923" y="3096774"/>
            <a:ext cx="3377398" cy="2254993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7398" h="2254993">
                <a:moveTo>
                  <a:pt x="3377398" y="0"/>
                </a:moveTo>
                <a:lnTo>
                  <a:pt x="3132850" y="53163"/>
                </a:lnTo>
                <a:cubicBezTo>
                  <a:pt x="826836" y="106772"/>
                  <a:pt x="1604264" y="2254993"/>
                  <a:pt x="0" y="766881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4837798" y="2297711"/>
            <a:ext cx="3533342" cy="783568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  <a:gd name="connsiteX0" fmla="*/ 3377398 w 3377398"/>
              <a:gd name="connsiteY0" fmla="*/ 0 h 766881"/>
              <a:gd name="connsiteX1" fmla="*/ 3132850 w 3377398"/>
              <a:gd name="connsiteY1" fmla="*/ 53163 h 766881"/>
              <a:gd name="connsiteX2" fmla="*/ 0 w 3377398"/>
              <a:gd name="connsiteY2" fmla="*/ 766881 h 766881"/>
              <a:gd name="connsiteX0" fmla="*/ 4232584 w 4232584"/>
              <a:gd name="connsiteY0" fmla="*/ 381789 h 640586"/>
              <a:gd name="connsiteX1" fmla="*/ 3988036 w 4232584"/>
              <a:gd name="connsiteY1" fmla="*/ 434952 h 640586"/>
              <a:gd name="connsiteX2" fmla="*/ 0 w 4232584"/>
              <a:gd name="connsiteY2" fmla="*/ 640586 h 640586"/>
              <a:gd name="connsiteX0" fmla="*/ 4232584 w 4232584"/>
              <a:gd name="connsiteY0" fmla="*/ 224108 h 482905"/>
              <a:gd name="connsiteX1" fmla="*/ 3988036 w 4232584"/>
              <a:gd name="connsiteY1" fmla="*/ 277271 h 482905"/>
              <a:gd name="connsiteX2" fmla="*/ 0 w 4232584"/>
              <a:gd name="connsiteY2" fmla="*/ 482905 h 482905"/>
              <a:gd name="connsiteX0" fmla="*/ 5362076 w 5362076"/>
              <a:gd name="connsiteY0" fmla="*/ 197828 h 482905"/>
              <a:gd name="connsiteX1" fmla="*/ 3988036 w 5362076"/>
              <a:gd name="connsiteY1" fmla="*/ 277271 h 482905"/>
              <a:gd name="connsiteX2" fmla="*/ 0 w 5362076"/>
              <a:gd name="connsiteY2" fmla="*/ 482905 h 482905"/>
              <a:gd name="connsiteX0" fmla="*/ 5362076 w 5362076"/>
              <a:gd name="connsiteY0" fmla="*/ 0 h 285077"/>
              <a:gd name="connsiteX1" fmla="*/ 0 w 5362076"/>
              <a:gd name="connsiteY1" fmla="*/ 285077 h 285077"/>
              <a:gd name="connsiteX0" fmla="*/ 5362076 w 5362076"/>
              <a:gd name="connsiteY0" fmla="*/ 360498 h 645575"/>
              <a:gd name="connsiteX1" fmla="*/ 0 w 5362076"/>
              <a:gd name="connsiteY1" fmla="*/ 645575 h 645575"/>
              <a:gd name="connsiteX0" fmla="*/ 5362076 w 5362076"/>
              <a:gd name="connsiteY0" fmla="*/ 360498 h 645575"/>
              <a:gd name="connsiteX1" fmla="*/ 0 w 5362076"/>
              <a:gd name="connsiteY1" fmla="*/ 645575 h 64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2076" h="645575">
                <a:moveTo>
                  <a:pt x="5362076" y="360498"/>
                </a:moveTo>
                <a:cubicBezTo>
                  <a:pt x="2638851" y="0"/>
                  <a:pt x="1545326" y="217666"/>
                  <a:pt x="0" y="645575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4001369" y="1154148"/>
            <a:ext cx="960817" cy="1208979"/>
            <a:chOff x="4001369" y="1154148"/>
            <a:chExt cx="960817" cy="1208979"/>
          </a:xfrm>
        </p:grpSpPr>
        <p:sp>
          <p:nvSpPr>
            <p:cNvPr id="22" name="Volný tvar 21"/>
            <p:cNvSpPr/>
            <p:nvPr/>
          </p:nvSpPr>
          <p:spPr>
            <a:xfrm>
              <a:off x="4068662" y="1164042"/>
              <a:ext cx="764195" cy="1199085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81352 w 764195"/>
                <a:gd name="connsiteY0" fmla="*/ 1199085 h 1199085"/>
                <a:gd name="connsiteX1" fmla="*/ 0 w 764195"/>
                <a:gd name="connsiteY1" fmla="*/ 0 h 11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4195" h="1199085">
                  <a:moveTo>
                    <a:pt x="81352" y="1199085"/>
                  </a:moveTo>
                  <a:cubicBezTo>
                    <a:pt x="199026" y="831679"/>
                    <a:pt x="764195" y="345006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4001369" y="1797393"/>
              <a:ext cx="214651" cy="422263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651" h="422263">
                  <a:moveTo>
                    <a:pt x="214651" y="422263"/>
                  </a:moveTo>
                  <a:cubicBezTo>
                    <a:pt x="147258" y="265001"/>
                    <a:pt x="213164" y="32844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 flipH="1">
              <a:off x="4426901" y="1154148"/>
              <a:ext cx="535285" cy="636018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  <a:gd name="connsiteX0" fmla="*/ 404657 w 404657"/>
                <a:gd name="connsiteY0" fmla="*/ 754772 h 754772"/>
                <a:gd name="connsiteX1" fmla="*/ 0 w 404657"/>
                <a:gd name="connsiteY1" fmla="*/ 0 h 754772"/>
                <a:gd name="connsiteX0" fmla="*/ 494314 w 494314"/>
                <a:gd name="connsiteY0" fmla="*/ 754772 h 754772"/>
                <a:gd name="connsiteX1" fmla="*/ 89657 w 494314"/>
                <a:gd name="connsiteY1" fmla="*/ 0 h 754772"/>
                <a:gd name="connsiteX0" fmla="*/ 429000 w 429000"/>
                <a:gd name="connsiteY0" fmla="*/ 754772 h 754772"/>
                <a:gd name="connsiteX1" fmla="*/ 24343 w 429000"/>
                <a:gd name="connsiteY1" fmla="*/ 0 h 754772"/>
                <a:gd name="connsiteX0" fmla="*/ 559628 w 559628"/>
                <a:gd name="connsiteY0" fmla="*/ 636018 h 636018"/>
                <a:gd name="connsiteX1" fmla="*/ 24343 w 559628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285" h="636018">
                  <a:moveTo>
                    <a:pt x="535285" y="636018"/>
                  </a:moveTo>
                  <a:cubicBezTo>
                    <a:pt x="396640" y="425317"/>
                    <a:pt x="272540" y="30469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Volný tvar 26"/>
          <p:cNvSpPr/>
          <p:nvPr/>
        </p:nvSpPr>
        <p:spPr>
          <a:xfrm>
            <a:off x="3448265" y="2309964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936469" y="2049828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 bwMode="auto">
          <a:xfrm>
            <a:off x="3978875" y="2133600"/>
            <a:ext cx="395416" cy="3960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340787" y="279400"/>
            <a:ext cx="10583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člověk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997319"/>
            <a:ext cx="8577263" cy="5298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a) vesnice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Salinas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(Dominikánská republika):</a:t>
            </a:r>
            <a:br>
              <a:rPr lang="cs-CZ" sz="2000" dirty="0" smtClean="0">
                <a:solidFill>
                  <a:srgbClr val="E60000"/>
                </a:solidFill>
                <a:latin typeface="Arial" charset="0"/>
              </a:rPr>
            </a:b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: 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několik </a:t>
            </a:r>
            <a:r>
              <a:rPr lang="cs-CZ" sz="2000" dirty="0">
                <a:latin typeface="Arial" charset="0"/>
                <a:sym typeface="Symbol" pitchFamily="18" charset="2"/>
              </a:rPr>
              <a:t>potomků minimálně se 4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ženami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heterozygotní pro substituci T  C v 5. </a:t>
            </a:r>
            <a:r>
              <a:rPr lang="cs-CZ" sz="2000" dirty="0" err="1">
                <a:latin typeface="Arial" charset="0"/>
                <a:sym typeface="Symbol" pitchFamily="18" charset="2"/>
              </a:rPr>
              <a:t>exonu</a:t>
            </a:r>
            <a:r>
              <a:rPr lang="cs-CZ" sz="2000" dirty="0">
                <a:latin typeface="Arial" charset="0"/>
                <a:sym typeface="Symbol" pitchFamily="18" charset="2"/>
              </a:rPr>
              <a:t> genu pro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5-</a:t>
            </a:r>
            <a:r>
              <a:rPr lang="cs-CZ" sz="2000" dirty="0">
                <a:latin typeface="Arial" charset="0"/>
                <a:sym typeface="Symbol" pitchFamily="18" charset="2"/>
              </a:rPr>
              <a:t>-reduktázu 2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latin typeface="Arial" charset="0"/>
                <a:sym typeface="Symbol" pitchFamily="18" charset="2"/>
              </a:rPr>
              <a:t>TGG (Trp)  CGG (</a:t>
            </a:r>
            <a:r>
              <a:rPr lang="cs-CZ" sz="2000" dirty="0" err="1">
                <a:latin typeface="Arial" charset="0"/>
                <a:sym typeface="Symbol" pitchFamily="18" charset="2"/>
              </a:rPr>
              <a:t>Arg</a:t>
            </a:r>
            <a:r>
              <a:rPr lang="cs-CZ" sz="2000" dirty="0">
                <a:latin typeface="Arial" charset="0"/>
                <a:sym typeface="Symbol" pitchFamily="18" charset="2"/>
              </a:rPr>
              <a:t>) na 246. pozici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proteinu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enzym </a:t>
            </a:r>
            <a:r>
              <a:rPr lang="cs-CZ" sz="2000" dirty="0">
                <a:latin typeface="Arial" charset="0"/>
                <a:sym typeface="Symbol" pitchFamily="18" charset="2"/>
              </a:rPr>
              <a:t>katalyzuje změnu testosteronu na DHT (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nízká </a:t>
            </a:r>
            <a:r>
              <a:rPr lang="cs-CZ" sz="2000" dirty="0">
                <a:latin typeface="Arial" charset="0"/>
                <a:sym typeface="Symbol" pitchFamily="18" charset="2"/>
              </a:rPr>
              <a:t>aktivita mutantního enzymu u homozygotů vede k tomu, že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chlapci </a:t>
            </a:r>
            <a:r>
              <a:rPr lang="cs-CZ" sz="2000" dirty="0">
                <a:latin typeface="Arial" charset="0"/>
                <a:sym typeface="Symbol" pitchFamily="18" charset="2"/>
              </a:rPr>
              <a:t>mají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dívčí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v </a:t>
            </a:r>
            <a:r>
              <a:rPr lang="cs-CZ" sz="2000" dirty="0">
                <a:latin typeface="Arial" charset="0"/>
                <a:sym typeface="Symbol" pitchFamily="18" charset="2"/>
              </a:rPr>
              <a:t>pubertě zvýšená produkce testosteronu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 </a:t>
            </a:r>
            <a:r>
              <a:rPr lang="cs-CZ" sz="2000" dirty="0">
                <a:latin typeface="Arial" charset="0"/>
                <a:sym typeface="Symbol" pitchFamily="18" charset="2"/>
              </a:rPr>
              <a:t>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ve vesnici vysoká frekvence výskytu, zvláštní termín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charset="0"/>
                <a:sym typeface="Symbol" pitchFamily="18" charset="2"/>
              </a:rPr>
              <a:t> (= „penis ve 12“)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6462014" y="4219498"/>
            <a:ext cx="1951081" cy="1203107"/>
            <a:chOff x="532" y="2757"/>
            <a:chExt cx="1659" cy="1023"/>
          </a:xfrm>
        </p:grpSpPr>
        <p:pic>
          <p:nvPicPr>
            <p:cNvPr id="29703" name="Picture 6" descr="File:Androstanolone.sv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" y="2761"/>
              <a:ext cx="1384" cy="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532" y="2757"/>
              <a:ext cx="471" cy="2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latin typeface="Arial" charset="0"/>
                </a:rPr>
                <a:t>DHT</a:t>
              </a:r>
            </a:p>
          </p:txBody>
        </p:sp>
      </p:grpSp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5" cstate="print"/>
          <a:srcRect t="2548" b="30833"/>
          <a:stretch>
            <a:fillRect/>
          </a:stretch>
        </p:blipFill>
        <p:spPr bwMode="auto">
          <a:xfrm>
            <a:off x="5699051" y="279400"/>
            <a:ext cx="3277486" cy="191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 b="22352"/>
          <a:stretch>
            <a:fillRect/>
          </a:stretch>
        </p:blipFill>
        <p:spPr bwMode="auto">
          <a:xfrm>
            <a:off x="457200" y="946296"/>
            <a:ext cx="3561625" cy="382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457200" y="946296"/>
            <a:ext cx="3561625" cy="51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4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535" y="1276424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279400"/>
            <a:ext cx="8577262" cy="2831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</a:t>
            </a:r>
            <a:r>
              <a:rPr lang="en-US" sz="2000" dirty="0">
                <a:latin typeface="Arial" charset="0"/>
                <a:sym typeface="Symbol" pitchFamily="18" charset="2"/>
              </a:rPr>
              <a:t>8</a:t>
            </a:r>
            <a:r>
              <a:rPr lang="cs-CZ" sz="20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zakládá se svou rodinou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  malou </a:t>
            </a:r>
            <a:r>
              <a:rPr lang="cs-CZ" sz="2000" dirty="0">
                <a:latin typeface="Arial" charset="0"/>
                <a:sym typeface="Symbol" pitchFamily="18" charset="2"/>
              </a:rPr>
              <a:t>kolonii (celkem 20 jedinců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 </a:t>
            </a:r>
            <a:r>
              <a:rPr lang="cs-CZ" sz="2000" dirty="0" smtClean="0">
                <a:latin typeface="Arial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během </a:t>
            </a:r>
            <a:r>
              <a:rPr lang="cs-CZ" sz="2000" dirty="0">
                <a:latin typeface="Arial" charset="0"/>
                <a:sym typeface="Symbol" pitchFamily="18" charset="2"/>
              </a:rPr>
              <a:t>80 let 2 výrazné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bottlenecky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4112" y="3200117"/>
            <a:ext cx="4794422" cy="336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6561" y="3107463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523949"/>
            <a:ext cx="8401779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1851</a:t>
            </a:r>
            <a:r>
              <a:rPr lang="cs-CZ" sz="2000" dirty="0">
                <a:latin typeface="Arial" charset="0"/>
                <a:sym typeface="Symbol" pitchFamily="18" charset="2"/>
              </a:rPr>
              <a:t>: příjezd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misionáře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1853</a:t>
            </a:r>
            <a:r>
              <a:rPr lang="cs-CZ" sz="2000" dirty="0">
                <a:latin typeface="Arial" charset="0"/>
                <a:sym typeface="Symbol" pitchFamily="18" charset="2"/>
              </a:rPr>
              <a:t>: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Glassova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smrt</a:t>
            </a:r>
          </a:p>
          <a:p>
            <a:pPr algn="l" defTabSz="684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1856</a:t>
            </a:r>
            <a:r>
              <a:rPr lang="cs-CZ" sz="2000" dirty="0">
                <a:latin typeface="Arial" charset="0"/>
                <a:sym typeface="Symbol" pitchFamily="18" charset="2"/>
              </a:rPr>
              <a:t>: odplutí 25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sz="2000" dirty="0">
                <a:latin typeface="Arial" charset="0"/>
                <a:sym typeface="Symbol" pitchFamily="18" charset="2"/>
              </a:rPr>
              <a:t> potomků do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Ameriky, odjezd </a:t>
            </a:r>
            <a:r>
              <a:rPr lang="cs-CZ" sz="2000" dirty="0">
                <a:latin typeface="Arial" charset="0"/>
                <a:sym typeface="Symbol" pitchFamily="18" charset="2"/>
              </a:rPr>
              <a:t>dalších 45 lidí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s misionářem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 103 </a:t>
            </a:r>
            <a:r>
              <a:rPr lang="cs-CZ" sz="2000" dirty="0">
                <a:latin typeface="Arial" charset="0"/>
                <a:sym typeface="Symbol" pitchFamily="18" charset="2"/>
              </a:rPr>
              <a:t>jed. (1855)  33 (1857)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6893421" y="2812616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882503" y="5481131"/>
            <a:ext cx="1118544" cy="717650"/>
          </a:xfrm>
          <a:prstGeom prst="wedgeRectCallout">
            <a:avLst>
              <a:gd name="adj1" fmla="val 85444"/>
              <a:gd name="adj2" fmla="val -10850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>
                <a:latin typeface="Arial" charset="0"/>
              </a:rPr>
              <a:t>výrazná změna</a:t>
            </a: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</a:t>
            </a:r>
          </a:p>
          <a:p>
            <a:pPr algn="ctr"/>
            <a:r>
              <a:rPr lang="cs-CZ" sz="1600" dirty="0" smtClean="0">
                <a:latin typeface="Arial" charset="0"/>
              </a:rPr>
              <a:t>populace</a:t>
            </a:r>
            <a:endParaRPr lang="cs-CZ" sz="1600" dirty="0">
              <a:latin typeface="Arial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57200" y="566479"/>
            <a:ext cx="8420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bottleneckem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/>
              </a:rPr>
              <a:t> méně změn během 27 let než během 2 let 1855–	1857</a:t>
            </a:r>
            <a:endParaRPr lang="cs-CZ" sz="2000" dirty="0" smtClean="0">
              <a:latin typeface="Arial" charset="0"/>
              <a:sym typeface="Symbol" pitchFamily="18" charset="2"/>
            </a:endParaRPr>
          </a:p>
        </p:txBody>
      </p:sp>
      <p:pic>
        <p:nvPicPr>
          <p:cNvPr id="12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2910445" y="2094614"/>
            <a:ext cx="1367483" cy="793132"/>
          </a:xfrm>
          <a:prstGeom prst="wedgeRectCallout">
            <a:avLst>
              <a:gd name="adj1" fmla="val -19470"/>
              <a:gd name="adj2" fmla="val 967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>
                <a:latin typeface="Arial" charset="0"/>
              </a:rPr>
              <a:t>minimální změna</a:t>
            </a: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439847"/>
            <a:ext cx="835853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1884–1891</a:t>
            </a:r>
            <a:r>
              <a:rPr lang="cs-CZ" sz="2000" dirty="0">
                <a:latin typeface="Arial" charset="0"/>
                <a:sym typeface="Symbol" pitchFamily="18" charset="2"/>
              </a:rPr>
              <a:t>: utonutí 15 mužů, zbyli pouze 4 dospělí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, </a:t>
            </a:r>
            <a:r>
              <a:rPr lang="cs-CZ" sz="2000" dirty="0">
                <a:latin typeface="Arial" charset="0"/>
                <a:sym typeface="Symbol" pitchFamily="18" charset="2"/>
              </a:rPr>
              <a:t>z nich 2 velmi staří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(„</a:t>
            </a:r>
            <a:r>
              <a:rPr lang="cs-CZ" sz="2000" dirty="0">
                <a:latin typeface="Arial" charset="0"/>
                <a:sym typeface="Symbol" pitchFamily="18" charset="2"/>
              </a:rPr>
              <a:t>Island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of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latin typeface="Arial" charset="0"/>
                <a:sym typeface="Symbol" pitchFamily="18" charset="2"/>
              </a:rPr>
              <a:t>Widows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“) </a:t>
            </a:r>
            <a:r>
              <a:rPr lang="cs-CZ" sz="2000" dirty="0">
                <a:latin typeface="Arial" charset="0"/>
                <a:sym typeface="Symbol" pitchFamily="18" charset="2"/>
              </a:rPr>
              <a:t> odplutí mnoha vdov s dětmi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 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latin typeface="Arial" charset="0"/>
                <a:sym typeface="Symbol" pitchFamily="18" charset="2"/>
              </a:rPr>
              <a:t>106 jed. (1884)  </a:t>
            </a:r>
            <a:r>
              <a:rPr lang="en-US" sz="2000" dirty="0">
                <a:latin typeface="Arial" charset="0"/>
                <a:sym typeface="Symbol" pitchFamily="18" charset="2"/>
              </a:rPr>
              <a:t>59</a:t>
            </a:r>
            <a:r>
              <a:rPr lang="cs-CZ" sz="2000" dirty="0">
                <a:latin typeface="Arial" charset="0"/>
                <a:sym typeface="Symbol" pitchFamily="18" charset="2"/>
              </a:rPr>
              <a:t> (1891)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7007" y="2523823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4842459" y="2146612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6421869" y="3254837"/>
            <a:ext cx="1536700" cy="430212"/>
          </a:xfrm>
          <a:prstGeom prst="wedgeRectCallout">
            <a:avLst>
              <a:gd name="adj1" fmla="val -81372"/>
              <a:gd name="adj2" fmla="val -7452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57200" y="5345080"/>
            <a:ext cx="4911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>
                <a:solidFill>
                  <a:srgbClr val="DE0000"/>
                </a:solidFill>
                <a:latin typeface="Arial Black" pitchFamily="34" charset="0"/>
              </a:rPr>
              <a:t>?</a:t>
            </a:r>
            <a:endParaRPr lang="cs-CZ" sz="8000" dirty="0">
              <a:solidFill>
                <a:srgbClr val="DE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k dispozici žádná nepříbuzná žena!</a:t>
            </a:r>
            <a:endParaRPr lang="cs-CZ" sz="1600" dirty="0">
              <a:latin typeface="Arial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8680 w 10000"/>
              <a:gd name="connsiteY23" fmla="*/ 8216 h 10000"/>
              <a:gd name="connsiteX24" fmla="*/ 5379 w 10000"/>
              <a:gd name="connsiteY24" fmla="*/ 9225 h 10000"/>
              <a:gd name="connsiteX25" fmla="*/ 1299 w 10000"/>
              <a:gd name="connsiteY25" fmla="*/ 9269 h 10000"/>
              <a:gd name="connsiteX26" fmla="*/ 686 w 10000"/>
              <a:gd name="connsiteY26" fmla="*/ 9510 h 10000"/>
              <a:gd name="connsiteX27" fmla="*/ 307 w 10000"/>
              <a:gd name="connsiteY27" fmla="*/ 9751 h 10000"/>
              <a:gd name="connsiteX28" fmla="*/ 0 w 10000"/>
              <a:gd name="connsiteY28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8770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740 w 10000"/>
              <a:gd name="connsiteY19" fmla="*/ 5300 h 10000"/>
              <a:gd name="connsiteX20" fmla="*/ 9932 w 10000"/>
              <a:gd name="connsiteY20" fmla="*/ 5826 h 10000"/>
              <a:gd name="connsiteX21" fmla="*/ 9600 w 10000"/>
              <a:gd name="connsiteY21" fmla="*/ 7083 h 10000"/>
              <a:gd name="connsiteX22" fmla="*/ 5379 w 10000"/>
              <a:gd name="connsiteY22" fmla="*/ 8770 h 10000"/>
              <a:gd name="connsiteX23" fmla="*/ 1299 w 10000"/>
              <a:gd name="connsiteY23" fmla="*/ 9269 h 10000"/>
              <a:gd name="connsiteX24" fmla="*/ 686 w 10000"/>
              <a:gd name="connsiteY24" fmla="*/ 9510 h 10000"/>
              <a:gd name="connsiteX25" fmla="*/ 307 w 10000"/>
              <a:gd name="connsiteY25" fmla="*/ 9751 h 10000"/>
              <a:gd name="connsiteX26" fmla="*/ 0 w 10000"/>
              <a:gd name="connsiteY2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4859" y="0"/>
                </a:moveTo>
                <a:cubicBezTo>
                  <a:pt x="4634" y="44"/>
                  <a:pt x="4442" y="183"/>
                  <a:pt x="4221" y="241"/>
                </a:cubicBezTo>
                <a:cubicBezTo>
                  <a:pt x="4093" y="387"/>
                  <a:pt x="4178" y="300"/>
                  <a:pt x="3961" y="482"/>
                </a:cubicBezTo>
                <a:cubicBezTo>
                  <a:pt x="3910" y="526"/>
                  <a:pt x="3867" y="592"/>
                  <a:pt x="3820" y="643"/>
                </a:cubicBezTo>
                <a:cubicBezTo>
                  <a:pt x="3799" y="673"/>
                  <a:pt x="3752" y="724"/>
                  <a:pt x="3752" y="724"/>
                </a:cubicBezTo>
                <a:cubicBezTo>
                  <a:pt x="3727" y="855"/>
                  <a:pt x="3701" y="899"/>
                  <a:pt x="3752" y="1053"/>
                </a:cubicBezTo>
                <a:cubicBezTo>
                  <a:pt x="3782" y="1140"/>
                  <a:pt x="3910" y="1192"/>
                  <a:pt x="3961" y="1213"/>
                </a:cubicBezTo>
                <a:cubicBezTo>
                  <a:pt x="4157" y="1294"/>
                  <a:pt x="4357" y="1418"/>
                  <a:pt x="4553" y="1455"/>
                </a:cubicBezTo>
                <a:lnTo>
                  <a:pt x="4834" y="1499"/>
                </a:lnTo>
                <a:cubicBezTo>
                  <a:pt x="4936" y="1513"/>
                  <a:pt x="5038" y="1520"/>
                  <a:pt x="5141" y="1535"/>
                </a:cubicBezTo>
                <a:cubicBezTo>
                  <a:pt x="5179" y="1564"/>
                  <a:pt x="5217" y="1594"/>
                  <a:pt x="5260" y="1615"/>
                </a:cubicBezTo>
                <a:cubicBezTo>
                  <a:pt x="5315" y="1645"/>
                  <a:pt x="5426" y="1696"/>
                  <a:pt x="5426" y="1696"/>
                </a:cubicBezTo>
                <a:cubicBezTo>
                  <a:pt x="5537" y="1827"/>
                  <a:pt x="5520" y="2061"/>
                  <a:pt x="5426" y="2222"/>
                </a:cubicBezTo>
                <a:cubicBezTo>
                  <a:pt x="5302" y="2434"/>
                  <a:pt x="5119" y="2610"/>
                  <a:pt x="4953" y="2712"/>
                </a:cubicBezTo>
                <a:cubicBezTo>
                  <a:pt x="4834" y="2865"/>
                  <a:pt x="4693" y="3070"/>
                  <a:pt x="4553" y="3158"/>
                </a:cubicBezTo>
                <a:cubicBezTo>
                  <a:pt x="4446" y="3333"/>
                  <a:pt x="4353" y="3472"/>
                  <a:pt x="4267" y="3684"/>
                </a:cubicBezTo>
                <a:cubicBezTo>
                  <a:pt x="4353" y="4503"/>
                  <a:pt x="5396" y="4481"/>
                  <a:pt x="5686" y="4488"/>
                </a:cubicBezTo>
                <a:cubicBezTo>
                  <a:pt x="6337" y="4510"/>
                  <a:pt x="6989" y="4518"/>
                  <a:pt x="7641" y="4532"/>
                </a:cubicBezTo>
                <a:cubicBezTo>
                  <a:pt x="8135" y="4561"/>
                  <a:pt x="8603" y="4583"/>
                  <a:pt x="9080" y="4773"/>
                </a:cubicBezTo>
                <a:cubicBezTo>
                  <a:pt x="9430" y="4901"/>
                  <a:pt x="9598" y="5124"/>
                  <a:pt x="9740" y="5300"/>
                </a:cubicBezTo>
                <a:cubicBezTo>
                  <a:pt x="9808" y="5475"/>
                  <a:pt x="9889" y="5629"/>
                  <a:pt x="9932" y="5826"/>
                </a:cubicBezTo>
                <a:cubicBezTo>
                  <a:pt x="10000" y="6477"/>
                  <a:pt x="9855" y="6703"/>
                  <a:pt x="9600" y="7083"/>
                </a:cubicBezTo>
                <a:cubicBezTo>
                  <a:pt x="8841" y="7650"/>
                  <a:pt x="6763" y="8406"/>
                  <a:pt x="5379" y="8770"/>
                </a:cubicBezTo>
                <a:lnTo>
                  <a:pt x="1299" y="9269"/>
                </a:lnTo>
                <a:cubicBezTo>
                  <a:pt x="1078" y="9327"/>
                  <a:pt x="899" y="9452"/>
                  <a:pt x="686" y="9510"/>
                </a:cubicBezTo>
                <a:cubicBezTo>
                  <a:pt x="562" y="9605"/>
                  <a:pt x="430" y="9656"/>
                  <a:pt x="307" y="9751"/>
                </a:cubicBezTo>
                <a:cubicBezTo>
                  <a:pt x="217" y="9817"/>
                  <a:pt x="111" y="10000"/>
                  <a:pt x="0" y="1000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„random walk“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8" y="3889375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molo</a:t>
            </a: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515374" y="279400"/>
            <a:ext cx="422506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Vztah driftu a migrace</a:t>
            </a:r>
          </a:p>
        </p:txBody>
      </p:sp>
      <p:pic>
        <p:nvPicPr>
          <p:cNvPr id="33795" name="Picture 4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63" y="1277938"/>
            <a:ext cx="65214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5"/>
          <p:cNvSpPr>
            <a:spLocks noChangeArrowheads="1"/>
          </p:cNvSpPr>
          <p:nvPr/>
        </p:nvSpPr>
        <p:spPr bwMode="auto">
          <a:xfrm>
            <a:off x="404813" y="2432050"/>
            <a:ext cx="1282700" cy="771525"/>
          </a:xfrm>
          <a:prstGeom prst="wedgeRectCallout">
            <a:avLst>
              <a:gd name="adj1" fmla="val 73977"/>
              <a:gd name="adj2" fmla="val -11172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větší migrace</a:t>
            </a: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966788" y="3603625"/>
            <a:ext cx="1296987" cy="771525"/>
          </a:xfrm>
          <a:prstGeom prst="wedgeRectCallout">
            <a:avLst>
              <a:gd name="adj1" fmla="val 60968"/>
              <a:gd name="adj2" fmla="val -1090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menší migrace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811213" y="5041900"/>
            <a:ext cx="781685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Migrace a drift mají protichůdné účinky:</a:t>
            </a:r>
          </a:p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drift zvyšuje divergenci mezi démy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 migrace démy „homogenizuje“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860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697163" y="279400"/>
            <a:ext cx="4037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Vtah driftu a selekce</a:t>
            </a:r>
          </a:p>
        </p:txBody>
      </p: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1760538" y="2068513"/>
            <a:ext cx="5187950" cy="3932237"/>
            <a:chOff x="2513" y="805"/>
            <a:chExt cx="3047" cy="2331"/>
          </a:xfrm>
        </p:grpSpPr>
        <p:pic>
          <p:nvPicPr>
            <p:cNvPr id="34822" name="Picture 5" descr="Select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3" y="805"/>
              <a:ext cx="3047" cy="2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Line 6"/>
            <p:cNvSpPr>
              <a:spLocks noChangeShapeType="1"/>
            </p:cNvSpPr>
            <p:nvPr/>
          </p:nvSpPr>
          <p:spPr bwMode="auto">
            <a:xfrm flipV="1">
              <a:off x="2983" y="1186"/>
              <a:ext cx="285" cy="16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4" name="Line 7"/>
            <p:cNvSpPr>
              <a:spLocks noChangeShapeType="1"/>
            </p:cNvSpPr>
            <p:nvPr/>
          </p:nvSpPr>
          <p:spPr bwMode="auto">
            <a:xfrm flipV="1">
              <a:off x="4527" y="1260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5" name="Line 8"/>
            <p:cNvSpPr>
              <a:spLocks noChangeShapeType="1"/>
            </p:cNvSpPr>
            <p:nvPr/>
          </p:nvSpPr>
          <p:spPr bwMode="auto">
            <a:xfrm rot="14116393" flipV="1">
              <a:off x="5262" y="1139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6" name="Line 9"/>
            <p:cNvSpPr>
              <a:spLocks noChangeShapeType="1"/>
            </p:cNvSpPr>
            <p:nvPr/>
          </p:nvSpPr>
          <p:spPr bwMode="auto">
            <a:xfrm flipV="1">
              <a:off x="5102" y="2280"/>
              <a:ext cx="211" cy="92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7" name="Line 10"/>
            <p:cNvSpPr>
              <a:spLocks noChangeShapeType="1"/>
            </p:cNvSpPr>
            <p:nvPr/>
          </p:nvSpPr>
          <p:spPr bwMode="auto">
            <a:xfrm flipH="1" flipV="1">
              <a:off x="4542" y="2371"/>
              <a:ext cx="217" cy="29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8" name="Line 11"/>
            <p:cNvSpPr>
              <a:spLocks noChangeShapeType="1"/>
            </p:cNvSpPr>
            <p:nvPr/>
          </p:nvSpPr>
          <p:spPr bwMode="auto">
            <a:xfrm rot="16200000" flipV="1">
              <a:off x="3398" y="2331"/>
              <a:ext cx="154" cy="262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525463" y="1131888"/>
            <a:ext cx="4262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závislost fitness na frekvenci alely:</a:t>
            </a:r>
          </a:p>
        </p:txBody>
      </p:sp>
      <p:sp>
        <p:nvSpPr>
          <p:cNvPr id="96270" name="AutoShape 14"/>
          <p:cNvSpPr>
            <a:spLocks noChangeArrowheads="1"/>
          </p:cNvSpPr>
          <p:nvPr/>
        </p:nvSpPr>
        <p:spPr bwMode="auto">
          <a:xfrm>
            <a:off x="6542088" y="1362075"/>
            <a:ext cx="1476375" cy="771525"/>
          </a:xfrm>
          <a:prstGeom prst="wedgeRectCallout">
            <a:avLst>
              <a:gd name="adj1" fmla="val -79245"/>
              <a:gd name="adj2" fmla="val 14176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adaptivní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525463" y="3352800"/>
            <a:ext cx="765968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457200" indent="-457200" algn="l"/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Wright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r>
              <a:rPr lang="cs-CZ" sz="2000" dirty="0">
                <a:solidFill>
                  <a:srgbClr val="CC0000"/>
                </a:solidFill>
                <a:latin typeface="Arial" charset="0"/>
              </a:rPr>
              <a:t>Pojem adaptivní krajiny má 2 vzájemně nekompatibilní významy:</a:t>
            </a:r>
          </a:p>
          <a:p>
            <a:pPr marL="457200" indent="-457200" algn="l"/>
            <a:endParaRPr lang="cs-CZ" sz="1800" dirty="0">
              <a:solidFill>
                <a:srgbClr val="CC0000"/>
              </a:solidFill>
              <a:latin typeface="Arial" charset="0"/>
            </a:endParaRPr>
          </a:p>
          <a:p>
            <a:pPr marL="457200" indent="-457200" algn="l">
              <a:buFontTx/>
              <a:buAutoNum type="arabicPeriod"/>
            </a:pPr>
            <a:r>
              <a:rPr lang="cs-CZ" sz="1800" dirty="0">
                <a:latin typeface="Arial" charset="0"/>
              </a:rPr>
              <a:t>Pole kombinací alel: hodnota fitness přiřazena </a:t>
            </a:r>
            <a:r>
              <a:rPr lang="cs-CZ" sz="1800" u="sng" dirty="0">
                <a:latin typeface="Arial" charset="0"/>
              </a:rPr>
              <a:t>genotypu</a:t>
            </a:r>
            <a:r>
              <a:rPr lang="cs-CZ" sz="1800" dirty="0">
                <a:latin typeface="Arial" charset="0"/>
              </a:rPr>
              <a:t/>
            </a:r>
            <a:br>
              <a:rPr lang="cs-CZ" sz="1800" dirty="0">
                <a:latin typeface="Arial" charset="0"/>
              </a:rPr>
            </a:br>
            <a:r>
              <a:rPr lang="cs-CZ" sz="1800" i="1" dirty="0">
                <a:latin typeface="Arial" charset="0"/>
              </a:rPr>
              <a:t>N</a:t>
            </a:r>
            <a:r>
              <a:rPr lang="cs-CZ" sz="1800" dirty="0">
                <a:latin typeface="Arial" charset="0"/>
              </a:rPr>
              <a:t> genotypů </a:t>
            </a:r>
            <a:r>
              <a:rPr lang="cs-CZ" sz="1800" dirty="0">
                <a:latin typeface="Arial" charset="0"/>
                <a:sym typeface="Symbol" pitchFamily="18" charset="2"/>
              </a:rPr>
              <a:t> </a:t>
            </a:r>
            <a:r>
              <a:rPr lang="cs-CZ" sz="1800" i="1" dirty="0">
                <a:latin typeface="Arial" charset="0"/>
                <a:sym typeface="Symbol" pitchFamily="18" charset="2"/>
              </a:rPr>
              <a:t>N</a:t>
            </a:r>
            <a:r>
              <a:rPr lang="cs-CZ" sz="1800" dirty="0">
                <a:latin typeface="Arial" charset="0"/>
                <a:sym typeface="Symbol" pitchFamily="18" charset="2"/>
              </a:rPr>
              <a:t> + 1 dimenzí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diskontinuální povrch, populace = shluk bodů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endParaRPr lang="cs-CZ" sz="1800" dirty="0">
              <a:latin typeface="Arial" charset="0"/>
              <a:sym typeface="Symbol" pitchFamily="18" charset="2"/>
            </a:endParaRPr>
          </a:p>
          <a:p>
            <a:pPr marL="457200" indent="-457200" algn="l">
              <a:buFontTx/>
              <a:buAutoNum type="arabicPeriod"/>
            </a:pPr>
            <a:r>
              <a:rPr lang="cs-CZ" sz="1800" dirty="0">
                <a:latin typeface="Arial" charset="0"/>
                <a:sym typeface="Symbol" pitchFamily="18" charset="2"/>
              </a:rPr>
              <a:t>Pole průměrných </a:t>
            </a:r>
            <a:r>
              <a:rPr lang="cs-CZ" sz="1800" u="sng" dirty="0">
                <a:latin typeface="Arial" charset="0"/>
                <a:sym typeface="Symbol" pitchFamily="18" charset="2"/>
              </a:rPr>
              <a:t>frekvencí alel</a:t>
            </a:r>
            <a:r>
              <a:rPr lang="cs-CZ" sz="1800" dirty="0">
                <a:latin typeface="Arial" charset="0"/>
                <a:sym typeface="Symbol" pitchFamily="18" charset="2"/>
              </a:rPr>
              <a:t/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počet dimenzí = počet sad alelových frekvencí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kontinuální povrch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088449" y="279400"/>
            <a:ext cx="254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Adaptivní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krajina: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35844" name="Picture 6" descr="w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137" y="322264"/>
            <a:ext cx="184720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8" descr="Lansc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888" y="692150"/>
            <a:ext cx="266065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AutoShape 10"/>
          <p:cNvSpPr>
            <a:spLocks noChangeArrowheads="1"/>
          </p:cNvSpPr>
          <p:nvPr/>
        </p:nvSpPr>
        <p:spPr bwMode="auto">
          <a:xfrm>
            <a:off x="1172690" y="1262449"/>
            <a:ext cx="1889125" cy="771525"/>
          </a:xfrm>
          <a:prstGeom prst="wedgeRectCallout">
            <a:avLst>
              <a:gd name="adj1" fmla="val 141583"/>
              <a:gd name="adj2" fmla="val 60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selekce „táhne“ populaci vzhůru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uiExpand="1" build="p"/>
      <p:bldP spid="3584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23875" y="2794000"/>
            <a:ext cx="805541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r>
              <a:rPr lang="cs-CZ" sz="2000" dirty="0">
                <a:latin typeface="Arial" charset="0"/>
                <a:sym typeface="Symbol" pitchFamily="18" charset="2"/>
              </a:rPr>
              <a:t> možnost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přiblížení do oblasti atrakce vyššího vrcholu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2167981" y="260350"/>
            <a:ext cx="487947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Teorie přesunující se rovnováhy</a:t>
            </a:r>
          </a:p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(Shifting balance theory, SBT)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25463" y="1203325"/>
            <a:ext cx="65293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Předpoklady: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prostředí se mění </a:t>
            </a:r>
            <a:r>
              <a:rPr lang="cs-CZ" sz="1800">
                <a:latin typeface="Arial" charset="0"/>
                <a:sym typeface="Symbol" pitchFamily="18" charset="2"/>
              </a:rPr>
              <a:t> populace v neustálém pohybu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mutace  nové rozměry, nové cesty vzhůru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malé populace (drift)  možnost sestupu do adaptivního údolí</a:t>
            </a:r>
          </a:p>
        </p:txBody>
      </p: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5119688" y="3990202"/>
            <a:ext cx="3635375" cy="2582863"/>
            <a:chOff x="3225" y="2383"/>
            <a:chExt cx="2290" cy="1627"/>
          </a:xfrm>
        </p:grpSpPr>
        <p:graphicFrame>
          <p:nvGraphicFramePr>
            <p:cNvPr id="3074" name="Object 10"/>
            <p:cNvGraphicFramePr>
              <a:graphicFrameLocks noChangeAspect="1"/>
            </p:cNvGraphicFramePr>
            <p:nvPr/>
          </p:nvGraphicFramePr>
          <p:xfrm>
            <a:off x="3225" y="2383"/>
            <a:ext cx="2290" cy="1627"/>
          </p:xfrm>
          <a:graphic>
            <a:graphicData uri="http://schemas.openxmlformats.org/presentationml/2006/ole">
              <p:oleObj spid="_x0000_s3074" name="CorelPhotoPaint.Image.9" r:id="rId4" imgW="5466667" imgH="1666667" progId="">
                <p:embed/>
              </p:oleObj>
            </a:graphicData>
          </a:graphic>
        </p:graphicFrame>
        <p:sp>
          <p:nvSpPr>
            <p:cNvPr id="3079" name="Oval 11"/>
            <p:cNvSpPr>
              <a:spLocks noChangeAspect="1" noChangeArrowheads="1"/>
            </p:cNvSpPr>
            <p:nvPr/>
          </p:nvSpPr>
          <p:spPr bwMode="auto">
            <a:xfrm>
              <a:off x="3887" y="3190"/>
              <a:ext cx="164" cy="165"/>
            </a:xfrm>
            <a:prstGeom prst="ellipse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0" name="Oval 12"/>
            <p:cNvSpPr>
              <a:spLocks noChangeAspect="1" noChangeArrowheads="1"/>
            </p:cNvSpPr>
            <p:nvPr/>
          </p:nvSpPr>
          <p:spPr bwMode="auto">
            <a:xfrm>
              <a:off x="4238" y="3395"/>
              <a:ext cx="164" cy="165"/>
            </a:xfrm>
            <a:prstGeom prst="ellipse">
              <a:avLst/>
            </a:prstGeom>
            <a:solidFill>
              <a:srgbClr val="E6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1" name="Line 13"/>
            <p:cNvSpPr>
              <a:spLocks noChangeShapeType="1"/>
            </p:cNvSpPr>
            <p:nvPr/>
          </p:nvSpPr>
          <p:spPr bwMode="auto">
            <a:xfrm>
              <a:off x="4045" y="3133"/>
              <a:ext cx="260" cy="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322263"/>
            <a:ext cx="7441461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2.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novému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vrcholu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057775" y="1290638"/>
          <a:ext cx="3635375" cy="2582862"/>
        </p:xfrm>
        <a:graphic>
          <a:graphicData uri="http://schemas.openxmlformats.org/presentationml/2006/ole">
            <p:oleObj spid="_x0000_s4098" name="CorelPhotoPaint.Image.9" r:id="rId3" imgW="5466667" imgH="1666667" progId="">
              <p:embed/>
            </p:oleObj>
          </a:graphicData>
        </a:graphic>
      </p:graphicFrame>
      <p:sp>
        <p:nvSpPr>
          <p:cNvPr id="4100" name="Oval 5"/>
          <p:cNvSpPr>
            <a:spLocks noChangeAspect="1" noChangeArrowheads="1"/>
          </p:cNvSpPr>
          <p:nvPr/>
        </p:nvSpPr>
        <p:spPr bwMode="auto">
          <a:xfrm>
            <a:off x="6713538" y="2962275"/>
            <a:ext cx="260350" cy="261938"/>
          </a:xfrm>
          <a:prstGeom prst="ellipse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1" name="Oval 6"/>
          <p:cNvSpPr>
            <a:spLocks noChangeAspect="1" noChangeArrowheads="1"/>
          </p:cNvSpPr>
          <p:nvPr/>
        </p:nvSpPr>
        <p:spPr bwMode="auto">
          <a:xfrm>
            <a:off x="7340600" y="2203450"/>
            <a:ext cx="260350" cy="261938"/>
          </a:xfrm>
          <a:prstGeom prst="ellipse">
            <a:avLst/>
          </a:prstGeom>
          <a:solidFill>
            <a:srgbClr val="E6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 flipV="1">
            <a:off x="6992938" y="2439988"/>
            <a:ext cx="261937" cy="423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5463" y="4079875"/>
            <a:ext cx="799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3. interdémová selekce </a:t>
            </a:r>
            <a:r>
              <a:rPr lang="cs-CZ" sz="2000">
                <a:latin typeface="Arial" charset="0"/>
                <a:sym typeface="Symbol" pitchFamily="18" charset="2"/>
              </a:rPr>
              <a:t> šíření příslušníků dému na vyšším vrcholu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  do 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314325" y="5249863"/>
            <a:ext cx="8418513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CC0000"/>
                </a:solidFill>
                <a:latin typeface="Arial" charset="0"/>
              </a:rPr>
              <a:t>Celý proces viděn jako vychylování rovnováhy mezi driftem, </a:t>
            </a:r>
          </a:p>
          <a:p>
            <a:r>
              <a:rPr lang="cs-CZ">
                <a:solidFill>
                  <a:srgbClr val="CC0000"/>
                </a:solidFill>
                <a:latin typeface="Arial" charset="0"/>
              </a:rPr>
              <a:t>intradémovou a interdémovou selekcí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9" grpId="0"/>
      <p:bldP spid="1024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234950" y="3221038"/>
            <a:ext cx="4222750" cy="2982912"/>
          </a:xfrm>
          <a:prstGeom prst="rect">
            <a:avLst/>
          </a:prstGeom>
          <a:solidFill>
            <a:srgbClr val="CCEC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7" name="Rectangle 10"/>
          <p:cNvSpPr>
            <a:spLocks noChangeArrowheads="1"/>
          </p:cNvSpPr>
          <p:nvPr/>
        </p:nvSpPr>
        <p:spPr bwMode="auto">
          <a:xfrm>
            <a:off x="4762500" y="3221038"/>
            <a:ext cx="4222750" cy="2982912"/>
          </a:xfrm>
          <a:prstGeom prst="rect">
            <a:avLst/>
          </a:prstGeom>
          <a:solidFill>
            <a:srgbClr val="CCFF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833563" y="307975"/>
            <a:ext cx="5224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>
                <a:solidFill>
                  <a:srgbClr val="CC0000"/>
                </a:solidFill>
                <a:latin typeface="Arial" charset="0"/>
              </a:rPr>
              <a:t>2 pohledy na evoluci v populacích: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178050" y="1870075"/>
            <a:ext cx="1233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0099"/>
                </a:solidFill>
                <a:latin typeface="Arial" charset="0"/>
              </a:rPr>
              <a:t>S. Wright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6913563" y="187007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8000"/>
                </a:solidFill>
                <a:latin typeface="Arial" charset="0"/>
              </a:rPr>
              <a:t>R.A. Fisher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296863" y="3333750"/>
            <a:ext cx="86804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malé lokální populace			velké panmiktické populace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kombinace selekce, driftu a migrace		mutace a selekce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epistáze, pleiotropie,			aditivní účinky genů,</a:t>
            </a:r>
          </a:p>
          <a:p>
            <a:pPr algn="l"/>
            <a:r>
              <a:rPr lang="cs-CZ" sz="1800">
                <a:latin typeface="Arial" charset="0"/>
              </a:rPr>
              <a:t>závislost účinků alel na kontextu		účinky alel nezávislé na kontextu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speciace jako vedlejší produkt		disruptivní nebo lokálně divergentní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lokálních adaptací v epistatických		selekce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systémech</a:t>
            </a:r>
          </a:p>
        </p:txBody>
      </p:sp>
      <p:pic>
        <p:nvPicPr>
          <p:cNvPr id="36872" name="Picture 7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028700"/>
            <a:ext cx="14255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8" descr="File:R. A. Fisch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0338" y="1028700"/>
            <a:ext cx="14208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726238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šířka </a:t>
            </a:r>
            <a:r>
              <a:rPr lang="cs-CZ" sz="1800" dirty="0">
                <a:latin typeface="Arial" charset="0"/>
              </a:rPr>
              <a:t>mola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užší </a:t>
            </a:r>
            <a:r>
              <a:rPr lang="cs-CZ" sz="1800" dirty="0">
                <a:latin typeface="Arial" charset="0"/>
              </a:rPr>
              <a:t>molo</a:t>
            </a: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05487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3075803" y="3691710"/>
            <a:ext cx="1514475" cy="674687"/>
          </a:xfrm>
          <a:prstGeom prst="wedgeRectCallout">
            <a:avLst>
              <a:gd name="adj1" fmla="val -136799"/>
              <a:gd name="adj2" fmla="val -12189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4"/>
          <p:cNvGrpSpPr>
            <a:grpSpLocks/>
          </p:cNvGrpSpPr>
          <p:nvPr/>
        </p:nvGrpSpPr>
        <p:grpSpPr bwMode="auto">
          <a:xfrm>
            <a:off x="4670425" y="1296988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11267" name="Group 15"/>
          <p:cNvGrpSpPr>
            <a:grpSpLocks/>
          </p:cNvGrpSpPr>
          <p:nvPr/>
        </p:nvGrpSpPr>
        <p:grpSpPr bwMode="auto">
          <a:xfrm>
            <a:off x="376238" y="1296988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289800" y="2374900"/>
            <a:ext cx="1689443" cy="663575"/>
          </a:xfrm>
          <a:prstGeom prst="wedgeRectCallout">
            <a:avLst>
              <a:gd name="adj1" fmla="val -77509"/>
              <a:gd name="adj2" fmla="val 1366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40988" y="939114"/>
            <a:ext cx="1733550" cy="911654"/>
          </a:xfrm>
          <a:prstGeom prst="wedgeRectCallout">
            <a:avLst>
              <a:gd name="adj1" fmla="val -65876"/>
              <a:gd name="adj2" fmla="val 920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820738" y="4940300"/>
            <a:ext cx="749300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Kolísání frekvencí mezi generacemi silnější v malých populacích</a:t>
            </a:r>
            <a:br>
              <a:rPr lang="cs-CZ" sz="2000">
                <a:solidFill>
                  <a:srgbClr val="E60000"/>
                </a:solidFill>
                <a:latin typeface="Arial" charset="0"/>
              </a:rPr>
            </a:br>
            <a:r>
              <a:rPr lang="cs-CZ" sz="200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 opilejší námořník)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522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376238" y="96837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12291" name="Group 14"/>
          <p:cNvGrpSpPr>
            <a:grpSpLocks/>
          </p:cNvGrpSpPr>
          <p:nvPr/>
        </p:nvGrpSpPr>
        <p:grpSpPr bwMode="auto">
          <a:xfrm>
            <a:off x="4524375" y="96837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6086475" y="346075"/>
            <a:ext cx="1365250" cy="588963"/>
          </a:xfrm>
          <a:prstGeom prst="wedgeRectCallout">
            <a:avLst>
              <a:gd name="adj1" fmla="val -65931"/>
              <a:gd name="adj2" fmla="val 675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414055" y="1573213"/>
            <a:ext cx="1560084" cy="626290"/>
          </a:xfrm>
          <a:prstGeom prst="wedgeRectCallout">
            <a:avLst>
              <a:gd name="adj1" fmla="val -15561"/>
              <a:gd name="adj2" fmla="val 2292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... jiné z populace mizí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457200" y="4548151"/>
            <a:ext cx="772953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2: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Konečným výsledkem je buď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extinkce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alely.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57200" y="5084726"/>
            <a:ext cx="7093609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3: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457200" y="6041989"/>
            <a:ext cx="5617243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4: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Průměrná doba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fixace nové 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alely </a:t>
            </a:r>
            <a:r>
              <a:rPr lang="cs-CZ" sz="2000" smtClean="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4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836613" y="5508589"/>
            <a:ext cx="648811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Pravděpodobnost fixace nově vzniklé alely u diploidů = 1/(2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457200" y="4021840"/>
            <a:ext cx="6635750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1: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Důsledkem driftu je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ztráta variability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 démech.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3740224" y="3337368"/>
            <a:ext cx="1746176" cy="588963"/>
          </a:xfrm>
          <a:prstGeom prst="wedgeRectCallout">
            <a:avLst>
              <a:gd name="adj1" fmla="val 54783"/>
              <a:gd name="adj2" fmla="val -10037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 smtClean="0">
                <a:latin typeface="Arial" charset="0"/>
              </a:rPr>
              <a:t>klesá </a:t>
            </a:r>
            <a:r>
              <a:rPr lang="cs-CZ" sz="1600" dirty="0" err="1" smtClean="0">
                <a:latin typeface="Arial" charset="0"/>
              </a:rPr>
              <a:t>heterozygotnost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63508" grpId="0" animBg="1"/>
      <p:bldP spid="63509" grpId="0" animBg="1"/>
      <p:bldP spid="63510" grpId="0" animBg="1"/>
      <p:bldP spid="63511" grpId="0"/>
      <p:bldP spid="63512" grpId="0" animBg="1"/>
      <p:bldP spid="17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2495</TotalTime>
  <Words>1127</Words>
  <Application>Microsoft Office PowerPoint</Application>
  <PresentationFormat>Předvádění na obrazovce (4:3)</PresentationFormat>
  <Paragraphs>291</Paragraphs>
  <Slides>55</Slides>
  <Notes>44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55</vt:i4>
      </vt:variant>
    </vt:vector>
  </HeadingPairs>
  <TitlesOfParts>
    <vt:vector size="58" baseType="lpstr">
      <vt:lpstr>Výchozí návrh</vt:lpstr>
      <vt:lpstr>Rovnice</vt:lpstr>
      <vt:lpstr>CorelPhotoPaint.Image.9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140</cp:revision>
  <dcterms:created xsi:type="dcterms:W3CDTF">2003-03-21T12:50:30Z</dcterms:created>
  <dcterms:modified xsi:type="dcterms:W3CDTF">2016-03-22T13:20:25Z</dcterms:modified>
</cp:coreProperties>
</file>